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media/image223.jpg" ContentType="image/jpeg"/>
  <Override PartName="/ppt/media/image23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4"/>
  </p:notesMasterIdLst>
  <p:sldIdLst>
    <p:sldId id="256" r:id="rId2"/>
    <p:sldId id="263" r:id="rId3"/>
    <p:sldId id="3950" r:id="rId4"/>
    <p:sldId id="3951" r:id="rId5"/>
    <p:sldId id="894" r:id="rId6"/>
    <p:sldId id="895" r:id="rId7"/>
    <p:sldId id="896" r:id="rId8"/>
    <p:sldId id="897" r:id="rId9"/>
    <p:sldId id="898" r:id="rId10"/>
    <p:sldId id="1044" r:id="rId11"/>
    <p:sldId id="1045" r:id="rId12"/>
    <p:sldId id="1046" r:id="rId13"/>
    <p:sldId id="1047" r:id="rId14"/>
    <p:sldId id="1048" r:id="rId15"/>
    <p:sldId id="1049" r:id="rId16"/>
    <p:sldId id="1050" r:id="rId17"/>
    <p:sldId id="899" r:id="rId18"/>
    <p:sldId id="900" r:id="rId19"/>
    <p:sldId id="901" r:id="rId20"/>
    <p:sldId id="902" r:id="rId21"/>
    <p:sldId id="903" r:id="rId22"/>
    <p:sldId id="3952" r:id="rId23"/>
    <p:sldId id="904" r:id="rId24"/>
    <p:sldId id="905" r:id="rId25"/>
    <p:sldId id="257" r:id="rId26"/>
    <p:sldId id="514" r:id="rId27"/>
    <p:sldId id="515" r:id="rId28"/>
    <p:sldId id="516" r:id="rId29"/>
    <p:sldId id="593" r:id="rId30"/>
    <p:sldId id="594" r:id="rId31"/>
    <p:sldId id="595" r:id="rId32"/>
    <p:sldId id="610" r:id="rId33"/>
    <p:sldId id="611" r:id="rId34"/>
    <p:sldId id="612" r:id="rId35"/>
    <p:sldId id="599" r:id="rId36"/>
    <p:sldId id="600" r:id="rId37"/>
    <p:sldId id="601" r:id="rId38"/>
    <p:sldId id="602" r:id="rId39"/>
    <p:sldId id="603" r:id="rId40"/>
    <p:sldId id="604" r:id="rId41"/>
    <p:sldId id="613" r:id="rId42"/>
    <p:sldId id="614" r:id="rId43"/>
    <p:sldId id="522" r:id="rId44"/>
    <p:sldId id="909" r:id="rId45"/>
    <p:sldId id="910" r:id="rId46"/>
    <p:sldId id="913" r:id="rId47"/>
    <p:sldId id="915" r:id="rId48"/>
    <p:sldId id="916" r:id="rId49"/>
    <p:sldId id="3953" r:id="rId50"/>
    <p:sldId id="3954" r:id="rId51"/>
    <p:sldId id="3955" r:id="rId52"/>
    <p:sldId id="3956" r:id="rId53"/>
    <p:sldId id="3957" r:id="rId54"/>
    <p:sldId id="1033" r:id="rId55"/>
    <p:sldId id="3958" r:id="rId56"/>
    <p:sldId id="3959" r:id="rId57"/>
    <p:sldId id="3960" r:id="rId58"/>
    <p:sldId id="3961" r:id="rId59"/>
    <p:sldId id="3962" r:id="rId60"/>
    <p:sldId id="3963" r:id="rId61"/>
    <p:sldId id="3964" r:id="rId62"/>
    <p:sldId id="3965" r:id="rId63"/>
    <p:sldId id="1034" r:id="rId64"/>
    <p:sldId id="3966" r:id="rId65"/>
    <p:sldId id="259" r:id="rId66"/>
    <p:sldId id="265" r:id="rId67"/>
    <p:sldId id="609" r:id="rId68"/>
    <p:sldId id="645" r:id="rId69"/>
    <p:sldId id="646" r:id="rId70"/>
    <p:sldId id="647" r:id="rId71"/>
    <p:sldId id="648" r:id="rId72"/>
    <p:sldId id="649" r:id="rId73"/>
    <p:sldId id="650" r:id="rId74"/>
    <p:sldId id="651" r:id="rId75"/>
    <p:sldId id="652" r:id="rId76"/>
    <p:sldId id="653" r:id="rId77"/>
    <p:sldId id="654" r:id="rId78"/>
    <p:sldId id="655" r:id="rId79"/>
    <p:sldId id="656" r:id="rId80"/>
    <p:sldId id="264" r:id="rId81"/>
    <p:sldId id="266" r:id="rId82"/>
    <p:sldId id="267" r:id="rId83"/>
    <p:sldId id="268" r:id="rId84"/>
    <p:sldId id="922" r:id="rId85"/>
    <p:sldId id="931" r:id="rId86"/>
    <p:sldId id="934" r:id="rId87"/>
    <p:sldId id="280" r:id="rId88"/>
    <p:sldId id="281" r:id="rId89"/>
    <p:sldId id="924" r:id="rId90"/>
    <p:sldId id="925" r:id="rId91"/>
    <p:sldId id="282" r:id="rId92"/>
    <p:sldId id="283" r:id="rId93"/>
    <p:sldId id="284" r:id="rId94"/>
    <p:sldId id="285" r:id="rId95"/>
    <p:sldId id="932" r:id="rId96"/>
    <p:sldId id="933" r:id="rId97"/>
    <p:sldId id="1032" r:id="rId98"/>
    <p:sldId id="286" r:id="rId99"/>
    <p:sldId id="287" r:id="rId100"/>
    <p:sldId id="289" r:id="rId101"/>
    <p:sldId id="290" r:id="rId102"/>
    <p:sldId id="291" r:id="rId103"/>
    <p:sldId id="292" r:id="rId104"/>
    <p:sldId id="293" r:id="rId105"/>
    <p:sldId id="294" r:id="rId106"/>
    <p:sldId id="295" r:id="rId107"/>
    <p:sldId id="298" r:id="rId108"/>
    <p:sldId id="301" r:id="rId109"/>
    <p:sldId id="302" r:id="rId110"/>
    <p:sldId id="303" r:id="rId111"/>
    <p:sldId id="304" r:id="rId112"/>
    <p:sldId id="1043" r:id="rId113"/>
    <p:sldId id="1055" r:id="rId114"/>
    <p:sldId id="1056" r:id="rId115"/>
    <p:sldId id="1082" r:id="rId116"/>
    <p:sldId id="1059" r:id="rId117"/>
    <p:sldId id="1078" r:id="rId118"/>
    <p:sldId id="1080" r:id="rId119"/>
    <p:sldId id="306" r:id="rId120"/>
    <p:sldId id="307" r:id="rId121"/>
    <p:sldId id="308" r:id="rId122"/>
    <p:sldId id="3967" r:id="rId123"/>
    <p:sldId id="1061" r:id="rId124"/>
    <p:sldId id="1062" r:id="rId125"/>
    <p:sldId id="1063" r:id="rId126"/>
    <p:sldId id="1064" r:id="rId127"/>
    <p:sldId id="1065" r:id="rId128"/>
    <p:sldId id="1066" r:id="rId129"/>
    <p:sldId id="1036" r:id="rId130"/>
    <p:sldId id="1037" r:id="rId131"/>
    <p:sldId id="1038" r:id="rId132"/>
    <p:sldId id="1039" r:id="rId133"/>
    <p:sldId id="260" r:id="rId134"/>
    <p:sldId id="274" r:id="rId135"/>
    <p:sldId id="658" r:id="rId136"/>
    <p:sldId id="659" r:id="rId137"/>
    <p:sldId id="657" r:id="rId138"/>
    <p:sldId id="660" r:id="rId139"/>
    <p:sldId id="1068" r:id="rId140"/>
    <p:sldId id="1069" r:id="rId141"/>
    <p:sldId id="312" r:id="rId142"/>
    <p:sldId id="942" r:id="rId143"/>
    <p:sldId id="1070" r:id="rId144"/>
    <p:sldId id="1071" r:id="rId145"/>
    <p:sldId id="1072" r:id="rId146"/>
    <p:sldId id="1074" r:id="rId147"/>
    <p:sldId id="1075" r:id="rId148"/>
    <p:sldId id="275" r:id="rId149"/>
    <p:sldId id="276" r:id="rId150"/>
    <p:sldId id="277" r:id="rId151"/>
    <p:sldId id="278" r:id="rId152"/>
    <p:sldId id="269" r:id="rId153"/>
    <p:sldId id="279" r:id="rId154"/>
    <p:sldId id="3046" r:id="rId155"/>
    <p:sldId id="3081" r:id="rId156"/>
    <p:sldId id="3071" r:id="rId157"/>
    <p:sldId id="3047" r:id="rId158"/>
    <p:sldId id="3082" r:id="rId159"/>
    <p:sldId id="3048" r:id="rId160"/>
    <p:sldId id="3049" r:id="rId161"/>
    <p:sldId id="3050" r:id="rId162"/>
    <p:sldId id="3051" r:id="rId163"/>
    <p:sldId id="3052" r:id="rId164"/>
    <p:sldId id="3053" r:id="rId165"/>
    <p:sldId id="3054" r:id="rId166"/>
    <p:sldId id="3055" r:id="rId167"/>
    <p:sldId id="3084" r:id="rId168"/>
    <p:sldId id="3083" r:id="rId169"/>
    <p:sldId id="3056" r:id="rId170"/>
    <p:sldId id="3057" r:id="rId171"/>
    <p:sldId id="3058" r:id="rId172"/>
    <p:sldId id="3059" r:id="rId173"/>
    <p:sldId id="3060" r:id="rId174"/>
    <p:sldId id="3061" r:id="rId175"/>
    <p:sldId id="3062" r:id="rId176"/>
    <p:sldId id="3063" r:id="rId177"/>
    <p:sldId id="3064" r:id="rId178"/>
    <p:sldId id="3065" r:id="rId179"/>
    <p:sldId id="3066" r:id="rId180"/>
    <p:sldId id="3067" r:id="rId181"/>
    <p:sldId id="3045" r:id="rId182"/>
    <p:sldId id="3041" r:id="rId183"/>
    <p:sldId id="261" r:id="rId184"/>
    <p:sldId id="262" r:id="rId185"/>
    <p:sldId id="270" r:id="rId186"/>
    <p:sldId id="271" r:id="rId187"/>
    <p:sldId id="273" r:id="rId188"/>
    <p:sldId id="272" r:id="rId189"/>
    <p:sldId id="3872" r:id="rId190"/>
    <p:sldId id="3949" r:id="rId191"/>
    <p:sldId id="3875" r:id="rId192"/>
    <p:sldId id="3899" r:id="rId193"/>
    <p:sldId id="3877" r:id="rId194"/>
    <p:sldId id="3898" r:id="rId195"/>
    <p:sldId id="3936" r:id="rId196"/>
    <p:sldId id="3937" r:id="rId197"/>
    <p:sldId id="3938" r:id="rId198"/>
    <p:sldId id="3939" r:id="rId199"/>
    <p:sldId id="3940" r:id="rId200"/>
    <p:sldId id="3947" r:id="rId201"/>
    <p:sldId id="3929" r:id="rId202"/>
    <p:sldId id="3968"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01EB6-D620-4FF0-81A5-4BD90CDE30CD}"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AB570-E73C-4096-99EA-E68A77E4FA83}" type="slidenum">
              <a:rPr lang="en-US" smtClean="0"/>
              <a:t>‹#›</a:t>
            </a:fld>
            <a:endParaRPr lang="en-US"/>
          </a:p>
        </p:txBody>
      </p:sp>
    </p:spTree>
    <p:extLst>
      <p:ext uri="{BB962C8B-B14F-4D97-AF65-F5344CB8AC3E}">
        <p14:creationId xmlns:p14="http://schemas.microsoft.com/office/powerpoint/2010/main" val="347799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425219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222055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161149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2668205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08864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166518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1152854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397627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18929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2617515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BAD559-58E6-437A-A7FE-2E6C4DB0F6C1}" type="slidenum">
              <a:rPr lang="en-US" smtClean="0"/>
              <a:pPr/>
              <a:t>62</a:t>
            </a:fld>
            <a:endParaRPr lang="en-US"/>
          </a:p>
        </p:txBody>
      </p:sp>
    </p:spTree>
    <p:extLst>
      <p:ext uri="{BB962C8B-B14F-4D97-AF65-F5344CB8AC3E}">
        <p14:creationId xmlns:p14="http://schemas.microsoft.com/office/powerpoint/2010/main" val="333370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99838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22739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58459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135099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334140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366759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3240719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39503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E0F6-C85E-44F4-AF87-C2D4B05F41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BE2EE-B642-4BDB-BDD2-AEE88D825B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BD42A1-C119-4497-9AC6-A6BA8D95B6FD}"/>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951EC970-FE06-43C1-9EE0-0C6047654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EC006-B76F-4374-99FD-218CCEE1121B}"/>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367738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D15-EA3D-4202-904B-1DFE941494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5277F2-A9F8-4783-925E-CC52C66484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B21C9-7C6E-4554-8E13-72F2273822FB}"/>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7998F44C-D11F-43CF-B8D8-1154BFA88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5D1C9-0B79-41BB-A877-2C270989373E}"/>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19882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C10B2D-496A-4909-8FBB-3EA0583753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290C87-8176-4E35-9B32-951F21F5F7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F0639-BD38-45E1-81AA-6419DFF7BDBC}"/>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D45E34DF-F202-4B89-B43C-7AB2AA4D5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E86FE-F8DD-4A75-A3C0-236B56D4B5D4}"/>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2123070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388" y="203301"/>
            <a:ext cx="1116922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spcBef>
                <a:spcPts val="1040"/>
              </a:spcBef>
            </a:pPr>
            <a:fld id="{81D60167-4931-47E6-BA6A-407CBD079E47}" type="slidenum">
              <a:rPr lang="en-US" spc="-70" smtClean="0"/>
              <a:pPr marL="38100">
                <a:spcBef>
                  <a:spcPts val="1040"/>
                </a:spcBef>
              </a:pPr>
              <a:t>‹#›</a:t>
            </a:fld>
            <a:endParaRPr lang="en-US" spc="-70" dirty="0"/>
          </a:p>
        </p:txBody>
      </p:sp>
    </p:spTree>
    <p:extLst>
      <p:ext uri="{BB962C8B-B14F-4D97-AF65-F5344CB8AC3E}">
        <p14:creationId xmlns:p14="http://schemas.microsoft.com/office/powerpoint/2010/main" val="3926225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3A87FF"/>
                </a:solidFill>
                <a:latin typeface="Trebuchet MS"/>
                <a:cs typeface="Trebuchet MS"/>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spcBef>
                <a:spcPts val="1040"/>
              </a:spcBef>
            </a:pPr>
            <a:fld id="{81D60167-4931-47E6-BA6A-407CBD079E47}" type="slidenum">
              <a:rPr lang="en-US" spc="-70" smtClean="0"/>
              <a:pPr marL="38100">
                <a:spcBef>
                  <a:spcPts val="1040"/>
                </a:spcBef>
              </a:pPr>
              <a:t>‹#›</a:t>
            </a:fld>
            <a:endParaRPr lang="en-US" spc="-70" dirty="0"/>
          </a:p>
        </p:txBody>
      </p:sp>
    </p:spTree>
    <p:extLst>
      <p:ext uri="{BB962C8B-B14F-4D97-AF65-F5344CB8AC3E}">
        <p14:creationId xmlns:p14="http://schemas.microsoft.com/office/powerpoint/2010/main" val="4040344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4716-84A6-4090-BB58-C7A25DE3CC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7E322-CAA4-43DF-B7C2-DEF88300A9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9AF15-3DFE-409D-BE82-46B7391C280B}"/>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24E4E112-78E8-4047-A63D-35748AAEC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06CF7-7991-4B4D-BAD0-258229D5F081}"/>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1019574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BC0A-CAB1-4352-A354-9D1B2F739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399B7-6495-44AD-9BE7-8875173A2A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19157E-F01A-48A7-972A-DB1448AB6BFE}"/>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8CEBD8B8-8BD3-46BC-873E-D881A8452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49582-40C5-44DD-8C62-AC3C24B7FB94}"/>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157131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5D16-4813-4423-A7A8-1756540475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A59FA-2C44-47C6-B8A4-B4976CA8F4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AF6035-A4A2-488F-B2FB-B4B423C2E5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D649E1-F9DE-4AF0-8CBF-5264965E26DA}"/>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6" name="Footer Placeholder 5">
            <a:extLst>
              <a:ext uri="{FF2B5EF4-FFF2-40B4-BE49-F238E27FC236}">
                <a16:creationId xmlns:a16="http://schemas.microsoft.com/office/drawing/2014/main" id="{32050FD4-B252-4583-BD95-E39C6C0EF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85085-E453-4855-8D19-AFCD3E094AE4}"/>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355327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4196-ED2C-4825-8EAE-879E92482B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76A144-30F2-4D8C-89E0-80C1AE6D6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110C7-F6DB-45C8-BD44-5CB6ED73D1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0F67A-52CC-4A13-BAD2-E1EFB54E3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13169E-EF41-40DA-8F9A-5297C86F59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A239D-D40B-48CA-A699-670019B3B5FF}"/>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8" name="Footer Placeholder 7">
            <a:extLst>
              <a:ext uri="{FF2B5EF4-FFF2-40B4-BE49-F238E27FC236}">
                <a16:creationId xmlns:a16="http://schemas.microsoft.com/office/drawing/2014/main" id="{0125BE2D-8DB3-4D0D-8848-6DCBB20D71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B0660D-8866-4F95-B4AA-4B5D8E7783B8}"/>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6015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E1F6-ADF2-4B94-B611-B79A79ADF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E8681-0267-4330-9543-5E7D72712636}"/>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4" name="Footer Placeholder 3">
            <a:extLst>
              <a:ext uri="{FF2B5EF4-FFF2-40B4-BE49-F238E27FC236}">
                <a16:creationId xmlns:a16="http://schemas.microsoft.com/office/drawing/2014/main" id="{A0A0924E-6C63-48E3-AFDC-780DBCACFB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99A2D-0EFD-4271-88C8-D0B4575A6363}"/>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234551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DB031-9A30-47B3-825D-5A4D30C27D1A}"/>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3" name="Footer Placeholder 2">
            <a:extLst>
              <a:ext uri="{FF2B5EF4-FFF2-40B4-BE49-F238E27FC236}">
                <a16:creationId xmlns:a16="http://schemas.microsoft.com/office/drawing/2014/main" id="{72A46F9B-578B-45D5-8E8C-C492B181EA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288FB0-2476-4BAB-9A75-BF21B94290C5}"/>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232369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55CD-A20B-4611-BA18-EA9F10613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C33D2-0A50-44C5-AD0C-2787BF271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89E674-B8D2-43F8-B6C3-4C36A7812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F058C3-BF8F-4FF3-96D3-09384DB829E1}"/>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6" name="Footer Placeholder 5">
            <a:extLst>
              <a:ext uri="{FF2B5EF4-FFF2-40B4-BE49-F238E27FC236}">
                <a16:creationId xmlns:a16="http://schemas.microsoft.com/office/drawing/2014/main" id="{CE9AE0E1-D497-436D-A658-9E8C2AC9B1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1ED2B-8DF5-48DC-B10D-3F3622823CCE}"/>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199376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5E5-8085-4C1A-AF4D-9557C0146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21F97E-BA2A-48FE-9F00-D924B2C09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30849-3E43-4DBA-8852-FABE637C5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22E189-BE63-4DB3-9A28-C64BB6EDBA6B}"/>
              </a:ext>
            </a:extLst>
          </p:cNvPr>
          <p:cNvSpPr>
            <a:spLocks noGrp="1"/>
          </p:cNvSpPr>
          <p:nvPr>
            <p:ph type="dt" sz="half" idx="10"/>
          </p:nvPr>
        </p:nvSpPr>
        <p:spPr/>
        <p:txBody>
          <a:bodyPr/>
          <a:lstStyle/>
          <a:p>
            <a:fld id="{0A1C4F50-F20A-42AF-8819-4489944CA6D2}" type="datetimeFigureOut">
              <a:rPr lang="en-US" smtClean="0"/>
              <a:t>6/2/2022</a:t>
            </a:fld>
            <a:endParaRPr lang="en-US"/>
          </a:p>
        </p:txBody>
      </p:sp>
      <p:sp>
        <p:nvSpPr>
          <p:cNvPr id="6" name="Footer Placeholder 5">
            <a:extLst>
              <a:ext uri="{FF2B5EF4-FFF2-40B4-BE49-F238E27FC236}">
                <a16:creationId xmlns:a16="http://schemas.microsoft.com/office/drawing/2014/main" id="{89F4622C-46B7-4743-A5A1-534D054DA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1FF44-C549-4CBE-9A82-D7A144F3E47B}"/>
              </a:ext>
            </a:extLst>
          </p:cNvPr>
          <p:cNvSpPr>
            <a:spLocks noGrp="1"/>
          </p:cNvSpPr>
          <p:nvPr>
            <p:ph type="sldNum" sz="quarter" idx="12"/>
          </p:nvPr>
        </p:nvSpPr>
        <p:spPr/>
        <p:txBody>
          <a:bodyPr/>
          <a:lstStyle/>
          <a:p>
            <a:fld id="{F80E127C-E6D0-4910-8FE6-77B1B4A1192A}" type="slidenum">
              <a:rPr lang="en-US" smtClean="0"/>
              <a:t>‹#›</a:t>
            </a:fld>
            <a:endParaRPr lang="en-US"/>
          </a:p>
        </p:txBody>
      </p:sp>
    </p:spTree>
    <p:extLst>
      <p:ext uri="{BB962C8B-B14F-4D97-AF65-F5344CB8AC3E}">
        <p14:creationId xmlns:p14="http://schemas.microsoft.com/office/powerpoint/2010/main" val="193873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2CDC6-2736-417D-8578-E80B0FF9F0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131A4D-0D56-4463-B8B6-321C79E4D3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6A258-527D-4D9A-9892-9258D0623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C4F50-F20A-42AF-8819-4489944CA6D2}" type="datetimeFigureOut">
              <a:rPr lang="en-US" smtClean="0"/>
              <a:t>6/2/2022</a:t>
            </a:fld>
            <a:endParaRPr lang="en-US"/>
          </a:p>
        </p:txBody>
      </p:sp>
      <p:sp>
        <p:nvSpPr>
          <p:cNvPr id="5" name="Footer Placeholder 4">
            <a:extLst>
              <a:ext uri="{FF2B5EF4-FFF2-40B4-BE49-F238E27FC236}">
                <a16:creationId xmlns:a16="http://schemas.microsoft.com/office/drawing/2014/main" id="{79E3A99A-3CEE-4C18-924B-E136E428A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20E4F7-6486-48D2-BDAF-AFCEF67EE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E127C-E6D0-4910-8FE6-77B1B4A1192A}" type="slidenum">
              <a:rPr lang="en-US" smtClean="0"/>
              <a:t>‹#›</a:t>
            </a:fld>
            <a:endParaRPr lang="en-US"/>
          </a:p>
        </p:txBody>
      </p:sp>
    </p:spTree>
    <p:extLst>
      <p:ext uri="{BB962C8B-B14F-4D97-AF65-F5344CB8AC3E}">
        <p14:creationId xmlns:p14="http://schemas.microsoft.com/office/powerpoint/2010/main" val="1131989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arxiv.org/pdf/1706.03762.pdf"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0.png"/><Relationship Id="rId7" Type="http://schemas.openxmlformats.org/officeDocument/2006/relationships/image" Target="../media/image86.png"/><Relationship Id="rId12" Type="http://schemas.openxmlformats.org/officeDocument/2006/relationships/hyperlink" Target="https://arxiv.org/pdf/1706.03762.pdf" TargetMode="Externa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87.png"/><Relationship Id="rId4" Type="http://schemas.openxmlformats.org/officeDocument/2006/relationships/image" Target="../media/image132.png"/><Relationship Id="rId9" Type="http://schemas.openxmlformats.org/officeDocument/2006/relationships/image" Target="../media/image81.png"/></Relationships>
</file>

<file path=ppt/slides/_rels/slide10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72.png"/><Relationship Id="rId3" Type="http://schemas.openxmlformats.org/officeDocument/2006/relationships/image" Target="../media/image132.png"/><Relationship Id="rId7" Type="http://schemas.openxmlformats.org/officeDocument/2006/relationships/image" Target="../media/image86.png"/><Relationship Id="rId12" Type="http://schemas.openxmlformats.org/officeDocument/2006/relationships/image" Target="../media/image134.png"/><Relationship Id="rId17" Type="http://schemas.openxmlformats.org/officeDocument/2006/relationships/hyperlink" Target="https://arxiv.org/pdf/1706.03762.pdf" TargetMode="External"/><Relationship Id="rId2" Type="http://schemas.openxmlformats.org/officeDocument/2006/relationships/image" Target="../media/image130.png"/><Relationship Id="rId16"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87.png"/><Relationship Id="rId5" Type="http://schemas.openxmlformats.org/officeDocument/2006/relationships/image" Target="../media/image171.png"/><Relationship Id="rId15" Type="http://schemas.openxmlformats.org/officeDocument/2006/relationships/image" Target="../media/image174.png"/><Relationship Id="rId10"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81.png"/><Relationship Id="rId14" Type="http://schemas.openxmlformats.org/officeDocument/2006/relationships/image" Target="../media/image173.png"/></Relationships>
</file>

<file path=ppt/slides/_rels/slide10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30.png"/><Relationship Id="rId7" Type="http://schemas.openxmlformats.org/officeDocument/2006/relationships/image" Target="../media/image86.png"/><Relationship Id="rId12" Type="http://schemas.openxmlformats.org/officeDocument/2006/relationships/hyperlink" Target="https://arxiv.org/pdf/1706.03762.pdf" TargetMode="External"/><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29.png"/><Relationship Id="rId11" Type="http://schemas.openxmlformats.org/officeDocument/2006/relationships/image" Target="../media/image177.png"/><Relationship Id="rId5" Type="http://schemas.openxmlformats.org/officeDocument/2006/relationships/image" Target="../media/image128.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131.png"/></Relationships>
</file>

<file path=ppt/slides/_rels/slide10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30.png"/><Relationship Id="rId7" Type="http://schemas.openxmlformats.org/officeDocument/2006/relationships/image" Target="../media/image86.png"/><Relationship Id="rId12" Type="http://schemas.openxmlformats.org/officeDocument/2006/relationships/hyperlink" Target="https://arxiv.org/pdf/1706.03762.pdf" TargetMode="Externa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78.png"/><Relationship Id="rId5" Type="http://schemas.openxmlformats.org/officeDocument/2006/relationships/image" Target="../media/image128.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pdf/1801.10198.pdf" TargetMode="External"/><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pdf/1909.00383.pdf" TargetMode="External"/><Relationship Id="rId2" Type="http://schemas.openxmlformats.org/officeDocument/2006/relationships/hyperlink" Target="https://arxiv.org/abs/1803.02155"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hyperlink" Target="https://arxiv.org/pdf/2006.04768.pdf" TargetMode="External"/><Relationship Id="rId1" Type="http://schemas.openxmlformats.org/officeDocument/2006/relationships/slideLayout" Target="../slideLayouts/slideLayout2.xml"/><Relationship Id="rId4" Type="http://schemas.openxmlformats.org/officeDocument/2006/relationships/image" Target="../media/image181.jpg"/></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arxiv.org/pdf/2007.14062.pdf"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77.png"/><Relationship Id="rId4" Type="http://schemas.openxmlformats.org/officeDocument/2006/relationships/image" Target="../media/image185.png"/></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rxiv.org/pdf/1511.01432.pdf"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hyperlink" Target="https://arxiv.org/pdf/1910.10683.pdf" TargetMode="External"/><Relationship Id="rId1" Type="http://schemas.openxmlformats.org/officeDocument/2006/relationships/slideLayout" Target="../slideLayouts/slideLayout2.xml"/><Relationship Id="rId5" Type="http://schemas.openxmlformats.org/officeDocument/2006/relationships/image" Target="../media/image192.jpg"/><Relationship Id="rId4" Type="http://schemas.openxmlformats.org/officeDocument/2006/relationships/image" Target="../media/image191.jpg"/></Relationships>
</file>

<file path=ppt/slides/_rels/slide118.xml.rels><?xml version="1.0" encoding="UTF-8" standalone="yes"?>
<Relationships xmlns="http://schemas.openxmlformats.org/package/2006/relationships"><Relationship Id="rId3" Type="http://schemas.openxmlformats.org/officeDocument/2006/relationships/hyperlink" Target="https://arxiv.org/pdf/1910.10683.pdf" TargetMode="External"/><Relationship Id="rId2" Type="http://schemas.openxmlformats.org/officeDocument/2006/relationships/image" Target="../media/image193.jp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jpg"/><Relationship Id="rId4" Type="http://schemas.openxmlformats.org/officeDocument/2006/relationships/image" Target="../media/image19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cs.ubc.ca/~amuham01/LING530/papers/radford2018improving.pdf" TargetMode="External"/><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cs.ubc.ca/~amuham01/LING530/papers/radford2018improving.pdf"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cs.ubc.ca/~amuham01/LING530/papers/radford2018improving.pdf" TargetMode="External"/><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cs.ubc.ca/~amuham01/LING530/papers/radford2018improving.pdf" TargetMode="External"/><Relationship Id="rId2" Type="http://schemas.openxmlformats.org/officeDocument/2006/relationships/image" Target="../media/image19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en.wiktionary.org/wiki/ambia" TargetMode="External"/><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rxiv.org/pdf/1609.08144.pdf" TargetMode="External"/><Relationship Id="rId2" Type="http://schemas.openxmlformats.org/officeDocument/2006/relationships/hyperlink" Target="https://www.aclweb.org/anthology/P16-1162.pdf"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arxiv.org/abs/1907.11692" TargetMode="External"/><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 Id="rId4" Type="http://schemas.openxmlformats.org/officeDocument/2006/relationships/image" Target="../media/image206.jpg"/></Relationships>
</file>

<file path=ppt/slides/_rels/slide144.xml.rels><?xml version="1.0" encoding="UTF-8" standalone="yes"?>
<Relationships xmlns="http://schemas.openxmlformats.org/package/2006/relationships"><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hyperlink" Target="https://arxiv.org/abs/1907.10529" TargetMode="External"/><Relationship Id="rId4" Type="http://schemas.openxmlformats.org/officeDocument/2006/relationships/hyperlink" Target="https://arxiv.org/abs/1907.11692"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abs/1907.11692" TargetMode="External"/><Relationship Id="rId2" Type="http://schemas.openxmlformats.org/officeDocument/2006/relationships/image" Target="../media/image208.jpg"/><Relationship Id="rId1" Type="http://schemas.openxmlformats.org/officeDocument/2006/relationships/slideLayout" Target="../slideLayouts/slideLayout2.xml"/><Relationship Id="rId4" Type="http://schemas.openxmlformats.org/officeDocument/2006/relationships/hyperlink" Target="https://arxiv.org/abs/1907.10529"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jalammar.github.io/a-visual-guide-to-using-bert-for-the-first-time/"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hyperlink" Target="https://colab.research.google.com/github/jalammar/jalammar.github.io/blob/master/notebooks/bert/A_Visual_Notebook_to_Using_BERT_for_the_First_Time.ipynb"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huggingface.co/models" TargetMode="Externa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github.com/nlp-with-transformers/notebooks"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1510.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171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16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470.png"/><Relationship Id="rId7" Type="http://schemas.openxmlformats.org/officeDocument/2006/relationships/image" Target="../media/image180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00.png"/><Relationship Id="rId5" Type="http://schemas.openxmlformats.org/officeDocument/2006/relationships/image" Target="../media/image1600.png"/><Relationship Id="rId10" Type="http://schemas.openxmlformats.org/officeDocument/2006/relationships/image" Target="../media/image21.png"/><Relationship Id="rId4" Type="http://schemas.openxmlformats.org/officeDocument/2006/relationships/image" Target="../media/image1500.png"/><Relationship Id="rId9" Type="http://schemas.openxmlformats.org/officeDocument/2006/relationships/image" Target="../media/image20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00.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10.png"/><Relationship Id="rId4" Type="http://schemas.openxmlformats.org/officeDocument/2006/relationships/image" Target="../media/image194.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10.png"/><Relationship Id="rId10" Type="http://schemas.openxmlformats.org/officeDocument/2006/relationships/image" Target="../media/image25.png"/><Relationship Id="rId4" Type="http://schemas.openxmlformats.org/officeDocument/2006/relationships/image" Target="../media/image194.png"/><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10.png"/><Relationship Id="rId7" Type="http://schemas.openxmlformats.org/officeDocument/2006/relationships/image" Target="../media/image8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1.png"/><Relationship Id="rId4" Type="http://schemas.openxmlformats.org/officeDocument/2006/relationships/image" Target="../media/image510.png"/><Relationship Id="rId9"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10.png"/><Relationship Id="rId7" Type="http://schemas.openxmlformats.org/officeDocument/2006/relationships/image" Target="../media/image8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5.png"/><Relationship Id="rId4" Type="http://schemas.openxmlformats.org/officeDocument/2006/relationships/image" Target="../media/image510.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10.png"/><Relationship Id="rId7" Type="http://schemas.openxmlformats.org/officeDocument/2006/relationships/image" Target="../media/image8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9.png"/><Relationship Id="rId4" Type="http://schemas.openxmlformats.org/officeDocument/2006/relationships/image" Target="../media/image510.pn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6.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17" Type="http://schemas.openxmlformats.org/officeDocument/2006/relationships/image" Target="../media/image45.png"/><Relationship Id="rId2" Type="http://schemas.openxmlformats.org/officeDocument/2006/relationships/notesSlide" Target="../notesSlides/notesSlide12.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80.png"/><Relationship Id="rId5" Type="http://schemas.openxmlformats.org/officeDocument/2006/relationships/image" Target="../media/image2010.png"/><Relationship Id="rId15" Type="http://schemas.openxmlformats.org/officeDocument/2006/relationships/image" Target="../media/image30.png"/><Relationship Id="rId10" Type="http://schemas.openxmlformats.org/officeDocument/2006/relationships/image" Target="../media/image46.png"/><Relationship Id="rId19" Type="http://schemas.openxmlformats.org/officeDocument/2006/relationships/image" Target="../media/image34.svg"/><Relationship Id="rId4" Type="http://schemas.openxmlformats.org/officeDocument/2006/relationships/image" Target="../media/image194.png"/><Relationship Id="rId9" Type="http://schemas.openxmlformats.org/officeDocument/2006/relationships/image" Target="../media/image45.png"/><Relationship Id="rId14" Type="http://schemas.openxmlformats.org/officeDocument/2006/relationships/image" Target="../media/image29.png"/></Relationships>
</file>

<file path=ppt/slides/_rels/slide39.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34.svg"/><Relationship Id="rId12" Type="http://schemas.openxmlformats.org/officeDocument/2006/relationships/image" Target="../media/image48.png"/><Relationship Id="rId17" Type="http://schemas.openxmlformats.org/officeDocument/2006/relationships/image" Target="../media/image33.png"/><Relationship Id="rId2" Type="http://schemas.openxmlformats.org/officeDocument/2006/relationships/notesSlide" Target="../notesSlides/notesSlide14.xml"/><Relationship Id="rId16" Type="http://schemas.openxmlformats.org/officeDocument/2006/relationships/image" Target="../media/image52.png"/><Relationship Id="rId1" Type="http://schemas.openxmlformats.org/officeDocument/2006/relationships/slideLayout" Target="../slideLayouts/slideLayout2.xml"/><Relationship Id="rId11" Type="http://schemas.openxmlformats.org/officeDocument/2006/relationships/image" Target="../media/image551.png"/><Relationship Id="rId15" Type="http://schemas.openxmlformats.org/officeDocument/2006/relationships/image" Target="../media/image51.png"/><Relationship Id="rId19" Type="http://schemas.openxmlformats.org/officeDocument/2006/relationships/image" Target="../media/image43.png"/><Relationship Id="rId4" Type="http://schemas.openxmlformats.org/officeDocument/2006/relationships/image" Target="../media/image253.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48.png"/><Relationship Id="rId18" Type="http://schemas.openxmlformats.org/officeDocument/2006/relationships/image" Target="../media/image33.png"/><Relationship Id="rId17" Type="http://schemas.openxmlformats.org/officeDocument/2006/relationships/image" Target="../media/image52.png"/><Relationship Id="rId2" Type="http://schemas.openxmlformats.org/officeDocument/2006/relationships/notesSlide" Target="../notesSlides/notesSlide15.xml"/><Relationship Id="rId16" Type="http://schemas.openxmlformats.org/officeDocument/2006/relationships/image" Target="../media/image51.png"/><Relationship Id="rId20" Type="http://schemas.openxmlformats.org/officeDocument/2006/relationships/image" Target="../media/image43.png"/><Relationship Id="rId1" Type="http://schemas.openxmlformats.org/officeDocument/2006/relationships/slideLayout" Target="../slideLayouts/slideLayout2.xml"/><Relationship Id="rId11" Type="http://schemas.openxmlformats.org/officeDocument/2006/relationships/image" Target="../media/image266.png"/><Relationship Id="rId15" Type="http://schemas.openxmlformats.org/officeDocument/2006/relationships/image" Target="../media/image50.png"/><Relationship Id="rId10" Type="http://schemas.openxmlformats.org/officeDocument/2006/relationships/image" Target="../media/image265.png"/><Relationship Id="rId19" Type="http://schemas.openxmlformats.org/officeDocument/2006/relationships/image" Target="../media/image34.svg"/><Relationship Id="rId9" Type="http://schemas.openxmlformats.org/officeDocument/2006/relationships/image" Target="../media/image253.png"/><Relationship Id="rId1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3.png"/><Relationship Id="rId3" Type="http://schemas.openxmlformats.org/officeDocument/2006/relationships/image" Target="../media/image54.png"/><Relationship Id="rId12" Type="http://schemas.openxmlformats.org/officeDocument/2006/relationships/image" Target="../media/image52.png"/><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1.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49.png"/><Relationship Id="rId14" Type="http://schemas.openxmlformats.org/officeDocument/2006/relationships/image" Target="../media/image34.sv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3.png"/><Relationship Id="rId1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43.png"/><Relationship Id="rId12" Type="http://schemas.openxmlformats.org/officeDocument/2006/relationships/image" Target="../media/image67.png"/><Relationship Id="rId17" Type="http://schemas.openxmlformats.org/officeDocument/2006/relationships/image" Target="../media/image70.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arxiv.org/pdf/1409.0473.pdf"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senghungchen.github.io/posts/elmo/" TargetMode="External"/><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hyperlink" Target="https://arxiv.org/pdf/1802.05365.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7.xml"/><Relationship Id="rId4" Type="http://schemas.openxmlformats.org/officeDocument/2006/relationships/hyperlink" Target="https://jalammar.github.io/visualizing-neural-machine-translation-mechanics-of-seq2seq-models-with-atten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emf"/><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7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emf"/><Relationship Id="rId1" Type="http://schemas.openxmlformats.org/officeDocument/2006/relationships/slideLayout" Target="../slideLayouts/slideLayout7.xml"/><Relationship Id="rId4" Type="http://schemas.openxmlformats.org/officeDocument/2006/relationships/image" Target="../media/image114.svg"/></Relationships>
</file>

<file path=ppt/slides/_rels/slide7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87.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8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134.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 Id="rId14" Type="http://schemas.openxmlformats.org/officeDocument/2006/relationships/hyperlink" Target="https://arxiv.org/pdf/1706.03762.pdf"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arxiv.org/pdf/1706.03762.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26" Type="http://schemas.openxmlformats.org/officeDocument/2006/relationships/image" Target="../media/image166.png"/><Relationship Id="rId3" Type="http://schemas.openxmlformats.org/officeDocument/2006/relationships/image" Target="../media/image143.png"/><Relationship Id="rId21" Type="http://schemas.openxmlformats.org/officeDocument/2006/relationships/image" Target="../media/image16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5" Type="http://schemas.openxmlformats.org/officeDocument/2006/relationships/image" Target="../media/image165.png"/><Relationship Id="rId2" Type="http://schemas.openxmlformats.org/officeDocument/2006/relationships/image" Target="../media/image142.png"/><Relationship Id="rId16" Type="http://schemas.openxmlformats.org/officeDocument/2006/relationships/image" Target="../media/image156.png"/><Relationship Id="rId20" Type="http://schemas.openxmlformats.org/officeDocument/2006/relationships/image" Target="../media/image160.png"/><Relationship Id="rId29"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24" Type="http://schemas.openxmlformats.org/officeDocument/2006/relationships/image" Target="../media/image164.png"/><Relationship Id="rId5" Type="http://schemas.openxmlformats.org/officeDocument/2006/relationships/image" Target="../media/image145.png"/><Relationship Id="rId15" Type="http://schemas.openxmlformats.org/officeDocument/2006/relationships/image" Target="../media/image155.png"/><Relationship Id="rId23" Type="http://schemas.openxmlformats.org/officeDocument/2006/relationships/image" Target="../media/image163.png"/><Relationship Id="rId28" Type="http://schemas.openxmlformats.org/officeDocument/2006/relationships/image" Target="../media/image168.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 Id="rId22" Type="http://schemas.openxmlformats.org/officeDocument/2006/relationships/image" Target="../media/image162.png"/><Relationship Id="rId27" Type="http://schemas.openxmlformats.org/officeDocument/2006/relationships/image" Target="../media/image167.png"/></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pdf/1712.09913.pdf" TargetMode="External"/><Relationship Id="rId2" Type="http://schemas.openxmlformats.org/officeDocument/2006/relationships/image" Target="../media/image170.jpg"/><Relationship Id="rId1" Type="http://schemas.openxmlformats.org/officeDocument/2006/relationships/slideLayout" Target="../slideLayouts/slideLayout2.xml"/><Relationship Id="rId4" Type="http://schemas.openxmlformats.org/officeDocument/2006/relationships/hyperlink" Target="https://arxiv.org/abs/1512.03385"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1607.06450" TargetMode="External"/><Relationship Id="rId2" Type="http://schemas.openxmlformats.org/officeDocument/2006/relationships/hyperlink" Target="https://papers.nips.cc/paper/2019/file/2f4fe03d77724a7217006e5d16728874-Paper.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DFF6-86E3-4F8E-A1E9-E8F3A09BFA7D}"/>
              </a:ext>
            </a:extLst>
          </p:cNvPr>
          <p:cNvSpPr>
            <a:spLocks noGrp="1"/>
          </p:cNvSpPr>
          <p:nvPr>
            <p:ph type="ctrTitle"/>
          </p:nvPr>
        </p:nvSpPr>
        <p:spPr/>
        <p:txBody>
          <a:bodyPr/>
          <a:lstStyle/>
          <a:p>
            <a:r>
              <a:rPr lang="en-US" dirty="0"/>
              <a:t>BERT</a:t>
            </a:r>
          </a:p>
        </p:txBody>
      </p:sp>
      <p:sp>
        <p:nvSpPr>
          <p:cNvPr id="3" name="Subtitle 2">
            <a:extLst>
              <a:ext uri="{FF2B5EF4-FFF2-40B4-BE49-F238E27FC236}">
                <a16:creationId xmlns:a16="http://schemas.microsoft.com/office/drawing/2014/main" id="{91F01992-A824-475C-9F0A-5973229DDBEA}"/>
              </a:ext>
            </a:extLst>
          </p:cNvPr>
          <p:cNvSpPr>
            <a:spLocks noGrp="1"/>
          </p:cNvSpPr>
          <p:nvPr>
            <p:ph type="subTitle" idx="1"/>
          </p:nvPr>
        </p:nvSpPr>
        <p:spPr/>
        <p:txBody>
          <a:bodyPr/>
          <a:lstStyle/>
          <a:p>
            <a:r>
              <a:rPr lang="en-US" dirty="0"/>
              <a:t>Yogesh Kulkarni</a:t>
            </a:r>
          </a:p>
        </p:txBody>
      </p:sp>
    </p:spTree>
    <p:extLst>
      <p:ext uri="{BB962C8B-B14F-4D97-AF65-F5344CB8AC3E}">
        <p14:creationId xmlns:p14="http://schemas.microsoft.com/office/powerpoint/2010/main" val="1822439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53143" y="3377433"/>
            <a:ext cx="6081236" cy="332303"/>
          </a:xfrm>
          <a:prstGeom prst="rect">
            <a:avLst/>
          </a:prstGeom>
        </p:spPr>
        <p:txBody>
          <a:bodyPr vert="horz" wrap="square" lIns="0" tIns="9049" rIns="0" bIns="0" rtlCol="0">
            <a:spAutoFit/>
          </a:bodyPr>
          <a:lstStyle/>
          <a:p>
            <a:pPr marL="9525">
              <a:spcBef>
                <a:spcPts val="71"/>
              </a:spcBef>
              <a:tabLst>
                <a:tab pos="4839176" algn="l"/>
              </a:tabLst>
            </a:pPr>
            <a:r>
              <a:rPr sz="2100" spc="-8" dirty="0">
                <a:latin typeface="Calibri"/>
                <a:cs typeface="Calibri"/>
              </a:rPr>
              <a:t>Stanford University </a:t>
            </a:r>
            <a:r>
              <a:rPr sz="2100" spc="-4" dirty="0">
                <a:latin typeface="Calibri"/>
                <a:cs typeface="Calibri"/>
              </a:rPr>
              <a:t>is</a:t>
            </a:r>
            <a:r>
              <a:rPr sz="2100" spc="90" dirty="0">
                <a:latin typeface="Calibri"/>
                <a:cs typeface="Calibri"/>
              </a:rPr>
              <a:t> </a:t>
            </a:r>
            <a:r>
              <a:rPr sz="2100" spc="-4" dirty="0">
                <a:latin typeface="Calibri"/>
                <a:cs typeface="Calibri"/>
              </a:rPr>
              <a:t>located</a:t>
            </a:r>
            <a:r>
              <a:rPr sz="2100" spc="15" dirty="0">
                <a:latin typeface="Calibri"/>
                <a:cs typeface="Calibri"/>
              </a:rPr>
              <a:t> </a:t>
            </a:r>
            <a:r>
              <a:rPr sz="2100" spc="-8" dirty="0">
                <a:latin typeface="Calibri"/>
                <a:cs typeface="Calibri"/>
              </a:rPr>
              <a:t>in</a:t>
            </a:r>
            <a:r>
              <a:rPr sz="2100" u="heavy" spc="-8" dirty="0">
                <a:uFill>
                  <a:solidFill>
                    <a:srgbClr val="000000"/>
                  </a:solidFill>
                </a:uFill>
                <a:latin typeface="Calibri"/>
                <a:cs typeface="Calibri"/>
              </a:rPr>
              <a:t> 	</a:t>
            </a:r>
            <a:r>
              <a:rPr sz="2100" spc="-4" dirty="0">
                <a:latin typeface="Calibri"/>
                <a:cs typeface="Calibri"/>
              </a:rPr>
              <a:t>,</a:t>
            </a:r>
            <a:r>
              <a:rPr sz="2100" spc="4" dirty="0">
                <a:latin typeface="Calibri"/>
                <a:cs typeface="Calibri"/>
              </a:rPr>
              <a:t> </a:t>
            </a:r>
            <a:r>
              <a:rPr sz="2100" spc="-8" dirty="0">
                <a:latin typeface="Calibri"/>
                <a:cs typeface="Calibri"/>
              </a:rPr>
              <a:t>California.</a:t>
            </a:r>
            <a:endParaRPr sz="2100">
              <a:latin typeface="Calibri"/>
              <a:cs typeface="Calibri"/>
            </a:endParaRPr>
          </a:p>
        </p:txBody>
      </p:sp>
      <p:sp>
        <p:nvSpPr>
          <p:cNvPr id="5" name="TextBox 4">
            <a:extLst>
              <a:ext uri="{FF2B5EF4-FFF2-40B4-BE49-F238E27FC236}">
                <a16:creationId xmlns:a16="http://schemas.microsoft.com/office/drawing/2014/main" id="{AF04FB09-28A7-4475-9433-B1277C9CE9A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9" name="Title 8">
            <a:extLst>
              <a:ext uri="{FF2B5EF4-FFF2-40B4-BE49-F238E27FC236}">
                <a16:creationId xmlns:a16="http://schemas.microsoft.com/office/drawing/2014/main" id="{AB1EC0C9-0039-41F4-963D-0F14B8A35578}"/>
              </a:ext>
            </a:extLst>
          </p:cNvPr>
          <p:cNvSpPr>
            <a:spLocks noGrp="1"/>
          </p:cNvSpPr>
          <p:nvPr>
            <p:ph type="title"/>
          </p:nvPr>
        </p:nvSpPr>
        <p:spPr>
          <a:xfrm>
            <a:off x="594804" y="124968"/>
            <a:ext cx="10928411" cy="1322092"/>
          </a:xfrm>
        </p:spPr>
        <p:txBody>
          <a:bodyPr>
            <a:normAutofit/>
          </a:bodyPr>
          <a:lstStyle/>
          <a:p>
            <a:r>
              <a:rPr lang="en-US" b="0" dirty="0"/>
              <a:t>What can we learn from reconstructing input?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15494C-4103-48D9-8E76-D57863A3904C}"/>
              </a:ext>
            </a:extLst>
          </p:cNvPr>
          <p:cNvSpPr>
            <a:spLocks noGrp="1"/>
          </p:cNvSpPr>
          <p:nvPr>
            <p:ph type="title"/>
          </p:nvPr>
        </p:nvSpPr>
        <p:spPr>
          <a:xfrm>
            <a:off x="683581" y="124969"/>
            <a:ext cx="9579289"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Scaled Dot Product </a:t>
            </a:r>
            <a:r>
              <a:rPr lang="en-US" spc="-120" dirty="0">
                <a:hlinkClick r:id="rId2"/>
              </a:rPr>
              <a:t>[Vaswani et al., 2017]</a:t>
            </a:r>
            <a:endParaRPr lang="en-US" spc="-120" dirty="0"/>
          </a:p>
        </p:txBody>
      </p:sp>
      <p:grpSp>
        <p:nvGrpSpPr>
          <p:cNvPr id="2" name="Group 1">
            <a:extLst>
              <a:ext uri="{FF2B5EF4-FFF2-40B4-BE49-F238E27FC236}">
                <a16:creationId xmlns:a16="http://schemas.microsoft.com/office/drawing/2014/main" id="{FDDC6FAC-9729-47CC-AD8C-7BFEDB6A58EA}"/>
              </a:ext>
            </a:extLst>
          </p:cNvPr>
          <p:cNvGrpSpPr/>
          <p:nvPr/>
        </p:nvGrpSpPr>
        <p:grpSpPr>
          <a:xfrm>
            <a:off x="866334" y="1531671"/>
            <a:ext cx="7627974" cy="3392539"/>
            <a:chOff x="2322271" y="1673714"/>
            <a:chExt cx="7627974" cy="3392539"/>
          </a:xfrm>
        </p:grpSpPr>
        <p:sp>
          <p:nvSpPr>
            <p:cNvPr id="5" name="object 5"/>
            <p:cNvSpPr txBox="1"/>
            <p:nvPr/>
          </p:nvSpPr>
          <p:spPr>
            <a:xfrm>
              <a:off x="2322271" y="1673714"/>
              <a:ext cx="7627974" cy="2571056"/>
            </a:xfrm>
            <a:prstGeom prst="rect">
              <a:avLst/>
            </a:prstGeom>
          </p:spPr>
          <p:txBody>
            <a:bodyPr vert="horz" wrap="square" lIns="0" tIns="63341" rIns="0" bIns="0" rtlCol="0">
              <a:spAutoFit/>
            </a:bodyPr>
            <a:lstStyle/>
            <a:p>
              <a:pPr marL="285750" indent="-257651">
                <a:spcBef>
                  <a:spcPts val="499"/>
                </a:spcBef>
                <a:buClr>
                  <a:srgbClr val="8B1515"/>
                </a:buClr>
                <a:buFont typeface="Times New Roman"/>
                <a:buChar char="•"/>
                <a:tabLst>
                  <a:tab pos="285274" algn="l"/>
                  <a:tab pos="286226" algn="l"/>
                </a:tabLst>
              </a:pPr>
              <a:r>
                <a:rPr sz="1725" b="1" spc="-4" dirty="0">
                  <a:latin typeface="Calibri"/>
                  <a:cs typeface="Calibri"/>
                </a:rPr>
                <a:t>“Scaled Dot</a:t>
              </a:r>
              <a:r>
                <a:rPr sz="1725" b="1" dirty="0">
                  <a:latin typeface="Calibri"/>
                  <a:cs typeface="Calibri"/>
                </a:rPr>
                <a:t> </a:t>
              </a:r>
              <a:r>
                <a:rPr sz="1725" b="1" spc="-4" dirty="0">
                  <a:latin typeface="Calibri"/>
                  <a:cs typeface="Calibri"/>
                </a:rPr>
                <a:t>Product”</a:t>
              </a:r>
              <a:r>
                <a:rPr sz="1725" b="1" spc="11" dirty="0">
                  <a:latin typeface="Calibri"/>
                  <a:cs typeface="Calibri"/>
                </a:rPr>
                <a:t> </a:t>
              </a:r>
              <a:r>
                <a:rPr sz="1725" dirty="0">
                  <a:latin typeface="Calibri"/>
                  <a:cs typeface="Calibri"/>
                </a:rPr>
                <a:t>attention</a:t>
              </a:r>
              <a:r>
                <a:rPr sz="1725" spc="15" dirty="0">
                  <a:latin typeface="Calibri"/>
                  <a:cs typeface="Calibri"/>
                </a:rPr>
                <a:t> </a:t>
              </a:r>
              <a:r>
                <a:rPr sz="1725" dirty="0">
                  <a:latin typeface="Calibri"/>
                  <a:cs typeface="Calibri"/>
                </a:rPr>
                <a:t>is</a:t>
              </a:r>
              <a:r>
                <a:rPr sz="1725" spc="-4" dirty="0">
                  <a:latin typeface="Calibri"/>
                  <a:cs typeface="Calibri"/>
                </a:rPr>
                <a:t> </a:t>
              </a:r>
              <a:r>
                <a:rPr sz="1725" dirty="0">
                  <a:latin typeface="Calibri"/>
                  <a:cs typeface="Calibri"/>
                </a:rPr>
                <a:t>a</a:t>
              </a:r>
              <a:r>
                <a:rPr sz="1725" spc="4" dirty="0">
                  <a:latin typeface="Calibri"/>
                  <a:cs typeface="Calibri"/>
                </a:rPr>
                <a:t> </a:t>
              </a:r>
              <a:r>
                <a:rPr sz="1725" spc="-4" dirty="0">
                  <a:latin typeface="Calibri"/>
                  <a:cs typeface="Calibri"/>
                </a:rPr>
                <a:t>final</a:t>
              </a:r>
              <a:r>
                <a:rPr sz="1725" spc="-8" dirty="0">
                  <a:latin typeface="Calibri"/>
                  <a:cs typeface="Calibri"/>
                </a:rPr>
                <a:t> </a:t>
              </a:r>
              <a:r>
                <a:rPr sz="1725" dirty="0">
                  <a:latin typeface="Calibri"/>
                  <a:cs typeface="Calibri"/>
                </a:rPr>
                <a:t>variation</a:t>
              </a:r>
              <a:r>
                <a:rPr sz="1725" spc="-8" dirty="0">
                  <a:latin typeface="Calibri"/>
                  <a:cs typeface="Calibri"/>
                </a:rPr>
                <a:t> </a:t>
              </a:r>
              <a:r>
                <a:rPr sz="1725" dirty="0">
                  <a:latin typeface="Calibri"/>
                  <a:cs typeface="Calibri"/>
                </a:rPr>
                <a:t>to aid in</a:t>
              </a:r>
              <a:r>
                <a:rPr sz="1725" spc="4" dirty="0">
                  <a:latin typeface="Calibri"/>
                  <a:cs typeface="Calibri"/>
                </a:rPr>
                <a:t> </a:t>
              </a:r>
              <a:r>
                <a:rPr sz="1725" dirty="0">
                  <a:latin typeface="Calibri"/>
                  <a:cs typeface="Calibri"/>
                </a:rPr>
                <a:t>Transformer</a:t>
              </a:r>
              <a:r>
                <a:rPr sz="1725" spc="-19" dirty="0">
                  <a:latin typeface="Calibri"/>
                  <a:cs typeface="Calibri"/>
                </a:rPr>
                <a:t> </a:t>
              </a:r>
              <a:r>
                <a:rPr sz="1725" dirty="0">
                  <a:latin typeface="Calibri"/>
                  <a:cs typeface="Calibri"/>
                </a:rPr>
                <a:t>training.</a:t>
              </a:r>
            </a:p>
            <a:p>
              <a:pPr marL="285750" marR="279559" indent="-257651">
                <a:lnSpc>
                  <a:spcPts val="2063"/>
                </a:lnSpc>
                <a:spcBef>
                  <a:spcPts val="499"/>
                </a:spcBef>
                <a:buClr>
                  <a:srgbClr val="8B1515"/>
                </a:buClr>
                <a:buFont typeface="Times New Roman"/>
                <a:buChar char="•"/>
                <a:tabLst>
                  <a:tab pos="285274" algn="l"/>
                  <a:tab pos="286226" algn="l"/>
                </a:tabLst>
              </a:pPr>
              <a:r>
                <a:rPr lang="en-US" sz="1725" dirty="0">
                  <a:latin typeface="Calibri"/>
                  <a:cs typeface="Calibri"/>
                </a:rPr>
                <a:t>When</a:t>
              </a:r>
              <a:r>
                <a:rPr lang="en-US" sz="1725" spc="-4" dirty="0">
                  <a:latin typeface="Calibri"/>
                  <a:cs typeface="Calibri"/>
                </a:rPr>
                <a:t> dimensionality</a:t>
              </a:r>
              <a:r>
                <a:rPr lang="en-US" sz="1725" spc="11" dirty="0">
                  <a:latin typeface="Calibri"/>
                  <a:cs typeface="Calibri"/>
                </a:rPr>
                <a:t> </a:t>
              </a:r>
              <a:r>
                <a:rPr lang="en-US" sz="1725" dirty="0">
                  <a:latin typeface="Cambria Math"/>
                  <a:cs typeface="Cambria Math"/>
                </a:rPr>
                <a:t>𝑑</a:t>
              </a:r>
              <a:r>
                <a:rPr lang="en-US" sz="1725" spc="79" dirty="0">
                  <a:latin typeface="Cambria Math"/>
                  <a:cs typeface="Cambria Math"/>
                </a:rPr>
                <a:t> </a:t>
              </a:r>
              <a:r>
                <a:rPr lang="en-US" sz="1725" spc="-4" dirty="0">
                  <a:latin typeface="Calibri"/>
                  <a:cs typeface="Calibri"/>
                </a:rPr>
                <a:t>becomes</a:t>
              </a:r>
              <a:r>
                <a:rPr lang="en-US" sz="1725" spc="11" dirty="0">
                  <a:latin typeface="Calibri"/>
                  <a:cs typeface="Calibri"/>
                </a:rPr>
                <a:t> </a:t>
              </a:r>
              <a:r>
                <a:rPr lang="en-US" sz="1725" dirty="0">
                  <a:latin typeface="Calibri"/>
                  <a:cs typeface="Calibri"/>
                </a:rPr>
                <a:t>large, </a:t>
              </a:r>
              <a:r>
                <a:rPr lang="en-US" sz="1725" spc="-4" dirty="0">
                  <a:latin typeface="Calibri"/>
                  <a:cs typeface="Calibri"/>
                </a:rPr>
                <a:t>dot</a:t>
              </a:r>
              <a:r>
                <a:rPr lang="en-US" sz="1725" dirty="0">
                  <a:latin typeface="Calibri"/>
                  <a:cs typeface="Calibri"/>
                </a:rPr>
                <a:t> </a:t>
              </a:r>
              <a:r>
                <a:rPr lang="en-US" sz="1725" spc="-4" dirty="0">
                  <a:latin typeface="Calibri"/>
                  <a:cs typeface="Calibri"/>
                </a:rPr>
                <a:t>products</a:t>
              </a:r>
              <a:r>
                <a:rPr lang="en-US" sz="1725" spc="11" dirty="0">
                  <a:latin typeface="Calibri"/>
                  <a:cs typeface="Calibri"/>
                </a:rPr>
                <a:t> </a:t>
              </a:r>
              <a:r>
                <a:rPr lang="en-US" sz="1725" dirty="0">
                  <a:latin typeface="Calibri"/>
                  <a:cs typeface="Calibri"/>
                </a:rPr>
                <a:t>between</a:t>
              </a:r>
              <a:r>
                <a:rPr lang="en-US" sz="1725" spc="8" dirty="0">
                  <a:latin typeface="Calibri"/>
                  <a:cs typeface="Calibri"/>
                </a:rPr>
                <a:t> </a:t>
              </a:r>
              <a:r>
                <a:rPr lang="en-US" sz="1725" dirty="0">
                  <a:latin typeface="Calibri"/>
                  <a:cs typeface="Calibri"/>
                </a:rPr>
                <a:t>vectors</a:t>
              </a:r>
              <a:r>
                <a:rPr lang="en-US" sz="1725" spc="4" dirty="0">
                  <a:latin typeface="Calibri"/>
                  <a:cs typeface="Calibri"/>
                </a:rPr>
                <a:t> </a:t>
              </a:r>
              <a:r>
                <a:rPr lang="en-US" sz="1725" spc="-379" dirty="0">
                  <a:latin typeface="Calibri"/>
                  <a:cs typeface="Calibri"/>
                </a:rPr>
                <a:t> </a:t>
              </a:r>
              <a:r>
                <a:rPr lang="en-US" sz="1725" spc="-4" dirty="0">
                  <a:latin typeface="Calibri"/>
                  <a:cs typeface="Calibri"/>
                </a:rPr>
                <a:t>become</a:t>
              </a:r>
              <a:r>
                <a:rPr lang="en-US" sz="1725" spc="4" dirty="0">
                  <a:latin typeface="Calibri"/>
                  <a:cs typeface="Calibri"/>
                </a:rPr>
                <a:t> </a:t>
              </a:r>
              <a:r>
                <a:rPr lang="en-US" sz="1725" dirty="0">
                  <a:latin typeface="Calibri"/>
                  <a:cs typeface="Calibri"/>
                </a:rPr>
                <a:t>large, inputs</a:t>
              </a:r>
              <a:r>
                <a:rPr lang="en-US" sz="1725" spc="8" dirty="0">
                  <a:latin typeface="Calibri"/>
                  <a:cs typeface="Calibri"/>
                </a:rPr>
                <a:t> </a:t>
              </a:r>
              <a:r>
                <a:rPr lang="en-US" sz="1725" dirty="0">
                  <a:latin typeface="Calibri"/>
                  <a:cs typeface="Calibri"/>
                </a:rPr>
                <a:t>to the</a:t>
              </a:r>
              <a:r>
                <a:rPr lang="en-US" sz="1725" spc="15" dirty="0">
                  <a:latin typeface="Calibri"/>
                  <a:cs typeface="Calibri"/>
                </a:rPr>
                <a:t> </a:t>
              </a:r>
              <a:r>
                <a:rPr lang="en-US" sz="1725" spc="-4" dirty="0" err="1">
                  <a:latin typeface="Calibri"/>
                  <a:cs typeface="Calibri"/>
                </a:rPr>
                <a:t>softmax</a:t>
              </a:r>
              <a:r>
                <a:rPr lang="en-US" sz="1725" spc="-8" dirty="0">
                  <a:latin typeface="Calibri"/>
                  <a:cs typeface="Calibri"/>
                </a:rPr>
                <a:t> </a:t>
              </a:r>
              <a:r>
                <a:rPr lang="en-US" sz="1725" spc="-4" dirty="0">
                  <a:latin typeface="Calibri"/>
                  <a:cs typeface="Calibri"/>
                </a:rPr>
                <a:t>function</a:t>
              </a:r>
              <a:r>
                <a:rPr lang="en-US" sz="1725" spc="4" dirty="0">
                  <a:latin typeface="Calibri"/>
                  <a:cs typeface="Calibri"/>
                </a:rPr>
                <a:t> </a:t>
              </a:r>
              <a:r>
                <a:rPr lang="en-US" sz="1725" dirty="0">
                  <a:latin typeface="Calibri"/>
                  <a:cs typeface="Calibri"/>
                </a:rPr>
                <a:t>can</a:t>
              </a:r>
              <a:r>
                <a:rPr lang="en-US" sz="1725" spc="4" dirty="0">
                  <a:latin typeface="Calibri"/>
                  <a:cs typeface="Calibri"/>
                </a:rPr>
                <a:t> </a:t>
              </a:r>
              <a:r>
                <a:rPr lang="en-US" sz="1725" spc="-4" dirty="0">
                  <a:latin typeface="Calibri"/>
                  <a:cs typeface="Calibri"/>
                </a:rPr>
                <a:t>be</a:t>
              </a:r>
              <a:r>
                <a:rPr lang="en-US" sz="1725" spc="4" dirty="0">
                  <a:latin typeface="Calibri"/>
                  <a:cs typeface="Calibri"/>
                </a:rPr>
                <a:t> </a:t>
              </a:r>
              <a:r>
                <a:rPr lang="en-US" sz="1725" dirty="0">
                  <a:latin typeface="Calibri"/>
                  <a:cs typeface="Calibri"/>
                </a:rPr>
                <a:t>large,</a:t>
              </a:r>
              <a:r>
                <a:rPr lang="en-US" sz="1725" spc="-4" dirty="0">
                  <a:latin typeface="Calibri"/>
                  <a:cs typeface="Calibri"/>
                </a:rPr>
                <a:t> </a:t>
              </a:r>
              <a:r>
                <a:rPr lang="en-US" sz="1725" dirty="0">
                  <a:latin typeface="Calibri"/>
                  <a:cs typeface="Calibri"/>
                </a:rPr>
                <a:t>making</a:t>
              </a:r>
              <a:r>
                <a:rPr lang="en-US" sz="1725" spc="4" dirty="0">
                  <a:latin typeface="Calibri"/>
                  <a:cs typeface="Calibri"/>
                </a:rPr>
                <a:t> </a:t>
              </a:r>
              <a:r>
                <a:rPr lang="en-US" sz="1725" dirty="0">
                  <a:latin typeface="Calibri"/>
                  <a:cs typeface="Calibri"/>
                </a:rPr>
                <a:t>gradients</a:t>
              </a:r>
              <a:r>
                <a:rPr lang="en-US" sz="1725" spc="-4" dirty="0">
                  <a:latin typeface="Calibri"/>
                  <a:cs typeface="Calibri"/>
                </a:rPr>
                <a:t> small.</a:t>
              </a:r>
              <a:endParaRPr lang="en-US" sz="1725" dirty="0">
                <a:latin typeface="Calibri"/>
                <a:cs typeface="Calibri"/>
              </a:endParaRPr>
            </a:p>
            <a:p>
              <a:pPr marL="285750" indent="-257651">
                <a:spcBef>
                  <a:spcPts val="416"/>
                </a:spcBef>
                <a:buClr>
                  <a:srgbClr val="8B1515"/>
                </a:buClr>
                <a:buFont typeface="Times New Roman"/>
                <a:buChar char="•"/>
                <a:tabLst>
                  <a:tab pos="285274" algn="l"/>
                  <a:tab pos="286226" algn="l"/>
                </a:tabLst>
              </a:pPr>
              <a:endParaRPr lang="en-US" sz="1725" dirty="0">
                <a:latin typeface="Calibri"/>
                <a:cs typeface="Calibri"/>
              </a:endParaRPr>
            </a:p>
            <a:p>
              <a:pPr marL="285750" indent="-257651">
                <a:spcBef>
                  <a:spcPts val="416"/>
                </a:spcBef>
                <a:buClr>
                  <a:srgbClr val="8B1515"/>
                </a:buClr>
                <a:buFont typeface="Times New Roman"/>
                <a:buChar char="•"/>
                <a:tabLst>
                  <a:tab pos="285274" algn="l"/>
                  <a:tab pos="286226" algn="l"/>
                </a:tabLst>
              </a:pPr>
              <a:r>
                <a:rPr sz="1725" dirty="0">
                  <a:latin typeface="Calibri"/>
                  <a:cs typeface="Calibri"/>
                </a:rPr>
                <a:t>Instead </a:t>
              </a:r>
              <a:r>
                <a:rPr sz="1725" spc="-4" dirty="0">
                  <a:latin typeface="Calibri"/>
                  <a:cs typeface="Calibri"/>
                </a:rPr>
                <a:t>of</a:t>
              </a:r>
              <a:r>
                <a:rPr sz="1725" spc="-8"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self-attention</a:t>
              </a:r>
              <a:r>
                <a:rPr sz="1725" spc="-8" dirty="0">
                  <a:latin typeface="Calibri"/>
                  <a:cs typeface="Calibri"/>
                </a:rPr>
                <a:t> </a:t>
              </a:r>
              <a:r>
                <a:rPr sz="1725" spc="-4" dirty="0">
                  <a:latin typeface="Calibri"/>
                  <a:cs typeface="Calibri"/>
                </a:rPr>
                <a:t>function</a:t>
              </a:r>
              <a:r>
                <a:rPr sz="1725" dirty="0">
                  <a:latin typeface="Calibri"/>
                  <a:cs typeface="Calibri"/>
                </a:rPr>
                <a:t> we’ve </a:t>
              </a:r>
              <a:r>
                <a:rPr sz="1725" spc="-4" dirty="0">
                  <a:latin typeface="Calibri"/>
                  <a:cs typeface="Calibri"/>
                </a:rPr>
                <a:t>seen:</a:t>
              </a:r>
              <a:endParaRPr sz="1725" dirty="0">
                <a:latin typeface="Calibri"/>
                <a:cs typeface="Calibri"/>
              </a:endParaRPr>
            </a:p>
            <a:p>
              <a:pPr marL="115729" algn="ctr">
                <a:lnSpc>
                  <a:spcPts val="1489"/>
                </a:lnSpc>
                <a:spcBef>
                  <a:spcPts val="649"/>
                </a:spcBef>
                <a:tabLst>
                  <a:tab pos="1178719" algn="l"/>
                  <a:tab pos="2024539" algn="l"/>
                  <a:tab pos="3111818" algn="l"/>
                </a:tabLst>
              </a:pPr>
              <a:r>
                <a:rPr sz="1725" spc="-8" dirty="0">
                  <a:latin typeface="Cambria Math"/>
                  <a:cs typeface="Cambria Math"/>
                </a:rPr>
                <a:t>output</a:t>
              </a:r>
              <a:r>
                <a:rPr sz="1856" spc="-11" baseline="-15151" dirty="0">
                  <a:latin typeface="Cambria Math"/>
                  <a:cs typeface="Cambria Math"/>
                </a:rPr>
                <a:t>𝑃</a:t>
              </a:r>
              <a:r>
                <a:rPr sz="1856" spc="410" baseline="-15151" dirty="0">
                  <a:latin typeface="Cambria Math"/>
                  <a:cs typeface="Cambria Math"/>
                </a:rPr>
                <a:t> </a:t>
              </a:r>
              <a:r>
                <a:rPr sz="1725" dirty="0">
                  <a:latin typeface="Cambria Math"/>
                  <a:cs typeface="Cambria Math"/>
                </a:rPr>
                <a:t>=	softmax	</a:t>
              </a:r>
              <a:r>
                <a:rPr sz="1725" spc="98" dirty="0">
                  <a:latin typeface="Cambria Math"/>
                  <a:cs typeface="Cambria Math"/>
                </a:rPr>
                <a:t>𝑋𝑄</a:t>
              </a:r>
              <a:r>
                <a:rPr sz="1856" spc="146" baseline="-15151" dirty="0">
                  <a:latin typeface="Cambria Math"/>
                  <a:cs typeface="Cambria Math"/>
                </a:rPr>
                <a:t>𝑃</a:t>
              </a:r>
              <a:r>
                <a:rPr sz="1725" spc="98" dirty="0">
                  <a:latin typeface="Cambria Math"/>
                  <a:cs typeface="Cambria Math"/>
                </a:rPr>
                <a:t>𝐾</a:t>
              </a:r>
              <a:r>
                <a:rPr sz="1856" spc="146" baseline="31986" dirty="0">
                  <a:latin typeface="Cambria Math"/>
                  <a:cs typeface="Cambria Math"/>
                </a:rPr>
                <a:t>𝖳</a:t>
              </a:r>
              <a:r>
                <a:rPr sz="1725" spc="98" dirty="0">
                  <a:latin typeface="Cambria Math"/>
                  <a:cs typeface="Cambria Math"/>
                </a:rPr>
                <a:t>𝑋</a:t>
              </a:r>
              <a:r>
                <a:rPr sz="1856" spc="146" baseline="28619" dirty="0">
                  <a:latin typeface="Cambria Math"/>
                  <a:cs typeface="Cambria Math"/>
                </a:rPr>
                <a:t>𝖳	</a:t>
              </a:r>
              <a:r>
                <a:rPr sz="1725" dirty="0">
                  <a:latin typeface="Cambria Math"/>
                  <a:cs typeface="Cambria Math"/>
                </a:rPr>
                <a:t>∗</a:t>
              </a:r>
              <a:r>
                <a:rPr sz="1725" spc="-26" dirty="0">
                  <a:latin typeface="Cambria Math"/>
                  <a:cs typeface="Cambria Math"/>
                </a:rPr>
                <a:t> </a:t>
              </a:r>
              <a:r>
                <a:rPr sz="1725" spc="-116" dirty="0">
                  <a:latin typeface="Cambria Math"/>
                  <a:cs typeface="Cambria Math"/>
                </a:rPr>
                <a:t>𝑋𝑉</a:t>
              </a:r>
              <a:r>
                <a:rPr sz="1856" spc="-174" baseline="-15151" dirty="0">
                  <a:latin typeface="Cambria Math"/>
                  <a:cs typeface="Cambria Math"/>
                </a:rPr>
                <a:t>𝑃</a:t>
              </a:r>
              <a:endParaRPr sz="1856" baseline="-15151" dirty="0">
                <a:latin typeface="Cambria Math"/>
                <a:cs typeface="Cambria Math"/>
              </a:endParaRPr>
            </a:p>
            <a:p>
              <a:pPr marL="1564004" algn="ctr">
                <a:lnSpc>
                  <a:spcPts val="904"/>
                </a:lnSpc>
              </a:pPr>
              <a:r>
                <a:rPr sz="1238" spc="-116" dirty="0">
                  <a:latin typeface="Cambria Math"/>
                  <a:cs typeface="Cambria Math"/>
                </a:rPr>
                <a:t>𝑃</a:t>
              </a:r>
              <a:endParaRPr sz="1238" dirty="0">
                <a:latin typeface="Cambria Math"/>
                <a:cs typeface="Cambria Math"/>
              </a:endParaRPr>
            </a:p>
            <a:p>
              <a:pPr marL="266224" indent="-266224">
                <a:spcBef>
                  <a:spcPts val="619"/>
                </a:spcBef>
                <a:buClr>
                  <a:srgbClr val="8B1515"/>
                </a:buClr>
                <a:buFont typeface="Times New Roman"/>
                <a:buChar char="•"/>
                <a:tabLst>
                  <a:tab pos="266224" algn="l"/>
                  <a:tab pos="286226" algn="l"/>
                  <a:tab pos="3485198" algn="l"/>
                </a:tabLst>
              </a:pPr>
              <a:r>
                <a:rPr sz="1725" dirty="0">
                  <a:latin typeface="Calibri"/>
                  <a:cs typeface="Calibri"/>
                </a:rPr>
                <a:t>We</a:t>
              </a:r>
              <a:r>
                <a:rPr sz="1725" spc="4" dirty="0">
                  <a:latin typeface="Calibri"/>
                  <a:cs typeface="Calibri"/>
                </a:rPr>
                <a:t> </a:t>
              </a:r>
              <a:r>
                <a:rPr sz="1725" spc="-4" dirty="0">
                  <a:latin typeface="Calibri"/>
                  <a:cs typeface="Calibri"/>
                </a:rPr>
                <a:t>divide</a:t>
              </a:r>
              <a:r>
                <a:rPr sz="1725" spc="8" dirty="0">
                  <a:latin typeface="Calibri"/>
                  <a:cs typeface="Calibri"/>
                </a:rPr>
                <a:t> </a:t>
              </a:r>
              <a:r>
                <a:rPr sz="1725" spc="-4" dirty="0">
                  <a:latin typeface="Calibri"/>
                  <a:cs typeface="Calibri"/>
                </a:rPr>
                <a:t>the</a:t>
              </a:r>
              <a:r>
                <a:rPr sz="1725" spc="8" dirty="0">
                  <a:latin typeface="Calibri"/>
                  <a:cs typeface="Calibri"/>
                </a:rPr>
                <a:t> </a:t>
              </a:r>
              <a:r>
                <a:rPr sz="1725" dirty="0">
                  <a:latin typeface="Calibri"/>
                  <a:cs typeface="Calibri"/>
                </a:rPr>
                <a:t>attention</a:t>
              </a:r>
              <a:r>
                <a:rPr sz="1725" spc="15" dirty="0">
                  <a:latin typeface="Calibri"/>
                  <a:cs typeface="Calibri"/>
                </a:rPr>
                <a:t> </a:t>
              </a:r>
              <a:r>
                <a:rPr sz="1725" spc="-4" dirty="0">
                  <a:latin typeface="Calibri"/>
                  <a:cs typeface="Calibri"/>
                </a:rPr>
                <a:t>scores</a:t>
              </a:r>
              <a:r>
                <a:rPr sz="1725" spc="4" dirty="0">
                  <a:latin typeface="Calibri"/>
                  <a:cs typeface="Calibri"/>
                </a:rPr>
                <a:t> </a:t>
              </a:r>
              <a:r>
                <a:rPr sz="1725" dirty="0">
                  <a:latin typeface="Calibri"/>
                  <a:cs typeface="Calibri"/>
                </a:rPr>
                <a:t>by	</a:t>
              </a:r>
              <a:r>
                <a:rPr sz="1725" spc="15" dirty="0">
                  <a:latin typeface="Cambria Math"/>
                  <a:cs typeface="Cambria Math"/>
                </a:rPr>
                <a:t>𝑑/ℎ</a:t>
              </a:r>
              <a:r>
                <a:rPr sz="1725" spc="15" dirty="0">
                  <a:latin typeface="Calibri"/>
                  <a:cs typeface="Calibri"/>
                </a:rPr>
                <a:t>,</a:t>
              </a:r>
              <a:r>
                <a:rPr sz="1725" spc="4" dirty="0">
                  <a:latin typeface="Calibri"/>
                  <a:cs typeface="Calibri"/>
                </a:rPr>
                <a:t> </a:t>
              </a:r>
              <a:r>
                <a:rPr sz="1725" dirty="0">
                  <a:latin typeface="Calibri"/>
                  <a:cs typeface="Calibri"/>
                </a:rPr>
                <a:t>to </a:t>
              </a:r>
              <a:r>
                <a:rPr sz="1725" spc="-4" dirty="0">
                  <a:latin typeface="Calibri"/>
                  <a:cs typeface="Calibri"/>
                </a:rPr>
                <a:t>stop</a:t>
              </a:r>
              <a:r>
                <a:rPr sz="1725" spc="4" dirty="0">
                  <a:latin typeface="Calibri"/>
                  <a:cs typeface="Calibri"/>
                </a:rPr>
                <a:t> </a:t>
              </a:r>
              <a:r>
                <a:rPr sz="1725" dirty="0">
                  <a:latin typeface="Calibri"/>
                  <a:cs typeface="Calibri"/>
                </a:rPr>
                <a:t>the</a:t>
              </a:r>
              <a:r>
                <a:rPr sz="1725" spc="15" dirty="0">
                  <a:latin typeface="Calibri"/>
                  <a:cs typeface="Calibri"/>
                </a:rPr>
                <a:t> </a:t>
              </a:r>
              <a:r>
                <a:rPr sz="1725" spc="-4" dirty="0">
                  <a:latin typeface="Calibri"/>
                  <a:cs typeface="Calibri"/>
                </a:rPr>
                <a:t>scores</a:t>
              </a:r>
              <a:r>
                <a:rPr sz="1725" dirty="0">
                  <a:latin typeface="Calibri"/>
                  <a:cs typeface="Calibri"/>
                </a:rPr>
                <a:t> </a:t>
              </a:r>
              <a:r>
                <a:rPr sz="1725" spc="-4" dirty="0">
                  <a:latin typeface="Calibri"/>
                  <a:cs typeface="Calibri"/>
                </a:rPr>
                <a:t>from</a:t>
              </a:r>
              <a:r>
                <a:rPr sz="1725" spc="-8" dirty="0">
                  <a:latin typeface="Calibri"/>
                  <a:cs typeface="Calibri"/>
                </a:rPr>
                <a:t> </a:t>
              </a:r>
              <a:r>
                <a:rPr sz="1725" spc="-4" dirty="0">
                  <a:latin typeface="Calibri"/>
                  <a:cs typeface="Calibri"/>
                </a:rPr>
                <a:t>becoming</a:t>
              </a:r>
              <a:r>
                <a:rPr sz="1725" spc="8" dirty="0">
                  <a:latin typeface="Calibri"/>
                  <a:cs typeface="Calibri"/>
                </a:rPr>
                <a:t> </a:t>
              </a:r>
              <a:r>
                <a:rPr sz="1725" dirty="0">
                  <a:latin typeface="Calibri"/>
                  <a:cs typeface="Calibri"/>
                </a:rPr>
                <a:t>large</a:t>
              </a:r>
            </a:p>
            <a:p>
              <a:pPr marL="60008" algn="ctr">
                <a:spcBef>
                  <a:spcPts val="90"/>
                </a:spcBef>
              </a:pPr>
              <a:r>
                <a:rPr sz="1725" spc="-4" dirty="0">
                  <a:latin typeface="Calibri"/>
                  <a:cs typeface="Calibri"/>
                </a:rPr>
                <a:t>just</a:t>
              </a:r>
              <a:r>
                <a:rPr sz="1725" dirty="0">
                  <a:latin typeface="Calibri"/>
                  <a:cs typeface="Calibri"/>
                </a:rPr>
                <a:t> as a</a:t>
              </a:r>
              <a:r>
                <a:rPr sz="1725" spc="4" dirty="0">
                  <a:latin typeface="Calibri"/>
                  <a:cs typeface="Calibri"/>
                </a:rPr>
                <a:t> </a:t>
              </a:r>
              <a:r>
                <a:rPr sz="1725" dirty="0">
                  <a:latin typeface="Calibri"/>
                  <a:cs typeface="Calibri"/>
                </a:rPr>
                <a:t>function of </a:t>
              </a:r>
              <a:r>
                <a:rPr sz="1725" spc="19" dirty="0">
                  <a:latin typeface="Cambria Math"/>
                  <a:cs typeface="Cambria Math"/>
                </a:rPr>
                <a:t>𝑑/ℎ</a:t>
              </a:r>
              <a:r>
                <a:rPr sz="1725" spc="38" dirty="0">
                  <a:latin typeface="Cambria Math"/>
                  <a:cs typeface="Cambria Math"/>
                </a:rPr>
                <a:t> </a:t>
              </a:r>
              <a:r>
                <a:rPr sz="1725" spc="-4" dirty="0">
                  <a:latin typeface="Calibri"/>
                  <a:cs typeface="Calibri"/>
                </a:rPr>
                <a:t>(The</a:t>
              </a:r>
              <a:r>
                <a:rPr sz="1725" dirty="0">
                  <a:latin typeface="Calibri"/>
                  <a:cs typeface="Calibri"/>
                </a:rPr>
                <a:t> </a:t>
              </a:r>
              <a:r>
                <a:rPr sz="1725" spc="-4" dirty="0">
                  <a:latin typeface="Calibri"/>
                  <a:cs typeface="Calibri"/>
                </a:rPr>
                <a:t>dimensionality</a:t>
              </a:r>
              <a:r>
                <a:rPr sz="1725" spc="4" dirty="0">
                  <a:latin typeface="Calibri"/>
                  <a:cs typeface="Calibri"/>
                </a:rPr>
                <a:t> </a:t>
              </a:r>
              <a:r>
                <a:rPr sz="1725" dirty="0">
                  <a:latin typeface="Calibri"/>
                  <a:cs typeface="Calibri"/>
                </a:rPr>
                <a:t>divided by </a:t>
              </a:r>
              <a:r>
                <a:rPr sz="1725" spc="-4" dirty="0">
                  <a:latin typeface="Calibri"/>
                  <a:cs typeface="Calibri"/>
                </a:rPr>
                <a:t>the</a:t>
              </a:r>
              <a:r>
                <a:rPr sz="1725" spc="4" dirty="0">
                  <a:latin typeface="Calibri"/>
                  <a:cs typeface="Calibri"/>
                </a:rPr>
                <a:t> </a:t>
              </a:r>
              <a:r>
                <a:rPr sz="1725" spc="-4" dirty="0">
                  <a:latin typeface="Calibri"/>
                  <a:cs typeface="Calibri"/>
                </a:rPr>
                <a:t>number </a:t>
              </a:r>
              <a:r>
                <a:rPr sz="1725" dirty="0">
                  <a:latin typeface="Calibri"/>
                  <a:cs typeface="Calibri"/>
                </a:rPr>
                <a:t>of </a:t>
              </a:r>
              <a:r>
                <a:rPr sz="1725" spc="-4" dirty="0">
                  <a:latin typeface="Calibri"/>
                  <a:cs typeface="Calibri"/>
                </a:rPr>
                <a:t>heads.)</a:t>
              </a:r>
              <a:endParaRPr sz="1725" dirty="0">
                <a:latin typeface="Calibri"/>
                <a:cs typeface="Calibri"/>
              </a:endParaRPr>
            </a:p>
          </p:txBody>
        </p:sp>
        <p:sp>
          <p:nvSpPr>
            <p:cNvPr id="3" name="object 3"/>
            <p:cNvSpPr/>
            <p:nvPr/>
          </p:nvSpPr>
          <p:spPr>
            <a:xfrm>
              <a:off x="6283797" y="3243769"/>
              <a:ext cx="1099185" cy="265271"/>
            </a:xfrm>
            <a:custGeom>
              <a:avLst/>
              <a:gdLst/>
              <a:ahLst/>
              <a:cxnLst/>
              <a:rect l="l" t="t" r="r" b="b"/>
              <a:pathLst>
                <a:path w="1465579" h="353695">
                  <a:moveTo>
                    <a:pt x="1372483" y="0"/>
                  </a:moveTo>
                  <a:lnTo>
                    <a:pt x="1368927" y="11811"/>
                  </a:lnTo>
                  <a:lnTo>
                    <a:pt x="1385139" y="20214"/>
                  </a:lnTo>
                  <a:lnTo>
                    <a:pt x="1399280" y="32464"/>
                  </a:lnTo>
                  <a:lnTo>
                    <a:pt x="1421251" y="68453"/>
                  </a:lnTo>
                  <a:lnTo>
                    <a:pt x="1434617" y="117443"/>
                  </a:lnTo>
                  <a:lnTo>
                    <a:pt x="1439031" y="176911"/>
                  </a:lnTo>
                  <a:lnTo>
                    <a:pt x="1437931" y="207891"/>
                  </a:lnTo>
                  <a:lnTo>
                    <a:pt x="1429065" y="261993"/>
                  </a:lnTo>
                  <a:lnTo>
                    <a:pt x="1411325" y="305020"/>
                  </a:lnTo>
                  <a:lnTo>
                    <a:pt x="1385139" y="333353"/>
                  </a:lnTo>
                  <a:lnTo>
                    <a:pt x="1368927" y="341757"/>
                  </a:lnTo>
                  <a:lnTo>
                    <a:pt x="1372483" y="353568"/>
                  </a:lnTo>
                  <a:lnTo>
                    <a:pt x="1411932" y="332486"/>
                  </a:lnTo>
                  <a:lnTo>
                    <a:pt x="1441190" y="292735"/>
                  </a:lnTo>
                  <a:lnTo>
                    <a:pt x="1459303" y="239283"/>
                  </a:lnTo>
                  <a:lnTo>
                    <a:pt x="1465320" y="176784"/>
                  </a:lnTo>
                  <a:lnTo>
                    <a:pt x="1463817" y="144395"/>
                  </a:lnTo>
                  <a:lnTo>
                    <a:pt x="1451764" y="86379"/>
                  </a:lnTo>
                  <a:lnTo>
                    <a:pt x="1427829" y="38558"/>
                  </a:lnTo>
                  <a:lnTo>
                    <a:pt x="1393487" y="8217"/>
                  </a:lnTo>
                  <a:lnTo>
                    <a:pt x="1372483" y="0"/>
                  </a:lnTo>
                  <a:close/>
                </a:path>
                <a:path w="1465579" h="353695">
                  <a:moveTo>
                    <a:pt x="92958" y="0"/>
                  </a:moveTo>
                  <a:lnTo>
                    <a:pt x="53445" y="21066"/>
                  </a:lnTo>
                  <a:lnTo>
                    <a:pt x="24124" y="60706"/>
                  </a:lnTo>
                  <a:lnTo>
                    <a:pt x="6058" y="114268"/>
                  </a:lnTo>
                  <a:lnTo>
                    <a:pt x="0" y="176911"/>
                  </a:lnTo>
                  <a:lnTo>
                    <a:pt x="1514" y="209170"/>
                  </a:lnTo>
                  <a:lnTo>
                    <a:pt x="13602" y="267134"/>
                  </a:lnTo>
                  <a:lnTo>
                    <a:pt x="37504" y="314956"/>
                  </a:lnTo>
                  <a:lnTo>
                    <a:pt x="71933" y="345348"/>
                  </a:lnTo>
                  <a:lnTo>
                    <a:pt x="92958" y="353568"/>
                  </a:lnTo>
                  <a:lnTo>
                    <a:pt x="96514" y="341757"/>
                  </a:lnTo>
                  <a:lnTo>
                    <a:pt x="80246" y="333353"/>
                  </a:lnTo>
                  <a:lnTo>
                    <a:pt x="66097" y="321103"/>
                  </a:lnTo>
                  <a:lnTo>
                    <a:pt x="44063" y="285115"/>
                  </a:lnTo>
                  <a:lnTo>
                    <a:pt x="30743" y="236251"/>
                  </a:lnTo>
                  <a:lnTo>
                    <a:pt x="26287" y="176784"/>
                  </a:lnTo>
                  <a:lnTo>
                    <a:pt x="27400" y="145855"/>
                  </a:lnTo>
                  <a:lnTo>
                    <a:pt x="36302" y="91650"/>
                  </a:lnTo>
                  <a:lnTo>
                    <a:pt x="54044" y="48547"/>
                  </a:lnTo>
                  <a:lnTo>
                    <a:pt x="80246" y="20214"/>
                  </a:lnTo>
                  <a:lnTo>
                    <a:pt x="96514" y="11811"/>
                  </a:lnTo>
                  <a:lnTo>
                    <a:pt x="92958" y="0"/>
                  </a:lnTo>
                  <a:close/>
                </a:path>
              </a:pathLst>
            </a:custGeom>
            <a:solidFill>
              <a:srgbClr val="000000"/>
            </a:solidFill>
          </p:spPr>
          <p:txBody>
            <a:bodyPr wrap="square" lIns="0" tIns="0" rIns="0" bIns="0" rtlCol="0"/>
            <a:lstStyle/>
            <a:p>
              <a:endParaRPr sz="1350"/>
            </a:p>
          </p:txBody>
        </p:sp>
        <p:sp>
          <p:nvSpPr>
            <p:cNvPr id="4" name="object 4"/>
            <p:cNvSpPr/>
            <p:nvPr/>
          </p:nvSpPr>
          <p:spPr>
            <a:xfrm>
              <a:off x="5666804" y="3638147"/>
              <a:ext cx="526733" cy="272891"/>
            </a:xfrm>
            <a:custGeom>
              <a:avLst/>
              <a:gdLst/>
              <a:ahLst/>
              <a:cxnLst/>
              <a:rect l="l" t="t" r="r" b="b"/>
              <a:pathLst>
                <a:path w="702310" h="363854">
                  <a:moveTo>
                    <a:pt x="702183" y="0"/>
                  </a:moveTo>
                  <a:lnTo>
                    <a:pt x="212978" y="0"/>
                  </a:lnTo>
                  <a:lnTo>
                    <a:pt x="183007" y="0"/>
                  </a:lnTo>
                  <a:lnTo>
                    <a:pt x="96265" y="325119"/>
                  </a:lnTo>
                  <a:lnTo>
                    <a:pt x="46862" y="214756"/>
                  </a:lnTo>
                  <a:lnTo>
                    <a:pt x="0" y="236219"/>
                  </a:lnTo>
                  <a:lnTo>
                    <a:pt x="4445" y="246887"/>
                  </a:lnTo>
                  <a:lnTo>
                    <a:pt x="28575" y="236219"/>
                  </a:lnTo>
                  <a:lnTo>
                    <a:pt x="87757" y="363346"/>
                  </a:lnTo>
                  <a:lnTo>
                    <a:pt x="101600" y="363346"/>
                  </a:lnTo>
                  <a:lnTo>
                    <a:pt x="194437" y="19050"/>
                  </a:lnTo>
                  <a:lnTo>
                    <a:pt x="223012" y="19050"/>
                  </a:lnTo>
                  <a:lnTo>
                    <a:pt x="223012" y="18287"/>
                  </a:lnTo>
                  <a:lnTo>
                    <a:pt x="702183" y="18287"/>
                  </a:lnTo>
                  <a:lnTo>
                    <a:pt x="702183" y="0"/>
                  </a:lnTo>
                  <a:close/>
                </a:path>
              </a:pathLst>
            </a:custGeom>
            <a:solidFill>
              <a:srgbClr val="000000"/>
            </a:solidFill>
          </p:spPr>
          <p:txBody>
            <a:bodyPr wrap="square" lIns="0" tIns="0" rIns="0" bIns="0" rtlCol="0"/>
            <a:lstStyle/>
            <a:p>
              <a:endParaRPr sz="1350"/>
            </a:p>
          </p:txBody>
        </p:sp>
        <p:sp>
          <p:nvSpPr>
            <p:cNvPr id="6" name="object 6"/>
            <p:cNvSpPr txBox="1"/>
            <p:nvPr/>
          </p:nvSpPr>
          <p:spPr>
            <a:xfrm>
              <a:off x="4423316" y="4671061"/>
              <a:ext cx="1868329" cy="275075"/>
            </a:xfrm>
            <a:prstGeom prst="rect">
              <a:avLst/>
            </a:prstGeom>
          </p:spPr>
          <p:txBody>
            <a:bodyPr vert="horz" wrap="square" lIns="0" tIns="9525" rIns="0" bIns="0" rtlCol="0">
              <a:spAutoFit/>
            </a:bodyPr>
            <a:lstStyle/>
            <a:p>
              <a:pPr marL="28575">
                <a:spcBef>
                  <a:spcPts val="75"/>
                </a:spcBef>
                <a:tabLst>
                  <a:tab pos="1091089" algn="l"/>
                </a:tabLst>
              </a:pPr>
              <a:r>
                <a:rPr sz="1725" spc="-8" dirty="0">
                  <a:latin typeface="Cambria Math"/>
                  <a:cs typeface="Cambria Math"/>
                </a:rPr>
                <a:t>output</a:t>
              </a:r>
              <a:r>
                <a:rPr sz="1856" spc="-11" baseline="-15151" dirty="0">
                  <a:latin typeface="Cambria Math"/>
                  <a:cs typeface="Cambria Math"/>
                </a:rPr>
                <a:t>𝑃</a:t>
              </a:r>
              <a:r>
                <a:rPr sz="1856" spc="410" baseline="-15151" dirty="0">
                  <a:latin typeface="Cambria Math"/>
                  <a:cs typeface="Cambria Math"/>
                </a:rPr>
                <a:t> </a:t>
              </a:r>
              <a:r>
                <a:rPr sz="1725" dirty="0">
                  <a:latin typeface="Cambria Math"/>
                  <a:cs typeface="Cambria Math"/>
                </a:rPr>
                <a:t>=	softmax</a:t>
              </a:r>
              <a:endParaRPr sz="1725">
                <a:latin typeface="Cambria Math"/>
                <a:cs typeface="Cambria Math"/>
              </a:endParaRPr>
            </a:p>
          </p:txBody>
        </p:sp>
        <p:sp>
          <p:nvSpPr>
            <p:cNvPr id="7" name="object 7"/>
            <p:cNvSpPr/>
            <p:nvPr/>
          </p:nvSpPr>
          <p:spPr>
            <a:xfrm>
              <a:off x="6315647" y="4619720"/>
              <a:ext cx="932974" cy="433864"/>
            </a:xfrm>
            <a:custGeom>
              <a:avLst/>
              <a:gdLst/>
              <a:ahLst/>
              <a:cxnLst/>
              <a:rect l="l" t="t" r="r" b="b"/>
              <a:pathLst>
                <a:path w="1243965" h="578485">
                  <a:moveTo>
                    <a:pt x="110998" y="9525"/>
                  </a:moveTo>
                  <a:lnTo>
                    <a:pt x="64071" y="42595"/>
                  </a:lnTo>
                  <a:lnTo>
                    <a:pt x="30734" y="105664"/>
                  </a:lnTo>
                  <a:lnTo>
                    <a:pt x="17297" y="144627"/>
                  </a:lnTo>
                  <a:lnTo>
                    <a:pt x="7696" y="188163"/>
                  </a:lnTo>
                  <a:lnTo>
                    <a:pt x="1917" y="236258"/>
                  </a:lnTo>
                  <a:lnTo>
                    <a:pt x="0" y="289052"/>
                  </a:lnTo>
                  <a:lnTo>
                    <a:pt x="1917" y="341693"/>
                  </a:lnTo>
                  <a:lnTo>
                    <a:pt x="7696" y="389877"/>
                  </a:lnTo>
                  <a:lnTo>
                    <a:pt x="17297" y="433463"/>
                  </a:lnTo>
                  <a:lnTo>
                    <a:pt x="30734" y="472440"/>
                  </a:lnTo>
                  <a:lnTo>
                    <a:pt x="64071" y="535508"/>
                  </a:lnTo>
                  <a:lnTo>
                    <a:pt x="102743" y="578078"/>
                  </a:lnTo>
                  <a:lnTo>
                    <a:pt x="110998" y="568452"/>
                  </a:lnTo>
                  <a:lnTo>
                    <a:pt x="93700" y="549452"/>
                  </a:lnTo>
                  <a:lnTo>
                    <a:pt x="78003" y="525792"/>
                  </a:lnTo>
                  <a:lnTo>
                    <a:pt x="51308" y="464439"/>
                  </a:lnTo>
                  <a:lnTo>
                    <a:pt x="40970" y="427037"/>
                  </a:lnTo>
                  <a:lnTo>
                    <a:pt x="33591" y="385318"/>
                  </a:lnTo>
                  <a:lnTo>
                    <a:pt x="29159" y="339318"/>
                  </a:lnTo>
                  <a:lnTo>
                    <a:pt x="27686" y="288925"/>
                  </a:lnTo>
                  <a:lnTo>
                    <a:pt x="29159" y="238734"/>
                  </a:lnTo>
                  <a:lnTo>
                    <a:pt x="33591" y="192722"/>
                  </a:lnTo>
                  <a:lnTo>
                    <a:pt x="40970" y="151003"/>
                  </a:lnTo>
                  <a:lnTo>
                    <a:pt x="51308" y="113538"/>
                  </a:lnTo>
                  <a:lnTo>
                    <a:pt x="78003" y="52298"/>
                  </a:lnTo>
                  <a:lnTo>
                    <a:pt x="93700" y="28600"/>
                  </a:lnTo>
                  <a:lnTo>
                    <a:pt x="110998" y="9525"/>
                  </a:lnTo>
                  <a:close/>
                </a:path>
                <a:path w="1243965" h="578485">
                  <a:moveTo>
                    <a:pt x="1121791" y="279654"/>
                  </a:moveTo>
                  <a:lnTo>
                    <a:pt x="120510" y="279654"/>
                  </a:lnTo>
                  <a:lnTo>
                    <a:pt x="120510" y="297942"/>
                  </a:lnTo>
                  <a:lnTo>
                    <a:pt x="1121791" y="297942"/>
                  </a:lnTo>
                  <a:lnTo>
                    <a:pt x="1121791" y="279654"/>
                  </a:lnTo>
                  <a:close/>
                </a:path>
                <a:path w="1243965" h="578485">
                  <a:moveTo>
                    <a:pt x="1243584" y="288925"/>
                  </a:moveTo>
                  <a:lnTo>
                    <a:pt x="1241653" y="236258"/>
                  </a:lnTo>
                  <a:lnTo>
                    <a:pt x="1235875" y="188163"/>
                  </a:lnTo>
                  <a:lnTo>
                    <a:pt x="1226273" y="144627"/>
                  </a:lnTo>
                  <a:lnTo>
                    <a:pt x="1212850" y="105664"/>
                  </a:lnTo>
                  <a:lnTo>
                    <a:pt x="1179512" y="42595"/>
                  </a:lnTo>
                  <a:lnTo>
                    <a:pt x="1140841" y="0"/>
                  </a:lnTo>
                  <a:lnTo>
                    <a:pt x="1132586" y="9525"/>
                  </a:lnTo>
                  <a:lnTo>
                    <a:pt x="1149870" y="28600"/>
                  </a:lnTo>
                  <a:lnTo>
                    <a:pt x="1165567" y="52298"/>
                  </a:lnTo>
                  <a:lnTo>
                    <a:pt x="1192276" y="113538"/>
                  </a:lnTo>
                  <a:lnTo>
                    <a:pt x="1202601" y="151003"/>
                  </a:lnTo>
                  <a:lnTo>
                    <a:pt x="1209979" y="192722"/>
                  </a:lnTo>
                  <a:lnTo>
                    <a:pt x="1214412" y="238734"/>
                  </a:lnTo>
                  <a:lnTo>
                    <a:pt x="1215898" y="289052"/>
                  </a:lnTo>
                  <a:lnTo>
                    <a:pt x="1214412" y="339318"/>
                  </a:lnTo>
                  <a:lnTo>
                    <a:pt x="1209979" y="385318"/>
                  </a:lnTo>
                  <a:lnTo>
                    <a:pt x="1202601" y="427037"/>
                  </a:lnTo>
                  <a:lnTo>
                    <a:pt x="1192276" y="464439"/>
                  </a:lnTo>
                  <a:lnTo>
                    <a:pt x="1165567" y="525780"/>
                  </a:lnTo>
                  <a:lnTo>
                    <a:pt x="1132586" y="568452"/>
                  </a:lnTo>
                  <a:lnTo>
                    <a:pt x="1140841" y="578078"/>
                  </a:lnTo>
                  <a:lnTo>
                    <a:pt x="1179512" y="535508"/>
                  </a:lnTo>
                  <a:lnTo>
                    <a:pt x="1212850" y="472440"/>
                  </a:lnTo>
                  <a:lnTo>
                    <a:pt x="1226273" y="433463"/>
                  </a:lnTo>
                  <a:lnTo>
                    <a:pt x="1235875" y="389877"/>
                  </a:lnTo>
                  <a:lnTo>
                    <a:pt x="1241653" y="341693"/>
                  </a:lnTo>
                  <a:lnTo>
                    <a:pt x="1243584" y="288925"/>
                  </a:lnTo>
                  <a:close/>
                </a:path>
              </a:pathLst>
            </a:custGeom>
            <a:solidFill>
              <a:srgbClr val="000000"/>
            </a:solidFill>
          </p:spPr>
          <p:txBody>
            <a:bodyPr wrap="square" lIns="0" tIns="0" rIns="0" bIns="0" rtlCol="0"/>
            <a:lstStyle/>
            <a:p>
              <a:endParaRPr sz="1350"/>
            </a:p>
          </p:txBody>
        </p:sp>
        <p:sp>
          <p:nvSpPr>
            <p:cNvPr id="8" name="object 8"/>
            <p:cNvSpPr txBox="1"/>
            <p:nvPr/>
          </p:nvSpPr>
          <p:spPr>
            <a:xfrm>
              <a:off x="6801802" y="4675632"/>
              <a:ext cx="87154" cy="168380"/>
            </a:xfrm>
            <a:prstGeom prst="rect">
              <a:avLst/>
            </a:prstGeom>
          </p:spPr>
          <p:txBody>
            <a:bodyPr vert="horz" wrap="square" lIns="0" tIns="12383" rIns="0" bIns="0" rtlCol="0">
              <a:spAutoFit/>
            </a:bodyPr>
            <a:lstStyle/>
            <a:p>
              <a:pPr marL="9525">
                <a:spcBef>
                  <a:spcPts val="98"/>
                </a:spcBef>
              </a:pPr>
              <a:r>
                <a:rPr sz="1013" spc="-150" dirty="0">
                  <a:latin typeface="Cambria Math"/>
                  <a:cs typeface="Cambria Math"/>
                </a:rPr>
                <a:t>𝑃</a:t>
              </a:r>
              <a:endParaRPr sz="1013">
                <a:latin typeface="Cambria Math"/>
                <a:cs typeface="Cambria Math"/>
              </a:endParaRPr>
            </a:p>
          </p:txBody>
        </p:sp>
        <p:sp>
          <p:nvSpPr>
            <p:cNvPr id="9" name="object 9"/>
            <p:cNvSpPr txBox="1"/>
            <p:nvPr/>
          </p:nvSpPr>
          <p:spPr>
            <a:xfrm>
              <a:off x="6378131" y="4601338"/>
              <a:ext cx="802481" cy="203005"/>
            </a:xfrm>
            <a:prstGeom prst="rect">
              <a:avLst/>
            </a:prstGeom>
          </p:spPr>
          <p:txBody>
            <a:bodyPr vert="horz" wrap="square" lIns="0" tIns="12383" rIns="0" bIns="0" rtlCol="0">
              <a:spAutoFit/>
            </a:bodyPr>
            <a:lstStyle/>
            <a:p>
              <a:pPr marL="28575">
                <a:spcBef>
                  <a:spcPts val="98"/>
                </a:spcBef>
              </a:pPr>
              <a:r>
                <a:rPr sz="1238" spc="127" dirty="0">
                  <a:latin typeface="Cambria Math"/>
                  <a:cs typeface="Cambria Math"/>
                </a:rPr>
                <a:t>𝑋𝑄</a:t>
              </a:r>
              <a:r>
                <a:rPr sz="1519" spc="191" baseline="-14403" dirty="0">
                  <a:latin typeface="Cambria Math"/>
                  <a:cs typeface="Cambria Math"/>
                </a:rPr>
                <a:t>𝑃</a:t>
              </a:r>
              <a:r>
                <a:rPr sz="1238" spc="127" dirty="0">
                  <a:latin typeface="Cambria Math"/>
                  <a:cs typeface="Cambria Math"/>
                </a:rPr>
                <a:t>𝐾</a:t>
              </a:r>
              <a:r>
                <a:rPr sz="1519" spc="191" baseline="30864" dirty="0">
                  <a:latin typeface="Cambria Math"/>
                  <a:cs typeface="Cambria Math"/>
                </a:rPr>
                <a:t>𝖳</a:t>
              </a:r>
              <a:r>
                <a:rPr sz="1238" spc="127" dirty="0">
                  <a:latin typeface="Cambria Math"/>
                  <a:cs typeface="Cambria Math"/>
                </a:rPr>
                <a:t>𝑋</a:t>
              </a:r>
              <a:r>
                <a:rPr sz="1519" spc="191" baseline="24691" dirty="0">
                  <a:latin typeface="Cambria Math"/>
                  <a:cs typeface="Cambria Math"/>
                </a:rPr>
                <a:t>𝖳</a:t>
              </a:r>
              <a:endParaRPr sz="1519" baseline="24691">
                <a:latin typeface="Cambria Math"/>
                <a:cs typeface="Cambria Math"/>
              </a:endParaRPr>
            </a:p>
          </p:txBody>
        </p:sp>
        <p:sp>
          <p:nvSpPr>
            <p:cNvPr id="10" name="object 10"/>
            <p:cNvSpPr/>
            <p:nvPr/>
          </p:nvSpPr>
          <p:spPr>
            <a:xfrm>
              <a:off x="6580252" y="4867180"/>
              <a:ext cx="405289" cy="199073"/>
            </a:xfrm>
            <a:custGeom>
              <a:avLst/>
              <a:gdLst/>
              <a:ahLst/>
              <a:cxnLst/>
              <a:rect l="l" t="t" r="r" b="b"/>
              <a:pathLst>
                <a:path w="540384" h="265429">
                  <a:moveTo>
                    <a:pt x="540384" y="0"/>
                  </a:moveTo>
                  <a:lnTo>
                    <a:pt x="154812" y="0"/>
                  </a:lnTo>
                  <a:lnTo>
                    <a:pt x="154812" y="253"/>
                  </a:lnTo>
                  <a:lnTo>
                    <a:pt x="133350" y="253"/>
                  </a:lnTo>
                  <a:lnTo>
                    <a:pt x="70103" y="237235"/>
                  </a:lnTo>
                  <a:lnTo>
                    <a:pt x="34162" y="156844"/>
                  </a:lnTo>
                  <a:lnTo>
                    <a:pt x="0" y="172465"/>
                  </a:lnTo>
                  <a:lnTo>
                    <a:pt x="3175" y="180212"/>
                  </a:lnTo>
                  <a:lnTo>
                    <a:pt x="20827" y="172465"/>
                  </a:lnTo>
                  <a:lnTo>
                    <a:pt x="63880" y="265137"/>
                  </a:lnTo>
                  <a:lnTo>
                    <a:pt x="74040" y="265137"/>
                  </a:lnTo>
                  <a:lnTo>
                    <a:pt x="141731" y="14096"/>
                  </a:lnTo>
                  <a:lnTo>
                    <a:pt x="162559" y="14096"/>
                  </a:lnTo>
                  <a:lnTo>
                    <a:pt x="162559" y="13715"/>
                  </a:lnTo>
                  <a:lnTo>
                    <a:pt x="540384" y="13715"/>
                  </a:lnTo>
                  <a:lnTo>
                    <a:pt x="540384" y="0"/>
                  </a:lnTo>
                  <a:close/>
                </a:path>
              </a:pathLst>
            </a:custGeom>
            <a:solidFill>
              <a:srgbClr val="000000"/>
            </a:solidFill>
          </p:spPr>
          <p:txBody>
            <a:bodyPr wrap="square" lIns="0" tIns="0" rIns="0" bIns="0" rtlCol="0"/>
            <a:lstStyle/>
            <a:p>
              <a:endParaRPr sz="1350"/>
            </a:p>
          </p:txBody>
        </p:sp>
        <p:sp>
          <p:nvSpPr>
            <p:cNvPr id="11" name="object 11"/>
            <p:cNvSpPr txBox="1"/>
            <p:nvPr/>
          </p:nvSpPr>
          <p:spPr>
            <a:xfrm>
              <a:off x="6687502" y="4847083"/>
              <a:ext cx="305276" cy="203005"/>
            </a:xfrm>
            <a:prstGeom prst="rect">
              <a:avLst/>
            </a:prstGeom>
          </p:spPr>
          <p:txBody>
            <a:bodyPr vert="horz" wrap="square" lIns="0" tIns="12383" rIns="0" bIns="0" rtlCol="0">
              <a:spAutoFit/>
            </a:bodyPr>
            <a:lstStyle/>
            <a:p>
              <a:pPr marL="9525">
                <a:spcBef>
                  <a:spcPts val="98"/>
                </a:spcBef>
              </a:pPr>
              <a:r>
                <a:rPr sz="1238" spc="188" dirty="0">
                  <a:latin typeface="Cambria Math"/>
                  <a:cs typeface="Cambria Math"/>
                </a:rPr>
                <a:t>𝑑</a:t>
              </a:r>
              <a:r>
                <a:rPr sz="1238" spc="8" dirty="0">
                  <a:latin typeface="Cambria Math"/>
                  <a:cs typeface="Cambria Math"/>
                </a:rPr>
                <a:t>/</a:t>
              </a:r>
              <a:r>
                <a:rPr sz="1238" spc="94" dirty="0">
                  <a:latin typeface="Cambria Math"/>
                  <a:cs typeface="Cambria Math"/>
                </a:rPr>
                <a:t>ℎ</a:t>
              </a:r>
              <a:endParaRPr sz="1238">
                <a:latin typeface="Cambria Math"/>
                <a:cs typeface="Cambria Math"/>
              </a:endParaRPr>
            </a:p>
          </p:txBody>
        </p:sp>
        <p:sp>
          <p:nvSpPr>
            <p:cNvPr id="12" name="object 12"/>
            <p:cNvSpPr txBox="1"/>
            <p:nvPr/>
          </p:nvSpPr>
          <p:spPr>
            <a:xfrm>
              <a:off x="7285674" y="4671061"/>
              <a:ext cx="546259" cy="275075"/>
            </a:xfrm>
            <a:prstGeom prst="rect">
              <a:avLst/>
            </a:prstGeom>
          </p:spPr>
          <p:txBody>
            <a:bodyPr vert="horz" wrap="square" lIns="0" tIns="9525" rIns="0" bIns="0" rtlCol="0">
              <a:spAutoFit/>
            </a:bodyPr>
            <a:lstStyle/>
            <a:p>
              <a:pPr marL="28575">
                <a:spcBef>
                  <a:spcPts val="75"/>
                </a:spcBef>
              </a:pPr>
              <a:r>
                <a:rPr sz="1725" dirty="0">
                  <a:latin typeface="Cambria Math"/>
                  <a:cs typeface="Cambria Math"/>
                </a:rPr>
                <a:t>∗</a:t>
              </a:r>
              <a:r>
                <a:rPr sz="1725" spc="-34" dirty="0">
                  <a:latin typeface="Cambria Math"/>
                  <a:cs typeface="Cambria Math"/>
                </a:rPr>
                <a:t> </a:t>
              </a:r>
              <a:r>
                <a:rPr sz="1725" spc="-116" dirty="0">
                  <a:latin typeface="Cambria Math"/>
                  <a:cs typeface="Cambria Math"/>
                </a:rPr>
                <a:t>𝑋𝑉</a:t>
              </a:r>
              <a:r>
                <a:rPr sz="1856" spc="-174" baseline="-15151" dirty="0">
                  <a:latin typeface="Cambria Math"/>
                  <a:cs typeface="Cambria Math"/>
                </a:rPr>
                <a:t>𝑃</a:t>
              </a:r>
              <a:endParaRPr sz="1856" baseline="-15151">
                <a:latin typeface="Cambria Math"/>
                <a:cs typeface="Cambria Math"/>
              </a:endParaRPr>
            </a:p>
          </p:txBody>
        </p:sp>
      </p:grpSp>
      <p:sp>
        <p:nvSpPr>
          <p:cNvPr id="14" name="TextBox 13">
            <a:extLst>
              <a:ext uri="{FF2B5EF4-FFF2-40B4-BE49-F238E27FC236}">
                <a16:creationId xmlns:a16="http://schemas.microsoft.com/office/drawing/2014/main" id="{660F0047-1C4D-4E3B-9FFF-0D1ECBEB8404}"/>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4998AD-3D7B-461C-A43D-C4F5DCCED658}"/>
              </a:ext>
            </a:extLst>
          </p:cNvPr>
          <p:cNvGrpSpPr/>
          <p:nvPr/>
        </p:nvGrpSpPr>
        <p:grpSpPr>
          <a:xfrm>
            <a:off x="1056443" y="1712368"/>
            <a:ext cx="7890854" cy="3878648"/>
            <a:chOff x="1934184" y="1685735"/>
            <a:chExt cx="7890854" cy="3878648"/>
          </a:xfrm>
        </p:grpSpPr>
        <p:pic>
          <p:nvPicPr>
            <p:cNvPr id="3" name="object 3"/>
            <p:cNvPicPr/>
            <p:nvPr/>
          </p:nvPicPr>
          <p:blipFill>
            <a:blip r:embed="rId2" cstate="print"/>
            <a:stretch>
              <a:fillRect/>
            </a:stretch>
          </p:blipFill>
          <p:spPr>
            <a:xfrm>
              <a:off x="3301365" y="3638168"/>
              <a:ext cx="1377887" cy="480632"/>
            </a:xfrm>
            <a:prstGeom prst="rect">
              <a:avLst/>
            </a:prstGeom>
          </p:spPr>
        </p:pic>
        <p:sp>
          <p:nvSpPr>
            <p:cNvPr id="4" name="object 4"/>
            <p:cNvSpPr txBox="1"/>
            <p:nvPr/>
          </p:nvSpPr>
          <p:spPr>
            <a:xfrm>
              <a:off x="3481768" y="3630931"/>
              <a:ext cx="1013460" cy="471283"/>
            </a:xfrm>
            <a:prstGeom prst="rect">
              <a:avLst/>
            </a:prstGeom>
          </p:spPr>
          <p:txBody>
            <a:bodyPr vert="horz" wrap="square" lIns="0" tIns="9525" rIns="0" bIns="0" rtlCol="0">
              <a:spAutoFit/>
            </a:bodyPr>
            <a:lstStyle/>
            <a:p>
              <a:pPr algn="ctr">
                <a:spcBef>
                  <a:spcPts val="75"/>
                </a:spcBef>
              </a:pPr>
              <a:r>
                <a:rPr sz="1500" spc="19" dirty="0">
                  <a:latin typeface="Calibri"/>
                  <a:cs typeface="Calibri"/>
                </a:rPr>
                <a:t>Transformer</a:t>
              </a:r>
              <a:endParaRPr sz="1500">
                <a:latin typeface="Calibri"/>
                <a:cs typeface="Calibri"/>
              </a:endParaRPr>
            </a:p>
            <a:p>
              <a:pPr algn="ctr">
                <a:lnSpc>
                  <a:spcPct val="100000"/>
                </a:lnSpc>
              </a:pPr>
              <a:r>
                <a:rPr sz="1500" spc="30" dirty="0">
                  <a:latin typeface="Calibri"/>
                  <a:cs typeface="Calibri"/>
                </a:rPr>
                <a:t>Encoder</a:t>
              </a:r>
              <a:endParaRPr sz="1500">
                <a:latin typeface="Calibri"/>
                <a:cs typeface="Calibri"/>
              </a:endParaRPr>
            </a:p>
          </p:txBody>
        </p:sp>
        <p:pic>
          <p:nvPicPr>
            <p:cNvPr id="5" name="object 5"/>
            <p:cNvPicPr/>
            <p:nvPr/>
          </p:nvPicPr>
          <p:blipFill>
            <a:blip r:embed="rId3" cstate="print"/>
            <a:stretch>
              <a:fillRect/>
            </a:stretch>
          </p:blipFill>
          <p:spPr>
            <a:xfrm>
              <a:off x="2329815" y="4519422"/>
              <a:ext cx="1377887" cy="480632"/>
            </a:xfrm>
            <a:prstGeom prst="rect">
              <a:avLst/>
            </a:prstGeom>
          </p:spPr>
        </p:pic>
        <p:sp>
          <p:nvSpPr>
            <p:cNvPr id="6" name="object 6"/>
            <p:cNvSpPr txBox="1"/>
            <p:nvPr/>
          </p:nvSpPr>
          <p:spPr>
            <a:xfrm>
              <a:off x="2508885" y="4512851"/>
              <a:ext cx="1016794" cy="471283"/>
            </a:xfrm>
            <a:prstGeom prst="rect">
              <a:avLst/>
            </a:prstGeom>
          </p:spPr>
          <p:txBody>
            <a:bodyPr vert="horz" wrap="square" lIns="0" tIns="9525" rIns="0" bIns="0" rtlCol="0">
              <a:spAutoFit/>
            </a:bodyPr>
            <a:lstStyle/>
            <a:p>
              <a:pPr marL="9525" marR="3810" indent="285750">
                <a:spcBef>
                  <a:spcPts val="75"/>
                </a:spcBef>
              </a:pPr>
              <a:r>
                <a:rPr sz="1500" spc="-23" dirty="0">
                  <a:latin typeface="Calibri"/>
                  <a:cs typeface="Calibri"/>
                </a:rPr>
                <a:t>Word </a:t>
              </a:r>
              <a:r>
                <a:rPr sz="1500" spc="-19" dirty="0">
                  <a:latin typeface="Calibri"/>
                  <a:cs typeface="Calibri"/>
                </a:rPr>
                <a:t> </a:t>
              </a:r>
              <a:r>
                <a:rPr sz="1500" spc="53" dirty="0">
                  <a:latin typeface="Calibri"/>
                  <a:cs typeface="Calibri"/>
                </a:rPr>
                <a:t>Em</a:t>
              </a:r>
              <a:r>
                <a:rPr sz="1500" spc="34" dirty="0">
                  <a:latin typeface="Calibri"/>
                  <a:cs typeface="Calibri"/>
                </a:rPr>
                <a:t>b</a:t>
              </a:r>
              <a:r>
                <a:rPr sz="1500" spc="30" dirty="0">
                  <a:latin typeface="Calibri"/>
                  <a:cs typeface="Calibri"/>
                </a:rPr>
                <a:t>ed</a:t>
              </a:r>
              <a:r>
                <a:rPr sz="1500" spc="34" dirty="0">
                  <a:latin typeface="Calibri"/>
                  <a:cs typeface="Calibri"/>
                </a:rPr>
                <a:t>ding</a:t>
              </a:r>
              <a:r>
                <a:rPr sz="1500" spc="41" dirty="0">
                  <a:latin typeface="Calibri"/>
                  <a:cs typeface="Calibri"/>
                </a:rPr>
                <a:t>s</a:t>
              </a:r>
              <a:endParaRPr sz="1500">
                <a:latin typeface="Calibri"/>
                <a:cs typeface="Calibri"/>
              </a:endParaRPr>
            </a:p>
          </p:txBody>
        </p:sp>
        <p:pic>
          <p:nvPicPr>
            <p:cNvPr id="7" name="object 7"/>
            <p:cNvPicPr/>
            <p:nvPr/>
          </p:nvPicPr>
          <p:blipFill>
            <a:blip r:embed="rId3" cstate="print"/>
            <a:stretch>
              <a:fillRect/>
            </a:stretch>
          </p:blipFill>
          <p:spPr>
            <a:xfrm>
              <a:off x="4272915" y="4519422"/>
              <a:ext cx="1377887" cy="480632"/>
            </a:xfrm>
            <a:prstGeom prst="rect">
              <a:avLst/>
            </a:prstGeom>
          </p:spPr>
        </p:pic>
        <p:sp>
          <p:nvSpPr>
            <p:cNvPr id="8" name="object 8"/>
            <p:cNvSpPr txBox="1"/>
            <p:nvPr/>
          </p:nvSpPr>
          <p:spPr>
            <a:xfrm>
              <a:off x="4296729" y="4512851"/>
              <a:ext cx="1327785" cy="471283"/>
            </a:xfrm>
            <a:prstGeom prst="rect">
              <a:avLst/>
            </a:prstGeom>
          </p:spPr>
          <p:txBody>
            <a:bodyPr vert="horz" wrap="square" lIns="0" tIns="9525" rIns="0" bIns="0" rtlCol="0">
              <a:spAutoFit/>
            </a:bodyPr>
            <a:lstStyle/>
            <a:p>
              <a:pPr marL="9525" marR="3810" indent="324326">
                <a:spcBef>
                  <a:spcPts val="75"/>
                </a:spcBef>
              </a:pPr>
              <a:r>
                <a:rPr sz="1500" spc="30" dirty="0">
                  <a:latin typeface="Calibri"/>
                  <a:cs typeface="Calibri"/>
                </a:rPr>
                <a:t>Position </a:t>
              </a:r>
              <a:r>
                <a:rPr sz="1500" spc="34" dirty="0">
                  <a:latin typeface="Calibri"/>
                  <a:cs typeface="Calibri"/>
                </a:rPr>
                <a:t> </a:t>
              </a:r>
              <a:r>
                <a:rPr sz="1500" spc="19" dirty="0">
                  <a:latin typeface="Calibri"/>
                  <a:cs typeface="Calibri"/>
                </a:rPr>
                <a:t>Represent</a:t>
              </a:r>
              <a:r>
                <a:rPr sz="1500" spc="11" dirty="0">
                  <a:latin typeface="Calibri"/>
                  <a:cs typeface="Calibri"/>
                </a:rPr>
                <a:t>a</a:t>
              </a:r>
              <a:r>
                <a:rPr sz="1500" spc="15" dirty="0">
                  <a:latin typeface="Calibri"/>
                  <a:cs typeface="Calibri"/>
                </a:rPr>
                <a:t>t</a:t>
              </a:r>
              <a:r>
                <a:rPr sz="1500" spc="4" dirty="0">
                  <a:latin typeface="Calibri"/>
                  <a:cs typeface="Calibri"/>
                </a:rPr>
                <a:t>i</a:t>
              </a:r>
              <a:r>
                <a:rPr sz="1500" spc="30" dirty="0">
                  <a:latin typeface="Calibri"/>
                  <a:cs typeface="Calibri"/>
                </a:rPr>
                <a:t>ons</a:t>
              </a:r>
              <a:endParaRPr sz="1500">
                <a:latin typeface="Calibri"/>
                <a:cs typeface="Calibri"/>
              </a:endParaRPr>
            </a:p>
          </p:txBody>
        </p:sp>
        <p:sp>
          <p:nvSpPr>
            <p:cNvPr id="9" name="object 9"/>
            <p:cNvSpPr txBox="1"/>
            <p:nvPr/>
          </p:nvSpPr>
          <p:spPr>
            <a:xfrm>
              <a:off x="3933540" y="454256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grpSp>
          <p:nvGrpSpPr>
            <p:cNvPr id="10" name="object 10"/>
            <p:cNvGrpSpPr/>
            <p:nvPr/>
          </p:nvGrpSpPr>
          <p:grpSpPr>
            <a:xfrm>
              <a:off x="3293364" y="2443734"/>
              <a:ext cx="1378267" cy="2191226"/>
              <a:chOff x="2359150" y="2115311"/>
              <a:chExt cx="1837689" cy="2921635"/>
            </a:xfrm>
          </p:grpSpPr>
          <p:pic>
            <p:nvPicPr>
              <p:cNvPr id="11" name="object 11"/>
              <p:cNvPicPr/>
              <p:nvPr/>
            </p:nvPicPr>
            <p:blipFill>
              <a:blip r:embed="rId4" cstate="print"/>
              <a:stretch>
                <a:fillRect/>
              </a:stretch>
            </p:blipFill>
            <p:spPr>
              <a:xfrm>
                <a:off x="3185160" y="4268698"/>
                <a:ext cx="234670" cy="768121"/>
              </a:xfrm>
              <a:prstGeom prst="rect">
                <a:avLst/>
              </a:prstGeom>
            </p:spPr>
          </p:pic>
          <p:sp>
            <p:nvSpPr>
              <p:cNvPr id="12" name="object 12"/>
              <p:cNvSpPr/>
              <p:nvPr/>
            </p:nvSpPr>
            <p:spPr>
              <a:xfrm>
                <a:off x="3266694" y="4368545"/>
                <a:ext cx="76200" cy="609600"/>
              </a:xfrm>
              <a:custGeom>
                <a:avLst/>
                <a:gdLst/>
                <a:ahLst/>
                <a:cxnLst/>
                <a:rect l="l" t="t" r="r" b="b"/>
                <a:pathLst>
                  <a:path w="76200" h="609600">
                    <a:moveTo>
                      <a:pt x="50800" y="63499"/>
                    </a:moveTo>
                    <a:lnTo>
                      <a:pt x="25400" y="63499"/>
                    </a:lnTo>
                    <a:lnTo>
                      <a:pt x="25400" y="609599"/>
                    </a:lnTo>
                    <a:lnTo>
                      <a:pt x="50800" y="609599"/>
                    </a:lnTo>
                    <a:lnTo>
                      <a:pt x="50800" y="63499"/>
                    </a:lnTo>
                    <a:close/>
                  </a:path>
                  <a:path w="76200" h="609600">
                    <a:moveTo>
                      <a:pt x="38100" y="0"/>
                    </a:moveTo>
                    <a:lnTo>
                      <a:pt x="0" y="76199"/>
                    </a:lnTo>
                    <a:lnTo>
                      <a:pt x="25400" y="76199"/>
                    </a:lnTo>
                    <a:lnTo>
                      <a:pt x="25400" y="63499"/>
                    </a:lnTo>
                    <a:lnTo>
                      <a:pt x="69850" y="63499"/>
                    </a:lnTo>
                    <a:lnTo>
                      <a:pt x="38100" y="0"/>
                    </a:lnTo>
                    <a:close/>
                  </a:path>
                  <a:path w="76200" h="609600">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sz="1350"/>
              </a:p>
            </p:txBody>
          </p:sp>
          <p:pic>
            <p:nvPicPr>
              <p:cNvPr id="13" name="object 13"/>
              <p:cNvPicPr/>
              <p:nvPr/>
            </p:nvPicPr>
            <p:blipFill>
              <a:blip r:embed="rId2" cstate="print"/>
              <a:stretch>
                <a:fillRect/>
              </a:stretch>
            </p:blipFill>
            <p:spPr>
              <a:xfrm>
                <a:off x="2359150" y="2115311"/>
                <a:ext cx="1837183" cy="640841"/>
              </a:xfrm>
              <a:prstGeom prst="rect">
                <a:avLst/>
              </a:prstGeom>
            </p:spPr>
          </p:pic>
        </p:grpSp>
        <p:sp>
          <p:nvSpPr>
            <p:cNvPr id="14" name="object 14"/>
            <p:cNvSpPr txBox="1"/>
            <p:nvPr/>
          </p:nvSpPr>
          <p:spPr>
            <a:xfrm>
              <a:off x="3473387" y="2436971"/>
              <a:ext cx="1013460" cy="471764"/>
            </a:xfrm>
            <a:prstGeom prst="rect">
              <a:avLst/>
            </a:prstGeom>
          </p:spPr>
          <p:txBody>
            <a:bodyPr vert="horz" wrap="square" lIns="0" tIns="10001" rIns="0" bIns="0" rtlCol="0">
              <a:spAutoFit/>
            </a:bodyPr>
            <a:lstStyle/>
            <a:p>
              <a:pPr marL="175259" marR="3810" indent="-165734">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26" dirty="0">
                  <a:latin typeface="Calibri"/>
                  <a:cs typeface="Calibri"/>
                </a:rPr>
                <a:t>Encoder</a:t>
              </a:r>
              <a:endParaRPr sz="1500" dirty="0">
                <a:latin typeface="Calibri"/>
                <a:cs typeface="Calibri"/>
              </a:endParaRPr>
            </a:p>
          </p:txBody>
        </p:sp>
        <p:grpSp>
          <p:nvGrpSpPr>
            <p:cNvPr id="15" name="object 15"/>
            <p:cNvGrpSpPr/>
            <p:nvPr/>
          </p:nvGrpSpPr>
          <p:grpSpPr>
            <a:xfrm>
              <a:off x="3891154" y="2854053"/>
              <a:ext cx="4962525" cy="1277779"/>
              <a:chOff x="3156204" y="2662402"/>
              <a:chExt cx="6616700" cy="1703705"/>
            </a:xfrm>
          </p:grpSpPr>
          <p:pic>
            <p:nvPicPr>
              <p:cNvPr id="16" name="object 16"/>
              <p:cNvPicPr/>
              <p:nvPr/>
            </p:nvPicPr>
            <p:blipFill>
              <a:blip r:embed="rId5" cstate="print"/>
              <a:stretch>
                <a:fillRect/>
              </a:stretch>
            </p:blipFill>
            <p:spPr>
              <a:xfrm>
                <a:off x="3156204" y="3430498"/>
                <a:ext cx="234670" cy="304825"/>
              </a:xfrm>
              <a:prstGeom prst="rect">
                <a:avLst/>
              </a:prstGeom>
            </p:spPr>
          </p:pic>
          <p:pic>
            <p:nvPicPr>
              <p:cNvPr id="17" name="object 17"/>
              <p:cNvPicPr/>
              <p:nvPr/>
            </p:nvPicPr>
            <p:blipFill>
              <a:blip r:embed="rId6" cstate="print"/>
              <a:stretch>
                <a:fillRect/>
              </a:stretch>
            </p:blipFill>
            <p:spPr>
              <a:xfrm>
                <a:off x="3237738" y="3530346"/>
                <a:ext cx="76200" cy="146684"/>
              </a:xfrm>
              <a:prstGeom prst="rect">
                <a:avLst/>
              </a:prstGeom>
            </p:spPr>
          </p:pic>
          <p:pic>
            <p:nvPicPr>
              <p:cNvPr id="18" name="object 18"/>
              <p:cNvPicPr/>
              <p:nvPr/>
            </p:nvPicPr>
            <p:blipFill>
              <a:blip r:embed="rId7" cstate="print"/>
              <a:stretch>
                <a:fillRect/>
              </a:stretch>
            </p:blipFill>
            <p:spPr>
              <a:xfrm>
                <a:off x="3227832" y="3332987"/>
                <a:ext cx="117347" cy="117348"/>
              </a:xfrm>
              <a:prstGeom prst="rect">
                <a:avLst/>
              </a:prstGeom>
            </p:spPr>
          </p:pic>
          <p:pic>
            <p:nvPicPr>
              <p:cNvPr id="19" name="object 19"/>
              <p:cNvPicPr/>
              <p:nvPr/>
            </p:nvPicPr>
            <p:blipFill>
              <a:blip r:embed="rId5" cstate="print"/>
              <a:stretch>
                <a:fillRect/>
              </a:stretch>
            </p:blipFill>
            <p:spPr>
              <a:xfrm>
                <a:off x="3166872" y="2662402"/>
                <a:ext cx="234670" cy="304825"/>
              </a:xfrm>
              <a:prstGeom prst="rect">
                <a:avLst/>
              </a:prstGeom>
            </p:spPr>
          </p:pic>
          <p:pic>
            <p:nvPicPr>
              <p:cNvPr id="20" name="object 20"/>
              <p:cNvPicPr/>
              <p:nvPr/>
            </p:nvPicPr>
            <p:blipFill>
              <a:blip r:embed="rId6" cstate="print"/>
              <a:stretch>
                <a:fillRect/>
              </a:stretch>
            </p:blipFill>
            <p:spPr>
              <a:xfrm>
                <a:off x="3248406" y="2762250"/>
                <a:ext cx="76199" cy="146685"/>
              </a:xfrm>
              <a:prstGeom prst="rect">
                <a:avLst/>
              </a:prstGeom>
            </p:spPr>
          </p:pic>
          <p:pic>
            <p:nvPicPr>
              <p:cNvPr id="21" name="object 21"/>
              <p:cNvPicPr/>
              <p:nvPr/>
            </p:nvPicPr>
            <p:blipFill>
              <a:blip r:embed="rId7" cstate="print"/>
              <a:stretch>
                <a:fillRect/>
              </a:stretch>
            </p:blipFill>
            <p:spPr>
              <a:xfrm>
                <a:off x="3227832" y="2999231"/>
                <a:ext cx="117347" cy="117347"/>
              </a:xfrm>
              <a:prstGeom prst="rect">
                <a:avLst/>
              </a:prstGeom>
            </p:spPr>
          </p:pic>
          <p:pic>
            <p:nvPicPr>
              <p:cNvPr id="22" name="object 22"/>
              <p:cNvPicPr/>
              <p:nvPr/>
            </p:nvPicPr>
            <p:blipFill>
              <a:blip r:embed="rId7" cstate="print"/>
              <a:stretch>
                <a:fillRect/>
              </a:stretch>
            </p:blipFill>
            <p:spPr>
              <a:xfrm>
                <a:off x="3227832" y="3165348"/>
                <a:ext cx="117347" cy="117348"/>
              </a:xfrm>
              <a:prstGeom prst="rect">
                <a:avLst/>
              </a:prstGeom>
            </p:spPr>
          </p:pic>
          <p:pic>
            <p:nvPicPr>
              <p:cNvPr id="23" name="object 23"/>
              <p:cNvPicPr/>
              <p:nvPr/>
            </p:nvPicPr>
            <p:blipFill>
              <a:blip r:embed="rId8" cstate="print"/>
              <a:stretch>
                <a:fillRect/>
              </a:stretch>
            </p:blipFill>
            <p:spPr>
              <a:xfrm>
                <a:off x="7935466" y="3724655"/>
                <a:ext cx="1837183" cy="640842"/>
              </a:xfrm>
              <a:prstGeom prst="rect">
                <a:avLst/>
              </a:prstGeom>
            </p:spPr>
          </p:pic>
        </p:grpSp>
        <p:sp>
          <p:nvSpPr>
            <p:cNvPr id="24" name="object 24"/>
            <p:cNvSpPr txBox="1"/>
            <p:nvPr/>
          </p:nvSpPr>
          <p:spPr>
            <a:xfrm>
              <a:off x="3194209" y="5264278"/>
              <a:ext cx="1589246" cy="286617"/>
            </a:xfrm>
            <a:prstGeom prst="rect">
              <a:avLst/>
            </a:prstGeom>
          </p:spPr>
          <p:txBody>
            <a:bodyPr vert="horz" wrap="square" lIns="0" tIns="9525" rIns="0" bIns="0" rtlCol="0">
              <a:spAutoFit/>
            </a:bodyPr>
            <a:lstStyle/>
            <a:p>
              <a:pPr marL="9525">
                <a:spcBef>
                  <a:spcPts val="75"/>
                </a:spcBef>
              </a:pPr>
              <a:r>
                <a:rPr dirty="0">
                  <a:solidFill>
                    <a:srgbClr val="8B1515"/>
                  </a:solidFill>
                  <a:latin typeface="Calibri"/>
                  <a:cs typeface="Calibri"/>
                </a:rPr>
                <a:t>[input</a:t>
              </a:r>
              <a:r>
                <a:rPr spc="-56"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25" name="object 25"/>
            <p:cNvSpPr txBox="1"/>
            <p:nvPr/>
          </p:nvSpPr>
          <p:spPr>
            <a:xfrm>
              <a:off x="7656481" y="3644456"/>
              <a:ext cx="1013460" cy="471283"/>
            </a:xfrm>
            <a:prstGeom prst="rect">
              <a:avLst/>
            </a:prstGeom>
          </p:spPr>
          <p:txBody>
            <a:bodyPr vert="horz" wrap="square" lIns="0" tIns="9525" rIns="0" bIns="0" rtlCol="0">
              <a:spAutoFit/>
            </a:bodyPr>
            <a:lstStyle/>
            <a:p>
              <a:pPr marL="171450" marR="3810" indent="-162401">
                <a:spcBef>
                  <a:spcPts val="75"/>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pic>
          <p:nvPicPr>
            <p:cNvPr id="26" name="object 26"/>
            <p:cNvPicPr/>
            <p:nvPr/>
          </p:nvPicPr>
          <p:blipFill>
            <a:blip r:embed="rId3" cstate="print"/>
            <a:stretch>
              <a:fillRect/>
            </a:stretch>
          </p:blipFill>
          <p:spPr>
            <a:xfrm>
              <a:off x="6504051" y="4533138"/>
              <a:ext cx="1377887" cy="480632"/>
            </a:xfrm>
            <a:prstGeom prst="rect">
              <a:avLst/>
            </a:prstGeom>
          </p:spPr>
        </p:pic>
        <p:sp>
          <p:nvSpPr>
            <p:cNvPr id="27" name="object 27"/>
            <p:cNvSpPr txBox="1"/>
            <p:nvPr/>
          </p:nvSpPr>
          <p:spPr>
            <a:xfrm>
              <a:off x="6683788" y="4525861"/>
              <a:ext cx="1016794" cy="471764"/>
            </a:xfrm>
            <a:prstGeom prst="rect">
              <a:avLst/>
            </a:prstGeom>
          </p:spPr>
          <p:txBody>
            <a:bodyPr vert="horz" wrap="square" lIns="0" tIns="10001" rIns="0" bIns="0" rtlCol="0">
              <a:spAutoFit/>
            </a:bodyPr>
            <a:lstStyle/>
            <a:p>
              <a:pPr algn="ctr">
                <a:spcBef>
                  <a:spcPts val="79"/>
                </a:spcBef>
              </a:pPr>
              <a:r>
                <a:rPr sz="1500" spc="-23" dirty="0">
                  <a:latin typeface="Calibri"/>
                  <a:cs typeface="Calibri"/>
                </a:rPr>
                <a:t>Word</a:t>
              </a:r>
              <a:endParaRPr sz="1500">
                <a:latin typeface="Calibri"/>
                <a:cs typeface="Calibri"/>
              </a:endParaRPr>
            </a:p>
            <a:p>
              <a:pPr algn="ctr">
                <a:spcBef>
                  <a:spcPts val="4"/>
                </a:spcBef>
              </a:pPr>
              <a:r>
                <a:rPr sz="1500" spc="38" dirty="0">
                  <a:latin typeface="Calibri"/>
                  <a:cs typeface="Calibri"/>
                </a:rPr>
                <a:t>Embeddings</a:t>
              </a:r>
              <a:endParaRPr sz="1500">
                <a:latin typeface="Calibri"/>
                <a:cs typeface="Calibri"/>
              </a:endParaRPr>
            </a:p>
          </p:txBody>
        </p:sp>
        <p:pic>
          <p:nvPicPr>
            <p:cNvPr id="28" name="object 28"/>
            <p:cNvPicPr/>
            <p:nvPr/>
          </p:nvPicPr>
          <p:blipFill>
            <a:blip r:embed="rId3" cstate="print"/>
            <a:stretch>
              <a:fillRect/>
            </a:stretch>
          </p:blipFill>
          <p:spPr>
            <a:xfrm>
              <a:off x="8447151" y="4533138"/>
              <a:ext cx="1377887" cy="480632"/>
            </a:xfrm>
            <a:prstGeom prst="rect">
              <a:avLst/>
            </a:prstGeom>
          </p:spPr>
        </p:pic>
        <p:sp>
          <p:nvSpPr>
            <p:cNvPr id="29" name="object 29"/>
            <p:cNvSpPr txBox="1"/>
            <p:nvPr/>
          </p:nvSpPr>
          <p:spPr>
            <a:xfrm>
              <a:off x="8471726" y="4525861"/>
              <a:ext cx="1327785" cy="471764"/>
            </a:xfrm>
            <a:prstGeom prst="rect">
              <a:avLst/>
            </a:prstGeom>
          </p:spPr>
          <p:txBody>
            <a:bodyPr vert="horz" wrap="square" lIns="0" tIns="10001" rIns="0" bIns="0" rtlCol="0">
              <a:spAutoFit/>
            </a:bodyPr>
            <a:lstStyle/>
            <a:p>
              <a:pPr algn="ctr">
                <a:spcBef>
                  <a:spcPts val="79"/>
                </a:spcBef>
              </a:pPr>
              <a:r>
                <a:rPr sz="1500" spc="30" dirty="0">
                  <a:latin typeface="Calibri"/>
                  <a:cs typeface="Calibri"/>
                </a:rPr>
                <a:t>Position</a:t>
              </a:r>
              <a:endParaRPr sz="1500">
                <a:latin typeface="Calibri"/>
                <a:cs typeface="Calibri"/>
              </a:endParaRPr>
            </a:p>
            <a:p>
              <a:pPr algn="ctr">
                <a:spcBef>
                  <a:spcPts val="4"/>
                </a:spcBef>
              </a:pPr>
              <a:r>
                <a:rPr sz="1500" spc="19" dirty="0">
                  <a:latin typeface="Calibri"/>
                  <a:cs typeface="Calibri"/>
                </a:rPr>
                <a:t>Representations</a:t>
              </a:r>
              <a:endParaRPr sz="1500">
                <a:latin typeface="Calibri"/>
                <a:cs typeface="Calibri"/>
              </a:endParaRPr>
            </a:p>
          </p:txBody>
        </p:sp>
        <p:sp>
          <p:nvSpPr>
            <p:cNvPr id="30" name="object 30"/>
            <p:cNvSpPr txBox="1"/>
            <p:nvPr/>
          </p:nvSpPr>
          <p:spPr>
            <a:xfrm>
              <a:off x="8108443" y="4555580"/>
              <a:ext cx="142875" cy="310181"/>
            </a:xfrm>
            <a:prstGeom prst="rect">
              <a:avLst/>
            </a:prstGeom>
          </p:spPr>
          <p:txBody>
            <a:bodyPr vert="horz" wrap="square" lIns="0" tIns="10001" rIns="0" bIns="0" rtlCol="0">
              <a:spAutoFit/>
            </a:bodyPr>
            <a:lstStyle/>
            <a:p>
              <a:pPr marL="9525">
                <a:spcBef>
                  <a:spcPts val="79"/>
                </a:spcBef>
              </a:pPr>
              <a:r>
                <a:rPr sz="1950" dirty="0">
                  <a:latin typeface="Calibri"/>
                  <a:cs typeface="Calibri"/>
                </a:rPr>
                <a:t>+</a:t>
              </a:r>
              <a:endParaRPr sz="1950">
                <a:latin typeface="Calibri"/>
                <a:cs typeface="Calibri"/>
              </a:endParaRPr>
            </a:p>
          </p:txBody>
        </p:sp>
        <p:grpSp>
          <p:nvGrpSpPr>
            <p:cNvPr id="31" name="object 31"/>
            <p:cNvGrpSpPr/>
            <p:nvPr/>
          </p:nvGrpSpPr>
          <p:grpSpPr>
            <a:xfrm>
              <a:off x="7467600" y="2457451"/>
              <a:ext cx="1378267" cy="2191226"/>
              <a:chOff x="7924798" y="2133600"/>
              <a:chExt cx="1837689" cy="2921635"/>
            </a:xfrm>
          </p:grpSpPr>
          <p:pic>
            <p:nvPicPr>
              <p:cNvPr id="32" name="object 32"/>
              <p:cNvPicPr/>
              <p:nvPr/>
            </p:nvPicPr>
            <p:blipFill>
              <a:blip r:embed="rId4" cstate="print"/>
              <a:stretch>
                <a:fillRect/>
              </a:stretch>
            </p:blipFill>
            <p:spPr>
              <a:xfrm>
                <a:off x="8750808" y="4286986"/>
                <a:ext cx="234670" cy="768121"/>
              </a:xfrm>
              <a:prstGeom prst="rect">
                <a:avLst/>
              </a:prstGeom>
            </p:spPr>
          </p:pic>
          <p:sp>
            <p:nvSpPr>
              <p:cNvPr id="33" name="object 33"/>
              <p:cNvSpPr/>
              <p:nvPr/>
            </p:nvSpPr>
            <p:spPr>
              <a:xfrm>
                <a:off x="8832342" y="4386833"/>
                <a:ext cx="76200" cy="609600"/>
              </a:xfrm>
              <a:custGeom>
                <a:avLst/>
                <a:gdLst/>
                <a:ahLst/>
                <a:cxnLst/>
                <a:rect l="l" t="t" r="r" b="b"/>
                <a:pathLst>
                  <a:path w="76200" h="609600">
                    <a:moveTo>
                      <a:pt x="50800" y="63500"/>
                    </a:moveTo>
                    <a:lnTo>
                      <a:pt x="25400" y="63500"/>
                    </a:lnTo>
                    <a:lnTo>
                      <a:pt x="25400" y="609600"/>
                    </a:lnTo>
                    <a:lnTo>
                      <a:pt x="50800" y="609600"/>
                    </a:lnTo>
                    <a:lnTo>
                      <a:pt x="50800" y="63500"/>
                    </a:lnTo>
                    <a:close/>
                  </a:path>
                  <a:path w="76200" h="609600">
                    <a:moveTo>
                      <a:pt x="38100" y="0"/>
                    </a:moveTo>
                    <a:lnTo>
                      <a:pt x="0" y="76200"/>
                    </a:lnTo>
                    <a:lnTo>
                      <a:pt x="25400" y="76200"/>
                    </a:lnTo>
                    <a:lnTo>
                      <a:pt x="25400" y="63500"/>
                    </a:lnTo>
                    <a:lnTo>
                      <a:pt x="69850" y="63500"/>
                    </a:lnTo>
                    <a:lnTo>
                      <a:pt x="38100" y="0"/>
                    </a:lnTo>
                    <a:close/>
                  </a:path>
                  <a:path w="76200" h="609600">
                    <a:moveTo>
                      <a:pt x="69850" y="63500"/>
                    </a:moveTo>
                    <a:lnTo>
                      <a:pt x="50800" y="63500"/>
                    </a:lnTo>
                    <a:lnTo>
                      <a:pt x="50800" y="76200"/>
                    </a:lnTo>
                    <a:lnTo>
                      <a:pt x="76200" y="76200"/>
                    </a:lnTo>
                    <a:lnTo>
                      <a:pt x="69850" y="63500"/>
                    </a:lnTo>
                    <a:close/>
                  </a:path>
                </a:pathLst>
              </a:custGeom>
              <a:solidFill>
                <a:srgbClr val="000000"/>
              </a:solidFill>
            </p:spPr>
            <p:txBody>
              <a:bodyPr wrap="square" lIns="0" tIns="0" rIns="0" bIns="0" rtlCol="0"/>
              <a:lstStyle/>
              <a:p>
                <a:endParaRPr sz="1350"/>
              </a:p>
            </p:txBody>
          </p:sp>
          <p:pic>
            <p:nvPicPr>
              <p:cNvPr id="34" name="object 34"/>
              <p:cNvPicPr/>
              <p:nvPr/>
            </p:nvPicPr>
            <p:blipFill>
              <a:blip r:embed="rId8" cstate="print"/>
              <a:stretch>
                <a:fillRect/>
              </a:stretch>
            </p:blipFill>
            <p:spPr>
              <a:xfrm>
                <a:off x="7924798" y="2133600"/>
                <a:ext cx="1837183" cy="640841"/>
              </a:xfrm>
              <a:prstGeom prst="rect">
                <a:avLst/>
              </a:prstGeom>
            </p:spPr>
          </p:pic>
        </p:grpSp>
        <p:sp>
          <p:nvSpPr>
            <p:cNvPr id="35" name="object 35"/>
            <p:cNvSpPr txBox="1"/>
            <p:nvPr/>
          </p:nvSpPr>
          <p:spPr>
            <a:xfrm>
              <a:off x="7648289" y="2450211"/>
              <a:ext cx="1013460" cy="471764"/>
            </a:xfrm>
            <a:prstGeom prst="rect">
              <a:avLst/>
            </a:prstGeom>
          </p:spPr>
          <p:txBody>
            <a:bodyPr vert="horz" wrap="square" lIns="0" tIns="10001" rIns="0" bIns="0" rtlCol="0">
              <a:spAutoFit/>
            </a:bodyPr>
            <a:lstStyle/>
            <a:p>
              <a:pPr marL="171450" marR="3810" indent="-162401">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pic>
          <p:nvPicPr>
            <p:cNvPr id="36" name="object 36"/>
            <p:cNvPicPr/>
            <p:nvPr/>
          </p:nvPicPr>
          <p:blipFill>
            <a:blip r:embed="rId9" cstate="print"/>
            <a:stretch>
              <a:fillRect/>
            </a:stretch>
          </p:blipFill>
          <p:spPr>
            <a:xfrm>
              <a:off x="8119111" y="3244977"/>
              <a:ext cx="88011" cy="88011"/>
            </a:xfrm>
            <a:prstGeom prst="rect">
              <a:avLst/>
            </a:prstGeom>
          </p:spPr>
        </p:pic>
        <p:grpSp>
          <p:nvGrpSpPr>
            <p:cNvPr id="37" name="object 37"/>
            <p:cNvGrpSpPr/>
            <p:nvPr/>
          </p:nvGrpSpPr>
          <p:grpSpPr>
            <a:xfrm>
              <a:off x="3975544" y="2281715"/>
              <a:ext cx="4273868" cy="1639253"/>
              <a:chOff x="3268726" y="1899285"/>
              <a:chExt cx="5698490" cy="2185670"/>
            </a:xfrm>
          </p:grpSpPr>
          <p:pic>
            <p:nvPicPr>
              <p:cNvPr id="38" name="object 38"/>
              <p:cNvPicPr/>
              <p:nvPr/>
            </p:nvPicPr>
            <p:blipFill>
              <a:blip r:embed="rId5" cstate="print"/>
              <a:stretch>
                <a:fillRect/>
              </a:stretch>
            </p:blipFill>
            <p:spPr>
              <a:xfrm>
                <a:off x="8721852" y="3448786"/>
                <a:ext cx="234670" cy="304825"/>
              </a:xfrm>
              <a:prstGeom prst="rect">
                <a:avLst/>
              </a:prstGeom>
            </p:spPr>
          </p:pic>
          <p:pic>
            <p:nvPicPr>
              <p:cNvPr id="39" name="object 39"/>
              <p:cNvPicPr/>
              <p:nvPr/>
            </p:nvPicPr>
            <p:blipFill>
              <a:blip r:embed="rId6" cstate="print"/>
              <a:stretch>
                <a:fillRect/>
              </a:stretch>
            </p:blipFill>
            <p:spPr>
              <a:xfrm>
                <a:off x="8803385" y="3548633"/>
                <a:ext cx="76200" cy="146684"/>
              </a:xfrm>
              <a:prstGeom prst="rect">
                <a:avLst/>
              </a:prstGeom>
            </p:spPr>
          </p:pic>
          <p:pic>
            <p:nvPicPr>
              <p:cNvPr id="40" name="object 40"/>
              <p:cNvPicPr/>
              <p:nvPr/>
            </p:nvPicPr>
            <p:blipFill>
              <a:blip r:embed="rId10" cstate="print"/>
              <a:stretch>
                <a:fillRect/>
              </a:stretch>
            </p:blipFill>
            <p:spPr>
              <a:xfrm>
                <a:off x="8793479" y="3351276"/>
                <a:ext cx="117348" cy="117348"/>
              </a:xfrm>
              <a:prstGeom prst="rect">
                <a:avLst/>
              </a:prstGeom>
            </p:spPr>
          </p:pic>
          <p:pic>
            <p:nvPicPr>
              <p:cNvPr id="41" name="object 41"/>
              <p:cNvPicPr/>
              <p:nvPr/>
            </p:nvPicPr>
            <p:blipFill>
              <a:blip r:embed="rId5" cstate="print"/>
              <a:stretch>
                <a:fillRect/>
              </a:stretch>
            </p:blipFill>
            <p:spPr>
              <a:xfrm>
                <a:off x="8732520" y="2679166"/>
                <a:ext cx="234670" cy="304825"/>
              </a:xfrm>
              <a:prstGeom prst="rect">
                <a:avLst/>
              </a:prstGeom>
            </p:spPr>
          </p:pic>
          <p:pic>
            <p:nvPicPr>
              <p:cNvPr id="42" name="object 42"/>
              <p:cNvPicPr/>
              <p:nvPr/>
            </p:nvPicPr>
            <p:blipFill>
              <a:blip r:embed="rId11" cstate="print"/>
              <a:stretch>
                <a:fillRect/>
              </a:stretch>
            </p:blipFill>
            <p:spPr>
              <a:xfrm>
                <a:off x="8814054" y="2779013"/>
                <a:ext cx="76200" cy="146685"/>
              </a:xfrm>
              <a:prstGeom prst="rect">
                <a:avLst/>
              </a:prstGeom>
            </p:spPr>
          </p:pic>
          <p:pic>
            <p:nvPicPr>
              <p:cNvPr id="43" name="object 43"/>
              <p:cNvPicPr/>
              <p:nvPr/>
            </p:nvPicPr>
            <p:blipFill>
              <a:blip r:embed="rId9" cstate="print"/>
              <a:stretch>
                <a:fillRect/>
              </a:stretch>
            </p:blipFill>
            <p:spPr>
              <a:xfrm>
                <a:off x="8793479" y="3015996"/>
                <a:ext cx="117348" cy="117348"/>
              </a:xfrm>
              <a:prstGeom prst="rect">
                <a:avLst/>
              </a:prstGeom>
            </p:spPr>
          </p:pic>
          <p:sp>
            <p:nvSpPr>
              <p:cNvPr id="44" name="object 44"/>
              <p:cNvSpPr/>
              <p:nvPr/>
            </p:nvSpPr>
            <p:spPr>
              <a:xfrm>
                <a:off x="3268726" y="1899284"/>
                <a:ext cx="4669155" cy="2185670"/>
              </a:xfrm>
              <a:custGeom>
                <a:avLst/>
                <a:gdLst/>
                <a:ahLst/>
                <a:cxnLst/>
                <a:rect l="l" t="t" r="r" b="b"/>
                <a:pathLst>
                  <a:path w="4669155" h="2185670">
                    <a:moveTo>
                      <a:pt x="4644644" y="563892"/>
                    </a:moveTo>
                    <a:lnTo>
                      <a:pt x="4594225" y="563892"/>
                    </a:lnTo>
                    <a:lnTo>
                      <a:pt x="4581525" y="563892"/>
                    </a:lnTo>
                    <a:lnTo>
                      <a:pt x="4581271" y="594360"/>
                    </a:lnTo>
                    <a:lnTo>
                      <a:pt x="4644644" y="563892"/>
                    </a:lnTo>
                    <a:close/>
                  </a:path>
                  <a:path w="4669155" h="2185670">
                    <a:moveTo>
                      <a:pt x="4668901" y="2160270"/>
                    </a:moveTo>
                    <a:lnTo>
                      <a:pt x="4650003" y="2147570"/>
                    </a:lnTo>
                    <a:lnTo>
                      <a:pt x="4593336" y="2109470"/>
                    </a:lnTo>
                    <a:lnTo>
                      <a:pt x="4592637" y="2147570"/>
                    </a:lnTo>
                    <a:lnTo>
                      <a:pt x="4493895" y="2147570"/>
                    </a:lnTo>
                    <a:lnTo>
                      <a:pt x="4406646" y="2134870"/>
                    </a:lnTo>
                    <a:lnTo>
                      <a:pt x="4406773" y="2134870"/>
                    </a:lnTo>
                    <a:lnTo>
                      <a:pt x="4320032" y="2122170"/>
                    </a:lnTo>
                    <a:lnTo>
                      <a:pt x="4320286" y="2122170"/>
                    </a:lnTo>
                    <a:lnTo>
                      <a:pt x="4234180" y="2109470"/>
                    </a:lnTo>
                    <a:lnTo>
                      <a:pt x="4234307" y="2109470"/>
                    </a:lnTo>
                    <a:lnTo>
                      <a:pt x="4149090" y="2096770"/>
                    </a:lnTo>
                    <a:lnTo>
                      <a:pt x="4149217" y="2096770"/>
                    </a:lnTo>
                    <a:lnTo>
                      <a:pt x="4065016" y="2071370"/>
                    </a:lnTo>
                    <a:lnTo>
                      <a:pt x="4065270" y="2071370"/>
                    </a:lnTo>
                    <a:lnTo>
                      <a:pt x="3982339" y="2058670"/>
                    </a:lnTo>
                    <a:lnTo>
                      <a:pt x="3982466" y="2058670"/>
                    </a:lnTo>
                    <a:lnTo>
                      <a:pt x="3900805" y="2033270"/>
                    </a:lnTo>
                    <a:lnTo>
                      <a:pt x="3901059" y="2033270"/>
                    </a:lnTo>
                    <a:lnTo>
                      <a:pt x="3820922" y="2007870"/>
                    </a:lnTo>
                    <a:lnTo>
                      <a:pt x="3821176" y="2007870"/>
                    </a:lnTo>
                    <a:lnTo>
                      <a:pt x="3742690" y="1982470"/>
                    </a:lnTo>
                    <a:lnTo>
                      <a:pt x="3742944" y="1982470"/>
                    </a:lnTo>
                    <a:lnTo>
                      <a:pt x="3666490" y="1957070"/>
                    </a:lnTo>
                    <a:lnTo>
                      <a:pt x="3666617" y="1957070"/>
                    </a:lnTo>
                    <a:lnTo>
                      <a:pt x="3592195" y="1918970"/>
                    </a:lnTo>
                    <a:lnTo>
                      <a:pt x="3592322" y="1918970"/>
                    </a:lnTo>
                    <a:lnTo>
                      <a:pt x="3520186" y="1880870"/>
                    </a:lnTo>
                    <a:lnTo>
                      <a:pt x="3520313" y="1880870"/>
                    </a:lnTo>
                    <a:lnTo>
                      <a:pt x="3450463" y="1855470"/>
                    </a:lnTo>
                    <a:lnTo>
                      <a:pt x="3450717" y="1855470"/>
                    </a:lnTo>
                    <a:lnTo>
                      <a:pt x="3383521" y="1817370"/>
                    </a:lnTo>
                    <a:lnTo>
                      <a:pt x="3383788" y="1817370"/>
                    </a:lnTo>
                    <a:lnTo>
                      <a:pt x="3319272" y="1779270"/>
                    </a:lnTo>
                    <a:lnTo>
                      <a:pt x="3319399" y="1779270"/>
                    </a:lnTo>
                    <a:lnTo>
                      <a:pt x="3257804" y="1741170"/>
                    </a:lnTo>
                    <a:lnTo>
                      <a:pt x="3258045" y="1741170"/>
                    </a:lnTo>
                    <a:lnTo>
                      <a:pt x="3199511" y="1690370"/>
                    </a:lnTo>
                    <a:lnTo>
                      <a:pt x="3199765" y="1690370"/>
                    </a:lnTo>
                    <a:lnTo>
                      <a:pt x="3144647" y="1652270"/>
                    </a:lnTo>
                    <a:lnTo>
                      <a:pt x="3144774" y="1652270"/>
                    </a:lnTo>
                    <a:lnTo>
                      <a:pt x="3092958" y="1614170"/>
                    </a:lnTo>
                    <a:lnTo>
                      <a:pt x="3093212" y="1614170"/>
                    </a:lnTo>
                    <a:lnTo>
                      <a:pt x="3045079" y="1563370"/>
                    </a:lnTo>
                    <a:lnTo>
                      <a:pt x="3045333" y="1563370"/>
                    </a:lnTo>
                    <a:lnTo>
                      <a:pt x="3000883" y="1525270"/>
                    </a:lnTo>
                    <a:lnTo>
                      <a:pt x="3001137" y="1525270"/>
                    </a:lnTo>
                    <a:lnTo>
                      <a:pt x="2960624" y="1474470"/>
                    </a:lnTo>
                    <a:lnTo>
                      <a:pt x="2960878" y="1474470"/>
                    </a:lnTo>
                    <a:lnTo>
                      <a:pt x="2924556" y="1423670"/>
                    </a:lnTo>
                    <a:lnTo>
                      <a:pt x="2924810" y="1423670"/>
                    </a:lnTo>
                    <a:lnTo>
                      <a:pt x="2892806" y="1372870"/>
                    </a:lnTo>
                    <a:lnTo>
                      <a:pt x="2893060" y="1372870"/>
                    </a:lnTo>
                    <a:lnTo>
                      <a:pt x="2865374" y="1334770"/>
                    </a:lnTo>
                    <a:lnTo>
                      <a:pt x="2865628" y="1334770"/>
                    </a:lnTo>
                    <a:lnTo>
                      <a:pt x="2842641" y="1283970"/>
                    </a:lnTo>
                    <a:lnTo>
                      <a:pt x="2842895" y="1283970"/>
                    </a:lnTo>
                    <a:lnTo>
                      <a:pt x="2824607" y="1233170"/>
                    </a:lnTo>
                    <a:lnTo>
                      <a:pt x="2824861" y="1233170"/>
                    </a:lnTo>
                    <a:lnTo>
                      <a:pt x="2811653" y="1182370"/>
                    </a:lnTo>
                    <a:lnTo>
                      <a:pt x="2811780" y="1182370"/>
                    </a:lnTo>
                    <a:lnTo>
                      <a:pt x="2803779" y="1131570"/>
                    </a:lnTo>
                    <a:lnTo>
                      <a:pt x="2803906" y="1131570"/>
                    </a:lnTo>
                    <a:lnTo>
                      <a:pt x="2801112" y="1080770"/>
                    </a:lnTo>
                    <a:lnTo>
                      <a:pt x="2800604" y="1055370"/>
                    </a:lnTo>
                    <a:lnTo>
                      <a:pt x="2796540" y="1004570"/>
                    </a:lnTo>
                    <a:lnTo>
                      <a:pt x="2788539" y="953770"/>
                    </a:lnTo>
                    <a:lnTo>
                      <a:pt x="2776855" y="902970"/>
                    </a:lnTo>
                    <a:lnTo>
                      <a:pt x="2761361" y="852170"/>
                    </a:lnTo>
                    <a:lnTo>
                      <a:pt x="2742311" y="801370"/>
                    </a:lnTo>
                    <a:lnTo>
                      <a:pt x="2731643" y="788670"/>
                    </a:lnTo>
                    <a:lnTo>
                      <a:pt x="2719959" y="763270"/>
                    </a:lnTo>
                    <a:lnTo>
                      <a:pt x="2694432" y="712470"/>
                    </a:lnTo>
                    <a:lnTo>
                      <a:pt x="2665603" y="661670"/>
                    </a:lnTo>
                    <a:lnTo>
                      <a:pt x="2633853" y="610870"/>
                    </a:lnTo>
                    <a:lnTo>
                      <a:pt x="2616835" y="598170"/>
                    </a:lnTo>
                    <a:lnTo>
                      <a:pt x="2599309" y="572770"/>
                    </a:lnTo>
                    <a:lnTo>
                      <a:pt x="2580894" y="547370"/>
                    </a:lnTo>
                    <a:lnTo>
                      <a:pt x="2561844" y="521970"/>
                    </a:lnTo>
                    <a:lnTo>
                      <a:pt x="2542159" y="509270"/>
                    </a:lnTo>
                    <a:lnTo>
                      <a:pt x="2521839" y="483870"/>
                    </a:lnTo>
                    <a:lnTo>
                      <a:pt x="2500884" y="458470"/>
                    </a:lnTo>
                    <a:lnTo>
                      <a:pt x="2479294" y="445770"/>
                    </a:lnTo>
                    <a:lnTo>
                      <a:pt x="2457196" y="420370"/>
                    </a:lnTo>
                    <a:lnTo>
                      <a:pt x="2434463" y="394970"/>
                    </a:lnTo>
                    <a:lnTo>
                      <a:pt x="2411222" y="382270"/>
                    </a:lnTo>
                    <a:lnTo>
                      <a:pt x="2362962" y="344170"/>
                    </a:lnTo>
                    <a:lnTo>
                      <a:pt x="2312797" y="306070"/>
                    </a:lnTo>
                    <a:lnTo>
                      <a:pt x="2260727" y="267970"/>
                    </a:lnTo>
                    <a:lnTo>
                      <a:pt x="2206752" y="229870"/>
                    </a:lnTo>
                    <a:lnTo>
                      <a:pt x="2151126" y="204470"/>
                    </a:lnTo>
                    <a:lnTo>
                      <a:pt x="2093976" y="179070"/>
                    </a:lnTo>
                    <a:lnTo>
                      <a:pt x="2035429" y="140970"/>
                    </a:lnTo>
                    <a:lnTo>
                      <a:pt x="1975612" y="115570"/>
                    </a:lnTo>
                    <a:lnTo>
                      <a:pt x="1945386" y="115570"/>
                    </a:lnTo>
                    <a:lnTo>
                      <a:pt x="1821434" y="64770"/>
                    </a:lnTo>
                    <a:lnTo>
                      <a:pt x="1789811" y="64770"/>
                    </a:lnTo>
                    <a:lnTo>
                      <a:pt x="1726184" y="39370"/>
                    </a:lnTo>
                    <a:lnTo>
                      <a:pt x="1694053" y="39370"/>
                    </a:lnTo>
                    <a:lnTo>
                      <a:pt x="1661795" y="26670"/>
                    </a:lnTo>
                    <a:lnTo>
                      <a:pt x="1629410" y="26670"/>
                    </a:lnTo>
                    <a:lnTo>
                      <a:pt x="1604670" y="17018"/>
                    </a:lnTo>
                    <a:lnTo>
                      <a:pt x="1720977" y="21590"/>
                    </a:lnTo>
                    <a:lnTo>
                      <a:pt x="1784096" y="26682"/>
                    </a:lnTo>
                    <a:lnTo>
                      <a:pt x="1846580" y="30492"/>
                    </a:lnTo>
                    <a:lnTo>
                      <a:pt x="1908175" y="36842"/>
                    </a:lnTo>
                    <a:lnTo>
                      <a:pt x="1968627" y="41910"/>
                    </a:lnTo>
                    <a:lnTo>
                      <a:pt x="2028063" y="48260"/>
                    </a:lnTo>
                    <a:lnTo>
                      <a:pt x="2086356" y="55892"/>
                    </a:lnTo>
                    <a:lnTo>
                      <a:pt x="2086229" y="55892"/>
                    </a:lnTo>
                    <a:lnTo>
                      <a:pt x="2142998" y="63500"/>
                    </a:lnTo>
                    <a:lnTo>
                      <a:pt x="2142871" y="63500"/>
                    </a:lnTo>
                    <a:lnTo>
                      <a:pt x="2198116" y="71132"/>
                    </a:lnTo>
                    <a:lnTo>
                      <a:pt x="2251710" y="80010"/>
                    </a:lnTo>
                    <a:lnTo>
                      <a:pt x="2251583" y="80010"/>
                    </a:lnTo>
                    <a:lnTo>
                      <a:pt x="2303399" y="88900"/>
                    </a:lnTo>
                    <a:lnTo>
                      <a:pt x="2353310" y="99060"/>
                    </a:lnTo>
                    <a:lnTo>
                      <a:pt x="2353183" y="99060"/>
                    </a:lnTo>
                    <a:lnTo>
                      <a:pt x="2401062" y="107950"/>
                    </a:lnTo>
                    <a:lnTo>
                      <a:pt x="2400935" y="107950"/>
                    </a:lnTo>
                    <a:lnTo>
                      <a:pt x="2424176" y="113042"/>
                    </a:lnTo>
                    <a:lnTo>
                      <a:pt x="2424049" y="113042"/>
                    </a:lnTo>
                    <a:lnTo>
                      <a:pt x="2446655" y="119392"/>
                    </a:lnTo>
                    <a:lnTo>
                      <a:pt x="2468626" y="124460"/>
                    </a:lnTo>
                    <a:lnTo>
                      <a:pt x="2468499" y="124460"/>
                    </a:lnTo>
                    <a:lnTo>
                      <a:pt x="2530856" y="139700"/>
                    </a:lnTo>
                    <a:lnTo>
                      <a:pt x="2530729" y="139700"/>
                    </a:lnTo>
                    <a:lnTo>
                      <a:pt x="2550287" y="146050"/>
                    </a:lnTo>
                    <a:lnTo>
                      <a:pt x="2550160" y="146050"/>
                    </a:lnTo>
                    <a:lnTo>
                      <a:pt x="2569083" y="151142"/>
                    </a:lnTo>
                    <a:lnTo>
                      <a:pt x="2568956" y="151142"/>
                    </a:lnTo>
                    <a:lnTo>
                      <a:pt x="2587244" y="157492"/>
                    </a:lnTo>
                    <a:lnTo>
                      <a:pt x="2587117" y="157492"/>
                    </a:lnTo>
                    <a:lnTo>
                      <a:pt x="2604643" y="162560"/>
                    </a:lnTo>
                    <a:lnTo>
                      <a:pt x="2604516" y="162560"/>
                    </a:lnTo>
                    <a:lnTo>
                      <a:pt x="2621407" y="168910"/>
                    </a:lnTo>
                    <a:lnTo>
                      <a:pt x="2637409" y="175260"/>
                    </a:lnTo>
                    <a:lnTo>
                      <a:pt x="2637282" y="173990"/>
                    </a:lnTo>
                    <a:lnTo>
                      <a:pt x="2652776" y="180340"/>
                    </a:lnTo>
                    <a:lnTo>
                      <a:pt x="2652649" y="180340"/>
                    </a:lnTo>
                    <a:lnTo>
                      <a:pt x="2667381" y="186690"/>
                    </a:lnTo>
                    <a:lnTo>
                      <a:pt x="2667127" y="186690"/>
                    </a:lnTo>
                    <a:lnTo>
                      <a:pt x="2680970" y="193040"/>
                    </a:lnTo>
                    <a:lnTo>
                      <a:pt x="2680843" y="193040"/>
                    </a:lnTo>
                    <a:lnTo>
                      <a:pt x="2694051" y="198132"/>
                    </a:lnTo>
                    <a:lnTo>
                      <a:pt x="2693797" y="198132"/>
                    </a:lnTo>
                    <a:lnTo>
                      <a:pt x="2706116" y="204482"/>
                    </a:lnTo>
                    <a:lnTo>
                      <a:pt x="2705989" y="204482"/>
                    </a:lnTo>
                    <a:lnTo>
                      <a:pt x="2717546" y="210832"/>
                    </a:lnTo>
                    <a:lnTo>
                      <a:pt x="2717292" y="210832"/>
                    </a:lnTo>
                    <a:lnTo>
                      <a:pt x="2727960" y="217182"/>
                    </a:lnTo>
                    <a:lnTo>
                      <a:pt x="2727706" y="217182"/>
                    </a:lnTo>
                    <a:lnTo>
                      <a:pt x="2737612" y="223532"/>
                    </a:lnTo>
                    <a:lnTo>
                      <a:pt x="2737358" y="223532"/>
                    </a:lnTo>
                    <a:lnTo>
                      <a:pt x="2746248" y="229882"/>
                    </a:lnTo>
                    <a:lnTo>
                      <a:pt x="2745994" y="228600"/>
                    </a:lnTo>
                    <a:lnTo>
                      <a:pt x="2754122" y="234950"/>
                    </a:lnTo>
                    <a:lnTo>
                      <a:pt x="2753741" y="234950"/>
                    </a:lnTo>
                    <a:lnTo>
                      <a:pt x="2760980" y="241300"/>
                    </a:lnTo>
                    <a:lnTo>
                      <a:pt x="2760599" y="241300"/>
                    </a:lnTo>
                    <a:lnTo>
                      <a:pt x="2766949" y="247650"/>
                    </a:lnTo>
                    <a:lnTo>
                      <a:pt x="2766568" y="247650"/>
                    </a:lnTo>
                    <a:lnTo>
                      <a:pt x="2772029" y="254000"/>
                    </a:lnTo>
                    <a:lnTo>
                      <a:pt x="2771648" y="252742"/>
                    </a:lnTo>
                    <a:lnTo>
                      <a:pt x="2775966" y="259092"/>
                    </a:lnTo>
                    <a:lnTo>
                      <a:pt x="2775712" y="259092"/>
                    </a:lnTo>
                    <a:lnTo>
                      <a:pt x="2779141" y="265442"/>
                    </a:lnTo>
                    <a:lnTo>
                      <a:pt x="2778760" y="265442"/>
                    </a:lnTo>
                    <a:lnTo>
                      <a:pt x="2781211" y="271284"/>
                    </a:lnTo>
                    <a:lnTo>
                      <a:pt x="2781325" y="271792"/>
                    </a:lnTo>
                    <a:lnTo>
                      <a:pt x="2782405" y="276707"/>
                    </a:lnTo>
                    <a:lnTo>
                      <a:pt x="2782417" y="276860"/>
                    </a:lnTo>
                    <a:lnTo>
                      <a:pt x="2782951" y="283210"/>
                    </a:lnTo>
                    <a:lnTo>
                      <a:pt x="2809113" y="325132"/>
                    </a:lnTo>
                    <a:lnTo>
                      <a:pt x="2851277" y="351790"/>
                    </a:lnTo>
                    <a:lnTo>
                      <a:pt x="2911348" y="377190"/>
                    </a:lnTo>
                    <a:lnTo>
                      <a:pt x="2988437" y="401332"/>
                    </a:lnTo>
                    <a:lnTo>
                      <a:pt x="3032887" y="412750"/>
                    </a:lnTo>
                    <a:lnTo>
                      <a:pt x="3081147" y="424192"/>
                    </a:lnTo>
                    <a:lnTo>
                      <a:pt x="3132836" y="435610"/>
                    </a:lnTo>
                    <a:lnTo>
                      <a:pt x="3188081" y="447040"/>
                    </a:lnTo>
                    <a:lnTo>
                      <a:pt x="3307842" y="467360"/>
                    </a:lnTo>
                    <a:lnTo>
                      <a:pt x="3439414" y="487692"/>
                    </a:lnTo>
                    <a:lnTo>
                      <a:pt x="3581019" y="505460"/>
                    </a:lnTo>
                    <a:lnTo>
                      <a:pt x="3809873" y="528332"/>
                    </a:lnTo>
                    <a:lnTo>
                      <a:pt x="3889756" y="534682"/>
                    </a:lnTo>
                    <a:lnTo>
                      <a:pt x="4138041" y="549910"/>
                    </a:lnTo>
                    <a:lnTo>
                      <a:pt x="4308983" y="557542"/>
                    </a:lnTo>
                    <a:lnTo>
                      <a:pt x="4482719" y="562610"/>
                    </a:lnTo>
                    <a:lnTo>
                      <a:pt x="4581525" y="563740"/>
                    </a:lnTo>
                    <a:lnTo>
                      <a:pt x="4594225" y="563740"/>
                    </a:lnTo>
                    <a:lnTo>
                      <a:pt x="4644949" y="563740"/>
                    </a:lnTo>
                    <a:lnTo>
                      <a:pt x="4657852" y="557542"/>
                    </a:lnTo>
                    <a:lnTo>
                      <a:pt x="4581906" y="518160"/>
                    </a:lnTo>
                    <a:lnTo>
                      <a:pt x="4581626" y="551040"/>
                    </a:lnTo>
                    <a:lnTo>
                      <a:pt x="4482846" y="549910"/>
                    </a:lnTo>
                    <a:lnTo>
                      <a:pt x="4309491" y="544842"/>
                    </a:lnTo>
                    <a:lnTo>
                      <a:pt x="4138676" y="537210"/>
                    </a:lnTo>
                    <a:lnTo>
                      <a:pt x="3972052" y="527050"/>
                    </a:lnTo>
                    <a:lnTo>
                      <a:pt x="3890772" y="521982"/>
                    </a:lnTo>
                    <a:lnTo>
                      <a:pt x="3811016" y="515632"/>
                    </a:lnTo>
                    <a:lnTo>
                      <a:pt x="3732784" y="508000"/>
                    </a:lnTo>
                    <a:lnTo>
                      <a:pt x="3582416" y="492760"/>
                    </a:lnTo>
                    <a:lnTo>
                      <a:pt x="3582543" y="492760"/>
                    </a:lnTo>
                    <a:lnTo>
                      <a:pt x="3510534" y="483882"/>
                    </a:lnTo>
                    <a:lnTo>
                      <a:pt x="3510661" y="483882"/>
                    </a:lnTo>
                    <a:lnTo>
                      <a:pt x="3441065" y="474992"/>
                    </a:lnTo>
                    <a:lnTo>
                      <a:pt x="3373996" y="464832"/>
                    </a:lnTo>
                    <a:lnTo>
                      <a:pt x="3374123" y="464832"/>
                    </a:lnTo>
                    <a:lnTo>
                      <a:pt x="3309874" y="455942"/>
                    </a:lnTo>
                    <a:lnTo>
                      <a:pt x="3248520" y="444500"/>
                    </a:lnTo>
                    <a:lnTo>
                      <a:pt x="3248647" y="444500"/>
                    </a:lnTo>
                    <a:lnTo>
                      <a:pt x="3190367" y="434340"/>
                    </a:lnTo>
                    <a:lnTo>
                      <a:pt x="3190494" y="434340"/>
                    </a:lnTo>
                    <a:lnTo>
                      <a:pt x="3141497" y="424192"/>
                    </a:lnTo>
                    <a:lnTo>
                      <a:pt x="3135376" y="422910"/>
                    </a:lnTo>
                    <a:lnTo>
                      <a:pt x="3135503" y="424192"/>
                    </a:lnTo>
                    <a:lnTo>
                      <a:pt x="3083941" y="412750"/>
                    </a:lnTo>
                    <a:lnTo>
                      <a:pt x="3084068" y="412750"/>
                    </a:lnTo>
                    <a:lnTo>
                      <a:pt x="3035935" y="401332"/>
                    </a:lnTo>
                    <a:lnTo>
                      <a:pt x="3036062" y="401332"/>
                    </a:lnTo>
                    <a:lnTo>
                      <a:pt x="2991739" y="388632"/>
                    </a:lnTo>
                    <a:lnTo>
                      <a:pt x="2991993" y="388632"/>
                    </a:lnTo>
                    <a:lnTo>
                      <a:pt x="2951734" y="377190"/>
                    </a:lnTo>
                    <a:lnTo>
                      <a:pt x="2951861" y="377190"/>
                    </a:lnTo>
                    <a:lnTo>
                      <a:pt x="2915666" y="364490"/>
                    </a:lnTo>
                    <a:lnTo>
                      <a:pt x="2915920" y="364490"/>
                    </a:lnTo>
                    <a:lnTo>
                      <a:pt x="2883916" y="353060"/>
                    </a:lnTo>
                    <a:lnTo>
                      <a:pt x="2884297" y="353060"/>
                    </a:lnTo>
                    <a:lnTo>
                      <a:pt x="2856738" y="340360"/>
                    </a:lnTo>
                    <a:lnTo>
                      <a:pt x="2857246" y="340360"/>
                    </a:lnTo>
                    <a:lnTo>
                      <a:pt x="2834386" y="327660"/>
                    </a:lnTo>
                    <a:lnTo>
                      <a:pt x="2834894" y="327660"/>
                    </a:lnTo>
                    <a:lnTo>
                      <a:pt x="2818663" y="316242"/>
                    </a:lnTo>
                    <a:lnTo>
                      <a:pt x="2816860" y="314960"/>
                    </a:lnTo>
                    <a:lnTo>
                      <a:pt x="2817622" y="316242"/>
                    </a:lnTo>
                    <a:lnTo>
                      <a:pt x="2805734" y="304800"/>
                    </a:lnTo>
                    <a:lnTo>
                      <a:pt x="2804934" y="304050"/>
                    </a:lnTo>
                    <a:lnTo>
                      <a:pt x="2804617" y="303542"/>
                    </a:lnTo>
                    <a:lnTo>
                      <a:pt x="2797302" y="292100"/>
                    </a:lnTo>
                    <a:lnTo>
                      <a:pt x="2798191" y="293382"/>
                    </a:lnTo>
                    <a:lnTo>
                      <a:pt x="2797911" y="292100"/>
                    </a:lnTo>
                    <a:lnTo>
                      <a:pt x="2795524" y="280682"/>
                    </a:lnTo>
                    <a:lnTo>
                      <a:pt x="2795651" y="280682"/>
                    </a:lnTo>
                    <a:lnTo>
                      <a:pt x="2795130" y="275590"/>
                    </a:lnTo>
                    <a:lnTo>
                      <a:pt x="2776093" y="238760"/>
                    </a:lnTo>
                    <a:lnTo>
                      <a:pt x="2765069" y="228600"/>
                    </a:lnTo>
                    <a:lnTo>
                      <a:pt x="2762123" y="226060"/>
                    </a:lnTo>
                    <a:lnTo>
                      <a:pt x="2723642" y="199390"/>
                    </a:lnTo>
                    <a:lnTo>
                      <a:pt x="2686177" y="181610"/>
                    </a:lnTo>
                    <a:lnTo>
                      <a:pt x="2672207" y="175260"/>
                    </a:lnTo>
                    <a:lnTo>
                      <a:pt x="2669248" y="173990"/>
                    </a:lnTo>
                    <a:lnTo>
                      <a:pt x="2657475" y="168910"/>
                    </a:lnTo>
                    <a:lnTo>
                      <a:pt x="2641854" y="162560"/>
                    </a:lnTo>
                    <a:lnTo>
                      <a:pt x="2625725" y="156210"/>
                    </a:lnTo>
                    <a:lnTo>
                      <a:pt x="2608707" y="151142"/>
                    </a:lnTo>
                    <a:lnTo>
                      <a:pt x="2591054" y="144792"/>
                    </a:lnTo>
                    <a:lnTo>
                      <a:pt x="2572766" y="139700"/>
                    </a:lnTo>
                    <a:lnTo>
                      <a:pt x="2553843" y="133350"/>
                    </a:lnTo>
                    <a:lnTo>
                      <a:pt x="2534158" y="128282"/>
                    </a:lnTo>
                    <a:lnTo>
                      <a:pt x="2449576" y="106692"/>
                    </a:lnTo>
                    <a:lnTo>
                      <a:pt x="2355723" y="86360"/>
                    </a:lnTo>
                    <a:lnTo>
                      <a:pt x="2305685" y="76200"/>
                    </a:lnTo>
                    <a:lnTo>
                      <a:pt x="2200021" y="58432"/>
                    </a:lnTo>
                    <a:lnTo>
                      <a:pt x="2029587" y="35560"/>
                    </a:lnTo>
                    <a:lnTo>
                      <a:pt x="1970024" y="29210"/>
                    </a:lnTo>
                    <a:lnTo>
                      <a:pt x="1909318" y="24142"/>
                    </a:lnTo>
                    <a:lnTo>
                      <a:pt x="1847723" y="17792"/>
                    </a:lnTo>
                    <a:lnTo>
                      <a:pt x="1784985" y="13982"/>
                    </a:lnTo>
                    <a:lnTo>
                      <a:pt x="1769160" y="12700"/>
                    </a:lnTo>
                    <a:lnTo>
                      <a:pt x="1721739" y="8890"/>
                    </a:lnTo>
                    <a:lnTo>
                      <a:pt x="1528318" y="1282"/>
                    </a:lnTo>
                    <a:lnTo>
                      <a:pt x="1527416" y="1270"/>
                    </a:lnTo>
                    <a:lnTo>
                      <a:pt x="1527416" y="13970"/>
                    </a:lnTo>
                    <a:lnTo>
                      <a:pt x="1498981" y="13970"/>
                    </a:lnTo>
                    <a:lnTo>
                      <a:pt x="1497444" y="13385"/>
                    </a:lnTo>
                    <a:lnTo>
                      <a:pt x="1527416" y="13970"/>
                    </a:lnTo>
                    <a:lnTo>
                      <a:pt x="1527416" y="1270"/>
                    </a:lnTo>
                    <a:lnTo>
                      <a:pt x="1463167" y="0"/>
                    </a:lnTo>
                    <a:lnTo>
                      <a:pt x="1332484" y="0"/>
                    </a:lnTo>
                    <a:lnTo>
                      <a:pt x="1202563" y="2540"/>
                    </a:lnTo>
                    <a:lnTo>
                      <a:pt x="1074039" y="7632"/>
                    </a:lnTo>
                    <a:lnTo>
                      <a:pt x="886460" y="19050"/>
                    </a:lnTo>
                    <a:lnTo>
                      <a:pt x="825754" y="24142"/>
                    </a:lnTo>
                    <a:lnTo>
                      <a:pt x="766191" y="30492"/>
                    </a:lnTo>
                    <a:lnTo>
                      <a:pt x="707898" y="35560"/>
                    </a:lnTo>
                    <a:lnTo>
                      <a:pt x="651129" y="41910"/>
                    </a:lnTo>
                    <a:lnTo>
                      <a:pt x="595757" y="49542"/>
                    </a:lnTo>
                    <a:lnTo>
                      <a:pt x="542163" y="55892"/>
                    </a:lnTo>
                    <a:lnTo>
                      <a:pt x="440182" y="71132"/>
                    </a:lnTo>
                    <a:lnTo>
                      <a:pt x="392303" y="80010"/>
                    </a:lnTo>
                    <a:lnTo>
                      <a:pt x="346456" y="87642"/>
                    </a:lnTo>
                    <a:lnTo>
                      <a:pt x="324358" y="92710"/>
                    </a:lnTo>
                    <a:lnTo>
                      <a:pt x="281940" y="101600"/>
                    </a:lnTo>
                    <a:lnTo>
                      <a:pt x="261747" y="106692"/>
                    </a:lnTo>
                    <a:lnTo>
                      <a:pt x="242062" y="110490"/>
                    </a:lnTo>
                    <a:lnTo>
                      <a:pt x="223139" y="115582"/>
                    </a:lnTo>
                    <a:lnTo>
                      <a:pt x="187198" y="125742"/>
                    </a:lnTo>
                    <a:lnTo>
                      <a:pt x="170307" y="129540"/>
                    </a:lnTo>
                    <a:lnTo>
                      <a:pt x="123825" y="144792"/>
                    </a:lnTo>
                    <a:lnTo>
                      <a:pt x="84074" y="160032"/>
                    </a:lnTo>
                    <a:lnTo>
                      <a:pt x="61595" y="171450"/>
                    </a:lnTo>
                    <a:lnTo>
                      <a:pt x="51562" y="176542"/>
                    </a:lnTo>
                    <a:lnTo>
                      <a:pt x="42418" y="181610"/>
                    </a:lnTo>
                    <a:lnTo>
                      <a:pt x="33909" y="186690"/>
                    </a:lnTo>
                    <a:lnTo>
                      <a:pt x="26543" y="193040"/>
                    </a:lnTo>
                    <a:lnTo>
                      <a:pt x="19939" y="198132"/>
                    </a:lnTo>
                    <a:lnTo>
                      <a:pt x="0" y="234950"/>
                    </a:lnTo>
                    <a:lnTo>
                      <a:pt x="304" y="234950"/>
                    </a:lnTo>
                    <a:lnTo>
                      <a:pt x="0" y="242570"/>
                    </a:lnTo>
                    <a:lnTo>
                      <a:pt x="12700" y="242570"/>
                    </a:lnTo>
                    <a:lnTo>
                      <a:pt x="13182" y="230352"/>
                    </a:lnTo>
                    <a:lnTo>
                      <a:pt x="12941" y="242570"/>
                    </a:lnTo>
                    <a:lnTo>
                      <a:pt x="14465" y="229870"/>
                    </a:lnTo>
                    <a:lnTo>
                      <a:pt x="16116" y="229870"/>
                    </a:lnTo>
                    <a:lnTo>
                      <a:pt x="19672" y="217195"/>
                    </a:lnTo>
                    <a:lnTo>
                      <a:pt x="28321" y="217170"/>
                    </a:lnTo>
                    <a:lnTo>
                      <a:pt x="34544" y="204470"/>
                    </a:lnTo>
                    <a:lnTo>
                      <a:pt x="41148" y="204470"/>
                    </a:lnTo>
                    <a:lnTo>
                      <a:pt x="49085" y="192062"/>
                    </a:lnTo>
                    <a:lnTo>
                      <a:pt x="48895" y="193040"/>
                    </a:lnTo>
                    <a:lnTo>
                      <a:pt x="49250" y="192798"/>
                    </a:lnTo>
                    <a:lnTo>
                      <a:pt x="49022" y="204470"/>
                    </a:lnTo>
                    <a:lnTo>
                      <a:pt x="57912" y="191770"/>
                    </a:lnTo>
                    <a:lnTo>
                      <a:pt x="67310" y="191770"/>
                    </a:lnTo>
                    <a:lnTo>
                      <a:pt x="78105" y="179070"/>
                    </a:lnTo>
                    <a:lnTo>
                      <a:pt x="89281" y="179070"/>
                    </a:lnTo>
                    <a:lnTo>
                      <a:pt x="101600" y="166370"/>
                    </a:lnTo>
                    <a:lnTo>
                      <a:pt x="128270" y="166370"/>
                    </a:lnTo>
                    <a:lnTo>
                      <a:pt x="142875" y="153670"/>
                    </a:lnTo>
                    <a:lnTo>
                      <a:pt x="174244" y="153670"/>
                    </a:lnTo>
                    <a:lnTo>
                      <a:pt x="191135" y="140970"/>
                    </a:lnTo>
                    <a:lnTo>
                      <a:pt x="208407" y="140970"/>
                    </a:lnTo>
                    <a:lnTo>
                      <a:pt x="226695" y="128270"/>
                    </a:lnTo>
                    <a:lnTo>
                      <a:pt x="265176" y="128270"/>
                    </a:lnTo>
                    <a:lnTo>
                      <a:pt x="285369" y="115570"/>
                    </a:lnTo>
                    <a:lnTo>
                      <a:pt x="327406" y="115570"/>
                    </a:lnTo>
                    <a:lnTo>
                      <a:pt x="349504" y="102870"/>
                    </a:lnTo>
                    <a:lnTo>
                      <a:pt x="395097" y="102870"/>
                    </a:lnTo>
                    <a:lnTo>
                      <a:pt x="443103" y="90170"/>
                    </a:lnTo>
                    <a:lnTo>
                      <a:pt x="442976" y="90170"/>
                    </a:lnTo>
                    <a:lnTo>
                      <a:pt x="493014" y="77470"/>
                    </a:lnTo>
                    <a:lnTo>
                      <a:pt x="544830" y="77470"/>
                    </a:lnTo>
                    <a:lnTo>
                      <a:pt x="598551" y="64770"/>
                    </a:lnTo>
                    <a:lnTo>
                      <a:pt x="653669" y="64770"/>
                    </a:lnTo>
                    <a:lnTo>
                      <a:pt x="710692" y="52070"/>
                    </a:lnTo>
                    <a:lnTo>
                      <a:pt x="768858" y="52070"/>
                    </a:lnTo>
                    <a:lnTo>
                      <a:pt x="828421" y="39370"/>
                    </a:lnTo>
                    <a:lnTo>
                      <a:pt x="950722" y="39370"/>
                    </a:lnTo>
                    <a:lnTo>
                      <a:pt x="1013206" y="26670"/>
                    </a:lnTo>
                    <a:lnTo>
                      <a:pt x="1204976" y="26670"/>
                    </a:lnTo>
                    <a:lnTo>
                      <a:pt x="1269873" y="13970"/>
                    </a:lnTo>
                    <a:lnTo>
                      <a:pt x="1465580" y="13970"/>
                    </a:lnTo>
                    <a:lnTo>
                      <a:pt x="1498219" y="26670"/>
                    </a:lnTo>
                    <a:lnTo>
                      <a:pt x="1595120" y="26670"/>
                    </a:lnTo>
                    <a:lnTo>
                      <a:pt x="1627505" y="39370"/>
                    </a:lnTo>
                    <a:lnTo>
                      <a:pt x="1659509" y="39370"/>
                    </a:lnTo>
                    <a:lnTo>
                      <a:pt x="1691513" y="52070"/>
                    </a:lnTo>
                    <a:lnTo>
                      <a:pt x="1723263" y="52070"/>
                    </a:lnTo>
                    <a:lnTo>
                      <a:pt x="1755140" y="64770"/>
                    </a:lnTo>
                    <a:lnTo>
                      <a:pt x="1755013" y="64770"/>
                    </a:lnTo>
                    <a:lnTo>
                      <a:pt x="1786636" y="77470"/>
                    </a:lnTo>
                    <a:lnTo>
                      <a:pt x="1817751" y="77470"/>
                    </a:lnTo>
                    <a:lnTo>
                      <a:pt x="1848993" y="90170"/>
                    </a:lnTo>
                    <a:lnTo>
                      <a:pt x="1848866" y="90170"/>
                    </a:lnTo>
                    <a:lnTo>
                      <a:pt x="1879854" y="102870"/>
                    </a:lnTo>
                    <a:lnTo>
                      <a:pt x="1879727" y="102870"/>
                    </a:lnTo>
                    <a:lnTo>
                      <a:pt x="1910461" y="115570"/>
                    </a:lnTo>
                    <a:lnTo>
                      <a:pt x="1940814" y="115570"/>
                    </a:lnTo>
                    <a:lnTo>
                      <a:pt x="1970913" y="128270"/>
                    </a:lnTo>
                    <a:lnTo>
                      <a:pt x="1970786" y="128270"/>
                    </a:lnTo>
                    <a:lnTo>
                      <a:pt x="2030349" y="153670"/>
                    </a:lnTo>
                    <a:lnTo>
                      <a:pt x="2030222" y="153670"/>
                    </a:lnTo>
                    <a:lnTo>
                      <a:pt x="2088515" y="191770"/>
                    </a:lnTo>
                    <a:lnTo>
                      <a:pt x="2088261" y="191770"/>
                    </a:lnTo>
                    <a:lnTo>
                      <a:pt x="2145157" y="217170"/>
                    </a:lnTo>
                    <a:lnTo>
                      <a:pt x="2145030" y="217170"/>
                    </a:lnTo>
                    <a:lnTo>
                      <a:pt x="2200402" y="242570"/>
                    </a:lnTo>
                    <a:lnTo>
                      <a:pt x="2200148" y="242570"/>
                    </a:lnTo>
                    <a:lnTo>
                      <a:pt x="2253869" y="280670"/>
                    </a:lnTo>
                    <a:lnTo>
                      <a:pt x="2253615" y="280670"/>
                    </a:lnTo>
                    <a:lnTo>
                      <a:pt x="2305558" y="318770"/>
                    </a:lnTo>
                    <a:lnTo>
                      <a:pt x="2305304" y="318770"/>
                    </a:lnTo>
                    <a:lnTo>
                      <a:pt x="2355342" y="356870"/>
                    </a:lnTo>
                    <a:lnTo>
                      <a:pt x="2355215" y="356870"/>
                    </a:lnTo>
                    <a:lnTo>
                      <a:pt x="2403221" y="394970"/>
                    </a:lnTo>
                    <a:lnTo>
                      <a:pt x="2402967" y="394970"/>
                    </a:lnTo>
                    <a:lnTo>
                      <a:pt x="2426081" y="407670"/>
                    </a:lnTo>
                    <a:lnTo>
                      <a:pt x="2448687" y="433070"/>
                    </a:lnTo>
                    <a:lnTo>
                      <a:pt x="2448560" y="433070"/>
                    </a:lnTo>
                    <a:lnTo>
                      <a:pt x="2470658" y="445770"/>
                    </a:lnTo>
                    <a:lnTo>
                      <a:pt x="2470531" y="445770"/>
                    </a:lnTo>
                    <a:lnTo>
                      <a:pt x="2491994" y="471170"/>
                    </a:lnTo>
                    <a:lnTo>
                      <a:pt x="2491867" y="471170"/>
                    </a:lnTo>
                    <a:lnTo>
                      <a:pt x="2512695" y="496570"/>
                    </a:lnTo>
                    <a:lnTo>
                      <a:pt x="2512568" y="496570"/>
                    </a:lnTo>
                    <a:lnTo>
                      <a:pt x="2532761" y="509270"/>
                    </a:lnTo>
                    <a:lnTo>
                      <a:pt x="2552319" y="534670"/>
                    </a:lnTo>
                    <a:lnTo>
                      <a:pt x="2552192" y="534670"/>
                    </a:lnTo>
                    <a:lnTo>
                      <a:pt x="2571242" y="560070"/>
                    </a:lnTo>
                    <a:lnTo>
                      <a:pt x="2571115" y="560070"/>
                    </a:lnTo>
                    <a:lnTo>
                      <a:pt x="2589403" y="572770"/>
                    </a:lnTo>
                    <a:lnTo>
                      <a:pt x="2589276" y="572770"/>
                    </a:lnTo>
                    <a:lnTo>
                      <a:pt x="2606802" y="598170"/>
                    </a:lnTo>
                    <a:lnTo>
                      <a:pt x="2606675" y="598170"/>
                    </a:lnTo>
                    <a:lnTo>
                      <a:pt x="2623566" y="623570"/>
                    </a:lnTo>
                    <a:lnTo>
                      <a:pt x="2623439" y="623570"/>
                    </a:lnTo>
                    <a:lnTo>
                      <a:pt x="2639695" y="648970"/>
                    </a:lnTo>
                    <a:lnTo>
                      <a:pt x="2639568" y="648970"/>
                    </a:lnTo>
                    <a:lnTo>
                      <a:pt x="2655062" y="674370"/>
                    </a:lnTo>
                    <a:lnTo>
                      <a:pt x="2654935" y="674370"/>
                    </a:lnTo>
                    <a:lnTo>
                      <a:pt x="2669540" y="687070"/>
                    </a:lnTo>
                    <a:lnTo>
                      <a:pt x="2683383" y="712470"/>
                    </a:lnTo>
                    <a:lnTo>
                      <a:pt x="2683256" y="712470"/>
                    </a:lnTo>
                    <a:lnTo>
                      <a:pt x="2696464" y="737870"/>
                    </a:lnTo>
                    <a:lnTo>
                      <a:pt x="2696337" y="737870"/>
                    </a:lnTo>
                    <a:lnTo>
                      <a:pt x="2708656" y="763270"/>
                    </a:lnTo>
                    <a:lnTo>
                      <a:pt x="2708529" y="763270"/>
                    </a:lnTo>
                    <a:lnTo>
                      <a:pt x="2720086" y="788670"/>
                    </a:lnTo>
                    <a:lnTo>
                      <a:pt x="2719959" y="788670"/>
                    </a:lnTo>
                    <a:lnTo>
                      <a:pt x="2730627" y="814070"/>
                    </a:lnTo>
                    <a:lnTo>
                      <a:pt x="2740533" y="839470"/>
                    </a:lnTo>
                    <a:lnTo>
                      <a:pt x="2740406" y="839470"/>
                    </a:lnTo>
                    <a:lnTo>
                      <a:pt x="2749423" y="864870"/>
                    </a:lnTo>
                    <a:lnTo>
                      <a:pt x="2749296" y="864870"/>
                    </a:lnTo>
                    <a:lnTo>
                      <a:pt x="2757424" y="890270"/>
                    </a:lnTo>
                    <a:lnTo>
                      <a:pt x="2764663" y="915670"/>
                    </a:lnTo>
                    <a:lnTo>
                      <a:pt x="2764536" y="915670"/>
                    </a:lnTo>
                    <a:lnTo>
                      <a:pt x="2770886" y="928370"/>
                    </a:lnTo>
                    <a:lnTo>
                      <a:pt x="2770759" y="928370"/>
                    </a:lnTo>
                    <a:lnTo>
                      <a:pt x="2776093" y="953770"/>
                    </a:lnTo>
                    <a:lnTo>
                      <a:pt x="2780538" y="979170"/>
                    </a:lnTo>
                    <a:lnTo>
                      <a:pt x="2783967" y="1004570"/>
                    </a:lnTo>
                    <a:lnTo>
                      <a:pt x="2783840" y="1004570"/>
                    </a:lnTo>
                    <a:lnTo>
                      <a:pt x="2786380" y="1029970"/>
                    </a:lnTo>
                    <a:lnTo>
                      <a:pt x="2787904" y="1055370"/>
                    </a:lnTo>
                    <a:lnTo>
                      <a:pt x="2788412" y="1080770"/>
                    </a:lnTo>
                    <a:lnTo>
                      <a:pt x="2791206" y="1131570"/>
                    </a:lnTo>
                    <a:lnTo>
                      <a:pt x="2799334" y="1182370"/>
                    </a:lnTo>
                    <a:lnTo>
                      <a:pt x="2812669" y="1233170"/>
                    </a:lnTo>
                    <a:lnTo>
                      <a:pt x="2831084" y="1283970"/>
                    </a:lnTo>
                    <a:lnTo>
                      <a:pt x="2854198" y="1334770"/>
                    </a:lnTo>
                    <a:lnTo>
                      <a:pt x="2882011" y="1385570"/>
                    </a:lnTo>
                    <a:lnTo>
                      <a:pt x="2914269" y="1436370"/>
                    </a:lnTo>
                    <a:lnTo>
                      <a:pt x="2950972" y="1487170"/>
                    </a:lnTo>
                    <a:lnTo>
                      <a:pt x="2991612" y="1525270"/>
                    </a:lnTo>
                    <a:lnTo>
                      <a:pt x="3036316" y="1576070"/>
                    </a:lnTo>
                    <a:lnTo>
                      <a:pt x="3084703" y="1614170"/>
                    </a:lnTo>
                    <a:lnTo>
                      <a:pt x="3136773" y="1664970"/>
                    </a:lnTo>
                    <a:lnTo>
                      <a:pt x="3192145" y="1703070"/>
                    </a:lnTo>
                    <a:lnTo>
                      <a:pt x="3250819" y="1741170"/>
                    </a:lnTo>
                    <a:lnTo>
                      <a:pt x="3312668" y="1791970"/>
                    </a:lnTo>
                    <a:lnTo>
                      <a:pt x="3377298" y="1830070"/>
                    </a:lnTo>
                    <a:lnTo>
                      <a:pt x="3444621" y="1868170"/>
                    </a:lnTo>
                    <a:lnTo>
                      <a:pt x="3514725" y="1893570"/>
                    </a:lnTo>
                    <a:lnTo>
                      <a:pt x="3587115" y="1931670"/>
                    </a:lnTo>
                    <a:lnTo>
                      <a:pt x="3661791" y="1957070"/>
                    </a:lnTo>
                    <a:lnTo>
                      <a:pt x="3738372" y="1995170"/>
                    </a:lnTo>
                    <a:lnTo>
                      <a:pt x="3979164" y="2071370"/>
                    </a:lnTo>
                    <a:lnTo>
                      <a:pt x="4062222" y="2084070"/>
                    </a:lnTo>
                    <a:lnTo>
                      <a:pt x="4146677" y="2109470"/>
                    </a:lnTo>
                    <a:lnTo>
                      <a:pt x="4493006" y="2160270"/>
                    </a:lnTo>
                    <a:lnTo>
                      <a:pt x="4592396" y="2160270"/>
                    </a:lnTo>
                    <a:lnTo>
                      <a:pt x="4591939" y="2185670"/>
                    </a:lnTo>
                    <a:lnTo>
                      <a:pt x="4668901" y="216027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7368922" y="5277766"/>
              <a:ext cx="1731645" cy="286617"/>
            </a:xfrm>
            <a:prstGeom prst="rect">
              <a:avLst/>
            </a:prstGeom>
          </p:spPr>
          <p:txBody>
            <a:bodyPr vert="horz" wrap="square" lIns="0" tIns="9525" rIns="0" bIns="0" rtlCol="0">
              <a:spAutoFit/>
            </a:bodyPr>
            <a:lstStyle/>
            <a:p>
              <a:pPr marL="9525">
                <a:spcBef>
                  <a:spcPts val="75"/>
                </a:spcBef>
              </a:pPr>
              <a:r>
                <a:rPr spc="-4" dirty="0">
                  <a:solidFill>
                    <a:srgbClr val="8B1515"/>
                  </a:solidFill>
                  <a:latin typeface="Calibri"/>
                  <a:cs typeface="Calibri"/>
                </a:rPr>
                <a:t>[output</a:t>
              </a:r>
              <a:r>
                <a:rPr spc="-49"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46" name="object 46"/>
            <p:cNvSpPr txBox="1"/>
            <p:nvPr/>
          </p:nvSpPr>
          <p:spPr>
            <a:xfrm>
              <a:off x="6146102" y="2914268"/>
              <a:ext cx="1278254" cy="425116"/>
            </a:xfrm>
            <a:prstGeom prst="rect">
              <a:avLst/>
            </a:prstGeom>
          </p:spPr>
          <p:txBody>
            <a:bodyPr vert="horz" wrap="square" lIns="0" tIns="9525" rIns="0" bIns="0" rtlCol="0">
              <a:spAutoFit/>
            </a:bodyPr>
            <a:lstStyle/>
            <a:p>
              <a:pPr marL="9525" marR="3810">
                <a:spcBef>
                  <a:spcPts val="75"/>
                </a:spcBef>
              </a:pPr>
              <a:r>
                <a:rPr sz="1350" spc="-4" dirty="0">
                  <a:solidFill>
                    <a:srgbClr val="8B1515"/>
                  </a:solidFill>
                  <a:latin typeface="Calibri"/>
                  <a:cs typeface="Calibri"/>
                </a:rPr>
                <a:t>[decoder </a:t>
              </a:r>
              <a:r>
                <a:rPr sz="1350" spc="-11" dirty="0">
                  <a:solidFill>
                    <a:srgbClr val="8B1515"/>
                  </a:solidFill>
                  <a:latin typeface="Calibri"/>
                  <a:cs typeface="Calibri"/>
                </a:rPr>
                <a:t>attends </a:t>
              </a:r>
              <a:r>
                <a:rPr sz="1350" spc="-8" dirty="0">
                  <a:solidFill>
                    <a:srgbClr val="8B1515"/>
                  </a:solidFill>
                  <a:latin typeface="Calibri"/>
                  <a:cs typeface="Calibri"/>
                </a:rPr>
                <a:t> to</a:t>
              </a:r>
              <a:r>
                <a:rPr sz="1350" spc="-30" dirty="0">
                  <a:solidFill>
                    <a:srgbClr val="8B1515"/>
                  </a:solidFill>
                  <a:latin typeface="Calibri"/>
                  <a:cs typeface="Calibri"/>
                </a:rPr>
                <a:t> </a:t>
              </a:r>
              <a:r>
                <a:rPr sz="1350" spc="-4" dirty="0">
                  <a:solidFill>
                    <a:srgbClr val="8B1515"/>
                  </a:solidFill>
                  <a:latin typeface="Calibri"/>
                  <a:cs typeface="Calibri"/>
                </a:rPr>
                <a:t>encoder</a:t>
              </a:r>
              <a:r>
                <a:rPr sz="1350" spc="-23" dirty="0">
                  <a:solidFill>
                    <a:srgbClr val="8B1515"/>
                  </a:solidFill>
                  <a:latin typeface="Calibri"/>
                  <a:cs typeface="Calibri"/>
                </a:rPr>
                <a:t> </a:t>
              </a:r>
              <a:r>
                <a:rPr sz="1350" spc="-11" dirty="0">
                  <a:solidFill>
                    <a:srgbClr val="8B1515"/>
                  </a:solidFill>
                  <a:latin typeface="Calibri"/>
                  <a:cs typeface="Calibri"/>
                </a:rPr>
                <a:t>states]</a:t>
              </a:r>
              <a:endParaRPr sz="1350">
                <a:latin typeface="Calibri"/>
                <a:cs typeface="Calibri"/>
              </a:endParaRPr>
            </a:p>
          </p:txBody>
        </p:sp>
        <p:grpSp>
          <p:nvGrpSpPr>
            <p:cNvPr id="47" name="object 47"/>
            <p:cNvGrpSpPr/>
            <p:nvPr/>
          </p:nvGrpSpPr>
          <p:grpSpPr>
            <a:xfrm>
              <a:off x="8065390" y="2273408"/>
              <a:ext cx="176213" cy="229076"/>
              <a:chOff x="8721852" y="1888210"/>
              <a:chExt cx="234950" cy="305435"/>
            </a:xfrm>
          </p:grpSpPr>
          <p:pic>
            <p:nvPicPr>
              <p:cNvPr id="48" name="object 48"/>
              <p:cNvPicPr/>
              <p:nvPr/>
            </p:nvPicPr>
            <p:blipFill>
              <a:blip r:embed="rId5" cstate="print"/>
              <a:stretch>
                <a:fillRect/>
              </a:stretch>
            </p:blipFill>
            <p:spPr>
              <a:xfrm>
                <a:off x="8721852" y="1888210"/>
                <a:ext cx="234670" cy="304825"/>
              </a:xfrm>
              <a:prstGeom prst="rect">
                <a:avLst/>
              </a:prstGeom>
            </p:spPr>
          </p:pic>
          <p:pic>
            <p:nvPicPr>
              <p:cNvPr id="49" name="object 49"/>
              <p:cNvPicPr/>
              <p:nvPr/>
            </p:nvPicPr>
            <p:blipFill>
              <a:blip r:embed="rId6" cstate="print"/>
              <a:stretch>
                <a:fillRect/>
              </a:stretch>
            </p:blipFill>
            <p:spPr>
              <a:xfrm>
                <a:off x="8803386" y="1988057"/>
                <a:ext cx="76200" cy="146684"/>
              </a:xfrm>
              <a:prstGeom prst="rect">
                <a:avLst/>
              </a:prstGeom>
            </p:spPr>
          </p:pic>
        </p:grpSp>
        <p:sp>
          <p:nvSpPr>
            <p:cNvPr id="50" name="object 50"/>
            <p:cNvSpPr txBox="1"/>
            <p:nvPr/>
          </p:nvSpPr>
          <p:spPr>
            <a:xfrm>
              <a:off x="1934184" y="1685735"/>
              <a:ext cx="6708458" cy="624369"/>
            </a:xfrm>
            <a:prstGeom prst="rect">
              <a:avLst/>
            </a:prstGeom>
          </p:spPr>
          <p:txBody>
            <a:bodyPr vert="horz" wrap="square" lIns="0" tIns="10001" rIns="0" bIns="0" rtlCol="0">
              <a:spAutoFit/>
            </a:bodyPr>
            <a:lstStyle/>
            <a:p>
              <a:pPr marL="9525">
                <a:spcBef>
                  <a:spcPts val="79"/>
                </a:spcBef>
              </a:pPr>
              <a:r>
                <a:rPr sz="1725" spc="-4" dirty="0">
                  <a:latin typeface="Calibri"/>
                  <a:cs typeface="Calibri"/>
                </a:rPr>
                <a:t>Looking back </a:t>
              </a:r>
              <a:r>
                <a:rPr sz="1725" dirty="0">
                  <a:latin typeface="Calibri"/>
                  <a:cs typeface="Calibri"/>
                </a:rPr>
                <a:t>at</a:t>
              </a:r>
              <a:r>
                <a:rPr sz="1725" spc="4" dirty="0">
                  <a:latin typeface="Calibri"/>
                  <a:cs typeface="Calibri"/>
                </a:rPr>
                <a:t> </a:t>
              </a:r>
              <a:r>
                <a:rPr sz="1725" dirty="0">
                  <a:latin typeface="Calibri"/>
                  <a:cs typeface="Calibri"/>
                </a:rPr>
                <a:t>the</a:t>
              </a:r>
              <a:r>
                <a:rPr sz="1725" spc="8" dirty="0">
                  <a:latin typeface="Calibri"/>
                  <a:cs typeface="Calibri"/>
                </a:rPr>
                <a:t> </a:t>
              </a:r>
              <a:r>
                <a:rPr sz="1725" dirty="0">
                  <a:latin typeface="Calibri"/>
                  <a:cs typeface="Calibri"/>
                </a:rPr>
                <a:t>whole model,</a:t>
              </a:r>
              <a:r>
                <a:rPr sz="1725" spc="8" dirty="0">
                  <a:latin typeface="Calibri"/>
                  <a:cs typeface="Calibri"/>
                </a:rPr>
                <a:t> </a:t>
              </a:r>
              <a:r>
                <a:rPr sz="1725" dirty="0">
                  <a:latin typeface="Calibri"/>
                  <a:cs typeface="Calibri"/>
                </a:rPr>
                <a:t>zooming in</a:t>
              </a:r>
              <a:r>
                <a:rPr sz="1725" spc="11" dirty="0">
                  <a:latin typeface="Calibri"/>
                  <a:cs typeface="Calibri"/>
                </a:rPr>
                <a:t> </a:t>
              </a:r>
              <a:r>
                <a:rPr sz="1725" spc="-4" dirty="0">
                  <a:latin typeface="Calibri"/>
                  <a:cs typeface="Calibri"/>
                </a:rPr>
                <a:t>on</a:t>
              </a:r>
              <a:r>
                <a:rPr sz="1725" dirty="0">
                  <a:latin typeface="Calibri"/>
                  <a:cs typeface="Calibri"/>
                </a:rPr>
                <a:t> an </a:t>
              </a:r>
              <a:r>
                <a:rPr sz="1725" spc="-4" dirty="0">
                  <a:latin typeface="Calibri"/>
                  <a:cs typeface="Calibri"/>
                </a:rPr>
                <a:t>Encoder block:</a:t>
              </a:r>
              <a:endParaRPr sz="1725">
                <a:latin typeface="Calibri"/>
                <a:cs typeface="Calibri"/>
              </a:endParaRPr>
            </a:p>
            <a:p>
              <a:pPr marR="3810" algn="r">
                <a:spcBef>
                  <a:spcPts val="1114"/>
                </a:spcBef>
              </a:pPr>
              <a:r>
                <a:rPr sz="1350" spc="-4" dirty="0">
                  <a:solidFill>
                    <a:srgbClr val="8B1515"/>
                  </a:solidFill>
                  <a:latin typeface="Calibri"/>
                  <a:cs typeface="Calibri"/>
                </a:rPr>
                <a:t>[predictions!]</a:t>
              </a:r>
              <a:endParaRPr sz="1350">
                <a:latin typeface="Calibri"/>
                <a:cs typeface="Calibri"/>
              </a:endParaRPr>
            </a:p>
          </p:txBody>
        </p:sp>
      </p:grpSp>
      <p:sp>
        <p:nvSpPr>
          <p:cNvPr id="53" name="Title 52">
            <a:extLst>
              <a:ext uri="{FF2B5EF4-FFF2-40B4-BE49-F238E27FC236}">
                <a16:creationId xmlns:a16="http://schemas.microsoft.com/office/drawing/2014/main" id="{CB375437-A96B-4B11-983F-443FEAF42BB3}"/>
              </a:ext>
            </a:extLst>
          </p:cNvPr>
          <p:cNvSpPr>
            <a:spLocks noGrp="1"/>
          </p:cNvSpPr>
          <p:nvPr>
            <p:ph type="title"/>
          </p:nvPr>
        </p:nvSpPr>
        <p:spPr>
          <a:xfrm>
            <a:off x="1056443" y="124969"/>
            <a:ext cx="9206427" cy="984885"/>
          </a:xfrm>
        </p:spPr>
        <p:txBody>
          <a:bodyPr vert="horz" lIns="91440" tIns="45720" rIns="91440" bIns="45720" rtlCol="0" anchor="ctr">
            <a:normAutofit fontScale="90000"/>
          </a:bodyPr>
          <a:lstStyle/>
          <a:p>
            <a:r>
              <a:rPr lang="en-US" spc="-120" dirty="0"/>
              <a:t>The Transformer Encoder-Decoder </a:t>
            </a:r>
            <a:br>
              <a:rPr lang="en-US" spc="-120" dirty="0"/>
            </a:br>
            <a:r>
              <a:rPr lang="en-US" spc="-120" dirty="0">
                <a:hlinkClick r:id="rId12"/>
              </a:rPr>
              <a:t>[Vaswani et al., 2017]</a:t>
            </a:r>
            <a:endParaRPr lang="en-US" spc="-120" dirty="0"/>
          </a:p>
        </p:txBody>
      </p:sp>
      <p:sp>
        <p:nvSpPr>
          <p:cNvPr id="52" name="TextBox 51">
            <a:extLst>
              <a:ext uri="{FF2B5EF4-FFF2-40B4-BE49-F238E27FC236}">
                <a16:creationId xmlns:a16="http://schemas.microsoft.com/office/drawing/2014/main" id="{86A3B79A-864C-40F9-B34B-E08FA018918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E60E-B6AD-487A-9AB6-5FCEAE9E1924}"/>
              </a:ext>
            </a:extLst>
          </p:cNvPr>
          <p:cNvGrpSpPr/>
          <p:nvPr/>
        </p:nvGrpSpPr>
        <p:grpSpPr>
          <a:xfrm>
            <a:off x="877743" y="1747877"/>
            <a:ext cx="7890853" cy="3878649"/>
            <a:chOff x="1934185" y="1685734"/>
            <a:chExt cx="7890853" cy="3878649"/>
          </a:xfrm>
        </p:grpSpPr>
        <p:pic>
          <p:nvPicPr>
            <p:cNvPr id="3" name="object 3"/>
            <p:cNvPicPr/>
            <p:nvPr/>
          </p:nvPicPr>
          <p:blipFill>
            <a:blip r:embed="rId2" cstate="print"/>
            <a:stretch>
              <a:fillRect/>
            </a:stretch>
          </p:blipFill>
          <p:spPr>
            <a:xfrm>
              <a:off x="2329815" y="4519422"/>
              <a:ext cx="1377887" cy="480632"/>
            </a:xfrm>
            <a:prstGeom prst="rect">
              <a:avLst/>
            </a:prstGeom>
          </p:spPr>
        </p:pic>
        <p:sp>
          <p:nvSpPr>
            <p:cNvPr id="4" name="object 4"/>
            <p:cNvSpPr txBox="1"/>
            <p:nvPr/>
          </p:nvSpPr>
          <p:spPr>
            <a:xfrm>
              <a:off x="2508885" y="4512851"/>
              <a:ext cx="1016794" cy="471283"/>
            </a:xfrm>
            <a:prstGeom prst="rect">
              <a:avLst/>
            </a:prstGeom>
          </p:spPr>
          <p:txBody>
            <a:bodyPr vert="horz" wrap="square" lIns="0" tIns="9525" rIns="0" bIns="0" rtlCol="0">
              <a:spAutoFit/>
            </a:bodyPr>
            <a:lstStyle/>
            <a:p>
              <a:pPr marL="9525" marR="3810" indent="285750">
                <a:spcBef>
                  <a:spcPts val="75"/>
                </a:spcBef>
              </a:pPr>
              <a:r>
                <a:rPr sz="1500" spc="-23" dirty="0">
                  <a:latin typeface="Calibri"/>
                  <a:cs typeface="Calibri"/>
                </a:rPr>
                <a:t>Word </a:t>
              </a:r>
              <a:r>
                <a:rPr sz="1500" spc="-19" dirty="0">
                  <a:latin typeface="Calibri"/>
                  <a:cs typeface="Calibri"/>
                </a:rPr>
                <a:t> </a:t>
              </a:r>
              <a:r>
                <a:rPr sz="1500" spc="53" dirty="0">
                  <a:latin typeface="Calibri"/>
                  <a:cs typeface="Calibri"/>
                </a:rPr>
                <a:t>Em</a:t>
              </a:r>
              <a:r>
                <a:rPr sz="1500" spc="34" dirty="0">
                  <a:latin typeface="Calibri"/>
                  <a:cs typeface="Calibri"/>
                </a:rPr>
                <a:t>b</a:t>
              </a:r>
              <a:r>
                <a:rPr sz="1500" spc="30" dirty="0">
                  <a:latin typeface="Calibri"/>
                  <a:cs typeface="Calibri"/>
                </a:rPr>
                <a:t>ed</a:t>
              </a:r>
              <a:r>
                <a:rPr sz="1500" spc="34" dirty="0">
                  <a:latin typeface="Calibri"/>
                  <a:cs typeface="Calibri"/>
                </a:rPr>
                <a:t>ding</a:t>
              </a:r>
              <a:r>
                <a:rPr sz="1500" spc="41" dirty="0">
                  <a:latin typeface="Calibri"/>
                  <a:cs typeface="Calibri"/>
                </a:rPr>
                <a:t>s</a:t>
              </a:r>
              <a:endParaRPr sz="1500">
                <a:latin typeface="Calibri"/>
                <a:cs typeface="Calibri"/>
              </a:endParaRPr>
            </a:p>
          </p:txBody>
        </p:sp>
        <p:pic>
          <p:nvPicPr>
            <p:cNvPr id="5" name="object 5"/>
            <p:cNvPicPr/>
            <p:nvPr/>
          </p:nvPicPr>
          <p:blipFill>
            <a:blip r:embed="rId2" cstate="print"/>
            <a:stretch>
              <a:fillRect/>
            </a:stretch>
          </p:blipFill>
          <p:spPr>
            <a:xfrm>
              <a:off x="4272915" y="4519422"/>
              <a:ext cx="1377887" cy="480632"/>
            </a:xfrm>
            <a:prstGeom prst="rect">
              <a:avLst/>
            </a:prstGeom>
          </p:spPr>
        </p:pic>
        <p:sp>
          <p:nvSpPr>
            <p:cNvPr id="6" name="object 6"/>
            <p:cNvSpPr txBox="1"/>
            <p:nvPr/>
          </p:nvSpPr>
          <p:spPr>
            <a:xfrm>
              <a:off x="4296729" y="4512851"/>
              <a:ext cx="1327785" cy="471283"/>
            </a:xfrm>
            <a:prstGeom prst="rect">
              <a:avLst/>
            </a:prstGeom>
          </p:spPr>
          <p:txBody>
            <a:bodyPr vert="horz" wrap="square" lIns="0" tIns="9525" rIns="0" bIns="0" rtlCol="0">
              <a:spAutoFit/>
            </a:bodyPr>
            <a:lstStyle/>
            <a:p>
              <a:pPr marL="9525" marR="3810" indent="324326">
                <a:spcBef>
                  <a:spcPts val="75"/>
                </a:spcBef>
              </a:pPr>
              <a:r>
                <a:rPr sz="1500" spc="30" dirty="0">
                  <a:latin typeface="Calibri"/>
                  <a:cs typeface="Calibri"/>
                </a:rPr>
                <a:t>Position </a:t>
              </a:r>
              <a:r>
                <a:rPr sz="1500" spc="34" dirty="0">
                  <a:latin typeface="Calibri"/>
                  <a:cs typeface="Calibri"/>
                </a:rPr>
                <a:t> </a:t>
              </a:r>
              <a:r>
                <a:rPr sz="1500" spc="19" dirty="0">
                  <a:latin typeface="Calibri"/>
                  <a:cs typeface="Calibri"/>
                </a:rPr>
                <a:t>Represent</a:t>
              </a:r>
              <a:r>
                <a:rPr sz="1500" spc="11" dirty="0">
                  <a:latin typeface="Calibri"/>
                  <a:cs typeface="Calibri"/>
                </a:rPr>
                <a:t>a</a:t>
              </a:r>
              <a:r>
                <a:rPr sz="1500" spc="15" dirty="0">
                  <a:latin typeface="Calibri"/>
                  <a:cs typeface="Calibri"/>
                </a:rPr>
                <a:t>t</a:t>
              </a:r>
              <a:r>
                <a:rPr sz="1500" spc="4" dirty="0">
                  <a:latin typeface="Calibri"/>
                  <a:cs typeface="Calibri"/>
                </a:rPr>
                <a:t>i</a:t>
              </a:r>
              <a:r>
                <a:rPr sz="1500" spc="30" dirty="0">
                  <a:latin typeface="Calibri"/>
                  <a:cs typeface="Calibri"/>
                </a:rPr>
                <a:t>ons</a:t>
              </a:r>
              <a:endParaRPr sz="1500">
                <a:latin typeface="Calibri"/>
                <a:cs typeface="Calibri"/>
              </a:endParaRPr>
            </a:p>
          </p:txBody>
        </p:sp>
        <p:sp>
          <p:nvSpPr>
            <p:cNvPr id="7" name="object 7"/>
            <p:cNvSpPr txBox="1"/>
            <p:nvPr/>
          </p:nvSpPr>
          <p:spPr>
            <a:xfrm>
              <a:off x="3933540" y="454256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grpSp>
          <p:nvGrpSpPr>
            <p:cNvPr id="8" name="object 8"/>
            <p:cNvGrpSpPr/>
            <p:nvPr/>
          </p:nvGrpSpPr>
          <p:grpSpPr>
            <a:xfrm>
              <a:off x="3293364" y="2180844"/>
              <a:ext cx="1378267" cy="2454116"/>
              <a:chOff x="2359150" y="1764792"/>
              <a:chExt cx="1837689" cy="3272154"/>
            </a:xfrm>
          </p:grpSpPr>
          <p:pic>
            <p:nvPicPr>
              <p:cNvPr id="9" name="object 9"/>
              <p:cNvPicPr/>
              <p:nvPr/>
            </p:nvPicPr>
            <p:blipFill>
              <a:blip r:embed="rId3" cstate="print"/>
              <a:stretch>
                <a:fillRect/>
              </a:stretch>
            </p:blipFill>
            <p:spPr>
              <a:xfrm>
                <a:off x="3185160" y="4268698"/>
                <a:ext cx="234670" cy="768121"/>
              </a:xfrm>
              <a:prstGeom prst="rect">
                <a:avLst/>
              </a:prstGeom>
            </p:spPr>
          </p:pic>
          <p:sp>
            <p:nvSpPr>
              <p:cNvPr id="10" name="object 10"/>
              <p:cNvSpPr/>
              <p:nvPr/>
            </p:nvSpPr>
            <p:spPr>
              <a:xfrm>
                <a:off x="3266694" y="4368546"/>
                <a:ext cx="76200" cy="609600"/>
              </a:xfrm>
              <a:custGeom>
                <a:avLst/>
                <a:gdLst/>
                <a:ahLst/>
                <a:cxnLst/>
                <a:rect l="l" t="t" r="r" b="b"/>
                <a:pathLst>
                  <a:path w="76200" h="609600">
                    <a:moveTo>
                      <a:pt x="50800" y="63499"/>
                    </a:moveTo>
                    <a:lnTo>
                      <a:pt x="25400" y="63499"/>
                    </a:lnTo>
                    <a:lnTo>
                      <a:pt x="25400" y="609599"/>
                    </a:lnTo>
                    <a:lnTo>
                      <a:pt x="50800" y="609599"/>
                    </a:lnTo>
                    <a:lnTo>
                      <a:pt x="50800" y="63499"/>
                    </a:lnTo>
                    <a:close/>
                  </a:path>
                  <a:path w="76200" h="609600">
                    <a:moveTo>
                      <a:pt x="38100" y="0"/>
                    </a:moveTo>
                    <a:lnTo>
                      <a:pt x="0" y="76199"/>
                    </a:lnTo>
                    <a:lnTo>
                      <a:pt x="25400" y="76199"/>
                    </a:lnTo>
                    <a:lnTo>
                      <a:pt x="25400" y="63499"/>
                    </a:lnTo>
                    <a:lnTo>
                      <a:pt x="69850" y="63499"/>
                    </a:lnTo>
                    <a:lnTo>
                      <a:pt x="38100" y="0"/>
                    </a:lnTo>
                    <a:close/>
                  </a:path>
                  <a:path w="76200" h="609600">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sz="1350"/>
              </a:p>
            </p:txBody>
          </p:sp>
          <p:pic>
            <p:nvPicPr>
              <p:cNvPr id="11" name="object 11"/>
              <p:cNvPicPr/>
              <p:nvPr/>
            </p:nvPicPr>
            <p:blipFill>
              <a:blip r:embed="rId4" cstate="print"/>
              <a:stretch>
                <a:fillRect/>
              </a:stretch>
            </p:blipFill>
            <p:spPr>
              <a:xfrm>
                <a:off x="2359150" y="1764792"/>
                <a:ext cx="1837183" cy="640841"/>
              </a:xfrm>
              <a:prstGeom prst="rect">
                <a:avLst/>
              </a:prstGeom>
            </p:spPr>
          </p:pic>
        </p:grpSp>
        <p:sp>
          <p:nvSpPr>
            <p:cNvPr id="12" name="object 12"/>
            <p:cNvSpPr txBox="1"/>
            <p:nvPr/>
          </p:nvSpPr>
          <p:spPr>
            <a:xfrm>
              <a:off x="3473387" y="2174043"/>
              <a:ext cx="1014413" cy="471764"/>
            </a:xfrm>
            <a:prstGeom prst="rect">
              <a:avLst/>
            </a:prstGeom>
          </p:spPr>
          <p:txBody>
            <a:bodyPr vert="horz" wrap="square" lIns="0" tIns="10001" rIns="0" bIns="0" rtlCol="0">
              <a:spAutoFit/>
            </a:bodyPr>
            <a:lstStyle/>
            <a:p>
              <a:pPr algn="ctr">
                <a:spcBef>
                  <a:spcPts val="79"/>
                </a:spcBef>
              </a:pPr>
              <a:r>
                <a:rPr sz="1500" spc="23" dirty="0">
                  <a:latin typeface="Calibri"/>
                  <a:cs typeface="Calibri"/>
                </a:rPr>
                <a:t>Transformer</a:t>
              </a:r>
              <a:endParaRPr sz="1500">
                <a:latin typeface="Calibri"/>
                <a:cs typeface="Calibri"/>
              </a:endParaRPr>
            </a:p>
            <a:p>
              <a:pPr algn="ctr">
                <a:spcBef>
                  <a:spcPts val="4"/>
                </a:spcBef>
              </a:pPr>
              <a:r>
                <a:rPr sz="1500" spc="26" dirty="0">
                  <a:latin typeface="Calibri"/>
                  <a:cs typeface="Calibri"/>
                </a:rPr>
                <a:t>Encoder</a:t>
              </a:r>
              <a:endParaRPr sz="1500">
                <a:latin typeface="Calibri"/>
                <a:cs typeface="Calibri"/>
              </a:endParaRPr>
            </a:p>
          </p:txBody>
        </p:sp>
        <p:grpSp>
          <p:nvGrpSpPr>
            <p:cNvPr id="13" name="object 13"/>
            <p:cNvGrpSpPr/>
            <p:nvPr/>
          </p:nvGrpSpPr>
          <p:grpSpPr>
            <a:xfrm>
              <a:off x="3931769" y="2928017"/>
              <a:ext cx="4922044" cy="1203484"/>
              <a:chOff x="3210358" y="2761022"/>
              <a:chExt cx="6562725" cy="1604645"/>
            </a:xfrm>
          </p:grpSpPr>
          <p:pic>
            <p:nvPicPr>
              <p:cNvPr id="14" name="object 14"/>
              <p:cNvPicPr/>
              <p:nvPr/>
            </p:nvPicPr>
            <p:blipFill>
              <a:blip r:embed="rId5" cstate="print"/>
              <a:stretch>
                <a:fillRect/>
              </a:stretch>
            </p:blipFill>
            <p:spPr>
              <a:xfrm>
                <a:off x="3210358" y="3529118"/>
                <a:ext cx="126361" cy="197239"/>
              </a:xfrm>
              <a:prstGeom prst="rect">
                <a:avLst/>
              </a:prstGeom>
            </p:spPr>
          </p:pic>
          <p:pic>
            <p:nvPicPr>
              <p:cNvPr id="15" name="object 15"/>
              <p:cNvPicPr/>
              <p:nvPr/>
            </p:nvPicPr>
            <p:blipFill>
              <a:blip r:embed="rId6" cstate="print"/>
              <a:stretch>
                <a:fillRect/>
              </a:stretch>
            </p:blipFill>
            <p:spPr>
              <a:xfrm>
                <a:off x="3237737" y="3530345"/>
                <a:ext cx="76200" cy="146684"/>
              </a:xfrm>
              <a:prstGeom prst="rect">
                <a:avLst/>
              </a:prstGeom>
            </p:spPr>
          </p:pic>
          <p:pic>
            <p:nvPicPr>
              <p:cNvPr id="16" name="object 16"/>
              <p:cNvPicPr/>
              <p:nvPr/>
            </p:nvPicPr>
            <p:blipFill>
              <a:blip r:embed="rId5" cstate="print"/>
              <a:stretch>
                <a:fillRect/>
              </a:stretch>
            </p:blipFill>
            <p:spPr>
              <a:xfrm>
                <a:off x="3221026" y="2761022"/>
                <a:ext cx="126361" cy="197239"/>
              </a:xfrm>
              <a:prstGeom prst="rect">
                <a:avLst/>
              </a:prstGeom>
            </p:spPr>
          </p:pic>
          <p:pic>
            <p:nvPicPr>
              <p:cNvPr id="17" name="object 17"/>
              <p:cNvPicPr/>
              <p:nvPr/>
            </p:nvPicPr>
            <p:blipFill>
              <a:blip r:embed="rId6" cstate="print"/>
              <a:stretch>
                <a:fillRect/>
              </a:stretch>
            </p:blipFill>
            <p:spPr>
              <a:xfrm>
                <a:off x="3248405" y="2762249"/>
                <a:ext cx="76199" cy="146685"/>
              </a:xfrm>
              <a:prstGeom prst="rect">
                <a:avLst/>
              </a:prstGeom>
            </p:spPr>
          </p:pic>
          <p:pic>
            <p:nvPicPr>
              <p:cNvPr id="18" name="object 18"/>
              <p:cNvPicPr/>
              <p:nvPr/>
            </p:nvPicPr>
            <p:blipFill>
              <a:blip r:embed="rId7" cstate="print"/>
              <a:stretch>
                <a:fillRect/>
              </a:stretch>
            </p:blipFill>
            <p:spPr>
              <a:xfrm>
                <a:off x="3227831" y="2999231"/>
                <a:ext cx="117347" cy="117347"/>
              </a:xfrm>
              <a:prstGeom prst="rect">
                <a:avLst/>
              </a:prstGeom>
            </p:spPr>
          </p:pic>
          <p:pic>
            <p:nvPicPr>
              <p:cNvPr id="19" name="object 19"/>
              <p:cNvPicPr/>
              <p:nvPr/>
            </p:nvPicPr>
            <p:blipFill>
              <a:blip r:embed="rId7" cstate="print"/>
              <a:stretch>
                <a:fillRect/>
              </a:stretch>
            </p:blipFill>
            <p:spPr>
              <a:xfrm>
                <a:off x="3227831" y="3165347"/>
                <a:ext cx="117347" cy="117348"/>
              </a:xfrm>
              <a:prstGeom prst="rect">
                <a:avLst/>
              </a:prstGeom>
            </p:spPr>
          </p:pic>
          <p:pic>
            <p:nvPicPr>
              <p:cNvPr id="20" name="object 20"/>
              <p:cNvPicPr/>
              <p:nvPr/>
            </p:nvPicPr>
            <p:blipFill>
              <a:blip r:embed="rId7" cstate="print"/>
              <a:stretch>
                <a:fillRect/>
              </a:stretch>
            </p:blipFill>
            <p:spPr>
              <a:xfrm>
                <a:off x="3227831" y="3332987"/>
                <a:ext cx="117347" cy="117348"/>
              </a:xfrm>
              <a:prstGeom prst="rect">
                <a:avLst/>
              </a:prstGeom>
            </p:spPr>
          </p:pic>
          <p:pic>
            <p:nvPicPr>
              <p:cNvPr id="21" name="object 21"/>
              <p:cNvPicPr/>
              <p:nvPr/>
            </p:nvPicPr>
            <p:blipFill>
              <a:blip r:embed="rId8" cstate="print"/>
              <a:stretch>
                <a:fillRect/>
              </a:stretch>
            </p:blipFill>
            <p:spPr>
              <a:xfrm>
                <a:off x="7935466" y="3724655"/>
                <a:ext cx="1837183" cy="640842"/>
              </a:xfrm>
              <a:prstGeom prst="rect">
                <a:avLst/>
              </a:prstGeom>
            </p:spPr>
          </p:pic>
        </p:grpSp>
        <p:sp>
          <p:nvSpPr>
            <p:cNvPr id="22" name="object 22"/>
            <p:cNvSpPr txBox="1"/>
            <p:nvPr/>
          </p:nvSpPr>
          <p:spPr>
            <a:xfrm>
              <a:off x="3194209" y="5264278"/>
              <a:ext cx="1589246" cy="286617"/>
            </a:xfrm>
            <a:prstGeom prst="rect">
              <a:avLst/>
            </a:prstGeom>
          </p:spPr>
          <p:txBody>
            <a:bodyPr vert="horz" wrap="square" lIns="0" tIns="9525" rIns="0" bIns="0" rtlCol="0">
              <a:spAutoFit/>
            </a:bodyPr>
            <a:lstStyle/>
            <a:p>
              <a:pPr marL="9525">
                <a:spcBef>
                  <a:spcPts val="75"/>
                </a:spcBef>
              </a:pPr>
              <a:r>
                <a:rPr dirty="0">
                  <a:solidFill>
                    <a:srgbClr val="8B1515"/>
                  </a:solidFill>
                  <a:latin typeface="Calibri"/>
                  <a:cs typeface="Calibri"/>
                </a:rPr>
                <a:t>[input</a:t>
              </a:r>
              <a:r>
                <a:rPr spc="-56"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23" name="object 23"/>
            <p:cNvSpPr txBox="1"/>
            <p:nvPr/>
          </p:nvSpPr>
          <p:spPr>
            <a:xfrm>
              <a:off x="7656481" y="3644456"/>
              <a:ext cx="1013460" cy="471283"/>
            </a:xfrm>
            <a:prstGeom prst="rect">
              <a:avLst/>
            </a:prstGeom>
          </p:spPr>
          <p:txBody>
            <a:bodyPr vert="horz" wrap="square" lIns="0" tIns="9525" rIns="0" bIns="0" rtlCol="0">
              <a:spAutoFit/>
            </a:bodyPr>
            <a:lstStyle/>
            <a:p>
              <a:pPr marL="171450" marR="3810" indent="-162401">
                <a:spcBef>
                  <a:spcPts val="75"/>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pic>
          <p:nvPicPr>
            <p:cNvPr id="24" name="object 24"/>
            <p:cNvPicPr/>
            <p:nvPr/>
          </p:nvPicPr>
          <p:blipFill>
            <a:blip r:embed="rId2" cstate="print"/>
            <a:stretch>
              <a:fillRect/>
            </a:stretch>
          </p:blipFill>
          <p:spPr>
            <a:xfrm>
              <a:off x="6504051" y="4533138"/>
              <a:ext cx="1377887" cy="480632"/>
            </a:xfrm>
            <a:prstGeom prst="rect">
              <a:avLst/>
            </a:prstGeom>
          </p:spPr>
        </p:pic>
        <p:sp>
          <p:nvSpPr>
            <p:cNvPr id="25" name="object 25"/>
            <p:cNvSpPr txBox="1"/>
            <p:nvPr/>
          </p:nvSpPr>
          <p:spPr>
            <a:xfrm>
              <a:off x="6683788" y="4525861"/>
              <a:ext cx="1016794" cy="471764"/>
            </a:xfrm>
            <a:prstGeom prst="rect">
              <a:avLst/>
            </a:prstGeom>
          </p:spPr>
          <p:txBody>
            <a:bodyPr vert="horz" wrap="square" lIns="0" tIns="10001" rIns="0" bIns="0" rtlCol="0">
              <a:spAutoFit/>
            </a:bodyPr>
            <a:lstStyle/>
            <a:p>
              <a:pPr algn="ctr">
                <a:spcBef>
                  <a:spcPts val="79"/>
                </a:spcBef>
              </a:pPr>
              <a:r>
                <a:rPr sz="1500" spc="-23" dirty="0">
                  <a:latin typeface="Calibri"/>
                  <a:cs typeface="Calibri"/>
                </a:rPr>
                <a:t>Word</a:t>
              </a:r>
              <a:endParaRPr sz="1500">
                <a:latin typeface="Calibri"/>
                <a:cs typeface="Calibri"/>
              </a:endParaRPr>
            </a:p>
            <a:p>
              <a:pPr algn="ctr">
                <a:spcBef>
                  <a:spcPts val="4"/>
                </a:spcBef>
              </a:pPr>
              <a:r>
                <a:rPr sz="1500" spc="38" dirty="0">
                  <a:latin typeface="Calibri"/>
                  <a:cs typeface="Calibri"/>
                </a:rPr>
                <a:t>Embeddings</a:t>
              </a:r>
              <a:endParaRPr sz="1500">
                <a:latin typeface="Calibri"/>
                <a:cs typeface="Calibri"/>
              </a:endParaRPr>
            </a:p>
          </p:txBody>
        </p:sp>
        <p:pic>
          <p:nvPicPr>
            <p:cNvPr id="26" name="object 26"/>
            <p:cNvPicPr/>
            <p:nvPr/>
          </p:nvPicPr>
          <p:blipFill>
            <a:blip r:embed="rId2" cstate="print"/>
            <a:stretch>
              <a:fillRect/>
            </a:stretch>
          </p:blipFill>
          <p:spPr>
            <a:xfrm>
              <a:off x="8447151" y="4533138"/>
              <a:ext cx="1377887" cy="480632"/>
            </a:xfrm>
            <a:prstGeom prst="rect">
              <a:avLst/>
            </a:prstGeom>
          </p:spPr>
        </p:pic>
        <p:sp>
          <p:nvSpPr>
            <p:cNvPr id="27" name="object 27"/>
            <p:cNvSpPr txBox="1"/>
            <p:nvPr/>
          </p:nvSpPr>
          <p:spPr>
            <a:xfrm>
              <a:off x="8471726" y="4525861"/>
              <a:ext cx="1327785" cy="471764"/>
            </a:xfrm>
            <a:prstGeom prst="rect">
              <a:avLst/>
            </a:prstGeom>
          </p:spPr>
          <p:txBody>
            <a:bodyPr vert="horz" wrap="square" lIns="0" tIns="10001" rIns="0" bIns="0" rtlCol="0">
              <a:spAutoFit/>
            </a:bodyPr>
            <a:lstStyle/>
            <a:p>
              <a:pPr algn="ctr">
                <a:spcBef>
                  <a:spcPts val="79"/>
                </a:spcBef>
              </a:pPr>
              <a:r>
                <a:rPr sz="1500" spc="30" dirty="0">
                  <a:latin typeface="Calibri"/>
                  <a:cs typeface="Calibri"/>
                </a:rPr>
                <a:t>Position</a:t>
              </a:r>
              <a:endParaRPr sz="1500">
                <a:latin typeface="Calibri"/>
                <a:cs typeface="Calibri"/>
              </a:endParaRPr>
            </a:p>
            <a:p>
              <a:pPr algn="ctr">
                <a:spcBef>
                  <a:spcPts val="4"/>
                </a:spcBef>
              </a:pPr>
              <a:r>
                <a:rPr sz="1500" spc="19" dirty="0">
                  <a:latin typeface="Calibri"/>
                  <a:cs typeface="Calibri"/>
                </a:rPr>
                <a:t>Representations</a:t>
              </a:r>
              <a:endParaRPr sz="1500">
                <a:latin typeface="Calibri"/>
                <a:cs typeface="Calibri"/>
              </a:endParaRPr>
            </a:p>
          </p:txBody>
        </p:sp>
        <p:sp>
          <p:nvSpPr>
            <p:cNvPr id="28" name="object 28"/>
            <p:cNvSpPr txBox="1"/>
            <p:nvPr/>
          </p:nvSpPr>
          <p:spPr>
            <a:xfrm>
              <a:off x="8108443" y="4555580"/>
              <a:ext cx="142875" cy="310181"/>
            </a:xfrm>
            <a:prstGeom prst="rect">
              <a:avLst/>
            </a:prstGeom>
          </p:spPr>
          <p:txBody>
            <a:bodyPr vert="horz" wrap="square" lIns="0" tIns="10001" rIns="0" bIns="0" rtlCol="0">
              <a:spAutoFit/>
            </a:bodyPr>
            <a:lstStyle/>
            <a:p>
              <a:pPr marL="9525">
                <a:spcBef>
                  <a:spcPts val="79"/>
                </a:spcBef>
              </a:pPr>
              <a:r>
                <a:rPr sz="1950" dirty="0">
                  <a:latin typeface="Calibri"/>
                  <a:cs typeface="Calibri"/>
                </a:rPr>
                <a:t>+</a:t>
              </a:r>
              <a:endParaRPr sz="1950">
                <a:latin typeface="Calibri"/>
                <a:cs typeface="Calibri"/>
              </a:endParaRPr>
            </a:p>
          </p:txBody>
        </p:sp>
        <p:grpSp>
          <p:nvGrpSpPr>
            <p:cNvPr id="29" name="object 29"/>
            <p:cNvGrpSpPr/>
            <p:nvPr/>
          </p:nvGrpSpPr>
          <p:grpSpPr>
            <a:xfrm>
              <a:off x="7467600" y="2457451"/>
              <a:ext cx="1378267" cy="2191226"/>
              <a:chOff x="7924798" y="2133600"/>
              <a:chExt cx="1837689" cy="2921635"/>
            </a:xfrm>
          </p:grpSpPr>
          <p:pic>
            <p:nvPicPr>
              <p:cNvPr id="30" name="object 30"/>
              <p:cNvPicPr/>
              <p:nvPr/>
            </p:nvPicPr>
            <p:blipFill>
              <a:blip r:embed="rId3" cstate="print"/>
              <a:stretch>
                <a:fillRect/>
              </a:stretch>
            </p:blipFill>
            <p:spPr>
              <a:xfrm>
                <a:off x="8750808" y="4286986"/>
                <a:ext cx="234670" cy="768121"/>
              </a:xfrm>
              <a:prstGeom prst="rect">
                <a:avLst/>
              </a:prstGeom>
            </p:spPr>
          </p:pic>
          <p:sp>
            <p:nvSpPr>
              <p:cNvPr id="31" name="object 31"/>
              <p:cNvSpPr/>
              <p:nvPr/>
            </p:nvSpPr>
            <p:spPr>
              <a:xfrm>
                <a:off x="8832342" y="4386833"/>
                <a:ext cx="76200" cy="609600"/>
              </a:xfrm>
              <a:custGeom>
                <a:avLst/>
                <a:gdLst/>
                <a:ahLst/>
                <a:cxnLst/>
                <a:rect l="l" t="t" r="r" b="b"/>
                <a:pathLst>
                  <a:path w="76200" h="609600">
                    <a:moveTo>
                      <a:pt x="50800" y="63500"/>
                    </a:moveTo>
                    <a:lnTo>
                      <a:pt x="25400" y="63500"/>
                    </a:lnTo>
                    <a:lnTo>
                      <a:pt x="25400" y="609600"/>
                    </a:lnTo>
                    <a:lnTo>
                      <a:pt x="50800" y="609600"/>
                    </a:lnTo>
                    <a:lnTo>
                      <a:pt x="50800" y="63500"/>
                    </a:lnTo>
                    <a:close/>
                  </a:path>
                  <a:path w="76200" h="609600">
                    <a:moveTo>
                      <a:pt x="38100" y="0"/>
                    </a:moveTo>
                    <a:lnTo>
                      <a:pt x="0" y="76200"/>
                    </a:lnTo>
                    <a:lnTo>
                      <a:pt x="25400" y="76200"/>
                    </a:lnTo>
                    <a:lnTo>
                      <a:pt x="25400" y="63500"/>
                    </a:lnTo>
                    <a:lnTo>
                      <a:pt x="69850" y="63500"/>
                    </a:lnTo>
                    <a:lnTo>
                      <a:pt x="38100" y="0"/>
                    </a:lnTo>
                    <a:close/>
                  </a:path>
                  <a:path w="76200" h="609600">
                    <a:moveTo>
                      <a:pt x="69850" y="63500"/>
                    </a:moveTo>
                    <a:lnTo>
                      <a:pt x="50800" y="63500"/>
                    </a:lnTo>
                    <a:lnTo>
                      <a:pt x="50800" y="76200"/>
                    </a:lnTo>
                    <a:lnTo>
                      <a:pt x="76200" y="76200"/>
                    </a:lnTo>
                    <a:lnTo>
                      <a:pt x="69850" y="63500"/>
                    </a:lnTo>
                    <a:close/>
                  </a:path>
                </a:pathLst>
              </a:custGeom>
              <a:solidFill>
                <a:srgbClr val="000000"/>
              </a:solidFill>
            </p:spPr>
            <p:txBody>
              <a:bodyPr wrap="square" lIns="0" tIns="0" rIns="0" bIns="0" rtlCol="0"/>
              <a:lstStyle/>
              <a:p>
                <a:endParaRPr sz="1350"/>
              </a:p>
            </p:txBody>
          </p:sp>
          <p:pic>
            <p:nvPicPr>
              <p:cNvPr id="32" name="object 32"/>
              <p:cNvPicPr/>
              <p:nvPr/>
            </p:nvPicPr>
            <p:blipFill>
              <a:blip r:embed="rId8" cstate="print"/>
              <a:stretch>
                <a:fillRect/>
              </a:stretch>
            </p:blipFill>
            <p:spPr>
              <a:xfrm>
                <a:off x="7924798" y="2133600"/>
                <a:ext cx="1837183" cy="640841"/>
              </a:xfrm>
              <a:prstGeom prst="rect">
                <a:avLst/>
              </a:prstGeom>
            </p:spPr>
          </p:pic>
        </p:grpSp>
        <p:sp>
          <p:nvSpPr>
            <p:cNvPr id="33" name="object 33"/>
            <p:cNvSpPr txBox="1"/>
            <p:nvPr/>
          </p:nvSpPr>
          <p:spPr>
            <a:xfrm>
              <a:off x="7648289" y="2450211"/>
              <a:ext cx="1013460" cy="471764"/>
            </a:xfrm>
            <a:prstGeom prst="rect">
              <a:avLst/>
            </a:prstGeom>
          </p:spPr>
          <p:txBody>
            <a:bodyPr vert="horz" wrap="square" lIns="0" tIns="10001" rIns="0" bIns="0" rtlCol="0">
              <a:spAutoFit/>
            </a:bodyPr>
            <a:lstStyle/>
            <a:p>
              <a:pPr marL="171450" marR="3810" indent="-162401">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pic>
          <p:nvPicPr>
            <p:cNvPr id="34" name="object 34"/>
            <p:cNvPicPr/>
            <p:nvPr/>
          </p:nvPicPr>
          <p:blipFill>
            <a:blip r:embed="rId9" cstate="print"/>
            <a:stretch>
              <a:fillRect/>
            </a:stretch>
          </p:blipFill>
          <p:spPr>
            <a:xfrm>
              <a:off x="8119111" y="3244977"/>
              <a:ext cx="88011" cy="88011"/>
            </a:xfrm>
            <a:prstGeom prst="rect">
              <a:avLst/>
            </a:prstGeom>
          </p:spPr>
        </p:pic>
        <p:grpSp>
          <p:nvGrpSpPr>
            <p:cNvPr id="35" name="object 35"/>
            <p:cNvGrpSpPr/>
            <p:nvPr/>
          </p:nvGrpSpPr>
          <p:grpSpPr>
            <a:xfrm>
              <a:off x="3975544" y="2019015"/>
              <a:ext cx="4273868" cy="1901666"/>
              <a:chOff x="3268726" y="1549019"/>
              <a:chExt cx="5698490" cy="2535555"/>
            </a:xfrm>
          </p:grpSpPr>
          <p:pic>
            <p:nvPicPr>
              <p:cNvPr id="36" name="object 36"/>
              <p:cNvPicPr/>
              <p:nvPr/>
            </p:nvPicPr>
            <p:blipFill>
              <a:blip r:embed="rId10" cstate="print"/>
              <a:stretch>
                <a:fillRect/>
              </a:stretch>
            </p:blipFill>
            <p:spPr>
              <a:xfrm>
                <a:off x="8721852" y="3448786"/>
                <a:ext cx="234670" cy="304825"/>
              </a:xfrm>
              <a:prstGeom prst="rect">
                <a:avLst/>
              </a:prstGeom>
            </p:spPr>
          </p:pic>
          <p:pic>
            <p:nvPicPr>
              <p:cNvPr id="37" name="object 37"/>
              <p:cNvPicPr/>
              <p:nvPr/>
            </p:nvPicPr>
            <p:blipFill>
              <a:blip r:embed="rId6" cstate="print"/>
              <a:stretch>
                <a:fillRect/>
              </a:stretch>
            </p:blipFill>
            <p:spPr>
              <a:xfrm>
                <a:off x="8803385" y="3548633"/>
                <a:ext cx="76200" cy="146684"/>
              </a:xfrm>
              <a:prstGeom prst="rect">
                <a:avLst/>
              </a:prstGeom>
            </p:spPr>
          </p:pic>
          <p:pic>
            <p:nvPicPr>
              <p:cNvPr id="38" name="object 38"/>
              <p:cNvPicPr/>
              <p:nvPr/>
            </p:nvPicPr>
            <p:blipFill>
              <a:blip r:embed="rId11" cstate="print"/>
              <a:stretch>
                <a:fillRect/>
              </a:stretch>
            </p:blipFill>
            <p:spPr>
              <a:xfrm>
                <a:off x="8793479" y="3351276"/>
                <a:ext cx="117348" cy="117348"/>
              </a:xfrm>
              <a:prstGeom prst="rect">
                <a:avLst/>
              </a:prstGeom>
            </p:spPr>
          </p:pic>
          <p:pic>
            <p:nvPicPr>
              <p:cNvPr id="39" name="object 39"/>
              <p:cNvPicPr/>
              <p:nvPr/>
            </p:nvPicPr>
            <p:blipFill>
              <a:blip r:embed="rId10" cstate="print"/>
              <a:stretch>
                <a:fillRect/>
              </a:stretch>
            </p:blipFill>
            <p:spPr>
              <a:xfrm>
                <a:off x="8732520" y="2679166"/>
                <a:ext cx="234670" cy="304825"/>
              </a:xfrm>
              <a:prstGeom prst="rect">
                <a:avLst/>
              </a:prstGeom>
            </p:spPr>
          </p:pic>
          <p:pic>
            <p:nvPicPr>
              <p:cNvPr id="40" name="object 40"/>
              <p:cNvPicPr/>
              <p:nvPr/>
            </p:nvPicPr>
            <p:blipFill>
              <a:blip r:embed="rId12" cstate="print"/>
              <a:stretch>
                <a:fillRect/>
              </a:stretch>
            </p:blipFill>
            <p:spPr>
              <a:xfrm>
                <a:off x="8814054" y="2779013"/>
                <a:ext cx="76200" cy="146685"/>
              </a:xfrm>
              <a:prstGeom prst="rect">
                <a:avLst/>
              </a:prstGeom>
            </p:spPr>
          </p:pic>
          <p:pic>
            <p:nvPicPr>
              <p:cNvPr id="41" name="object 41"/>
              <p:cNvPicPr/>
              <p:nvPr/>
            </p:nvPicPr>
            <p:blipFill>
              <a:blip r:embed="rId9" cstate="print"/>
              <a:stretch>
                <a:fillRect/>
              </a:stretch>
            </p:blipFill>
            <p:spPr>
              <a:xfrm>
                <a:off x="8793479" y="3015996"/>
                <a:ext cx="117348" cy="117348"/>
              </a:xfrm>
              <a:prstGeom prst="rect">
                <a:avLst/>
              </a:prstGeom>
            </p:spPr>
          </p:pic>
          <p:sp>
            <p:nvSpPr>
              <p:cNvPr id="42" name="object 42"/>
              <p:cNvSpPr/>
              <p:nvPr/>
            </p:nvSpPr>
            <p:spPr>
              <a:xfrm>
                <a:off x="3268726" y="1549018"/>
                <a:ext cx="4669155" cy="2535555"/>
              </a:xfrm>
              <a:custGeom>
                <a:avLst/>
                <a:gdLst/>
                <a:ahLst/>
                <a:cxnLst/>
                <a:rect l="l" t="t" r="r" b="b"/>
                <a:pathLst>
                  <a:path w="4669155" h="2535554">
                    <a:moveTo>
                      <a:pt x="4644593" y="913130"/>
                    </a:moveTo>
                    <a:lnTo>
                      <a:pt x="4594225" y="913130"/>
                    </a:lnTo>
                    <a:lnTo>
                      <a:pt x="4581474" y="913130"/>
                    </a:lnTo>
                    <a:lnTo>
                      <a:pt x="4581017" y="943610"/>
                    </a:lnTo>
                    <a:lnTo>
                      <a:pt x="4644593" y="913130"/>
                    </a:lnTo>
                    <a:close/>
                  </a:path>
                  <a:path w="4669155" h="2535554">
                    <a:moveTo>
                      <a:pt x="4668901" y="2509647"/>
                    </a:moveTo>
                    <a:lnTo>
                      <a:pt x="4650041" y="2496947"/>
                    </a:lnTo>
                    <a:lnTo>
                      <a:pt x="4593463" y="2458847"/>
                    </a:lnTo>
                    <a:lnTo>
                      <a:pt x="4592637" y="2496947"/>
                    </a:lnTo>
                    <a:lnTo>
                      <a:pt x="4494022" y="2496947"/>
                    </a:lnTo>
                    <a:lnTo>
                      <a:pt x="4406646" y="2484247"/>
                    </a:lnTo>
                    <a:lnTo>
                      <a:pt x="4406900" y="2484247"/>
                    </a:lnTo>
                    <a:lnTo>
                      <a:pt x="4320159" y="2471547"/>
                    </a:lnTo>
                    <a:lnTo>
                      <a:pt x="4320413" y="2471547"/>
                    </a:lnTo>
                    <a:lnTo>
                      <a:pt x="4234307" y="2458847"/>
                    </a:lnTo>
                    <a:lnTo>
                      <a:pt x="4234561" y="2458847"/>
                    </a:lnTo>
                    <a:lnTo>
                      <a:pt x="4149217" y="2433447"/>
                    </a:lnTo>
                    <a:lnTo>
                      <a:pt x="4149471" y="2433447"/>
                    </a:lnTo>
                    <a:lnTo>
                      <a:pt x="4065270" y="2420747"/>
                    </a:lnTo>
                    <a:lnTo>
                      <a:pt x="4065524" y="2420747"/>
                    </a:lnTo>
                    <a:lnTo>
                      <a:pt x="3982466" y="2395347"/>
                    </a:lnTo>
                    <a:lnTo>
                      <a:pt x="3982720" y="2395347"/>
                    </a:lnTo>
                    <a:lnTo>
                      <a:pt x="3901059" y="2369947"/>
                    </a:lnTo>
                    <a:lnTo>
                      <a:pt x="3901313" y="2369947"/>
                    </a:lnTo>
                    <a:lnTo>
                      <a:pt x="3821176" y="2331847"/>
                    </a:lnTo>
                    <a:lnTo>
                      <a:pt x="3821430" y="2331847"/>
                    </a:lnTo>
                    <a:lnTo>
                      <a:pt x="3743071" y="2306447"/>
                    </a:lnTo>
                    <a:lnTo>
                      <a:pt x="3743198" y="2306447"/>
                    </a:lnTo>
                    <a:lnTo>
                      <a:pt x="3666744" y="2268347"/>
                    </a:lnTo>
                    <a:lnTo>
                      <a:pt x="3666998" y="2268347"/>
                    </a:lnTo>
                    <a:lnTo>
                      <a:pt x="3592449" y="2230247"/>
                    </a:lnTo>
                    <a:lnTo>
                      <a:pt x="3592703" y="2230247"/>
                    </a:lnTo>
                    <a:lnTo>
                      <a:pt x="3520440" y="2192147"/>
                    </a:lnTo>
                    <a:lnTo>
                      <a:pt x="3520694" y="2192147"/>
                    </a:lnTo>
                    <a:lnTo>
                      <a:pt x="3450844" y="2154047"/>
                    </a:lnTo>
                    <a:lnTo>
                      <a:pt x="3451098" y="2154047"/>
                    </a:lnTo>
                    <a:lnTo>
                      <a:pt x="3383915" y="2115947"/>
                    </a:lnTo>
                    <a:lnTo>
                      <a:pt x="3384169" y="2115947"/>
                    </a:lnTo>
                    <a:lnTo>
                      <a:pt x="3319653" y="2065147"/>
                    </a:lnTo>
                    <a:lnTo>
                      <a:pt x="3319780" y="2065147"/>
                    </a:lnTo>
                    <a:lnTo>
                      <a:pt x="3258172" y="2014359"/>
                    </a:lnTo>
                    <a:lnTo>
                      <a:pt x="3258439" y="2014359"/>
                    </a:lnTo>
                    <a:lnTo>
                      <a:pt x="3199892" y="1976259"/>
                    </a:lnTo>
                    <a:lnTo>
                      <a:pt x="3200146" y="1976259"/>
                    </a:lnTo>
                    <a:lnTo>
                      <a:pt x="3145028" y="1925459"/>
                    </a:lnTo>
                    <a:lnTo>
                      <a:pt x="3145155" y="1925459"/>
                    </a:lnTo>
                    <a:lnTo>
                      <a:pt x="3093339" y="1874659"/>
                    </a:lnTo>
                    <a:lnTo>
                      <a:pt x="3093593" y="1874659"/>
                    </a:lnTo>
                    <a:lnTo>
                      <a:pt x="3045333" y="1823859"/>
                    </a:lnTo>
                    <a:lnTo>
                      <a:pt x="3045587" y="1823859"/>
                    </a:lnTo>
                    <a:lnTo>
                      <a:pt x="3001264" y="1760359"/>
                    </a:lnTo>
                    <a:lnTo>
                      <a:pt x="3001391" y="1760359"/>
                    </a:lnTo>
                    <a:lnTo>
                      <a:pt x="2961005" y="1709559"/>
                    </a:lnTo>
                    <a:lnTo>
                      <a:pt x="2961132" y="1709559"/>
                    </a:lnTo>
                    <a:lnTo>
                      <a:pt x="2924810" y="1658759"/>
                    </a:lnTo>
                    <a:lnTo>
                      <a:pt x="2924937" y="1658759"/>
                    </a:lnTo>
                    <a:lnTo>
                      <a:pt x="2892933" y="1607959"/>
                    </a:lnTo>
                    <a:lnTo>
                      <a:pt x="2893187" y="1607959"/>
                    </a:lnTo>
                    <a:lnTo>
                      <a:pt x="2865501" y="1544459"/>
                    </a:lnTo>
                    <a:lnTo>
                      <a:pt x="2865755" y="1544459"/>
                    </a:lnTo>
                    <a:lnTo>
                      <a:pt x="2842768" y="1493659"/>
                    </a:lnTo>
                    <a:lnTo>
                      <a:pt x="2842895" y="1493659"/>
                    </a:lnTo>
                    <a:lnTo>
                      <a:pt x="2824734" y="1430159"/>
                    </a:lnTo>
                    <a:lnTo>
                      <a:pt x="2824861" y="1430159"/>
                    </a:lnTo>
                    <a:lnTo>
                      <a:pt x="2811780" y="1379359"/>
                    </a:lnTo>
                    <a:lnTo>
                      <a:pt x="2811907" y="1379359"/>
                    </a:lnTo>
                    <a:lnTo>
                      <a:pt x="2803906" y="1315859"/>
                    </a:lnTo>
                    <a:lnTo>
                      <a:pt x="2801112" y="1252359"/>
                    </a:lnTo>
                    <a:lnTo>
                      <a:pt x="2800604" y="1226959"/>
                    </a:lnTo>
                    <a:lnTo>
                      <a:pt x="2799080" y="1201559"/>
                    </a:lnTo>
                    <a:lnTo>
                      <a:pt x="2796540" y="1176159"/>
                    </a:lnTo>
                    <a:lnTo>
                      <a:pt x="2793111" y="1138059"/>
                    </a:lnTo>
                    <a:lnTo>
                      <a:pt x="2788539" y="1112659"/>
                    </a:lnTo>
                    <a:lnTo>
                      <a:pt x="2783205" y="1087259"/>
                    </a:lnTo>
                    <a:lnTo>
                      <a:pt x="2776855" y="1049159"/>
                    </a:lnTo>
                    <a:lnTo>
                      <a:pt x="2769616" y="1023759"/>
                    </a:lnTo>
                    <a:lnTo>
                      <a:pt x="2761488" y="998359"/>
                    </a:lnTo>
                    <a:lnTo>
                      <a:pt x="2752471" y="960259"/>
                    </a:lnTo>
                    <a:lnTo>
                      <a:pt x="2742438" y="934859"/>
                    </a:lnTo>
                    <a:lnTo>
                      <a:pt x="2731770" y="909459"/>
                    </a:lnTo>
                    <a:lnTo>
                      <a:pt x="2720213" y="884059"/>
                    </a:lnTo>
                    <a:lnTo>
                      <a:pt x="2707767" y="858659"/>
                    </a:lnTo>
                    <a:lnTo>
                      <a:pt x="2694559" y="820559"/>
                    </a:lnTo>
                    <a:lnTo>
                      <a:pt x="2665857" y="769759"/>
                    </a:lnTo>
                    <a:lnTo>
                      <a:pt x="2634107" y="718959"/>
                    </a:lnTo>
                    <a:lnTo>
                      <a:pt x="2599563" y="668159"/>
                    </a:lnTo>
                    <a:lnTo>
                      <a:pt x="2562098" y="617359"/>
                    </a:lnTo>
                    <a:lnTo>
                      <a:pt x="2522093" y="566559"/>
                    </a:lnTo>
                    <a:lnTo>
                      <a:pt x="2479675" y="515759"/>
                    </a:lnTo>
                    <a:lnTo>
                      <a:pt x="2434844" y="464959"/>
                    </a:lnTo>
                    <a:lnTo>
                      <a:pt x="2363343" y="401459"/>
                    </a:lnTo>
                    <a:lnTo>
                      <a:pt x="2313178" y="350659"/>
                    </a:lnTo>
                    <a:lnTo>
                      <a:pt x="2260981" y="312559"/>
                    </a:lnTo>
                    <a:lnTo>
                      <a:pt x="2207133" y="274459"/>
                    </a:lnTo>
                    <a:lnTo>
                      <a:pt x="2151634" y="236359"/>
                    </a:lnTo>
                    <a:lnTo>
                      <a:pt x="2123186" y="223659"/>
                    </a:lnTo>
                    <a:lnTo>
                      <a:pt x="2094357" y="198259"/>
                    </a:lnTo>
                    <a:lnTo>
                      <a:pt x="2006092" y="160159"/>
                    </a:lnTo>
                    <a:lnTo>
                      <a:pt x="1975993" y="134759"/>
                    </a:lnTo>
                    <a:lnTo>
                      <a:pt x="1852930" y="83959"/>
                    </a:lnTo>
                    <a:lnTo>
                      <a:pt x="1821688" y="83959"/>
                    </a:lnTo>
                    <a:lnTo>
                      <a:pt x="1726438" y="45859"/>
                    </a:lnTo>
                    <a:lnTo>
                      <a:pt x="1694180" y="45859"/>
                    </a:lnTo>
                    <a:lnTo>
                      <a:pt x="1661922" y="33159"/>
                    </a:lnTo>
                    <a:lnTo>
                      <a:pt x="1629664" y="33159"/>
                    </a:lnTo>
                    <a:lnTo>
                      <a:pt x="1597025" y="20459"/>
                    </a:lnTo>
                    <a:lnTo>
                      <a:pt x="1564513" y="20459"/>
                    </a:lnTo>
                    <a:lnTo>
                      <a:pt x="1553705" y="16256"/>
                    </a:lnTo>
                    <a:lnTo>
                      <a:pt x="1592453" y="17780"/>
                    </a:lnTo>
                    <a:lnTo>
                      <a:pt x="1656842" y="22860"/>
                    </a:lnTo>
                    <a:lnTo>
                      <a:pt x="1720723" y="27940"/>
                    </a:lnTo>
                    <a:lnTo>
                      <a:pt x="1783842" y="34290"/>
                    </a:lnTo>
                    <a:lnTo>
                      <a:pt x="1846326" y="41910"/>
                    </a:lnTo>
                    <a:lnTo>
                      <a:pt x="1846199" y="41910"/>
                    </a:lnTo>
                    <a:lnTo>
                      <a:pt x="1907921" y="50800"/>
                    </a:lnTo>
                    <a:lnTo>
                      <a:pt x="1907794" y="50800"/>
                    </a:lnTo>
                    <a:lnTo>
                      <a:pt x="1968373" y="60960"/>
                    </a:lnTo>
                    <a:lnTo>
                      <a:pt x="1968246" y="60960"/>
                    </a:lnTo>
                    <a:lnTo>
                      <a:pt x="2027809" y="71120"/>
                    </a:lnTo>
                    <a:lnTo>
                      <a:pt x="2027682" y="71120"/>
                    </a:lnTo>
                    <a:lnTo>
                      <a:pt x="2085848" y="82550"/>
                    </a:lnTo>
                    <a:lnTo>
                      <a:pt x="2085721" y="82550"/>
                    </a:lnTo>
                    <a:lnTo>
                      <a:pt x="2142490" y="95250"/>
                    </a:lnTo>
                    <a:lnTo>
                      <a:pt x="2142363" y="95250"/>
                    </a:lnTo>
                    <a:lnTo>
                      <a:pt x="2197608" y="109220"/>
                    </a:lnTo>
                    <a:lnTo>
                      <a:pt x="2197481" y="109220"/>
                    </a:lnTo>
                    <a:lnTo>
                      <a:pt x="2251075" y="123190"/>
                    </a:lnTo>
                    <a:lnTo>
                      <a:pt x="2250948" y="123190"/>
                    </a:lnTo>
                    <a:lnTo>
                      <a:pt x="2302764" y="137160"/>
                    </a:lnTo>
                    <a:lnTo>
                      <a:pt x="2302637" y="137160"/>
                    </a:lnTo>
                    <a:lnTo>
                      <a:pt x="2352548" y="153670"/>
                    </a:lnTo>
                    <a:lnTo>
                      <a:pt x="2352421" y="153670"/>
                    </a:lnTo>
                    <a:lnTo>
                      <a:pt x="2400300" y="168910"/>
                    </a:lnTo>
                    <a:lnTo>
                      <a:pt x="2400173" y="168910"/>
                    </a:lnTo>
                    <a:lnTo>
                      <a:pt x="2423287" y="177800"/>
                    </a:lnTo>
                    <a:lnTo>
                      <a:pt x="2445893" y="185420"/>
                    </a:lnTo>
                    <a:lnTo>
                      <a:pt x="2445766" y="185420"/>
                    </a:lnTo>
                    <a:lnTo>
                      <a:pt x="2467737" y="194310"/>
                    </a:lnTo>
                    <a:lnTo>
                      <a:pt x="2489073" y="203200"/>
                    </a:lnTo>
                    <a:lnTo>
                      <a:pt x="2488946" y="203200"/>
                    </a:lnTo>
                    <a:lnTo>
                      <a:pt x="2509774" y="212090"/>
                    </a:lnTo>
                    <a:lnTo>
                      <a:pt x="2509647" y="212090"/>
                    </a:lnTo>
                    <a:lnTo>
                      <a:pt x="2529840" y="220980"/>
                    </a:lnTo>
                    <a:lnTo>
                      <a:pt x="2549271" y="229870"/>
                    </a:lnTo>
                    <a:lnTo>
                      <a:pt x="2568067" y="238760"/>
                    </a:lnTo>
                    <a:lnTo>
                      <a:pt x="2567940" y="238760"/>
                    </a:lnTo>
                    <a:lnTo>
                      <a:pt x="2586228" y="248920"/>
                    </a:lnTo>
                    <a:lnTo>
                      <a:pt x="2586101" y="248920"/>
                    </a:lnTo>
                    <a:lnTo>
                      <a:pt x="2603627" y="257810"/>
                    </a:lnTo>
                    <a:lnTo>
                      <a:pt x="2603500" y="257810"/>
                    </a:lnTo>
                    <a:lnTo>
                      <a:pt x="2620391" y="267970"/>
                    </a:lnTo>
                    <a:lnTo>
                      <a:pt x="2620264" y="267970"/>
                    </a:lnTo>
                    <a:lnTo>
                      <a:pt x="2636393" y="276860"/>
                    </a:lnTo>
                    <a:lnTo>
                      <a:pt x="2636266" y="276860"/>
                    </a:lnTo>
                    <a:lnTo>
                      <a:pt x="2651633" y="287020"/>
                    </a:lnTo>
                    <a:lnTo>
                      <a:pt x="2651506" y="287020"/>
                    </a:lnTo>
                    <a:lnTo>
                      <a:pt x="2666238" y="295910"/>
                    </a:lnTo>
                    <a:lnTo>
                      <a:pt x="2665984" y="295910"/>
                    </a:lnTo>
                    <a:lnTo>
                      <a:pt x="2679827" y="306070"/>
                    </a:lnTo>
                    <a:lnTo>
                      <a:pt x="2679700" y="306070"/>
                    </a:lnTo>
                    <a:lnTo>
                      <a:pt x="2692781" y="316230"/>
                    </a:lnTo>
                    <a:lnTo>
                      <a:pt x="2692654" y="316230"/>
                    </a:lnTo>
                    <a:lnTo>
                      <a:pt x="2704973" y="326390"/>
                    </a:lnTo>
                    <a:lnTo>
                      <a:pt x="2704719" y="326390"/>
                    </a:lnTo>
                    <a:lnTo>
                      <a:pt x="2716276" y="336550"/>
                    </a:lnTo>
                    <a:lnTo>
                      <a:pt x="2716149" y="336550"/>
                    </a:lnTo>
                    <a:lnTo>
                      <a:pt x="2726817" y="346710"/>
                    </a:lnTo>
                    <a:lnTo>
                      <a:pt x="2726563" y="346710"/>
                    </a:lnTo>
                    <a:lnTo>
                      <a:pt x="2736342" y="356870"/>
                    </a:lnTo>
                    <a:lnTo>
                      <a:pt x="2736215" y="355600"/>
                    </a:lnTo>
                    <a:lnTo>
                      <a:pt x="2745105" y="367030"/>
                    </a:lnTo>
                    <a:lnTo>
                      <a:pt x="2744978" y="365760"/>
                    </a:lnTo>
                    <a:lnTo>
                      <a:pt x="2752979" y="377190"/>
                    </a:lnTo>
                    <a:lnTo>
                      <a:pt x="2752725" y="375920"/>
                    </a:lnTo>
                    <a:lnTo>
                      <a:pt x="2759964" y="387350"/>
                    </a:lnTo>
                    <a:lnTo>
                      <a:pt x="2759710" y="386080"/>
                    </a:lnTo>
                    <a:lnTo>
                      <a:pt x="2766060" y="396240"/>
                    </a:lnTo>
                    <a:lnTo>
                      <a:pt x="2765806" y="396240"/>
                    </a:lnTo>
                    <a:lnTo>
                      <a:pt x="2771267" y="406400"/>
                    </a:lnTo>
                    <a:lnTo>
                      <a:pt x="2771013" y="406400"/>
                    </a:lnTo>
                    <a:lnTo>
                      <a:pt x="2775458" y="416560"/>
                    </a:lnTo>
                    <a:lnTo>
                      <a:pt x="2775204" y="416560"/>
                    </a:lnTo>
                    <a:lnTo>
                      <a:pt x="2778633" y="426720"/>
                    </a:lnTo>
                    <a:lnTo>
                      <a:pt x="2778506" y="426720"/>
                    </a:lnTo>
                    <a:lnTo>
                      <a:pt x="2781046" y="436880"/>
                    </a:lnTo>
                    <a:lnTo>
                      <a:pt x="2780919" y="436880"/>
                    </a:lnTo>
                    <a:lnTo>
                      <a:pt x="2782443" y="447040"/>
                    </a:lnTo>
                    <a:lnTo>
                      <a:pt x="2782316" y="447040"/>
                    </a:lnTo>
                    <a:lnTo>
                      <a:pt x="2782951" y="457200"/>
                    </a:lnTo>
                    <a:lnTo>
                      <a:pt x="2794381" y="501650"/>
                    </a:lnTo>
                    <a:lnTo>
                      <a:pt x="2826766" y="544830"/>
                    </a:lnTo>
                    <a:lnTo>
                      <a:pt x="2878074" y="586740"/>
                    </a:lnTo>
                    <a:lnTo>
                      <a:pt x="2910332" y="607060"/>
                    </a:lnTo>
                    <a:lnTo>
                      <a:pt x="2946908" y="627380"/>
                    </a:lnTo>
                    <a:lnTo>
                      <a:pt x="2987548" y="647700"/>
                    </a:lnTo>
                    <a:lnTo>
                      <a:pt x="3031998" y="666750"/>
                    </a:lnTo>
                    <a:lnTo>
                      <a:pt x="3080258" y="685800"/>
                    </a:lnTo>
                    <a:lnTo>
                      <a:pt x="3132074" y="704850"/>
                    </a:lnTo>
                    <a:lnTo>
                      <a:pt x="3187319" y="722630"/>
                    </a:lnTo>
                    <a:lnTo>
                      <a:pt x="3307194" y="756920"/>
                    </a:lnTo>
                    <a:lnTo>
                      <a:pt x="3438779" y="788670"/>
                    </a:lnTo>
                    <a:lnTo>
                      <a:pt x="3654933" y="830580"/>
                    </a:lnTo>
                    <a:lnTo>
                      <a:pt x="3731260" y="843280"/>
                    </a:lnTo>
                    <a:lnTo>
                      <a:pt x="3809619" y="854710"/>
                    </a:lnTo>
                    <a:lnTo>
                      <a:pt x="3971036" y="875030"/>
                    </a:lnTo>
                    <a:lnTo>
                      <a:pt x="4137914" y="891540"/>
                    </a:lnTo>
                    <a:lnTo>
                      <a:pt x="4308856" y="902970"/>
                    </a:lnTo>
                    <a:lnTo>
                      <a:pt x="4482592" y="910590"/>
                    </a:lnTo>
                    <a:lnTo>
                      <a:pt x="4581474" y="912850"/>
                    </a:lnTo>
                    <a:lnTo>
                      <a:pt x="4594225" y="912850"/>
                    </a:lnTo>
                    <a:lnTo>
                      <a:pt x="4645203" y="912850"/>
                    </a:lnTo>
                    <a:lnTo>
                      <a:pt x="4657852" y="906780"/>
                    </a:lnTo>
                    <a:lnTo>
                      <a:pt x="4582160" y="867410"/>
                    </a:lnTo>
                    <a:lnTo>
                      <a:pt x="4581664" y="900150"/>
                    </a:lnTo>
                    <a:lnTo>
                      <a:pt x="4482846" y="897890"/>
                    </a:lnTo>
                    <a:lnTo>
                      <a:pt x="4309491" y="890270"/>
                    </a:lnTo>
                    <a:lnTo>
                      <a:pt x="4309745" y="890270"/>
                    </a:lnTo>
                    <a:lnTo>
                      <a:pt x="4138803" y="878840"/>
                    </a:lnTo>
                    <a:lnTo>
                      <a:pt x="4139057" y="878840"/>
                    </a:lnTo>
                    <a:lnTo>
                      <a:pt x="3972306" y="862330"/>
                    </a:lnTo>
                    <a:lnTo>
                      <a:pt x="3972433" y="862330"/>
                    </a:lnTo>
                    <a:lnTo>
                      <a:pt x="3891026" y="852170"/>
                    </a:lnTo>
                    <a:lnTo>
                      <a:pt x="3891153" y="852170"/>
                    </a:lnTo>
                    <a:lnTo>
                      <a:pt x="3811270" y="842010"/>
                    </a:lnTo>
                    <a:lnTo>
                      <a:pt x="3811397" y="842010"/>
                    </a:lnTo>
                    <a:lnTo>
                      <a:pt x="3733165" y="830580"/>
                    </a:lnTo>
                    <a:lnTo>
                      <a:pt x="3733292" y="830580"/>
                    </a:lnTo>
                    <a:lnTo>
                      <a:pt x="3656965" y="817880"/>
                    </a:lnTo>
                    <a:lnTo>
                      <a:pt x="3657092" y="817880"/>
                    </a:lnTo>
                    <a:lnTo>
                      <a:pt x="3582924" y="805180"/>
                    </a:lnTo>
                    <a:lnTo>
                      <a:pt x="3511042" y="791210"/>
                    </a:lnTo>
                    <a:lnTo>
                      <a:pt x="3511169" y="791210"/>
                    </a:lnTo>
                    <a:lnTo>
                      <a:pt x="3441573" y="775970"/>
                    </a:lnTo>
                    <a:lnTo>
                      <a:pt x="3441700" y="775970"/>
                    </a:lnTo>
                    <a:lnTo>
                      <a:pt x="3374644" y="760730"/>
                    </a:lnTo>
                    <a:lnTo>
                      <a:pt x="3310369" y="744220"/>
                    </a:lnTo>
                    <a:lnTo>
                      <a:pt x="3310496" y="744220"/>
                    </a:lnTo>
                    <a:lnTo>
                      <a:pt x="3249168" y="727710"/>
                    </a:lnTo>
                    <a:lnTo>
                      <a:pt x="3249295" y="727710"/>
                    </a:lnTo>
                    <a:lnTo>
                      <a:pt x="3191002" y="709930"/>
                    </a:lnTo>
                    <a:lnTo>
                      <a:pt x="3191129" y="709930"/>
                    </a:lnTo>
                    <a:lnTo>
                      <a:pt x="3136138" y="692150"/>
                    </a:lnTo>
                    <a:lnTo>
                      <a:pt x="3136265" y="692150"/>
                    </a:lnTo>
                    <a:lnTo>
                      <a:pt x="3084703" y="674370"/>
                    </a:lnTo>
                    <a:lnTo>
                      <a:pt x="3084830" y="674370"/>
                    </a:lnTo>
                    <a:lnTo>
                      <a:pt x="3036824" y="655320"/>
                    </a:lnTo>
                    <a:lnTo>
                      <a:pt x="3036951" y="655320"/>
                    </a:lnTo>
                    <a:lnTo>
                      <a:pt x="2992628" y="636270"/>
                    </a:lnTo>
                    <a:lnTo>
                      <a:pt x="2992882" y="636270"/>
                    </a:lnTo>
                    <a:lnTo>
                      <a:pt x="2955137" y="617220"/>
                    </a:lnTo>
                    <a:lnTo>
                      <a:pt x="2952623" y="615950"/>
                    </a:lnTo>
                    <a:lnTo>
                      <a:pt x="2952877" y="617220"/>
                    </a:lnTo>
                    <a:lnTo>
                      <a:pt x="2916682" y="596900"/>
                    </a:lnTo>
                    <a:lnTo>
                      <a:pt x="2916936" y="596900"/>
                    </a:lnTo>
                    <a:lnTo>
                      <a:pt x="2885059" y="576580"/>
                    </a:lnTo>
                    <a:lnTo>
                      <a:pt x="2885440" y="576580"/>
                    </a:lnTo>
                    <a:lnTo>
                      <a:pt x="2857881" y="556260"/>
                    </a:lnTo>
                    <a:lnTo>
                      <a:pt x="2858389" y="556260"/>
                    </a:lnTo>
                    <a:lnTo>
                      <a:pt x="2836951" y="537210"/>
                    </a:lnTo>
                    <a:lnTo>
                      <a:pt x="2835529" y="535940"/>
                    </a:lnTo>
                    <a:lnTo>
                      <a:pt x="2836037" y="537210"/>
                    </a:lnTo>
                    <a:lnTo>
                      <a:pt x="2819057" y="516890"/>
                    </a:lnTo>
                    <a:lnTo>
                      <a:pt x="2818003" y="515620"/>
                    </a:lnTo>
                    <a:lnTo>
                      <a:pt x="2818511" y="516890"/>
                    </a:lnTo>
                    <a:lnTo>
                      <a:pt x="2806192" y="496570"/>
                    </a:lnTo>
                    <a:lnTo>
                      <a:pt x="2805430" y="495300"/>
                    </a:lnTo>
                    <a:lnTo>
                      <a:pt x="2798318" y="477520"/>
                    </a:lnTo>
                    <a:lnTo>
                      <a:pt x="2798127" y="477062"/>
                    </a:lnTo>
                    <a:lnTo>
                      <a:pt x="2798026" y="476250"/>
                    </a:lnTo>
                    <a:lnTo>
                      <a:pt x="2795524" y="455930"/>
                    </a:lnTo>
                    <a:lnTo>
                      <a:pt x="2795651" y="455930"/>
                    </a:lnTo>
                    <a:lnTo>
                      <a:pt x="2795016" y="445770"/>
                    </a:lnTo>
                    <a:lnTo>
                      <a:pt x="2782697" y="401320"/>
                    </a:lnTo>
                    <a:lnTo>
                      <a:pt x="2774543" y="386080"/>
                    </a:lnTo>
                    <a:lnTo>
                      <a:pt x="2770505" y="379730"/>
                    </a:lnTo>
                    <a:lnTo>
                      <a:pt x="2768041" y="375920"/>
                    </a:lnTo>
                    <a:lnTo>
                      <a:pt x="2763139" y="368300"/>
                    </a:lnTo>
                    <a:lnTo>
                      <a:pt x="2761069" y="365760"/>
                    </a:lnTo>
                    <a:lnTo>
                      <a:pt x="2754884" y="358140"/>
                    </a:lnTo>
                    <a:lnTo>
                      <a:pt x="2752598" y="355600"/>
                    </a:lnTo>
                    <a:lnTo>
                      <a:pt x="2745740" y="347980"/>
                    </a:lnTo>
                    <a:lnTo>
                      <a:pt x="2735707" y="337820"/>
                    </a:lnTo>
                    <a:lnTo>
                      <a:pt x="2724785" y="326390"/>
                    </a:lnTo>
                    <a:lnTo>
                      <a:pt x="2713101" y="316230"/>
                    </a:lnTo>
                    <a:lnTo>
                      <a:pt x="2673350" y="285750"/>
                    </a:lnTo>
                    <a:lnTo>
                      <a:pt x="2642997" y="266700"/>
                    </a:lnTo>
                    <a:lnTo>
                      <a:pt x="2626741" y="256540"/>
                    </a:lnTo>
                    <a:lnTo>
                      <a:pt x="2609723" y="246380"/>
                    </a:lnTo>
                    <a:lnTo>
                      <a:pt x="2592070" y="237490"/>
                    </a:lnTo>
                    <a:lnTo>
                      <a:pt x="2573655" y="227330"/>
                    </a:lnTo>
                    <a:lnTo>
                      <a:pt x="2535174" y="209550"/>
                    </a:lnTo>
                    <a:lnTo>
                      <a:pt x="2493899" y="191770"/>
                    </a:lnTo>
                    <a:lnTo>
                      <a:pt x="2427732" y="165100"/>
                    </a:lnTo>
                    <a:lnTo>
                      <a:pt x="2404491" y="157480"/>
                    </a:lnTo>
                    <a:lnTo>
                      <a:pt x="2356358" y="140970"/>
                    </a:lnTo>
                    <a:lnTo>
                      <a:pt x="2306320" y="125730"/>
                    </a:lnTo>
                    <a:lnTo>
                      <a:pt x="2254377" y="110490"/>
                    </a:lnTo>
                    <a:lnTo>
                      <a:pt x="2145284" y="82550"/>
                    </a:lnTo>
                    <a:lnTo>
                      <a:pt x="1970405" y="48260"/>
                    </a:lnTo>
                    <a:lnTo>
                      <a:pt x="1909699" y="38100"/>
                    </a:lnTo>
                    <a:lnTo>
                      <a:pt x="1847977" y="29210"/>
                    </a:lnTo>
                    <a:lnTo>
                      <a:pt x="1785239" y="21590"/>
                    </a:lnTo>
                    <a:lnTo>
                      <a:pt x="1721993" y="15240"/>
                    </a:lnTo>
                    <a:lnTo>
                      <a:pt x="1593342" y="5080"/>
                    </a:lnTo>
                    <a:lnTo>
                      <a:pt x="1463167" y="0"/>
                    </a:lnTo>
                    <a:lnTo>
                      <a:pt x="1332484" y="0"/>
                    </a:lnTo>
                    <a:lnTo>
                      <a:pt x="1202563" y="2540"/>
                    </a:lnTo>
                    <a:lnTo>
                      <a:pt x="1074039" y="7620"/>
                    </a:lnTo>
                    <a:lnTo>
                      <a:pt x="886460" y="19050"/>
                    </a:lnTo>
                    <a:lnTo>
                      <a:pt x="766191" y="29210"/>
                    </a:lnTo>
                    <a:lnTo>
                      <a:pt x="595757" y="48260"/>
                    </a:lnTo>
                    <a:lnTo>
                      <a:pt x="440182" y="71120"/>
                    </a:lnTo>
                    <a:lnTo>
                      <a:pt x="392303" y="80010"/>
                    </a:lnTo>
                    <a:lnTo>
                      <a:pt x="346456" y="87630"/>
                    </a:lnTo>
                    <a:lnTo>
                      <a:pt x="324358" y="92710"/>
                    </a:lnTo>
                    <a:lnTo>
                      <a:pt x="305511" y="96659"/>
                    </a:lnTo>
                    <a:lnTo>
                      <a:pt x="303403" y="96659"/>
                    </a:lnTo>
                    <a:lnTo>
                      <a:pt x="302298" y="97345"/>
                    </a:lnTo>
                    <a:lnTo>
                      <a:pt x="281940" y="101600"/>
                    </a:lnTo>
                    <a:lnTo>
                      <a:pt x="261747" y="105410"/>
                    </a:lnTo>
                    <a:lnTo>
                      <a:pt x="242062" y="110490"/>
                    </a:lnTo>
                    <a:lnTo>
                      <a:pt x="204851" y="120650"/>
                    </a:lnTo>
                    <a:lnTo>
                      <a:pt x="187198" y="124460"/>
                    </a:lnTo>
                    <a:lnTo>
                      <a:pt x="170307" y="129540"/>
                    </a:lnTo>
                    <a:lnTo>
                      <a:pt x="123825" y="144780"/>
                    </a:lnTo>
                    <a:lnTo>
                      <a:pt x="84074" y="160020"/>
                    </a:lnTo>
                    <a:lnTo>
                      <a:pt x="51562" y="176530"/>
                    </a:lnTo>
                    <a:lnTo>
                      <a:pt x="42418" y="181610"/>
                    </a:lnTo>
                    <a:lnTo>
                      <a:pt x="33909" y="186690"/>
                    </a:lnTo>
                    <a:lnTo>
                      <a:pt x="26543" y="193040"/>
                    </a:lnTo>
                    <a:lnTo>
                      <a:pt x="19939" y="198120"/>
                    </a:lnTo>
                    <a:lnTo>
                      <a:pt x="0" y="233680"/>
                    </a:lnTo>
                    <a:lnTo>
                      <a:pt x="889" y="233781"/>
                    </a:lnTo>
                    <a:lnTo>
                      <a:pt x="508" y="236359"/>
                    </a:lnTo>
                    <a:lnTo>
                      <a:pt x="14097" y="236359"/>
                    </a:lnTo>
                    <a:lnTo>
                      <a:pt x="16637" y="223659"/>
                    </a:lnTo>
                    <a:lnTo>
                      <a:pt x="23228" y="223659"/>
                    </a:lnTo>
                    <a:lnTo>
                      <a:pt x="28575" y="210959"/>
                    </a:lnTo>
                    <a:lnTo>
                      <a:pt x="34163" y="210959"/>
                    </a:lnTo>
                    <a:lnTo>
                      <a:pt x="41402" y="198259"/>
                    </a:lnTo>
                    <a:lnTo>
                      <a:pt x="57785" y="198259"/>
                    </a:lnTo>
                    <a:lnTo>
                      <a:pt x="67564" y="185559"/>
                    </a:lnTo>
                    <a:lnTo>
                      <a:pt x="77851" y="185559"/>
                    </a:lnTo>
                    <a:lnTo>
                      <a:pt x="89408" y="172859"/>
                    </a:lnTo>
                    <a:lnTo>
                      <a:pt x="114427" y="172859"/>
                    </a:lnTo>
                    <a:lnTo>
                      <a:pt x="128397" y="160159"/>
                    </a:lnTo>
                    <a:lnTo>
                      <a:pt x="142748" y="160159"/>
                    </a:lnTo>
                    <a:lnTo>
                      <a:pt x="158242" y="147459"/>
                    </a:lnTo>
                    <a:lnTo>
                      <a:pt x="191008" y="147459"/>
                    </a:lnTo>
                    <a:lnTo>
                      <a:pt x="208534" y="134759"/>
                    </a:lnTo>
                    <a:lnTo>
                      <a:pt x="245618" y="134759"/>
                    </a:lnTo>
                    <a:lnTo>
                      <a:pt x="265176" y="122059"/>
                    </a:lnTo>
                    <a:lnTo>
                      <a:pt x="285242" y="122059"/>
                    </a:lnTo>
                    <a:lnTo>
                      <a:pt x="306070" y="109359"/>
                    </a:lnTo>
                    <a:lnTo>
                      <a:pt x="349504" y="109359"/>
                    </a:lnTo>
                    <a:lnTo>
                      <a:pt x="372110" y="96659"/>
                    </a:lnTo>
                    <a:lnTo>
                      <a:pt x="395097" y="96659"/>
                    </a:lnTo>
                    <a:lnTo>
                      <a:pt x="443103" y="83959"/>
                    </a:lnTo>
                    <a:lnTo>
                      <a:pt x="492887" y="83959"/>
                    </a:lnTo>
                    <a:lnTo>
                      <a:pt x="544830" y="71259"/>
                    </a:lnTo>
                    <a:lnTo>
                      <a:pt x="598424" y="71259"/>
                    </a:lnTo>
                    <a:lnTo>
                      <a:pt x="653796" y="58559"/>
                    </a:lnTo>
                    <a:lnTo>
                      <a:pt x="710565" y="58559"/>
                    </a:lnTo>
                    <a:lnTo>
                      <a:pt x="768858" y="45859"/>
                    </a:lnTo>
                    <a:lnTo>
                      <a:pt x="828294" y="45859"/>
                    </a:lnTo>
                    <a:lnTo>
                      <a:pt x="889127" y="33159"/>
                    </a:lnTo>
                    <a:lnTo>
                      <a:pt x="1013206" y="33159"/>
                    </a:lnTo>
                    <a:lnTo>
                      <a:pt x="1076579" y="20459"/>
                    </a:lnTo>
                    <a:lnTo>
                      <a:pt x="1530477" y="20459"/>
                    </a:lnTo>
                    <a:lnTo>
                      <a:pt x="1562862" y="33159"/>
                    </a:lnTo>
                    <a:lnTo>
                      <a:pt x="1594993" y="33159"/>
                    </a:lnTo>
                    <a:lnTo>
                      <a:pt x="1627378" y="45859"/>
                    </a:lnTo>
                    <a:lnTo>
                      <a:pt x="1659255" y="45859"/>
                    </a:lnTo>
                    <a:lnTo>
                      <a:pt x="1691386" y="58559"/>
                    </a:lnTo>
                    <a:lnTo>
                      <a:pt x="1723009" y="58559"/>
                    </a:lnTo>
                    <a:lnTo>
                      <a:pt x="1754886" y="71259"/>
                    </a:lnTo>
                    <a:lnTo>
                      <a:pt x="1754759" y="71259"/>
                    </a:lnTo>
                    <a:lnTo>
                      <a:pt x="1786382" y="83959"/>
                    </a:lnTo>
                    <a:lnTo>
                      <a:pt x="1817497" y="83959"/>
                    </a:lnTo>
                    <a:lnTo>
                      <a:pt x="1848612" y="96659"/>
                    </a:lnTo>
                    <a:lnTo>
                      <a:pt x="1848485" y="96659"/>
                    </a:lnTo>
                    <a:lnTo>
                      <a:pt x="1879600" y="109359"/>
                    </a:lnTo>
                    <a:lnTo>
                      <a:pt x="1879473" y="109359"/>
                    </a:lnTo>
                    <a:lnTo>
                      <a:pt x="1910207" y="122059"/>
                    </a:lnTo>
                    <a:lnTo>
                      <a:pt x="1910080" y="122059"/>
                    </a:lnTo>
                    <a:lnTo>
                      <a:pt x="1940560" y="134759"/>
                    </a:lnTo>
                    <a:lnTo>
                      <a:pt x="1940433" y="134759"/>
                    </a:lnTo>
                    <a:lnTo>
                      <a:pt x="1970659" y="147459"/>
                    </a:lnTo>
                    <a:lnTo>
                      <a:pt x="1970532" y="147459"/>
                    </a:lnTo>
                    <a:lnTo>
                      <a:pt x="2000504" y="160159"/>
                    </a:lnTo>
                    <a:lnTo>
                      <a:pt x="2000377" y="160159"/>
                    </a:lnTo>
                    <a:lnTo>
                      <a:pt x="2029968" y="185559"/>
                    </a:lnTo>
                    <a:lnTo>
                      <a:pt x="2029841" y="185559"/>
                    </a:lnTo>
                    <a:lnTo>
                      <a:pt x="2059178" y="198259"/>
                    </a:lnTo>
                    <a:lnTo>
                      <a:pt x="2059051" y="198259"/>
                    </a:lnTo>
                    <a:lnTo>
                      <a:pt x="2116582" y="223659"/>
                    </a:lnTo>
                    <a:lnTo>
                      <a:pt x="2116455" y="223659"/>
                    </a:lnTo>
                    <a:lnTo>
                      <a:pt x="2144776" y="249059"/>
                    </a:lnTo>
                    <a:lnTo>
                      <a:pt x="2144649" y="249059"/>
                    </a:lnTo>
                    <a:lnTo>
                      <a:pt x="2200021" y="287159"/>
                    </a:lnTo>
                    <a:lnTo>
                      <a:pt x="2199767" y="287159"/>
                    </a:lnTo>
                    <a:lnTo>
                      <a:pt x="2253488" y="325259"/>
                    </a:lnTo>
                    <a:lnTo>
                      <a:pt x="2253234" y="325259"/>
                    </a:lnTo>
                    <a:lnTo>
                      <a:pt x="2305177" y="363359"/>
                    </a:lnTo>
                    <a:lnTo>
                      <a:pt x="2304923" y="363359"/>
                    </a:lnTo>
                    <a:lnTo>
                      <a:pt x="2354961" y="401459"/>
                    </a:lnTo>
                    <a:lnTo>
                      <a:pt x="2354834" y="401459"/>
                    </a:lnTo>
                    <a:lnTo>
                      <a:pt x="2402840" y="452259"/>
                    </a:lnTo>
                    <a:lnTo>
                      <a:pt x="2402713" y="452259"/>
                    </a:lnTo>
                    <a:lnTo>
                      <a:pt x="2425827" y="477659"/>
                    </a:lnTo>
                    <a:lnTo>
                      <a:pt x="2425700" y="477659"/>
                    </a:lnTo>
                    <a:lnTo>
                      <a:pt x="2448433" y="503059"/>
                    </a:lnTo>
                    <a:lnTo>
                      <a:pt x="2448306" y="503059"/>
                    </a:lnTo>
                    <a:lnTo>
                      <a:pt x="2470277" y="515759"/>
                    </a:lnTo>
                    <a:lnTo>
                      <a:pt x="2470150" y="515759"/>
                    </a:lnTo>
                    <a:lnTo>
                      <a:pt x="2491613" y="541159"/>
                    </a:lnTo>
                    <a:lnTo>
                      <a:pt x="2491486" y="541159"/>
                    </a:lnTo>
                    <a:lnTo>
                      <a:pt x="2512441" y="566559"/>
                    </a:lnTo>
                    <a:lnTo>
                      <a:pt x="2512314" y="566559"/>
                    </a:lnTo>
                    <a:lnTo>
                      <a:pt x="2532507" y="591959"/>
                    </a:lnTo>
                    <a:lnTo>
                      <a:pt x="2532380" y="591959"/>
                    </a:lnTo>
                    <a:lnTo>
                      <a:pt x="2552065" y="617359"/>
                    </a:lnTo>
                    <a:lnTo>
                      <a:pt x="2551938" y="617359"/>
                    </a:lnTo>
                    <a:lnTo>
                      <a:pt x="2570861" y="642759"/>
                    </a:lnTo>
                    <a:lnTo>
                      <a:pt x="2589149" y="668159"/>
                    </a:lnTo>
                    <a:lnTo>
                      <a:pt x="2589022" y="668159"/>
                    </a:lnTo>
                    <a:lnTo>
                      <a:pt x="2606548" y="693559"/>
                    </a:lnTo>
                    <a:lnTo>
                      <a:pt x="2606421" y="693559"/>
                    </a:lnTo>
                    <a:lnTo>
                      <a:pt x="2623312" y="718959"/>
                    </a:lnTo>
                    <a:lnTo>
                      <a:pt x="2623185" y="718959"/>
                    </a:lnTo>
                    <a:lnTo>
                      <a:pt x="2639441" y="744359"/>
                    </a:lnTo>
                    <a:lnTo>
                      <a:pt x="2639314" y="744359"/>
                    </a:lnTo>
                    <a:lnTo>
                      <a:pt x="2654808" y="782459"/>
                    </a:lnTo>
                    <a:lnTo>
                      <a:pt x="2654681" y="782459"/>
                    </a:lnTo>
                    <a:lnTo>
                      <a:pt x="2669413" y="807859"/>
                    </a:lnTo>
                    <a:lnTo>
                      <a:pt x="2669286" y="807859"/>
                    </a:lnTo>
                    <a:lnTo>
                      <a:pt x="2683256" y="833259"/>
                    </a:lnTo>
                    <a:lnTo>
                      <a:pt x="2683129" y="833259"/>
                    </a:lnTo>
                    <a:lnTo>
                      <a:pt x="2696337" y="858659"/>
                    </a:lnTo>
                    <a:lnTo>
                      <a:pt x="2696210" y="858659"/>
                    </a:lnTo>
                    <a:lnTo>
                      <a:pt x="2708529" y="884059"/>
                    </a:lnTo>
                    <a:lnTo>
                      <a:pt x="2708402" y="884059"/>
                    </a:lnTo>
                    <a:lnTo>
                      <a:pt x="2719959" y="909459"/>
                    </a:lnTo>
                    <a:lnTo>
                      <a:pt x="2719832" y="909459"/>
                    </a:lnTo>
                    <a:lnTo>
                      <a:pt x="2730500" y="947559"/>
                    </a:lnTo>
                    <a:lnTo>
                      <a:pt x="2740406" y="972959"/>
                    </a:lnTo>
                    <a:lnTo>
                      <a:pt x="2749296" y="998359"/>
                    </a:lnTo>
                    <a:lnTo>
                      <a:pt x="2757297" y="1023759"/>
                    </a:lnTo>
                    <a:lnTo>
                      <a:pt x="2764536" y="1061859"/>
                    </a:lnTo>
                    <a:lnTo>
                      <a:pt x="2770759" y="1087259"/>
                    </a:lnTo>
                    <a:lnTo>
                      <a:pt x="2776093" y="1112659"/>
                    </a:lnTo>
                    <a:lnTo>
                      <a:pt x="2780538" y="1138059"/>
                    </a:lnTo>
                    <a:lnTo>
                      <a:pt x="2783967" y="1176159"/>
                    </a:lnTo>
                    <a:lnTo>
                      <a:pt x="2783840" y="1176159"/>
                    </a:lnTo>
                    <a:lnTo>
                      <a:pt x="2786380" y="1201559"/>
                    </a:lnTo>
                    <a:lnTo>
                      <a:pt x="2787904" y="1226959"/>
                    </a:lnTo>
                    <a:lnTo>
                      <a:pt x="2788412" y="1252359"/>
                    </a:lnTo>
                    <a:lnTo>
                      <a:pt x="2791206" y="1315859"/>
                    </a:lnTo>
                    <a:lnTo>
                      <a:pt x="2799334" y="1379359"/>
                    </a:lnTo>
                    <a:lnTo>
                      <a:pt x="2812542" y="1430159"/>
                    </a:lnTo>
                    <a:lnTo>
                      <a:pt x="2830957" y="1493659"/>
                    </a:lnTo>
                    <a:lnTo>
                      <a:pt x="2854071" y="1544459"/>
                    </a:lnTo>
                    <a:lnTo>
                      <a:pt x="2881884" y="1607959"/>
                    </a:lnTo>
                    <a:lnTo>
                      <a:pt x="2914015" y="1658759"/>
                    </a:lnTo>
                    <a:lnTo>
                      <a:pt x="2950718" y="1722259"/>
                    </a:lnTo>
                    <a:lnTo>
                      <a:pt x="2991358" y="1773059"/>
                    </a:lnTo>
                    <a:lnTo>
                      <a:pt x="3035935" y="1823859"/>
                    </a:lnTo>
                    <a:lnTo>
                      <a:pt x="3084322" y="1874659"/>
                    </a:lnTo>
                    <a:lnTo>
                      <a:pt x="3136392" y="1925459"/>
                    </a:lnTo>
                    <a:lnTo>
                      <a:pt x="3191764" y="1976259"/>
                    </a:lnTo>
                    <a:lnTo>
                      <a:pt x="3250438" y="2027059"/>
                    </a:lnTo>
                    <a:lnTo>
                      <a:pt x="3312287" y="2077847"/>
                    </a:lnTo>
                    <a:lnTo>
                      <a:pt x="3376930" y="2115947"/>
                    </a:lnTo>
                    <a:lnTo>
                      <a:pt x="3444367" y="2166747"/>
                    </a:lnTo>
                    <a:lnTo>
                      <a:pt x="3514344" y="2204847"/>
                    </a:lnTo>
                    <a:lnTo>
                      <a:pt x="3586734" y="2242947"/>
                    </a:lnTo>
                    <a:lnTo>
                      <a:pt x="3661410" y="2281047"/>
                    </a:lnTo>
                    <a:lnTo>
                      <a:pt x="3738118" y="2319147"/>
                    </a:lnTo>
                    <a:lnTo>
                      <a:pt x="3816731" y="2344547"/>
                    </a:lnTo>
                    <a:lnTo>
                      <a:pt x="3896995" y="2382647"/>
                    </a:lnTo>
                    <a:lnTo>
                      <a:pt x="4062095" y="2433447"/>
                    </a:lnTo>
                    <a:lnTo>
                      <a:pt x="4146423" y="2446147"/>
                    </a:lnTo>
                    <a:lnTo>
                      <a:pt x="4231894" y="2471547"/>
                    </a:lnTo>
                    <a:lnTo>
                      <a:pt x="4492879" y="2509647"/>
                    </a:lnTo>
                    <a:lnTo>
                      <a:pt x="4592358" y="2509647"/>
                    </a:lnTo>
                    <a:lnTo>
                      <a:pt x="4591812" y="2535047"/>
                    </a:lnTo>
                    <a:lnTo>
                      <a:pt x="4668901" y="2509647"/>
                    </a:lnTo>
                    <a:close/>
                  </a:path>
                </a:pathLst>
              </a:custGeom>
              <a:solidFill>
                <a:srgbClr val="000000"/>
              </a:solidFill>
            </p:spPr>
            <p:txBody>
              <a:bodyPr wrap="square" lIns="0" tIns="0" rIns="0" bIns="0" rtlCol="0"/>
              <a:lstStyle/>
              <a:p>
                <a:endParaRPr sz="1350"/>
              </a:p>
            </p:txBody>
          </p:sp>
        </p:grpSp>
        <p:sp>
          <p:nvSpPr>
            <p:cNvPr id="43" name="object 43"/>
            <p:cNvSpPr txBox="1"/>
            <p:nvPr/>
          </p:nvSpPr>
          <p:spPr>
            <a:xfrm>
              <a:off x="7368922" y="5277766"/>
              <a:ext cx="1731645" cy="286617"/>
            </a:xfrm>
            <a:prstGeom prst="rect">
              <a:avLst/>
            </a:prstGeom>
          </p:spPr>
          <p:txBody>
            <a:bodyPr vert="horz" wrap="square" lIns="0" tIns="9525" rIns="0" bIns="0" rtlCol="0">
              <a:spAutoFit/>
            </a:bodyPr>
            <a:lstStyle/>
            <a:p>
              <a:pPr marL="9525">
                <a:spcBef>
                  <a:spcPts val="75"/>
                </a:spcBef>
              </a:pPr>
              <a:r>
                <a:rPr spc="-4" dirty="0">
                  <a:solidFill>
                    <a:srgbClr val="8B1515"/>
                  </a:solidFill>
                  <a:latin typeface="Calibri"/>
                  <a:cs typeface="Calibri"/>
                </a:rPr>
                <a:t>[output</a:t>
              </a:r>
              <a:r>
                <a:rPr spc="-49"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44" name="object 44"/>
            <p:cNvSpPr txBox="1"/>
            <p:nvPr/>
          </p:nvSpPr>
          <p:spPr>
            <a:xfrm>
              <a:off x="6146102" y="2914268"/>
              <a:ext cx="1278254" cy="425116"/>
            </a:xfrm>
            <a:prstGeom prst="rect">
              <a:avLst/>
            </a:prstGeom>
          </p:spPr>
          <p:txBody>
            <a:bodyPr vert="horz" wrap="square" lIns="0" tIns="9525" rIns="0" bIns="0" rtlCol="0">
              <a:spAutoFit/>
            </a:bodyPr>
            <a:lstStyle/>
            <a:p>
              <a:pPr marL="9525" marR="3810">
                <a:spcBef>
                  <a:spcPts val="75"/>
                </a:spcBef>
              </a:pPr>
              <a:r>
                <a:rPr sz="1350" spc="-4" dirty="0">
                  <a:solidFill>
                    <a:srgbClr val="8B1515"/>
                  </a:solidFill>
                  <a:latin typeface="Calibri"/>
                  <a:cs typeface="Calibri"/>
                </a:rPr>
                <a:t>[decoder </a:t>
              </a:r>
              <a:r>
                <a:rPr sz="1350" spc="-11" dirty="0">
                  <a:solidFill>
                    <a:srgbClr val="8B1515"/>
                  </a:solidFill>
                  <a:latin typeface="Calibri"/>
                  <a:cs typeface="Calibri"/>
                </a:rPr>
                <a:t>attends </a:t>
              </a:r>
              <a:r>
                <a:rPr sz="1350" spc="-8" dirty="0">
                  <a:solidFill>
                    <a:srgbClr val="8B1515"/>
                  </a:solidFill>
                  <a:latin typeface="Calibri"/>
                  <a:cs typeface="Calibri"/>
                </a:rPr>
                <a:t> to</a:t>
              </a:r>
              <a:r>
                <a:rPr sz="1350" spc="-30" dirty="0">
                  <a:solidFill>
                    <a:srgbClr val="8B1515"/>
                  </a:solidFill>
                  <a:latin typeface="Calibri"/>
                  <a:cs typeface="Calibri"/>
                </a:rPr>
                <a:t> </a:t>
              </a:r>
              <a:r>
                <a:rPr sz="1350" spc="-4" dirty="0">
                  <a:solidFill>
                    <a:srgbClr val="8B1515"/>
                  </a:solidFill>
                  <a:latin typeface="Calibri"/>
                  <a:cs typeface="Calibri"/>
                </a:rPr>
                <a:t>encoder</a:t>
              </a:r>
              <a:r>
                <a:rPr sz="1350" spc="-23" dirty="0">
                  <a:solidFill>
                    <a:srgbClr val="8B1515"/>
                  </a:solidFill>
                  <a:latin typeface="Calibri"/>
                  <a:cs typeface="Calibri"/>
                </a:rPr>
                <a:t> </a:t>
              </a:r>
              <a:r>
                <a:rPr sz="1350" spc="-11" dirty="0">
                  <a:solidFill>
                    <a:srgbClr val="8B1515"/>
                  </a:solidFill>
                  <a:latin typeface="Calibri"/>
                  <a:cs typeface="Calibri"/>
                </a:rPr>
                <a:t>states]</a:t>
              </a:r>
              <a:endParaRPr sz="1350">
                <a:latin typeface="Calibri"/>
                <a:cs typeface="Calibri"/>
              </a:endParaRPr>
            </a:p>
          </p:txBody>
        </p:sp>
        <p:sp>
          <p:nvSpPr>
            <p:cNvPr id="45" name="object 45"/>
            <p:cNvSpPr txBox="1"/>
            <p:nvPr/>
          </p:nvSpPr>
          <p:spPr>
            <a:xfrm>
              <a:off x="1934185" y="1685734"/>
              <a:ext cx="5959793" cy="275556"/>
            </a:xfrm>
            <a:prstGeom prst="rect">
              <a:avLst/>
            </a:prstGeom>
          </p:spPr>
          <p:txBody>
            <a:bodyPr vert="horz" wrap="square" lIns="0" tIns="10001" rIns="0" bIns="0" rtlCol="0">
              <a:spAutoFit/>
            </a:bodyPr>
            <a:lstStyle/>
            <a:p>
              <a:pPr marL="9525">
                <a:spcBef>
                  <a:spcPts val="79"/>
                </a:spcBef>
              </a:pPr>
              <a:r>
                <a:rPr sz="1725" spc="-4" dirty="0">
                  <a:latin typeface="Calibri"/>
                  <a:cs typeface="Calibri"/>
                </a:rPr>
                <a:t>Looking back </a:t>
              </a:r>
              <a:r>
                <a:rPr sz="1725" dirty="0">
                  <a:latin typeface="Calibri"/>
                  <a:cs typeface="Calibri"/>
                </a:rPr>
                <a:t>at</a:t>
              </a:r>
              <a:r>
                <a:rPr sz="1725" spc="4" dirty="0">
                  <a:latin typeface="Calibri"/>
                  <a:cs typeface="Calibri"/>
                </a:rPr>
                <a:t> </a:t>
              </a:r>
              <a:r>
                <a:rPr sz="1725" dirty="0">
                  <a:latin typeface="Calibri"/>
                  <a:cs typeface="Calibri"/>
                </a:rPr>
                <a:t>the</a:t>
              </a:r>
              <a:r>
                <a:rPr sz="1725" spc="8" dirty="0">
                  <a:latin typeface="Calibri"/>
                  <a:cs typeface="Calibri"/>
                </a:rPr>
                <a:t> </a:t>
              </a:r>
              <a:r>
                <a:rPr sz="1725" dirty="0">
                  <a:latin typeface="Calibri"/>
                  <a:cs typeface="Calibri"/>
                </a:rPr>
                <a:t>whole model,</a:t>
              </a:r>
              <a:r>
                <a:rPr sz="1725" spc="8" dirty="0">
                  <a:latin typeface="Calibri"/>
                  <a:cs typeface="Calibri"/>
                </a:rPr>
                <a:t> </a:t>
              </a:r>
              <a:r>
                <a:rPr sz="1725" dirty="0">
                  <a:latin typeface="Calibri"/>
                  <a:cs typeface="Calibri"/>
                </a:rPr>
                <a:t>zooming</a:t>
              </a:r>
              <a:r>
                <a:rPr sz="1725" spc="4" dirty="0">
                  <a:latin typeface="Calibri"/>
                  <a:cs typeface="Calibri"/>
                </a:rPr>
                <a:t> </a:t>
              </a:r>
              <a:r>
                <a:rPr sz="1725" dirty="0">
                  <a:latin typeface="Calibri"/>
                  <a:cs typeface="Calibri"/>
                </a:rPr>
                <a:t>in</a:t>
              </a:r>
              <a:r>
                <a:rPr sz="1725" spc="8" dirty="0">
                  <a:latin typeface="Calibri"/>
                  <a:cs typeface="Calibri"/>
                </a:rPr>
                <a:t> </a:t>
              </a:r>
              <a:r>
                <a:rPr sz="1725" spc="-4" dirty="0">
                  <a:latin typeface="Calibri"/>
                  <a:cs typeface="Calibri"/>
                </a:rPr>
                <a:t>on</a:t>
              </a:r>
              <a:r>
                <a:rPr sz="1725" dirty="0">
                  <a:latin typeface="Calibri"/>
                  <a:cs typeface="Calibri"/>
                </a:rPr>
                <a:t> an </a:t>
              </a:r>
              <a:r>
                <a:rPr sz="1725" spc="-4" dirty="0">
                  <a:latin typeface="Calibri"/>
                  <a:cs typeface="Calibri"/>
                </a:rPr>
                <a:t>Encoder block:</a:t>
              </a:r>
              <a:endParaRPr sz="1725">
                <a:latin typeface="Calibri"/>
                <a:cs typeface="Calibri"/>
              </a:endParaRPr>
            </a:p>
          </p:txBody>
        </p:sp>
        <p:grpSp>
          <p:nvGrpSpPr>
            <p:cNvPr id="46" name="object 46"/>
            <p:cNvGrpSpPr/>
            <p:nvPr/>
          </p:nvGrpSpPr>
          <p:grpSpPr>
            <a:xfrm>
              <a:off x="8065390" y="2273408"/>
              <a:ext cx="176213" cy="229076"/>
              <a:chOff x="8721852" y="1888210"/>
              <a:chExt cx="234950" cy="305435"/>
            </a:xfrm>
          </p:grpSpPr>
          <p:pic>
            <p:nvPicPr>
              <p:cNvPr id="47" name="object 47"/>
              <p:cNvPicPr/>
              <p:nvPr/>
            </p:nvPicPr>
            <p:blipFill>
              <a:blip r:embed="rId10" cstate="print"/>
              <a:stretch>
                <a:fillRect/>
              </a:stretch>
            </p:blipFill>
            <p:spPr>
              <a:xfrm>
                <a:off x="8721852" y="1888210"/>
                <a:ext cx="234670" cy="304825"/>
              </a:xfrm>
              <a:prstGeom prst="rect">
                <a:avLst/>
              </a:prstGeom>
            </p:spPr>
          </p:pic>
          <p:pic>
            <p:nvPicPr>
              <p:cNvPr id="48" name="object 48"/>
              <p:cNvPicPr/>
              <p:nvPr/>
            </p:nvPicPr>
            <p:blipFill>
              <a:blip r:embed="rId6" cstate="print"/>
              <a:stretch>
                <a:fillRect/>
              </a:stretch>
            </p:blipFill>
            <p:spPr>
              <a:xfrm>
                <a:off x="8803386" y="1988057"/>
                <a:ext cx="76200" cy="146684"/>
              </a:xfrm>
              <a:prstGeom prst="rect">
                <a:avLst/>
              </a:prstGeom>
            </p:spPr>
          </p:pic>
        </p:grpSp>
        <p:sp>
          <p:nvSpPr>
            <p:cNvPr id="49" name="object 49"/>
            <p:cNvSpPr txBox="1"/>
            <p:nvPr/>
          </p:nvSpPr>
          <p:spPr>
            <a:xfrm>
              <a:off x="7683914" y="2090605"/>
              <a:ext cx="958691" cy="217367"/>
            </a:xfrm>
            <a:prstGeom prst="rect">
              <a:avLst/>
            </a:prstGeom>
          </p:spPr>
          <p:txBody>
            <a:bodyPr vert="horz" wrap="square" lIns="0" tIns="9525" rIns="0" bIns="0" rtlCol="0">
              <a:spAutoFit/>
            </a:bodyPr>
            <a:lstStyle/>
            <a:p>
              <a:pPr marL="9525">
                <a:spcBef>
                  <a:spcPts val="75"/>
                </a:spcBef>
              </a:pPr>
              <a:r>
                <a:rPr sz="1350" dirty="0">
                  <a:solidFill>
                    <a:srgbClr val="8B1515"/>
                  </a:solidFill>
                  <a:latin typeface="Calibri"/>
                  <a:cs typeface="Calibri"/>
                </a:rPr>
                <a:t>[p</a:t>
              </a:r>
              <a:r>
                <a:rPr sz="1350" spc="-23" dirty="0">
                  <a:solidFill>
                    <a:srgbClr val="8B1515"/>
                  </a:solidFill>
                  <a:latin typeface="Calibri"/>
                  <a:cs typeface="Calibri"/>
                </a:rPr>
                <a:t>r</a:t>
              </a:r>
              <a:r>
                <a:rPr sz="1350" dirty="0">
                  <a:solidFill>
                    <a:srgbClr val="8B1515"/>
                  </a:solidFill>
                  <a:latin typeface="Calibri"/>
                  <a:cs typeface="Calibri"/>
                </a:rPr>
                <a:t>edi</a:t>
              </a:r>
              <a:r>
                <a:rPr sz="1350" spc="-8" dirty="0">
                  <a:solidFill>
                    <a:srgbClr val="8B1515"/>
                  </a:solidFill>
                  <a:latin typeface="Calibri"/>
                  <a:cs typeface="Calibri"/>
                </a:rPr>
                <a:t>c</a:t>
              </a:r>
              <a:r>
                <a:rPr sz="1350" dirty="0">
                  <a:solidFill>
                    <a:srgbClr val="8B1515"/>
                  </a:solidFill>
                  <a:latin typeface="Calibri"/>
                  <a:cs typeface="Calibri"/>
                </a:rPr>
                <a:t>t</a:t>
              </a:r>
              <a:r>
                <a:rPr sz="1350" spc="-11" dirty="0">
                  <a:solidFill>
                    <a:srgbClr val="8B1515"/>
                  </a:solidFill>
                  <a:latin typeface="Calibri"/>
                  <a:cs typeface="Calibri"/>
                </a:rPr>
                <a:t>i</a:t>
              </a:r>
              <a:r>
                <a:rPr sz="1350" spc="-4" dirty="0">
                  <a:solidFill>
                    <a:srgbClr val="8B1515"/>
                  </a:solidFill>
                  <a:latin typeface="Calibri"/>
                  <a:cs typeface="Calibri"/>
                </a:rPr>
                <a:t>ons!]</a:t>
              </a:r>
              <a:endParaRPr sz="1350">
                <a:latin typeface="Calibri"/>
                <a:cs typeface="Calibri"/>
              </a:endParaRPr>
            </a:p>
          </p:txBody>
        </p:sp>
        <p:grpSp>
          <p:nvGrpSpPr>
            <p:cNvPr id="50" name="object 50"/>
            <p:cNvGrpSpPr/>
            <p:nvPr/>
          </p:nvGrpSpPr>
          <p:grpSpPr>
            <a:xfrm>
              <a:off x="2681858" y="2720340"/>
              <a:ext cx="2625090" cy="1482090"/>
              <a:chOff x="1543811" y="2484120"/>
              <a:chExt cx="3500120" cy="1976120"/>
            </a:xfrm>
          </p:grpSpPr>
          <p:pic>
            <p:nvPicPr>
              <p:cNvPr id="51" name="object 51"/>
              <p:cNvPicPr/>
              <p:nvPr/>
            </p:nvPicPr>
            <p:blipFill>
              <a:blip r:embed="rId13" cstate="print"/>
              <a:stretch>
                <a:fillRect/>
              </a:stretch>
            </p:blipFill>
            <p:spPr>
              <a:xfrm>
                <a:off x="1543811" y="2484120"/>
                <a:ext cx="3499866" cy="1975865"/>
              </a:xfrm>
              <a:prstGeom prst="rect">
                <a:avLst/>
              </a:prstGeom>
            </p:spPr>
          </p:pic>
          <p:sp>
            <p:nvSpPr>
              <p:cNvPr id="52" name="object 52"/>
              <p:cNvSpPr/>
              <p:nvPr/>
            </p:nvSpPr>
            <p:spPr>
              <a:xfrm>
                <a:off x="2418587" y="3968496"/>
                <a:ext cx="2101850" cy="289560"/>
              </a:xfrm>
              <a:custGeom>
                <a:avLst/>
                <a:gdLst/>
                <a:ahLst/>
                <a:cxnLst/>
                <a:rect l="l" t="t" r="r" b="b"/>
                <a:pathLst>
                  <a:path w="2101850" h="289560">
                    <a:moveTo>
                      <a:pt x="2101595" y="0"/>
                    </a:moveTo>
                    <a:lnTo>
                      <a:pt x="0" y="0"/>
                    </a:lnTo>
                    <a:lnTo>
                      <a:pt x="0" y="289559"/>
                    </a:lnTo>
                    <a:lnTo>
                      <a:pt x="2101595" y="289559"/>
                    </a:lnTo>
                    <a:lnTo>
                      <a:pt x="2101595" y="0"/>
                    </a:lnTo>
                    <a:close/>
                  </a:path>
                </a:pathLst>
              </a:custGeom>
              <a:solidFill>
                <a:srgbClr val="F6C2C2"/>
              </a:solidFill>
            </p:spPr>
            <p:txBody>
              <a:bodyPr wrap="square" lIns="0" tIns="0" rIns="0" bIns="0" rtlCol="0"/>
              <a:lstStyle/>
              <a:p>
                <a:endParaRPr sz="1350"/>
              </a:p>
            </p:txBody>
          </p:sp>
        </p:grpSp>
        <p:sp>
          <p:nvSpPr>
            <p:cNvPr id="53" name="object 53"/>
            <p:cNvSpPr txBox="1"/>
            <p:nvPr/>
          </p:nvSpPr>
          <p:spPr>
            <a:xfrm>
              <a:off x="3364516" y="3819774"/>
              <a:ext cx="1523523"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Multi-Head</a:t>
              </a:r>
              <a:r>
                <a:rPr sz="1350" spc="-75" dirty="0">
                  <a:latin typeface="Calibri"/>
                  <a:cs typeface="Calibri"/>
                </a:rPr>
                <a:t> </a:t>
              </a:r>
              <a:r>
                <a:rPr sz="1350" spc="4" dirty="0">
                  <a:latin typeface="Calibri"/>
                  <a:cs typeface="Calibri"/>
                </a:rPr>
                <a:t>Attention</a:t>
              </a:r>
              <a:endParaRPr sz="1350">
                <a:latin typeface="Calibri"/>
                <a:cs typeface="Calibri"/>
              </a:endParaRPr>
            </a:p>
          </p:txBody>
        </p:sp>
        <p:sp>
          <p:nvSpPr>
            <p:cNvPr id="54" name="object 54"/>
            <p:cNvSpPr/>
            <p:nvPr/>
          </p:nvSpPr>
          <p:spPr>
            <a:xfrm>
              <a:off x="3267077" y="3511297"/>
              <a:ext cx="1728311" cy="200025"/>
            </a:xfrm>
            <a:custGeom>
              <a:avLst/>
              <a:gdLst/>
              <a:ahLst/>
              <a:cxnLst/>
              <a:rect l="l" t="t" r="r" b="b"/>
              <a:pathLst>
                <a:path w="2304415" h="266700">
                  <a:moveTo>
                    <a:pt x="2304288" y="0"/>
                  </a:moveTo>
                  <a:lnTo>
                    <a:pt x="0" y="0"/>
                  </a:lnTo>
                  <a:lnTo>
                    <a:pt x="0" y="266700"/>
                  </a:lnTo>
                  <a:lnTo>
                    <a:pt x="2304288" y="266700"/>
                  </a:lnTo>
                  <a:lnTo>
                    <a:pt x="2304288" y="0"/>
                  </a:lnTo>
                  <a:close/>
                </a:path>
              </a:pathLst>
            </a:custGeom>
            <a:solidFill>
              <a:srgbClr val="F6C2C2"/>
            </a:solidFill>
          </p:spPr>
          <p:txBody>
            <a:bodyPr wrap="square" lIns="0" tIns="0" rIns="0" bIns="0" rtlCol="0"/>
            <a:lstStyle/>
            <a:p>
              <a:endParaRPr sz="1350"/>
            </a:p>
          </p:txBody>
        </p:sp>
        <p:sp>
          <p:nvSpPr>
            <p:cNvPr id="55" name="object 55"/>
            <p:cNvSpPr txBox="1"/>
            <p:nvPr/>
          </p:nvSpPr>
          <p:spPr>
            <a:xfrm>
              <a:off x="3337369" y="3489199"/>
              <a:ext cx="1587818" cy="217367"/>
            </a:xfrm>
            <a:prstGeom prst="rect">
              <a:avLst/>
            </a:prstGeom>
          </p:spPr>
          <p:txBody>
            <a:bodyPr vert="horz" wrap="square" lIns="0" tIns="9525" rIns="0" bIns="0" rtlCol="0">
              <a:spAutoFit/>
            </a:bodyPr>
            <a:lstStyle/>
            <a:p>
              <a:pPr marL="9525">
                <a:spcBef>
                  <a:spcPts val="75"/>
                </a:spcBef>
              </a:pPr>
              <a:r>
                <a:rPr sz="1350" spc="26" dirty="0">
                  <a:latin typeface="Calibri"/>
                  <a:cs typeface="Calibri"/>
                </a:rPr>
                <a:t>Residual</a:t>
              </a:r>
              <a:r>
                <a:rPr sz="1350" spc="-60" dirty="0">
                  <a:latin typeface="Calibri"/>
                  <a:cs typeface="Calibri"/>
                </a:rPr>
                <a:t> </a:t>
              </a:r>
              <a:r>
                <a:rPr sz="1350" spc="-4" dirty="0">
                  <a:latin typeface="Calibri"/>
                  <a:cs typeface="Calibri"/>
                </a:rPr>
                <a:t>+</a:t>
              </a:r>
              <a:r>
                <a:rPr sz="1350" spc="-53" dirty="0">
                  <a:latin typeface="Calibri"/>
                  <a:cs typeface="Calibri"/>
                </a:rPr>
                <a:t> </a:t>
              </a:r>
              <a:r>
                <a:rPr sz="1350" spc="19" dirty="0">
                  <a:latin typeface="Calibri"/>
                  <a:cs typeface="Calibri"/>
                </a:rPr>
                <a:t>LayerNorm</a:t>
              </a:r>
              <a:endParaRPr sz="1350">
                <a:latin typeface="Calibri"/>
                <a:cs typeface="Calibri"/>
              </a:endParaRPr>
            </a:p>
          </p:txBody>
        </p:sp>
        <p:grpSp>
          <p:nvGrpSpPr>
            <p:cNvPr id="56" name="object 56"/>
            <p:cNvGrpSpPr/>
            <p:nvPr/>
          </p:nvGrpSpPr>
          <p:grpSpPr>
            <a:xfrm>
              <a:off x="2907984" y="3179826"/>
              <a:ext cx="2013109" cy="1015365"/>
              <a:chOff x="1845310" y="3096767"/>
              <a:chExt cx="2684145" cy="1353820"/>
            </a:xfrm>
          </p:grpSpPr>
          <p:pic>
            <p:nvPicPr>
              <p:cNvPr id="57" name="object 57"/>
              <p:cNvPicPr/>
              <p:nvPr/>
            </p:nvPicPr>
            <p:blipFill>
              <a:blip r:embed="rId14" cstate="print"/>
              <a:stretch>
                <a:fillRect/>
              </a:stretch>
            </p:blipFill>
            <p:spPr>
              <a:xfrm>
                <a:off x="3285744" y="4258055"/>
                <a:ext cx="183895" cy="192277"/>
              </a:xfrm>
              <a:prstGeom prst="rect">
                <a:avLst/>
              </a:prstGeom>
            </p:spPr>
          </p:pic>
          <p:pic>
            <p:nvPicPr>
              <p:cNvPr id="58" name="object 58"/>
              <p:cNvPicPr/>
              <p:nvPr/>
            </p:nvPicPr>
            <p:blipFill>
              <a:blip r:embed="rId15" cstate="print"/>
              <a:stretch>
                <a:fillRect/>
              </a:stretch>
            </p:blipFill>
            <p:spPr>
              <a:xfrm>
                <a:off x="3436366" y="3805427"/>
                <a:ext cx="76073" cy="163449"/>
              </a:xfrm>
              <a:prstGeom prst="rect">
                <a:avLst/>
              </a:prstGeom>
            </p:spPr>
          </p:pic>
          <p:sp>
            <p:nvSpPr>
              <p:cNvPr id="59" name="object 59"/>
              <p:cNvSpPr/>
              <p:nvPr/>
            </p:nvSpPr>
            <p:spPr>
              <a:xfrm>
                <a:off x="1845310" y="3641597"/>
                <a:ext cx="1451610" cy="806450"/>
              </a:xfrm>
              <a:custGeom>
                <a:avLst/>
                <a:gdLst/>
                <a:ahLst/>
                <a:cxnLst/>
                <a:rect l="l" t="t" r="r" b="b"/>
                <a:pathLst>
                  <a:path w="1451610" h="806450">
                    <a:moveTo>
                      <a:pt x="1438020" y="804227"/>
                    </a:moveTo>
                    <a:lnTo>
                      <a:pt x="1438910" y="806450"/>
                    </a:lnTo>
                    <a:lnTo>
                      <a:pt x="1445006" y="805180"/>
                    </a:lnTo>
                    <a:lnTo>
                      <a:pt x="1439164" y="805180"/>
                    </a:lnTo>
                    <a:lnTo>
                      <a:pt x="1438020" y="804227"/>
                    </a:lnTo>
                    <a:close/>
                  </a:path>
                  <a:path w="1451610" h="806450">
                    <a:moveTo>
                      <a:pt x="1437893" y="803910"/>
                    </a:moveTo>
                    <a:lnTo>
                      <a:pt x="1438020" y="804227"/>
                    </a:lnTo>
                    <a:lnTo>
                      <a:pt x="1439164" y="805180"/>
                    </a:lnTo>
                    <a:lnTo>
                      <a:pt x="1437893" y="803910"/>
                    </a:lnTo>
                    <a:close/>
                  </a:path>
                  <a:path w="1451610" h="806450">
                    <a:moveTo>
                      <a:pt x="1451102" y="803910"/>
                    </a:moveTo>
                    <a:lnTo>
                      <a:pt x="1437893" y="803910"/>
                    </a:lnTo>
                    <a:lnTo>
                      <a:pt x="1439164" y="805180"/>
                    </a:lnTo>
                    <a:lnTo>
                      <a:pt x="1445006" y="805180"/>
                    </a:lnTo>
                    <a:lnTo>
                      <a:pt x="1451102" y="803910"/>
                    </a:lnTo>
                    <a:close/>
                  </a:path>
                  <a:path w="1451610" h="806450">
                    <a:moveTo>
                      <a:pt x="1450752" y="802639"/>
                    </a:moveTo>
                    <a:lnTo>
                      <a:pt x="1436115" y="802639"/>
                    </a:lnTo>
                    <a:lnTo>
                      <a:pt x="1438020" y="804227"/>
                    </a:lnTo>
                    <a:lnTo>
                      <a:pt x="1437893" y="803910"/>
                    </a:lnTo>
                    <a:lnTo>
                      <a:pt x="1451102" y="803910"/>
                    </a:lnTo>
                    <a:lnTo>
                      <a:pt x="1450752" y="802639"/>
                    </a:lnTo>
                    <a:close/>
                  </a:path>
                  <a:path w="1451610" h="806450">
                    <a:moveTo>
                      <a:pt x="1447482" y="796289"/>
                    </a:moveTo>
                    <a:lnTo>
                      <a:pt x="1425955" y="796289"/>
                    </a:lnTo>
                    <a:lnTo>
                      <a:pt x="1433067" y="800100"/>
                    </a:lnTo>
                    <a:lnTo>
                      <a:pt x="1432178" y="800100"/>
                    </a:lnTo>
                    <a:lnTo>
                      <a:pt x="1437259" y="803910"/>
                    </a:lnTo>
                    <a:lnTo>
                      <a:pt x="1436115" y="802639"/>
                    </a:lnTo>
                    <a:lnTo>
                      <a:pt x="1450752" y="802639"/>
                    </a:lnTo>
                    <a:lnTo>
                      <a:pt x="1449704" y="798830"/>
                    </a:lnTo>
                    <a:lnTo>
                      <a:pt x="1447482" y="796289"/>
                    </a:lnTo>
                    <a:close/>
                  </a:path>
                  <a:path w="1451610" h="806450">
                    <a:moveTo>
                      <a:pt x="402282" y="31748"/>
                    </a:moveTo>
                    <a:lnTo>
                      <a:pt x="345820" y="43180"/>
                    </a:lnTo>
                    <a:lnTo>
                      <a:pt x="303275" y="55880"/>
                    </a:lnTo>
                    <a:lnTo>
                      <a:pt x="262127" y="71119"/>
                    </a:lnTo>
                    <a:lnTo>
                      <a:pt x="242062" y="81280"/>
                    </a:lnTo>
                    <a:lnTo>
                      <a:pt x="222631" y="90169"/>
                    </a:lnTo>
                    <a:lnTo>
                      <a:pt x="185165" y="111760"/>
                    </a:lnTo>
                    <a:lnTo>
                      <a:pt x="150240" y="135889"/>
                    </a:lnTo>
                    <a:lnTo>
                      <a:pt x="117982" y="161289"/>
                    </a:lnTo>
                    <a:lnTo>
                      <a:pt x="88900" y="189230"/>
                    </a:lnTo>
                    <a:lnTo>
                      <a:pt x="63372" y="218439"/>
                    </a:lnTo>
                    <a:lnTo>
                      <a:pt x="32257" y="264160"/>
                    </a:lnTo>
                    <a:lnTo>
                      <a:pt x="10921" y="313689"/>
                    </a:lnTo>
                    <a:lnTo>
                      <a:pt x="634" y="363219"/>
                    </a:lnTo>
                    <a:lnTo>
                      <a:pt x="0" y="381000"/>
                    </a:lnTo>
                    <a:lnTo>
                      <a:pt x="1142" y="397510"/>
                    </a:lnTo>
                    <a:lnTo>
                      <a:pt x="16890" y="448310"/>
                    </a:lnTo>
                    <a:lnTo>
                      <a:pt x="36702" y="481330"/>
                    </a:lnTo>
                    <a:lnTo>
                      <a:pt x="63626" y="513080"/>
                    </a:lnTo>
                    <a:lnTo>
                      <a:pt x="96646" y="543560"/>
                    </a:lnTo>
                    <a:lnTo>
                      <a:pt x="135508" y="572769"/>
                    </a:lnTo>
                    <a:lnTo>
                      <a:pt x="179577" y="600710"/>
                    </a:lnTo>
                    <a:lnTo>
                      <a:pt x="228345" y="626110"/>
                    </a:lnTo>
                    <a:lnTo>
                      <a:pt x="281304" y="648969"/>
                    </a:lnTo>
                    <a:lnTo>
                      <a:pt x="367410" y="680719"/>
                    </a:lnTo>
                    <a:lnTo>
                      <a:pt x="492251" y="712469"/>
                    </a:lnTo>
                    <a:lnTo>
                      <a:pt x="590803" y="727710"/>
                    </a:lnTo>
                    <a:lnTo>
                      <a:pt x="657987" y="732789"/>
                    </a:lnTo>
                    <a:lnTo>
                      <a:pt x="691769" y="735330"/>
                    </a:lnTo>
                    <a:lnTo>
                      <a:pt x="792860" y="735330"/>
                    </a:lnTo>
                    <a:lnTo>
                      <a:pt x="859789" y="736600"/>
                    </a:lnTo>
                    <a:lnTo>
                      <a:pt x="925448" y="739139"/>
                    </a:lnTo>
                    <a:lnTo>
                      <a:pt x="989583" y="741680"/>
                    </a:lnTo>
                    <a:lnTo>
                      <a:pt x="1020826" y="742950"/>
                    </a:lnTo>
                    <a:lnTo>
                      <a:pt x="1051559" y="745489"/>
                    </a:lnTo>
                    <a:lnTo>
                      <a:pt x="1081532" y="746760"/>
                    </a:lnTo>
                    <a:lnTo>
                      <a:pt x="1139444" y="751839"/>
                    </a:lnTo>
                    <a:lnTo>
                      <a:pt x="1139316" y="751839"/>
                    </a:lnTo>
                    <a:lnTo>
                      <a:pt x="1167129" y="754380"/>
                    </a:lnTo>
                    <a:lnTo>
                      <a:pt x="1219581" y="759460"/>
                    </a:lnTo>
                    <a:lnTo>
                      <a:pt x="1219453" y="759460"/>
                    </a:lnTo>
                    <a:lnTo>
                      <a:pt x="1267840" y="764539"/>
                    </a:lnTo>
                    <a:lnTo>
                      <a:pt x="1290192" y="767080"/>
                    </a:lnTo>
                    <a:lnTo>
                      <a:pt x="1311275" y="770889"/>
                    </a:lnTo>
                    <a:lnTo>
                      <a:pt x="1331087" y="773430"/>
                    </a:lnTo>
                    <a:lnTo>
                      <a:pt x="1349502" y="777239"/>
                    </a:lnTo>
                    <a:lnTo>
                      <a:pt x="1366520" y="779780"/>
                    </a:lnTo>
                    <a:lnTo>
                      <a:pt x="1366392" y="779780"/>
                    </a:lnTo>
                    <a:lnTo>
                      <a:pt x="1381887" y="783589"/>
                    </a:lnTo>
                    <a:lnTo>
                      <a:pt x="1381633" y="783589"/>
                    </a:lnTo>
                    <a:lnTo>
                      <a:pt x="1395602" y="787400"/>
                    </a:lnTo>
                    <a:lnTo>
                      <a:pt x="1395348" y="787400"/>
                    </a:lnTo>
                    <a:lnTo>
                      <a:pt x="1407794" y="789939"/>
                    </a:lnTo>
                    <a:lnTo>
                      <a:pt x="1407540" y="789939"/>
                    </a:lnTo>
                    <a:lnTo>
                      <a:pt x="1418081" y="793750"/>
                    </a:lnTo>
                    <a:lnTo>
                      <a:pt x="1417701" y="793750"/>
                    </a:lnTo>
                    <a:lnTo>
                      <a:pt x="1426464" y="797560"/>
                    </a:lnTo>
                    <a:lnTo>
                      <a:pt x="1425955" y="796289"/>
                    </a:lnTo>
                    <a:lnTo>
                      <a:pt x="1447482" y="796289"/>
                    </a:lnTo>
                    <a:lnTo>
                      <a:pt x="1445260" y="793750"/>
                    </a:lnTo>
                    <a:lnTo>
                      <a:pt x="1439164" y="788669"/>
                    </a:lnTo>
                    <a:lnTo>
                      <a:pt x="1431416" y="784860"/>
                    </a:lnTo>
                    <a:lnTo>
                      <a:pt x="1422273" y="781050"/>
                    </a:lnTo>
                    <a:lnTo>
                      <a:pt x="1411351" y="778510"/>
                    </a:lnTo>
                    <a:lnTo>
                      <a:pt x="1398651" y="774700"/>
                    </a:lnTo>
                    <a:lnTo>
                      <a:pt x="1384553" y="770889"/>
                    </a:lnTo>
                    <a:lnTo>
                      <a:pt x="1368933" y="767080"/>
                    </a:lnTo>
                    <a:lnTo>
                      <a:pt x="1351788" y="764539"/>
                    </a:lnTo>
                    <a:lnTo>
                      <a:pt x="1333119" y="760730"/>
                    </a:lnTo>
                    <a:lnTo>
                      <a:pt x="1291970" y="755650"/>
                    </a:lnTo>
                    <a:lnTo>
                      <a:pt x="1269364" y="751839"/>
                    </a:lnTo>
                    <a:lnTo>
                      <a:pt x="1140459" y="739139"/>
                    </a:lnTo>
                    <a:lnTo>
                      <a:pt x="1111758" y="736600"/>
                    </a:lnTo>
                    <a:lnTo>
                      <a:pt x="1082420" y="735330"/>
                    </a:lnTo>
                    <a:lnTo>
                      <a:pt x="1052321" y="732789"/>
                    </a:lnTo>
                    <a:lnTo>
                      <a:pt x="1021460" y="731519"/>
                    </a:lnTo>
                    <a:lnTo>
                      <a:pt x="990091" y="728980"/>
                    </a:lnTo>
                    <a:lnTo>
                      <a:pt x="860044" y="723900"/>
                    </a:lnTo>
                    <a:lnTo>
                      <a:pt x="793114" y="722630"/>
                    </a:lnTo>
                    <a:lnTo>
                      <a:pt x="692276" y="722630"/>
                    </a:lnTo>
                    <a:lnTo>
                      <a:pt x="658621" y="720089"/>
                    </a:lnTo>
                    <a:lnTo>
                      <a:pt x="625220" y="718819"/>
                    </a:lnTo>
                    <a:lnTo>
                      <a:pt x="625475" y="718819"/>
                    </a:lnTo>
                    <a:lnTo>
                      <a:pt x="592073" y="715010"/>
                    </a:lnTo>
                    <a:lnTo>
                      <a:pt x="592327" y="715010"/>
                    </a:lnTo>
                    <a:lnTo>
                      <a:pt x="559181" y="711200"/>
                    </a:lnTo>
                    <a:lnTo>
                      <a:pt x="559434" y="711200"/>
                    </a:lnTo>
                    <a:lnTo>
                      <a:pt x="526795" y="706119"/>
                    </a:lnTo>
                    <a:lnTo>
                      <a:pt x="494664" y="699769"/>
                    </a:lnTo>
                    <a:lnTo>
                      <a:pt x="462914" y="693419"/>
                    </a:lnTo>
                    <a:lnTo>
                      <a:pt x="431672" y="685800"/>
                    </a:lnTo>
                    <a:lnTo>
                      <a:pt x="431800" y="685800"/>
                    </a:lnTo>
                    <a:lnTo>
                      <a:pt x="401065" y="676910"/>
                    </a:lnTo>
                    <a:lnTo>
                      <a:pt x="401319" y="676910"/>
                    </a:lnTo>
                    <a:lnTo>
                      <a:pt x="371220" y="668019"/>
                    </a:lnTo>
                    <a:lnTo>
                      <a:pt x="342010" y="659130"/>
                    </a:lnTo>
                    <a:lnTo>
                      <a:pt x="342138" y="659130"/>
                    </a:lnTo>
                    <a:lnTo>
                      <a:pt x="313563" y="648969"/>
                    </a:lnTo>
                    <a:lnTo>
                      <a:pt x="313816" y="648969"/>
                    </a:lnTo>
                    <a:lnTo>
                      <a:pt x="286003" y="637539"/>
                    </a:lnTo>
                    <a:lnTo>
                      <a:pt x="286257" y="637539"/>
                    </a:lnTo>
                    <a:lnTo>
                      <a:pt x="259460" y="626110"/>
                    </a:lnTo>
                    <a:lnTo>
                      <a:pt x="259587" y="626110"/>
                    </a:lnTo>
                    <a:lnTo>
                      <a:pt x="233806" y="614680"/>
                    </a:lnTo>
                    <a:lnTo>
                      <a:pt x="209169" y="601980"/>
                    </a:lnTo>
                    <a:lnTo>
                      <a:pt x="209422" y="601980"/>
                    </a:lnTo>
                    <a:lnTo>
                      <a:pt x="185800" y="589280"/>
                    </a:lnTo>
                    <a:lnTo>
                      <a:pt x="186054" y="589280"/>
                    </a:lnTo>
                    <a:lnTo>
                      <a:pt x="163575" y="575310"/>
                    </a:lnTo>
                    <a:lnTo>
                      <a:pt x="142620" y="562610"/>
                    </a:lnTo>
                    <a:lnTo>
                      <a:pt x="142875" y="562610"/>
                    </a:lnTo>
                    <a:lnTo>
                      <a:pt x="124597" y="548639"/>
                    </a:lnTo>
                    <a:lnTo>
                      <a:pt x="123189" y="548639"/>
                    </a:lnTo>
                    <a:lnTo>
                      <a:pt x="104647" y="533400"/>
                    </a:lnTo>
                    <a:lnTo>
                      <a:pt x="104901" y="533400"/>
                    </a:lnTo>
                    <a:lnTo>
                      <a:pt x="87883" y="519430"/>
                    </a:lnTo>
                    <a:lnTo>
                      <a:pt x="88137" y="519430"/>
                    </a:lnTo>
                    <a:lnTo>
                      <a:pt x="72643" y="504189"/>
                    </a:lnTo>
                    <a:lnTo>
                      <a:pt x="72897" y="504189"/>
                    </a:lnTo>
                    <a:lnTo>
                      <a:pt x="58927" y="488950"/>
                    </a:lnTo>
                    <a:lnTo>
                      <a:pt x="59308" y="488950"/>
                    </a:lnTo>
                    <a:lnTo>
                      <a:pt x="46862" y="473710"/>
                    </a:lnTo>
                    <a:lnTo>
                      <a:pt x="47116" y="473710"/>
                    </a:lnTo>
                    <a:lnTo>
                      <a:pt x="36575" y="458469"/>
                    </a:lnTo>
                    <a:lnTo>
                      <a:pt x="36829" y="458469"/>
                    </a:lnTo>
                    <a:lnTo>
                      <a:pt x="28741" y="443230"/>
                    </a:lnTo>
                    <a:lnTo>
                      <a:pt x="28320" y="443230"/>
                    </a:lnTo>
                    <a:lnTo>
                      <a:pt x="21873" y="427989"/>
                    </a:lnTo>
                    <a:lnTo>
                      <a:pt x="21589" y="427989"/>
                    </a:lnTo>
                    <a:lnTo>
                      <a:pt x="16509" y="411480"/>
                    </a:lnTo>
                    <a:lnTo>
                      <a:pt x="16637" y="411480"/>
                    </a:lnTo>
                    <a:lnTo>
                      <a:pt x="13588" y="396239"/>
                    </a:lnTo>
                    <a:lnTo>
                      <a:pt x="12778" y="381000"/>
                    </a:lnTo>
                    <a:lnTo>
                      <a:pt x="13334" y="364489"/>
                    </a:lnTo>
                    <a:lnTo>
                      <a:pt x="15366" y="347980"/>
                    </a:lnTo>
                    <a:lnTo>
                      <a:pt x="15493" y="347980"/>
                    </a:lnTo>
                    <a:lnTo>
                      <a:pt x="18541" y="332739"/>
                    </a:lnTo>
                    <a:lnTo>
                      <a:pt x="22987" y="317500"/>
                    </a:lnTo>
                    <a:lnTo>
                      <a:pt x="22859" y="317500"/>
                    </a:lnTo>
                    <a:lnTo>
                      <a:pt x="28701" y="300989"/>
                    </a:lnTo>
                    <a:lnTo>
                      <a:pt x="29112" y="300989"/>
                    </a:lnTo>
                    <a:lnTo>
                      <a:pt x="35559" y="285750"/>
                    </a:lnTo>
                    <a:lnTo>
                      <a:pt x="35931" y="285750"/>
                    </a:lnTo>
                    <a:lnTo>
                      <a:pt x="43433" y="270510"/>
                    </a:lnTo>
                    <a:lnTo>
                      <a:pt x="52450" y="255269"/>
                    </a:lnTo>
                    <a:lnTo>
                      <a:pt x="53043" y="255269"/>
                    </a:lnTo>
                    <a:lnTo>
                      <a:pt x="62356" y="241300"/>
                    </a:lnTo>
                    <a:lnTo>
                      <a:pt x="62229" y="241300"/>
                    </a:lnTo>
                    <a:lnTo>
                      <a:pt x="73406" y="226060"/>
                    </a:lnTo>
                    <a:lnTo>
                      <a:pt x="73278" y="226060"/>
                    </a:lnTo>
                    <a:lnTo>
                      <a:pt x="85343" y="212089"/>
                    </a:lnTo>
                    <a:lnTo>
                      <a:pt x="85089" y="212089"/>
                    </a:lnTo>
                    <a:lnTo>
                      <a:pt x="98170" y="198119"/>
                    </a:lnTo>
                    <a:lnTo>
                      <a:pt x="97916" y="198119"/>
                    </a:lnTo>
                    <a:lnTo>
                      <a:pt x="112013" y="184150"/>
                    </a:lnTo>
                    <a:lnTo>
                      <a:pt x="111759" y="184150"/>
                    </a:lnTo>
                    <a:lnTo>
                      <a:pt x="126491" y="171450"/>
                    </a:lnTo>
                    <a:lnTo>
                      <a:pt x="126237" y="171450"/>
                    </a:lnTo>
                    <a:lnTo>
                      <a:pt x="141731" y="158750"/>
                    </a:lnTo>
                    <a:lnTo>
                      <a:pt x="141604" y="158750"/>
                    </a:lnTo>
                    <a:lnTo>
                      <a:pt x="157860" y="146050"/>
                    </a:lnTo>
                    <a:lnTo>
                      <a:pt x="157606" y="146050"/>
                    </a:lnTo>
                    <a:lnTo>
                      <a:pt x="174625" y="133350"/>
                    </a:lnTo>
                    <a:lnTo>
                      <a:pt x="176332" y="133350"/>
                    </a:lnTo>
                    <a:lnTo>
                      <a:pt x="192023" y="123189"/>
                    </a:lnTo>
                    <a:lnTo>
                      <a:pt x="210057" y="111760"/>
                    </a:lnTo>
                    <a:lnTo>
                      <a:pt x="209803" y="111760"/>
                    </a:lnTo>
                    <a:lnTo>
                      <a:pt x="228600" y="101600"/>
                    </a:lnTo>
                    <a:lnTo>
                      <a:pt x="228345" y="101600"/>
                    </a:lnTo>
                    <a:lnTo>
                      <a:pt x="247650" y="92710"/>
                    </a:lnTo>
                    <a:lnTo>
                      <a:pt x="247395" y="92710"/>
                    </a:lnTo>
                    <a:lnTo>
                      <a:pt x="267207" y="83819"/>
                    </a:lnTo>
                    <a:lnTo>
                      <a:pt x="266953" y="83819"/>
                    </a:lnTo>
                    <a:lnTo>
                      <a:pt x="287146" y="74930"/>
                    </a:lnTo>
                    <a:lnTo>
                      <a:pt x="286892" y="74930"/>
                    </a:lnTo>
                    <a:lnTo>
                      <a:pt x="307466" y="67310"/>
                    </a:lnTo>
                    <a:lnTo>
                      <a:pt x="328167" y="60960"/>
                    </a:lnTo>
                    <a:lnTo>
                      <a:pt x="327913" y="60960"/>
                    </a:lnTo>
                    <a:lnTo>
                      <a:pt x="349122" y="54610"/>
                    </a:lnTo>
                    <a:lnTo>
                      <a:pt x="348869" y="54610"/>
                    </a:lnTo>
                    <a:lnTo>
                      <a:pt x="370458" y="49530"/>
                    </a:lnTo>
                    <a:lnTo>
                      <a:pt x="370204" y="49530"/>
                    </a:lnTo>
                    <a:lnTo>
                      <a:pt x="391921" y="45719"/>
                    </a:lnTo>
                    <a:lnTo>
                      <a:pt x="391413" y="45719"/>
                    </a:lnTo>
                    <a:lnTo>
                      <a:pt x="403282" y="44502"/>
                    </a:lnTo>
                    <a:lnTo>
                      <a:pt x="402282" y="31748"/>
                    </a:lnTo>
                    <a:close/>
                  </a:path>
                  <a:path w="1451610" h="806450">
                    <a:moveTo>
                      <a:pt x="122935" y="547369"/>
                    </a:moveTo>
                    <a:lnTo>
                      <a:pt x="123189" y="548639"/>
                    </a:lnTo>
                    <a:lnTo>
                      <a:pt x="124597" y="548639"/>
                    </a:lnTo>
                    <a:lnTo>
                      <a:pt x="122935" y="547369"/>
                    </a:lnTo>
                    <a:close/>
                  </a:path>
                  <a:path w="1451610" h="806450">
                    <a:moveTo>
                      <a:pt x="28066" y="441960"/>
                    </a:moveTo>
                    <a:lnTo>
                      <a:pt x="28320" y="443230"/>
                    </a:lnTo>
                    <a:lnTo>
                      <a:pt x="28741" y="443230"/>
                    </a:lnTo>
                    <a:lnTo>
                      <a:pt x="28066" y="441960"/>
                    </a:lnTo>
                    <a:close/>
                  </a:path>
                  <a:path w="1451610" h="806450">
                    <a:moveTo>
                      <a:pt x="21335" y="426719"/>
                    </a:moveTo>
                    <a:lnTo>
                      <a:pt x="21589" y="427989"/>
                    </a:lnTo>
                    <a:lnTo>
                      <a:pt x="21873" y="427989"/>
                    </a:lnTo>
                    <a:lnTo>
                      <a:pt x="21335" y="426719"/>
                    </a:lnTo>
                    <a:close/>
                  </a:path>
                  <a:path w="1451610" h="806450">
                    <a:moveTo>
                      <a:pt x="12730" y="380218"/>
                    </a:moveTo>
                    <a:lnTo>
                      <a:pt x="12700" y="381000"/>
                    </a:lnTo>
                    <a:lnTo>
                      <a:pt x="12730" y="380218"/>
                    </a:lnTo>
                    <a:close/>
                  </a:path>
                  <a:path w="1451610" h="806450">
                    <a:moveTo>
                      <a:pt x="12748" y="379730"/>
                    </a:moveTo>
                    <a:lnTo>
                      <a:pt x="12730" y="380218"/>
                    </a:lnTo>
                    <a:lnTo>
                      <a:pt x="12748" y="379730"/>
                    </a:lnTo>
                    <a:close/>
                  </a:path>
                  <a:path w="1451610" h="806450">
                    <a:moveTo>
                      <a:pt x="15493" y="347980"/>
                    </a:moveTo>
                    <a:lnTo>
                      <a:pt x="15366" y="347980"/>
                    </a:lnTo>
                    <a:lnTo>
                      <a:pt x="15239" y="349250"/>
                    </a:lnTo>
                    <a:lnTo>
                      <a:pt x="15493" y="347980"/>
                    </a:lnTo>
                    <a:close/>
                  </a:path>
                  <a:path w="1451610" h="806450">
                    <a:moveTo>
                      <a:pt x="29112" y="300989"/>
                    </a:moveTo>
                    <a:lnTo>
                      <a:pt x="28701" y="300989"/>
                    </a:lnTo>
                    <a:lnTo>
                      <a:pt x="28575" y="302260"/>
                    </a:lnTo>
                    <a:lnTo>
                      <a:pt x="29112" y="300989"/>
                    </a:lnTo>
                    <a:close/>
                  </a:path>
                  <a:path w="1451610" h="806450">
                    <a:moveTo>
                      <a:pt x="35931" y="285750"/>
                    </a:moveTo>
                    <a:lnTo>
                      <a:pt x="35559" y="285750"/>
                    </a:lnTo>
                    <a:lnTo>
                      <a:pt x="35306" y="287019"/>
                    </a:lnTo>
                    <a:lnTo>
                      <a:pt x="35931" y="285750"/>
                    </a:lnTo>
                    <a:close/>
                  </a:path>
                  <a:path w="1451610" h="806450">
                    <a:moveTo>
                      <a:pt x="53043" y="255269"/>
                    </a:moveTo>
                    <a:lnTo>
                      <a:pt x="52450" y="255269"/>
                    </a:lnTo>
                    <a:lnTo>
                      <a:pt x="52196" y="256539"/>
                    </a:lnTo>
                    <a:lnTo>
                      <a:pt x="53043" y="255269"/>
                    </a:lnTo>
                    <a:close/>
                  </a:path>
                  <a:path w="1451610" h="806450">
                    <a:moveTo>
                      <a:pt x="176332" y="133350"/>
                    </a:moveTo>
                    <a:lnTo>
                      <a:pt x="174625" y="133350"/>
                    </a:lnTo>
                    <a:lnTo>
                      <a:pt x="174370" y="134619"/>
                    </a:lnTo>
                    <a:lnTo>
                      <a:pt x="176332" y="133350"/>
                    </a:lnTo>
                    <a:close/>
                  </a:path>
                  <a:path w="1451610" h="806450">
                    <a:moveTo>
                      <a:pt x="475630" y="30480"/>
                    </a:moveTo>
                    <a:lnTo>
                      <a:pt x="414781" y="30480"/>
                    </a:lnTo>
                    <a:lnTo>
                      <a:pt x="416178" y="43180"/>
                    </a:lnTo>
                    <a:lnTo>
                      <a:pt x="403282" y="44502"/>
                    </a:lnTo>
                    <a:lnTo>
                      <a:pt x="405764" y="76200"/>
                    </a:lnTo>
                    <a:lnTo>
                      <a:pt x="478789" y="31750"/>
                    </a:lnTo>
                    <a:lnTo>
                      <a:pt x="475630" y="30480"/>
                    </a:lnTo>
                    <a:close/>
                  </a:path>
                  <a:path w="1451610" h="806450">
                    <a:moveTo>
                      <a:pt x="414781" y="30480"/>
                    </a:moveTo>
                    <a:lnTo>
                      <a:pt x="402282" y="31748"/>
                    </a:lnTo>
                    <a:lnTo>
                      <a:pt x="403282" y="44502"/>
                    </a:lnTo>
                    <a:lnTo>
                      <a:pt x="416178" y="43180"/>
                    </a:lnTo>
                    <a:lnTo>
                      <a:pt x="414781" y="30480"/>
                    </a:lnTo>
                    <a:close/>
                  </a:path>
                  <a:path w="1451610" h="806450">
                    <a:moveTo>
                      <a:pt x="399795" y="0"/>
                    </a:moveTo>
                    <a:lnTo>
                      <a:pt x="402282" y="31748"/>
                    </a:lnTo>
                    <a:lnTo>
                      <a:pt x="414781" y="30480"/>
                    </a:lnTo>
                    <a:lnTo>
                      <a:pt x="475630" y="30480"/>
                    </a:lnTo>
                    <a:lnTo>
                      <a:pt x="399795" y="0"/>
                    </a:lnTo>
                    <a:close/>
                  </a:path>
                </a:pathLst>
              </a:custGeom>
              <a:solidFill>
                <a:srgbClr val="000000"/>
              </a:solidFill>
            </p:spPr>
            <p:txBody>
              <a:bodyPr wrap="square" lIns="0" tIns="0" rIns="0" bIns="0" rtlCol="0"/>
              <a:lstStyle/>
              <a:p>
                <a:endParaRPr sz="1350"/>
              </a:p>
            </p:txBody>
          </p:sp>
          <p:sp>
            <p:nvSpPr>
              <p:cNvPr id="60" name="object 60"/>
              <p:cNvSpPr/>
              <p:nvPr/>
            </p:nvSpPr>
            <p:spPr>
              <a:xfrm>
                <a:off x="2429256" y="3096767"/>
                <a:ext cx="2100580" cy="288290"/>
              </a:xfrm>
              <a:custGeom>
                <a:avLst/>
                <a:gdLst/>
                <a:ahLst/>
                <a:cxnLst/>
                <a:rect l="l" t="t" r="r" b="b"/>
                <a:pathLst>
                  <a:path w="2100579" h="288289">
                    <a:moveTo>
                      <a:pt x="2100072" y="0"/>
                    </a:moveTo>
                    <a:lnTo>
                      <a:pt x="0" y="0"/>
                    </a:lnTo>
                    <a:lnTo>
                      <a:pt x="0" y="288036"/>
                    </a:lnTo>
                    <a:lnTo>
                      <a:pt x="2100072" y="288036"/>
                    </a:lnTo>
                    <a:lnTo>
                      <a:pt x="2100072" y="0"/>
                    </a:lnTo>
                    <a:close/>
                  </a:path>
                </a:pathLst>
              </a:custGeom>
              <a:solidFill>
                <a:srgbClr val="F6C2C2"/>
              </a:solidFill>
            </p:spPr>
            <p:txBody>
              <a:bodyPr wrap="square" lIns="0" tIns="0" rIns="0" bIns="0" rtlCol="0"/>
              <a:lstStyle/>
              <a:p>
                <a:endParaRPr sz="1350"/>
              </a:p>
            </p:txBody>
          </p:sp>
        </p:grpSp>
        <p:sp>
          <p:nvSpPr>
            <p:cNvPr id="61" name="object 61"/>
            <p:cNvSpPr txBox="1"/>
            <p:nvPr/>
          </p:nvSpPr>
          <p:spPr>
            <a:xfrm>
              <a:off x="3622167" y="3165730"/>
              <a:ext cx="1022985"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Feed-Forward</a:t>
              </a:r>
              <a:endParaRPr sz="1350">
                <a:latin typeface="Calibri"/>
                <a:cs typeface="Calibri"/>
              </a:endParaRPr>
            </a:p>
          </p:txBody>
        </p:sp>
        <p:sp>
          <p:nvSpPr>
            <p:cNvPr id="62" name="object 62"/>
            <p:cNvSpPr/>
            <p:nvPr/>
          </p:nvSpPr>
          <p:spPr>
            <a:xfrm>
              <a:off x="3278506" y="2882646"/>
              <a:ext cx="1727359" cy="200025"/>
            </a:xfrm>
            <a:custGeom>
              <a:avLst/>
              <a:gdLst/>
              <a:ahLst/>
              <a:cxnLst/>
              <a:rect l="l" t="t" r="r" b="b"/>
              <a:pathLst>
                <a:path w="2303145" h="266700">
                  <a:moveTo>
                    <a:pt x="2302764" y="0"/>
                  </a:moveTo>
                  <a:lnTo>
                    <a:pt x="0" y="0"/>
                  </a:lnTo>
                  <a:lnTo>
                    <a:pt x="0" y="266700"/>
                  </a:lnTo>
                  <a:lnTo>
                    <a:pt x="2302764" y="266700"/>
                  </a:lnTo>
                  <a:lnTo>
                    <a:pt x="2302764" y="0"/>
                  </a:lnTo>
                  <a:close/>
                </a:path>
              </a:pathLst>
            </a:custGeom>
            <a:solidFill>
              <a:srgbClr val="F6C2C2"/>
            </a:solidFill>
          </p:spPr>
          <p:txBody>
            <a:bodyPr wrap="square" lIns="0" tIns="0" rIns="0" bIns="0" rtlCol="0"/>
            <a:lstStyle/>
            <a:p>
              <a:endParaRPr sz="1350"/>
            </a:p>
          </p:txBody>
        </p:sp>
        <p:sp>
          <p:nvSpPr>
            <p:cNvPr id="63" name="object 63"/>
            <p:cNvSpPr txBox="1"/>
            <p:nvPr/>
          </p:nvSpPr>
          <p:spPr>
            <a:xfrm>
              <a:off x="3348037" y="2860549"/>
              <a:ext cx="1587818" cy="217367"/>
            </a:xfrm>
            <a:prstGeom prst="rect">
              <a:avLst/>
            </a:prstGeom>
          </p:spPr>
          <p:txBody>
            <a:bodyPr vert="horz" wrap="square" lIns="0" tIns="9525" rIns="0" bIns="0" rtlCol="0">
              <a:spAutoFit/>
            </a:bodyPr>
            <a:lstStyle/>
            <a:p>
              <a:pPr marL="9525">
                <a:spcBef>
                  <a:spcPts val="75"/>
                </a:spcBef>
              </a:pPr>
              <a:r>
                <a:rPr sz="1350" spc="26" dirty="0">
                  <a:latin typeface="Calibri"/>
                  <a:cs typeface="Calibri"/>
                </a:rPr>
                <a:t>Residual</a:t>
              </a:r>
              <a:r>
                <a:rPr sz="1350" spc="-60" dirty="0">
                  <a:latin typeface="Calibri"/>
                  <a:cs typeface="Calibri"/>
                </a:rPr>
                <a:t> </a:t>
              </a:r>
              <a:r>
                <a:rPr sz="1350" spc="-4" dirty="0">
                  <a:latin typeface="Calibri"/>
                  <a:cs typeface="Calibri"/>
                </a:rPr>
                <a:t>+</a:t>
              </a:r>
              <a:r>
                <a:rPr sz="1350" spc="-49" dirty="0">
                  <a:latin typeface="Calibri"/>
                  <a:cs typeface="Calibri"/>
                </a:rPr>
                <a:t> </a:t>
              </a:r>
              <a:r>
                <a:rPr sz="1350" spc="19" dirty="0">
                  <a:latin typeface="Calibri"/>
                  <a:cs typeface="Calibri"/>
                </a:rPr>
                <a:t>LayerNorm</a:t>
              </a:r>
              <a:endParaRPr sz="1350">
                <a:latin typeface="Calibri"/>
                <a:cs typeface="Calibri"/>
              </a:endParaRPr>
            </a:p>
          </p:txBody>
        </p:sp>
        <p:grpSp>
          <p:nvGrpSpPr>
            <p:cNvPr id="64" name="object 64"/>
            <p:cNvGrpSpPr/>
            <p:nvPr/>
          </p:nvGrpSpPr>
          <p:grpSpPr>
            <a:xfrm>
              <a:off x="3015241" y="2651760"/>
              <a:ext cx="1145858" cy="862013"/>
              <a:chOff x="1988321" y="2392679"/>
              <a:chExt cx="1527810" cy="1149350"/>
            </a:xfrm>
          </p:grpSpPr>
          <p:pic>
            <p:nvPicPr>
              <p:cNvPr id="65" name="object 65"/>
              <p:cNvPicPr/>
              <p:nvPr/>
            </p:nvPicPr>
            <p:blipFill>
              <a:blip r:embed="rId16" cstate="print"/>
              <a:stretch>
                <a:fillRect/>
              </a:stretch>
            </p:blipFill>
            <p:spPr>
              <a:xfrm>
                <a:off x="3439921" y="3384803"/>
                <a:ext cx="76200" cy="153670"/>
              </a:xfrm>
              <a:prstGeom prst="rect">
                <a:avLst/>
              </a:prstGeom>
            </p:spPr>
          </p:pic>
          <p:sp>
            <p:nvSpPr>
              <p:cNvPr id="66" name="object 66"/>
              <p:cNvSpPr/>
              <p:nvPr/>
            </p:nvSpPr>
            <p:spPr>
              <a:xfrm>
                <a:off x="1988312" y="2392679"/>
                <a:ext cx="1508760" cy="1149350"/>
              </a:xfrm>
              <a:custGeom>
                <a:avLst/>
                <a:gdLst/>
                <a:ahLst/>
                <a:cxnLst/>
                <a:rect l="l" t="t" r="r" b="b"/>
                <a:pathLst>
                  <a:path w="1508760" h="1149350">
                    <a:moveTo>
                      <a:pt x="168275" y="946785"/>
                    </a:moveTo>
                    <a:lnTo>
                      <a:pt x="168046" y="946658"/>
                    </a:lnTo>
                    <a:lnTo>
                      <a:pt x="168275" y="946785"/>
                    </a:lnTo>
                    <a:close/>
                  </a:path>
                  <a:path w="1508760" h="1149350">
                    <a:moveTo>
                      <a:pt x="1494282" y="1144524"/>
                    </a:moveTo>
                    <a:lnTo>
                      <a:pt x="1493380" y="1142238"/>
                    </a:lnTo>
                    <a:lnTo>
                      <a:pt x="1492631" y="1140333"/>
                    </a:lnTo>
                    <a:lnTo>
                      <a:pt x="1488757" y="1137158"/>
                    </a:lnTo>
                    <a:lnTo>
                      <a:pt x="1487678" y="1136269"/>
                    </a:lnTo>
                    <a:lnTo>
                      <a:pt x="1484503" y="1134618"/>
                    </a:lnTo>
                    <a:lnTo>
                      <a:pt x="1481582" y="1133094"/>
                    </a:lnTo>
                    <a:lnTo>
                      <a:pt x="1440180" y="1122172"/>
                    </a:lnTo>
                    <a:lnTo>
                      <a:pt x="1391920" y="1114679"/>
                    </a:lnTo>
                    <a:lnTo>
                      <a:pt x="1330452" y="1107567"/>
                    </a:lnTo>
                    <a:lnTo>
                      <a:pt x="1257300" y="1101217"/>
                    </a:lnTo>
                    <a:lnTo>
                      <a:pt x="1145032" y="1093851"/>
                    </a:lnTo>
                    <a:lnTo>
                      <a:pt x="1019683" y="1088263"/>
                    </a:lnTo>
                    <a:lnTo>
                      <a:pt x="816737" y="1083564"/>
                    </a:lnTo>
                    <a:lnTo>
                      <a:pt x="747395" y="1083310"/>
                    </a:lnTo>
                    <a:lnTo>
                      <a:pt x="712724" y="1082802"/>
                    </a:lnTo>
                    <a:lnTo>
                      <a:pt x="678307" y="1081405"/>
                    </a:lnTo>
                    <a:lnTo>
                      <a:pt x="643890" y="1079246"/>
                    </a:lnTo>
                    <a:lnTo>
                      <a:pt x="609727" y="1076071"/>
                    </a:lnTo>
                    <a:lnTo>
                      <a:pt x="609854" y="1076071"/>
                    </a:lnTo>
                    <a:lnTo>
                      <a:pt x="575818" y="1072134"/>
                    </a:lnTo>
                    <a:lnTo>
                      <a:pt x="575945" y="1072134"/>
                    </a:lnTo>
                    <a:lnTo>
                      <a:pt x="543166" y="1067435"/>
                    </a:lnTo>
                    <a:lnTo>
                      <a:pt x="542290" y="1067308"/>
                    </a:lnTo>
                    <a:lnTo>
                      <a:pt x="542417" y="1067435"/>
                    </a:lnTo>
                    <a:lnTo>
                      <a:pt x="509143" y="1061847"/>
                    </a:lnTo>
                    <a:lnTo>
                      <a:pt x="509270" y="1061847"/>
                    </a:lnTo>
                    <a:lnTo>
                      <a:pt x="476377" y="1055624"/>
                    </a:lnTo>
                    <a:lnTo>
                      <a:pt x="476631" y="1055624"/>
                    </a:lnTo>
                    <a:lnTo>
                      <a:pt x="444373" y="1048639"/>
                    </a:lnTo>
                    <a:lnTo>
                      <a:pt x="444500" y="1048639"/>
                    </a:lnTo>
                    <a:lnTo>
                      <a:pt x="412750" y="1041019"/>
                    </a:lnTo>
                    <a:lnTo>
                      <a:pt x="413004" y="1041019"/>
                    </a:lnTo>
                    <a:lnTo>
                      <a:pt x="382473" y="1032764"/>
                    </a:lnTo>
                    <a:lnTo>
                      <a:pt x="382016" y="1032637"/>
                    </a:lnTo>
                    <a:lnTo>
                      <a:pt x="382143" y="1032764"/>
                    </a:lnTo>
                    <a:lnTo>
                      <a:pt x="351917" y="1023747"/>
                    </a:lnTo>
                    <a:lnTo>
                      <a:pt x="352044" y="1023747"/>
                    </a:lnTo>
                    <a:lnTo>
                      <a:pt x="322961" y="1014349"/>
                    </a:lnTo>
                    <a:lnTo>
                      <a:pt x="322580" y="1014222"/>
                    </a:lnTo>
                    <a:lnTo>
                      <a:pt x="322707" y="1014349"/>
                    </a:lnTo>
                    <a:lnTo>
                      <a:pt x="294601" y="1004316"/>
                    </a:lnTo>
                    <a:lnTo>
                      <a:pt x="294259" y="1004189"/>
                    </a:lnTo>
                    <a:lnTo>
                      <a:pt x="294513" y="1004316"/>
                    </a:lnTo>
                    <a:lnTo>
                      <a:pt x="266827" y="993648"/>
                    </a:lnTo>
                    <a:lnTo>
                      <a:pt x="266954" y="993648"/>
                    </a:lnTo>
                    <a:lnTo>
                      <a:pt x="240411" y="982599"/>
                    </a:lnTo>
                    <a:lnTo>
                      <a:pt x="240538" y="982599"/>
                    </a:lnTo>
                    <a:lnTo>
                      <a:pt x="215290" y="971169"/>
                    </a:lnTo>
                    <a:lnTo>
                      <a:pt x="215011" y="971042"/>
                    </a:lnTo>
                    <a:lnTo>
                      <a:pt x="191262" y="959231"/>
                    </a:lnTo>
                    <a:lnTo>
                      <a:pt x="191008" y="959104"/>
                    </a:lnTo>
                    <a:lnTo>
                      <a:pt x="191135" y="959231"/>
                    </a:lnTo>
                    <a:lnTo>
                      <a:pt x="168021" y="946658"/>
                    </a:lnTo>
                    <a:lnTo>
                      <a:pt x="146431" y="933958"/>
                    </a:lnTo>
                    <a:lnTo>
                      <a:pt x="146685" y="934085"/>
                    </a:lnTo>
                    <a:lnTo>
                      <a:pt x="146481" y="933958"/>
                    </a:lnTo>
                    <a:lnTo>
                      <a:pt x="126111" y="920877"/>
                    </a:lnTo>
                    <a:lnTo>
                      <a:pt x="126365" y="921004"/>
                    </a:lnTo>
                    <a:lnTo>
                      <a:pt x="126174" y="920877"/>
                    </a:lnTo>
                    <a:lnTo>
                      <a:pt x="107315" y="907542"/>
                    </a:lnTo>
                    <a:lnTo>
                      <a:pt x="107569" y="907669"/>
                    </a:lnTo>
                    <a:lnTo>
                      <a:pt x="107403" y="907542"/>
                    </a:lnTo>
                    <a:lnTo>
                      <a:pt x="89916" y="893826"/>
                    </a:lnTo>
                    <a:lnTo>
                      <a:pt x="90297" y="894080"/>
                    </a:lnTo>
                    <a:lnTo>
                      <a:pt x="90004" y="893826"/>
                    </a:lnTo>
                    <a:lnTo>
                      <a:pt x="74574" y="880237"/>
                    </a:lnTo>
                    <a:lnTo>
                      <a:pt x="74383" y="880084"/>
                    </a:lnTo>
                    <a:lnTo>
                      <a:pt x="48209" y="852043"/>
                    </a:lnTo>
                    <a:lnTo>
                      <a:pt x="47879" y="851662"/>
                    </a:lnTo>
                    <a:lnTo>
                      <a:pt x="48133" y="852043"/>
                    </a:lnTo>
                    <a:lnTo>
                      <a:pt x="37211" y="837311"/>
                    </a:lnTo>
                    <a:lnTo>
                      <a:pt x="37592" y="837692"/>
                    </a:lnTo>
                    <a:lnTo>
                      <a:pt x="37350" y="837311"/>
                    </a:lnTo>
                    <a:lnTo>
                      <a:pt x="28829" y="823468"/>
                    </a:lnTo>
                    <a:lnTo>
                      <a:pt x="28752" y="823341"/>
                    </a:lnTo>
                    <a:lnTo>
                      <a:pt x="28511" y="822833"/>
                    </a:lnTo>
                    <a:lnTo>
                      <a:pt x="21945" y="809244"/>
                    </a:lnTo>
                    <a:lnTo>
                      <a:pt x="21602" y="808532"/>
                    </a:lnTo>
                    <a:lnTo>
                      <a:pt x="17018" y="794766"/>
                    </a:lnTo>
                    <a:lnTo>
                      <a:pt x="16764" y="794004"/>
                    </a:lnTo>
                    <a:lnTo>
                      <a:pt x="12712" y="765657"/>
                    </a:lnTo>
                    <a:lnTo>
                      <a:pt x="12712" y="765429"/>
                    </a:lnTo>
                    <a:lnTo>
                      <a:pt x="13182" y="751332"/>
                    </a:lnTo>
                    <a:lnTo>
                      <a:pt x="13208" y="751128"/>
                    </a:lnTo>
                    <a:lnTo>
                      <a:pt x="13208" y="751332"/>
                    </a:lnTo>
                    <a:lnTo>
                      <a:pt x="13258" y="750824"/>
                    </a:lnTo>
                    <a:lnTo>
                      <a:pt x="13322" y="750189"/>
                    </a:lnTo>
                    <a:lnTo>
                      <a:pt x="14693" y="736473"/>
                    </a:lnTo>
                    <a:lnTo>
                      <a:pt x="14732" y="736346"/>
                    </a:lnTo>
                    <a:lnTo>
                      <a:pt x="14732" y="736473"/>
                    </a:lnTo>
                    <a:lnTo>
                      <a:pt x="14770" y="736219"/>
                    </a:lnTo>
                    <a:lnTo>
                      <a:pt x="17018" y="721360"/>
                    </a:lnTo>
                    <a:lnTo>
                      <a:pt x="17018" y="721741"/>
                    </a:lnTo>
                    <a:lnTo>
                      <a:pt x="17094" y="721360"/>
                    </a:lnTo>
                    <a:lnTo>
                      <a:pt x="20231" y="707136"/>
                    </a:lnTo>
                    <a:lnTo>
                      <a:pt x="20320" y="706755"/>
                    </a:lnTo>
                    <a:lnTo>
                      <a:pt x="20193" y="707136"/>
                    </a:lnTo>
                    <a:lnTo>
                      <a:pt x="24396" y="692658"/>
                    </a:lnTo>
                    <a:lnTo>
                      <a:pt x="24447" y="692454"/>
                    </a:lnTo>
                    <a:lnTo>
                      <a:pt x="29337" y="678180"/>
                    </a:lnTo>
                    <a:lnTo>
                      <a:pt x="29489" y="677799"/>
                    </a:lnTo>
                    <a:lnTo>
                      <a:pt x="35306" y="663575"/>
                    </a:lnTo>
                    <a:lnTo>
                      <a:pt x="35179" y="663956"/>
                    </a:lnTo>
                    <a:lnTo>
                      <a:pt x="35344" y="663575"/>
                    </a:lnTo>
                    <a:lnTo>
                      <a:pt x="41656" y="649859"/>
                    </a:lnTo>
                    <a:lnTo>
                      <a:pt x="48945" y="636016"/>
                    </a:lnTo>
                    <a:lnTo>
                      <a:pt x="49149" y="635635"/>
                    </a:lnTo>
                    <a:lnTo>
                      <a:pt x="48895" y="636016"/>
                    </a:lnTo>
                    <a:lnTo>
                      <a:pt x="57150" y="622173"/>
                    </a:lnTo>
                    <a:lnTo>
                      <a:pt x="57023" y="622427"/>
                    </a:lnTo>
                    <a:lnTo>
                      <a:pt x="57175" y="622173"/>
                    </a:lnTo>
                    <a:lnTo>
                      <a:pt x="65786" y="608838"/>
                    </a:lnTo>
                    <a:lnTo>
                      <a:pt x="65659" y="609092"/>
                    </a:lnTo>
                    <a:lnTo>
                      <a:pt x="65836" y="608838"/>
                    </a:lnTo>
                    <a:lnTo>
                      <a:pt x="75184" y="595884"/>
                    </a:lnTo>
                    <a:lnTo>
                      <a:pt x="75057" y="596138"/>
                    </a:lnTo>
                    <a:lnTo>
                      <a:pt x="75247" y="595884"/>
                    </a:lnTo>
                    <a:lnTo>
                      <a:pt x="85090" y="583184"/>
                    </a:lnTo>
                    <a:lnTo>
                      <a:pt x="84963" y="583438"/>
                    </a:lnTo>
                    <a:lnTo>
                      <a:pt x="85178" y="583184"/>
                    </a:lnTo>
                    <a:lnTo>
                      <a:pt x="95529" y="571246"/>
                    </a:lnTo>
                    <a:lnTo>
                      <a:pt x="95758" y="570992"/>
                    </a:lnTo>
                    <a:lnTo>
                      <a:pt x="95377" y="571246"/>
                    </a:lnTo>
                    <a:lnTo>
                      <a:pt x="118237" y="547878"/>
                    </a:lnTo>
                    <a:lnTo>
                      <a:pt x="118618" y="547497"/>
                    </a:lnTo>
                    <a:lnTo>
                      <a:pt x="118287" y="547839"/>
                    </a:lnTo>
                    <a:lnTo>
                      <a:pt x="118668" y="547497"/>
                    </a:lnTo>
                    <a:lnTo>
                      <a:pt x="143383" y="526161"/>
                    </a:lnTo>
                    <a:lnTo>
                      <a:pt x="143129" y="526415"/>
                    </a:lnTo>
                    <a:lnTo>
                      <a:pt x="143459" y="526161"/>
                    </a:lnTo>
                    <a:lnTo>
                      <a:pt x="156286" y="516509"/>
                    </a:lnTo>
                    <a:lnTo>
                      <a:pt x="156464" y="516382"/>
                    </a:lnTo>
                    <a:lnTo>
                      <a:pt x="156210" y="516509"/>
                    </a:lnTo>
                    <a:lnTo>
                      <a:pt x="169735" y="507111"/>
                    </a:lnTo>
                    <a:lnTo>
                      <a:pt x="169926" y="506984"/>
                    </a:lnTo>
                    <a:lnTo>
                      <a:pt x="169672" y="507111"/>
                    </a:lnTo>
                    <a:lnTo>
                      <a:pt x="183565" y="498348"/>
                    </a:lnTo>
                    <a:lnTo>
                      <a:pt x="183769" y="498221"/>
                    </a:lnTo>
                    <a:lnTo>
                      <a:pt x="183515" y="498348"/>
                    </a:lnTo>
                    <a:lnTo>
                      <a:pt x="197637" y="490093"/>
                    </a:lnTo>
                    <a:lnTo>
                      <a:pt x="197866" y="489966"/>
                    </a:lnTo>
                    <a:lnTo>
                      <a:pt x="212344" y="482473"/>
                    </a:lnTo>
                    <a:lnTo>
                      <a:pt x="212217" y="482600"/>
                    </a:lnTo>
                    <a:lnTo>
                      <a:pt x="212483" y="482473"/>
                    </a:lnTo>
                    <a:lnTo>
                      <a:pt x="226923" y="475615"/>
                    </a:lnTo>
                    <a:lnTo>
                      <a:pt x="227203" y="475488"/>
                    </a:lnTo>
                    <a:lnTo>
                      <a:pt x="226822" y="475615"/>
                    </a:lnTo>
                    <a:lnTo>
                      <a:pt x="242189" y="469392"/>
                    </a:lnTo>
                    <a:lnTo>
                      <a:pt x="241935" y="469519"/>
                    </a:lnTo>
                    <a:lnTo>
                      <a:pt x="242277" y="469392"/>
                    </a:lnTo>
                    <a:lnTo>
                      <a:pt x="257302" y="463931"/>
                    </a:lnTo>
                    <a:lnTo>
                      <a:pt x="257048" y="464058"/>
                    </a:lnTo>
                    <a:lnTo>
                      <a:pt x="257454" y="463931"/>
                    </a:lnTo>
                    <a:lnTo>
                      <a:pt x="271957" y="459486"/>
                    </a:lnTo>
                    <a:lnTo>
                      <a:pt x="273405" y="459232"/>
                    </a:lnTo>
                    <a:lnTo>
                      <a:pt x="276402" y="458736"/>
                    </a:lnTo>
                    <a:lnTo>
                      <a:pt x="280543" y="489839"/>
                    </a:lnTo>
                    <a:lnTo>
                      <a:pt x="347840" y="444119"/>
                    </a:lnTo>
                    <a:lnTo>
                      <a:pt x="351028" y="441960"/>
                    </a:lnTo>
                    <a:lnTo>
                      <a:pt x="270510" y="414274"/>
                    </a:lnTo>
                    <a:lnTo>
                      <a:pt x="274739" y="446176"/>
                    </a:lnTo>
                    <a:lnTo>
                      <a:pt x="269494" y="447040"/>
                    </a:lnTo>
                    <a:lnTo>
                      <a:pt x="221869" y="463931"/>
                    </a:lnTo>
                    <a:lnTo>
                      <a:pt x="177038" y="487426"/>
                    </a:lnTo>
                    <a:lnTo>
                      <a:pt x="135255" y="516509"/>
                    </a:lnTo>
                    <a:lnTo>
                      <a:pt x="86233" y="562483"/>
                    </a:lnTo>
                    <a:lnTo>
                      <a:pt x="55245" y="601853"/>
                    </a:lnTo>
                    <a:lnTo>
                      <a:pt x="30353" y="644144"/>
                    </a:lnTo>
                    <a:lnTo>
                      <a:pt x="12319" y="688594"/>
                    </a:lnTo>
                    <a:lnTo>
                      <a:pt x="2159" y="734695"/>
                    </a:lnTo>
                    <a:lnTo>
                      <a:pt x="0" y="766064"/>
                    </a:lnTo>
                    <a:lnTo>
                      <a:pt x="1143" y="781812"/>
                    </a:lnTo>
                    <a:lnTo>
                      <a:pt x="17526" y="829183"/>
                    </a:lnTo>
                    <a:lnTo>
                      <a:pt x="51054" y="874776"/>
                    </a:lnTo>
                    <a:lnTo>
                      <a:pt x="81915" y="903732"/>
                    </a:lnTo>
                    <a:lnTo>
                      <a:pt x="119126" y="931418"/>
                    </a:lnTo>
                    <a:lnTo>
                      <a:pt x="161925" y="957834"/>
                    </a:lnTo>
                    <a:lnTo>
                      <a:pt x="209677" y="982599"/>
                    </a:lnTo>
                    <a:lnTo>
                      <a:pt x="262128" y="1005459"/>
                    </a:lnTo>
                    <a:lnTo>
                      <a:pt x="318643" y="1026287"/>
                    </a:lnTo>
                    <a:lnTo>
                      <a:pt x="378587" y="1044956"/>
                    </a:lnTo>
                    <a:lnTo>
                      <a:pt x="441579" y="1060958"/>
                    </a:lnTo>
                    <a:lnTo>
                      <a:pt x="506984" y="1074420"/>
                    </a:lnTo>
                    <a:lnTo>
                      <a:pt x="574294" y="1084707"/>
                    </a:lnTo>
                    <a:lnTo>
                      <a:pt x="643001" y="1091946"/>
                    </a:lnTo>
                    <a:lnTo>
                      <a:pt x="712470" y="1095502"/>
                    </a:lnTo>
                    <a:lnTo>
                      <a:pt x="816610" y="1096264"/>
                    </a:lnTo>
                    <a:lnTo>
                      <a:pt x="953135" y="1098804"/>
                    </a:lnTo>
                    <a:lnTo>
                      <a:pt x="1083056" y="1103503"/>
                    </a:lnTo>
                    <a:lnTo>
                      <a:pt x="1229741" y="1111885"/>
                    </a:lnTo>
                    <a:lnTo>
                      <a:pt x="1281684" y="1115949"/>
                    </a:lnTo>
                    <a:lnTo>
                      <a:pt x="1329182" y="1120267"/>
                    </a:lnTo>
                    <a:lnTo>
                      <a:pt x="1390396" y="1127252"/>
                    </a:lnTo>
                    <a:lnTo>
                      <a:pt x="1390269" y="1127252"/>
                    </a:lnTo>
                    <a:lnTo>
                      <a:pt x="1407795" y="1129665"/>
                    </a:lnTo>
                    <a:lnTo>
                      <a:pt x="1407668" y="1129665"/>
                    </a:lnTo>
                    <a:lnTo>
                      <a:pt x="1423670" y="1132205"/>
                    </a:lnTo>
                    <a:lnTo>
                      <a:pt x="1438021" y="1134745"/>
                    </a:lnTo>
                    <a:lnTo>
                      <a:pt x="1437767" y="1134618"/>
                    </a:lnTo>
                    <a:lnTo>
                      <a:pt x="1450467" y="1137285"/>
                    </a:lnTo>
                    <a:lnTo>
                      <a:pt x="1450340" y="1137158"/>
                    </a:lnTo>
                    <a:lnTo>
                      <a:pt x="1461262" y="1139698"/>
                    </a:lnTo>
                    <a:lnTo>
                      <a:pt x="1460881" y="1139698"/>
                    </a:lnTo>
                    <a:lnTo>
                      <a:pt x="1469707" y="1142314"/>
                    </a:lnTo>
                    <a:lnTo>
                      <a:pt x="1469859" y="1142377"/>
                    </a:lnTo>
                    <a:lnTo>
                      <a:pt x="1476679" y="1144892"/>
                    </a:lnTo>
                    <a:lnTo>
                      <a:pt x="1480654" y="1146924"/>
                    </a:lnTo>
                    <a:lnTo>
                      <a:pt x="1482001" y="1148003"/>
                    </a:lnTo>
                    <a:lnTo>
                      <a:pt x="1482471" y="1149223"/>
                    </a:lnTo>
                    <a:lnTo>
                      <a:pt x="1483169" y="1148956"/>
                    </a:lnTo>
                    <a:lnTo>
                      <a:pt x="1483360" y="1149096"/>
                    </a:lnTo>
                    <a:lnTo>
                      <a:pt x="1483220" y="1148930"/>
                    </a:lnTo>
                    <a:lnTo>
                      <a:pt x="1489163" y="1146556"/>
                    </a:lnTo>
                    <a:lnTo>
                      <a:pt x="1489481" y="1146441"/>
                    </a:lnTo>
                    <a:lnTo>
                      <a:pt x="1494282" y="1144524"/>
                    </a:lnTo>
                    <a:close/>
                  </a:path>
                  <a:path w="1508760" h="1149350">
                    <a:moveTo>
                      <a:pt x="1508633" y="307467"/>
                    </a:moveTo>
                    <a:lnTo>
                      <a:pt x="1508150" y="293497"/>
                    </a:lnTo>
                    <a:lnTo>
                      <a:pt x="1508125" y="292735"/>
                    </a:lnTo>
                    <a:lnTo>
                      <a:pt x="1506220" y="277876"/>
                    </a:lnTo>
                    <a:lnTo>
                      <a:pt x="1503172" y="263398"/>
                    </a:lnTo>
                    <a:lnTo>
                      <a:pt x="1499108" y="249174"/>
                    </a:lnTo>
                    <a:lnTo>
                      <a:pt x="1494155" y="235458"/>
                    </a:lnTo>
                    <a:lnTo>
                      <a:pt x="1490599" y="227838"/>
                    </a:lnTo>
                    <a:lnTo>
                      <a:pt x="1488059" y="222377"/>
                    </a:lnTo>
                    <a:lnTo>
                      <a:pt x="1481455" y="209931"/>
                    </a:lnTo>
                    <a:lnTo>
                      <a:pt x="1478381" y="205232"/>
                    </a:lnTo>
                    <a:lnTo>
                      <a:pt x="1473835" y="198247"/>
                    </a:lnTo>
                    <a:lnTo>
                      <a:pt x="1471726" y="195453"/>
                    </a:lnTo>
                    <a:lnTo>
                      <a:pt x="1465707" y="187452"/>
                    </a:lnTo>
                    <a:lnTo>
                      <a:pt x="1464779" y="186436"/>
                    </a:lnTo>
                    <a:lnTo>
                      <a:pt x="1456944" y="177800"/>
                    </a:lnTo>
                    <a:lnTo>
                      <a:pt x="1450721" y="172085"/>
                    </a:lnTo>
                    <a:lnTo>
                      <a:pt x="1447546" y="169164"/>
                    </a:lnTo>
                    <a:lnTo>
                      <a:pt x="1444510" y="166878"/>
                    </a:lnTo>
                    <a:lnTo>
                      <a:pt x="1439443" y="163068"/>
                    </a:lnTo>
                    <a:lnTo>
                      <a:pt x="1437767" y="161798"/>
                    </a:lnTo>
                    <a:lnTo>
                      <a:pt x="1436052" y="160782"/>
                    </a:lnTo>
                    <a:lnTo>
                      <a:pt x="1427480" y="155702"/>
                    </a:lnTo>
                    <a:lnTo>
                      <a:pt x="1416685" y="151257"/>
                    </a:lnTo>
                    <a:lnTo>
                      <a:pt x="1405763" y="148463"/>
                    </a:lnTo>
                    <a:lnTo>
                      <a:pt x="1395095" y="147447"/>
                    </a:lnTo>
                    <a:lnTo>
                      <a:pt x="1386725" y="146812"/>
                    </a:lnTo>
                    <a:lnTo>
                      <a:pt x="1385785" y="146748"/>
                    </a:lnTo>
                    <a:lnTo>
                      <a:pt x="1385570" y="146685"/>
                    </a:lnTo>
                    <a:lnTo>
                      <a:pt x="1377048" y="144526"/>
                    </a:lnTo>
                    <a:lnTo>
                      <a:pt x="1376756" y="144462"/>
                    </a:lnTo>
                    <a:lnTo>
                      <a:pt x="1376324" y="144272"/>
                    </a:lnTo>
                    <a:lnTo>
                      <a:pt x="1367917" y="140716"/>
                    </a:lnTo>
                    <a:lnTo>
                      <a:pt x="1367409" y="140500"/>
                    </a:lnTo>
                    <a:lnTo>
                      <a:pt x="1367129" y="140335"/>
                    </a:lnTo>
                    <a:lnTo>
                      <a:pt x="1358785" y="135509"/>
                    </a:lnTo>
                    <a:lnTo>
                      <a:pt x="1358607" y="135407"/>
                    </a:lnTo>
                    <a:lnTo>
                      <a:pt x="1358265" y="135128"/>
                    </a:lnTo>
                    <a:lnTo>
                      <a:pt x="1349502" y="128524"/>
                    </a:lnTo>
                    <a:lnTo>
                      <a:pt x="1350010" y="128905"/>
                    </a:lnTo>
                    <a:lnTo>
                      <a:pt x="1349578" y="128524"/>
                    </a:lnTo>
                    <a:lnTo>
                      <a:pt x="1340993" y="120777"/>
                    </a:lnTo>
                    <a:lnTo>
                      <a:pt x="1341501" y="121158"/>
                    </a:lnTo>
                    <a:lnTo>
                      <a:pt x="1341145" y="120777"/>
                    </a:lnTo>
                    <a:lnTo>
                      <a:pt x="1333106" y="111887"/>
                    </a:lnTo>
                    <a:lnTo>
                      <a:pt x="1333500" y="112268"/>
                    </a:lnTo>
                    <a:lnTo>
                      <a:pt x="1333195" y="111887"/>
                    </a:lnTo>
                    <a:lnTo>
                      <a:pt x="1325499" y="101854"/>
                    </a:lnTo>
                    <a:lnTo>
                      <a:pt x="1325867" y="102235"/>
                    </a:lnTo>
                    <a:lnTo>
                      <a:pt x="1325626" y="101854"/>
                    </a:lnTo>
                    <a:lnTo>
                      <a:pt x="1318882" y="91440"/>
                    </a:lnTo>
                    <a:lnTo>
                      <a:pt x="1318641" y="91059"/>
                    </a:lnTo>
                    <a:lnTo>
                      <a:pt x="1310360" y="72821"/>
                    </a:lnTo>
                    <a:lnTo>
                      <a:pt x="1340218" y="66294"/>
                    </a:lnTo>
                    <a:lnTo>
                      <a:pt x="1335303" y="60198"/>
                    </a:lnTo>
                    <a:lnTo>
                      <a:pt x="1286764" y="0"/>
                    </a:lnTo>
                    <a:lnTo>
                      <a:pt x="1265809" y="82550"/>
                    </a:lnTo>
                    <a:lnTo>
                      <a:pt x="1297838" y="75565"/>
                    </a:lnTo>
                    <a:lnTo>
                      <a:pt x="1300734" y="84963"/>
                    </a:lnTo>
                    <a:lnTo>
                      <a:pt x="1323454" y="120142"/>
                    </a:lnTo>
                    <a:lnTo>
                      <a:pt x="1361694" y="151892"/>
                    </a:lnTo>
                    <a:lnTo>
                      <a:pt x="1404010" y="161036"/>
                    </a:lnTo>
                    <a:lnTo>
                      <a:pt x="1413129" y="163449"/>
                    </a:lnTo>
                    <a:lnTo>
                      <a:pt x="1421726" y="167093"/>
                    </a:lnTo>
                    <a:lnTo>
                      <a:pt x="1422019" y="167259"/>
                    </a:lnTo>
                    <a:lnTo>
                      <a:pt x="1431036" y="172593"/>
                    </a:lnTo>
                    <a:lnTo>
                      <a:pt x="1430401" y="172085"/>
                    </a:lnTo>
                    <a:lnTo>
                      <a:pt x="1439164" y="178689"/>
                    </a:lnTo>
                    <a:lnTo>
                      <a:pt x="1439570" y="179070"/>
                    </a:lnTo>
                    <a:lnTo>
                      <a:pt x="1448054" y="186944"/>
                    </a:lnTo>
                    <a:lnTo>
                      <a:pt x="1447673" y="186436"/>
                    </a:lnTo>
                    <a:lnTo>
                      <a:pt x="1456055" y="195834"/>
                    </a:lnTo>
                    <a:lnTo>
                      <a:pt x="1455801" y="195453"/>
                    </a:lnTo>
                    <a:lnTo>
                      <a:pt x="1463332" y="205295"/>
                    </a:lnTo>
                    <a:lnTo>
                      <a:pt x="1463611" y="205740"/>
                    </a:lnTo>
                    <a:lnTo>
                      <a:pt x="1470279" y="216154"/>
                    </a:lnTo>
                    <a:lnTo>
                      <a:pt x="1470482" y="216535"/>
                    </a:lnTo>
                    <a:lnTo>
                      <a:pt x="1476756" y="228219"/>
                    </a:lnTo>
                    <a:lnTo>
                      <a:pt x="1476629" y="227838"/>
                    </a:lnTo>
                    <a:lnTo>
                      <a:pt x="1482471" y="240538"/>
                    </a:lnTo>
                    <a:lnTo>
                      <a:pt x="1482217" y="240030"/>
                    </a:lnTo>
                    <a:lnTo>
                      <a:pt x="1482394" y="240538"/>
                    </a:lnTo>
                    <a:lnTo>
                      <a:pt x="1487170" y="253365"/>
                    </a:lnTo>
                    <a:lnTo>
                      <a:pt x="1486916" y="252857"/>
                    </a:lnTo>
                    <a:lnTo>
                      <a:pt x="1487055" y="253365"/>
                    </a:lnTo>
                    <a:lnTo>
                      <a:pt x="1490853" y="266573"/>
                    </a:lnTo>
                    <a:lnTo>
                      <a:pt x="1490726" y="266192"/>
                    </a:lnTo>
                    <a:lnTo>
                      <a:pt x="1490802" y="266573"/>
                    </a:lnTo>
                    <a:lnTo>
                      <a:pt x="1493774" y="280289"/>
                    </a:lnTo>
                    <a:lnTo>
                      <a:pt x="1493647" y="279781"/>
                    </a:lnTo>
                    <a:lnTo>
                      <a:pt x="1493697" y="280289"/>
                    </a:lnTo>
                    <a:lnTo>
                      <a:pt x="1495425" y="294132"/>
                    </a:lnTo>
                    <a:lnTo>
                      <a:pt x="1495425" y="293497"/>
                    </a:lnTo>
                    <a:lnTo>
                      <a:pt x="1495933" y="307848"/>
                    </a:lnTo>
                    <a:lnTo>
                      <a:pt x="1508633" y="307467"/>
                    </a:lnTo>
                    <a:close/>
                  </a:path>
                </a:pathLst>
              </a:custGeom>
              <a:solidFill>
                <a:srgbClr val="000000"/>
              </a:solidFill>
            </p:spPr>
            <p:txBody>
              <a:bodyPr wrap="square" lIns="0" tIns="0" rIns="0" bIns="0" rtlCol="0"/>
              <a:lstStyle/>
              <a:p>
                <a:endParaRPr sz="1350"/>
              </a:p>
            </p:txBody>
          </p:sp>
        </p:grpSp>
      </p:grpSp>
      <p:sp>
        <p:nvSpPr>
          <p:cNvPr id="68" name="TextBox 67">
            <a:extLst>
              <a:ext uri="{FF2B5EF4-FFF2-40B4-BE49-F238E27FC236}">
                <a16:creationId xmlns:a16="http://schemas.microsoft.com/office/drawing/2014/main" id="{878C420A-186F-4388-842B-53FF116C64B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72" name="Title 52">
            <a:extLst>
              <a:ext uri="{FF2B5EF4-FFF2-40B4-BE49-F238E27FC236}">
                <a16:creationId xmlns:a16="http://schemas.microsoft.com/office/drawing/2014/main" id="{FAF734BE-C413-43C7-9986-F9437B466009}"/>
              </a:ext>
            </a:extLst>
          </p:cNvPr>
          <p:cNvSpPr>
            <a:spLocks noGrp="1"/>
          </p:cNvSpPr>
          <p:nvPr>
            <p:ph type="title"/>
          </p:nvPr>
        </p:nvSpPr>
        <p:spPr>
          <a:xfrm>
            <a:off x="630315" y="242316"/>
            <a:ext cx="9712773" cy="984885"/>
          </a:xfrm>
        </p:spPr>
        <p:txBody>
          <a:bodyPr vert="horz" lIns="91440" tIns="45720" rIns="91440" bIns="45720" rtlCol="0" anchor="ctr">
            <a:normAutofit fontScale="90000"/>
          </a:bodyPr>
          <a:lstStyle/>
          <a:p>
            <a:r>
              <a:rPr lang="en-US" spc="-120" dirty="0"/>
              <a:t>The Transformer Encoder-Decoder </a:t>
            </a:r>
            <a:br>
              <a:rPr lang="en-US" spc="-120" dirty="0"/>
            </a:br>
            <a:r>
              <a:rPr lang="en-US" spc="-120" dirty="0">
                <a:hlinkClick r:id="rId17"/>
              </a:rPr>
              <a:t>[Vaswani et al., 2017]</a:t>
            </a:r>
            <a:endParaRPr lang="en-US" spc="-12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DA4D8B-4F11-46AA-90E5-C6C9B27D0510}"/>
              </a:ext>
            </a:extLst>
          </p:cNvPr>
          <p:cNvGrpSpPr/>
          <p:nvPr/>
        </p:nvGrpSpPr>
        <p:grpSpPr>
          <a:xfrm>
            <a:off x="1934184" y="1604639"/>
            <a:ext cx="8110024" cy="4222633"/>
            <a:chOff x="1934184" y="1604639"/>
            <a:chExt cx="8110024" cy="4222633"/>
          </a:xfrm>
        </p:grpSpPr>
        <p:pic>
          <p:nvPicPr>
            <p:cNvPr id="3" name="object 3"/>
            <p:cNvPicPr/>
            <p:nvPr/>
          </p:nvPicPr>
          <p:blipFill>
            <a:blip r:embed="rId2" cstate="print"/>
            <a:stretch>
              <a:fillRect/>
            </a:stretch>
          </p:blipFill>
          <p:spPr>
            <a:xfrm>
              <a:off x="3301365" y="3638168"/>
              <a:ext cx="1377887" cy="480632"/>
            </a:xfrm>
            <a:prstGeom prst="rect">
              <a:avLst/>
            </a:prstGeom>
          </p:spPr>
        </p:pic>
        <p:sp>
          <p:nvSpPr>
            <p:cNvPr id="4" name="object 4"/>
            <p:cNvSpPr txBox="1"/>
            <p:nvPr/>
          </p:nvSpPr>
          <p:spPr>
            <a:xfrm>
              <a:off x="3481768" y="3630931"/>
              <a:ext cx="1013460" cy="471283"/>
            </a:xfrm>
            <a:prstGeom prst="rect">
              <a:avLst/>
            </a:prstGeom>
          </p:spPr>
          <p:txBody>
            <a:bodyPr vert="horz" wrap="square" lIns="0" tIns="9525" rIns="0" bIns="0" rtlCol="0">
              <a:spAutoFit/>
            </a:bodyPr>
            <a:lstStyle/>
            <a:p>
              <a:pPr algn="ctr">
                <a:spcBef>
                  <a:spcPts val="75"/>
                </a:spcBef>
              </a:pPr>
              <a:r>
                <a:rPr sz="1500" spc="19" dirty="0">
                  <a:latin typeface="Calibri"/>
                  <a:cs typeface="Calibri"/>
                </a:rPr>
                <a:t>Transformer</a:t>
              </a:r>
              <a:endParaRPr sz="1500">
                <a:latin typeface="Calibri"/>
                <a:cs typeface="Calibri"/>
              </a:endParaRPr>
            </a:p>
            <a:p>
              <a:pPr algn="ctr">
                <a:lnSpc>
                  <a:spcPct val="100000"/>
                </a:lnSpc>
              </a:pPr>
              <a:r>
                <a:rPr sz="1500" spc="30" dirty="0">
                  <a:latin typeface="Calibri"/>
                  <a:cs typeface="Calibri"/>
                </a:rPr>
                <a:t>Encoder</a:t>
              </a:r>
              <a:endParaRPr sz="1500">
                <a:latin typeface="Calibri"/>
                <a:cs typeface="Calibri"/>
              </a:endParaRPr>
            </a:p>
          </p:txBody>
        </p:sp>
        <p:pic>
          <p:nvPicPr>
            <p:cNvPr id="5" name="object 5"/>
            <p:cNvPicPr/>
            <p:nvPr/>
          </p:nvPicPr>
          <p:blipFill>
            <a:blip r:embed="rId3" cstate="print"/>
            <a:stretch>
              <a:fillRect/>
            </a:stretch>
          </p:blipFill>
          <p:spPr>
            <a:xfrm>
              <a:off x="2329815" y="4519422"/>
              <a:ext cx="1377887" cy="480632"/>
            </a:xfrm>
            <a:prstGeom prst="rect">
              <a:avLst/>
            </a:prstGeom>
          </p:spPr>
        </p:pic>
        <p:sp>
          <p:nvSpPr>
            <p:cNvPr id="6" name="object 6"/>
            <p:cNvSpPr txBox="1"/>
            <p:nvPr/>
          </p:nvSpPr>
          <p:spPr>
            <a:xfrm>
              <a:off x="2508885" y="4512851"/>
              <a:ext cx="1016794" cy="471283"/>
            </a:xfrm>
            <a:prstGeom prst="rect">
              <a:avLst/>
            </a:prstGeom>
          </p:spPr>
          <p:txBody>
            <a:bodyPr vert="horz" wrap="square" lIns="0" tIns="9525" rIns="0" bIns="0" rtlCol="0">
              <a:spAutoFit/>
            </a:bodyPr>
            <a:lstStyle/>
            <a:p>
              <a:pPr marL="9525" marR="3810" indent="285750">
                <a:spcBef>
                  <a:spcPts val="75"/>
                </a:spcBef>
              </a:pPr>
              <a:r>
                <a:rPr sz="1500" spc="-23" dirty="0">
                  <a:latin typeface="Calibri"/>
                  <a:cs typeface="Calibri"/>
                </a:rPr>
                <a:t>Word </a:t>
              </a:r>
              <a:r>
                <a:rPr sz="1500" spc="-19" dirty="0">
                  <a:latin typeface="Calibri"/>
                  <a:cs typeface="Calibri"/>
                </a:rPr>
                <a:t> </a:t>
              </a:r>
              <a:r>
                <a:rPr sz="1500" spc="53" dirty="0">
                  <a:latin typeface="Calibri"/>
                  <a:cs typeface="Calibri"/>
                </a:rPr>
                <a:t>Em</a:t>
              </a:r>
              <a:r>
                <a:rPr sz="1500" spc="34" dirty="0">
                  <a:latin typeface="Calibri"/>
                  <a:cs typeface="Calibri"/>
                </a:rPr>
                <a:t>b</a:t>
              </a:r>
              <a:r>
                <a:rPr sz="1500" spc="30" dirty="0">
                  <a:latin typeface="Calibri"/>
                  <a:cs typeface="Calibri"/>
                </a:rPr>
                <a:t>ed</a:t>
              </a:r>
              <a:r>
                <a:rPr sz="1500" spc="34" dirty="0">
                  <a:latin typeface="Calibri"/>
                  <a:cs typeface="Calibri"/>
                </a:rPr>
                <a:t>ding</a:t>
              </a:r>
              <a:r>
                <a:rPr sz="1500" spc="41" dirty="0">
                  <a:latin typeface="Calibri"/>
                  <a:cs typeface="Calibri"/>
                </a:rPr>
                <a:t>s</a:t>
              </a:r>
              <a:endParaRPr sz="1500">
                <a:latin typeface="Calibri"/>
                <a:cs typeface="Calibri"/>
              </a:endParaRPr>
            </a:p>
          </p:txBody>
        </p:sp>
        <p:pic>
          <p:nvPicPr>
            <p:cNvPr id="7" name="object 7"/>
            <p:cNvPicPr/>
            <p:nvPr/>
          </p:nvPicPr>
          <p:blipFill>
            <a:blip r:embed="rId3" cstate="print"/>
            <a:stretch>
              <a:fillRect/>
            </a:stretch>
          </p:blipFill>
          <p:spPr>
            <a:xfrm>
              <a:off x="4272915" y="4519422"/>
              <a:ext cx="1377887" cy="480632"/>
            </a:xfrm>
            <a:prstGeom prst="rect">
              <a:avLst/>
            </a:prstGeom>
          </p:spPr>
        </p:pic>
        <p:sp>
          <p:nvSpPr>
            <p:cNvPr id="8" name="object 8"/>
            <p:cNvSpPr txBox="1"/>
            <p:nvPr/>
          </p:nvSpPr>
          <p:spPr>
            <a:xfrm>
              <a:off x="4296729" y="4512851"/>
              <a:ext cx="1327785" cy="471283"/>
            </a:xfrm>
            <a:prstGeom prst="rect">
              <a:avLst/>
            </a:prstGeom>
          </p:spPr>
          <p:txBody>
            <a:bodyPr vert="horz" wrap="square" lIns="0" tIns="9525" rIns="0" bIns="0" rtlCol="0">
              <a:spAutoFit/>
            </a:bodyPr>
            <a:lstStyle/>
            <a:p>
              <a:pPr marL="9525" marR="3810" indent="324326">
                <a:spcBef>
                  <a:spcPts val="75"/>
                </a:spcBef>
              </a:pPr>
              <a:r>
                <a:rPr sz="1500" spc="30" dirty="0">
                  <a:latin typeface="Calibri"/>
                  <a:cs typeface="Calibri"/>
                </a:rPr>
                <a:t>Position </a:t>
              </a:r>
              <a:r>
                <a:rPr sz="1500" spc="34" dirty="0">
                  <a:latin typeface="Calibri"/>
                  <a:cs typeface="Calibri"/>
                </a:rPr>
                <a:t> </a:t>
              </a:r>
              <a:r>
                <a:rPr sz="1500" spc="19" dirty="0">
                  <a:latin typeface="Calibri"/>
                  <a:cs typeface="Calibri"/>
                </a:rPr>
                <a:t>Represent</a:t>
              </a:r>
              <a:r>
                <a:rPr sz="1500" spc="11" dirty="0">
                  <a:latin typeface="Calibri"/>
                  <a:cs typeface="Calibri"/>
                </a:rPr>
                <a:t>a</a:t>
              </a:r>
              <a:r>
                <a:rPr sz="1500" spc="15" dirty="0">
                  <a:latin typeface="Calibri"/>
                  <a:cs typeface="Calibri"/>
                </a:rPr>
                <a:t>t</a:t>
              </a:r>
              <a:r>
                <a:rPr sz="1500" spc="4" dirty="0">
                  <a:latin typeface="Calibri"/>
                  <a:cs typeface="Calibri"/>
                </a:rPr>
                <a:t>i</a:t>
              </a:r>
              <a:r>
                <a:rPr sz="1500" spc="30" dirty="0">
                  <a:latin typeface="Calibri"/>
                  <a:cs typeface="Calibri"/>
                </a:rPr>
                <a:t>ons</a:t>
              </a:r>
              <a:endParaRPr sz="1500">
                <a:latin typeface="Calibri"/>
                <a:cs typeface="Calibri"/>
              </a:endParaRPr>
            </a:p>
          </p:txBody>
        </p:sp>
        <p:sp>
          <p:nvSpPr>
            <p:cNvPr id="9" name="object 9"/>
            <p:cNvSpPr txBox="1"/>
            <p:nvPr/>
          </p:nvSpPr>
          <p:spPr>
            <a:xfrm>
              <a:off x="3933540" y="454256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grpSp>
          <p:nvGrpSpPr>
            <p:cNvPr id="10" name="object 10"/>
            <p:cNvGrpSpPr/>
            <p:nvPr/>
          </p:nvGrpSpPr>
          <p:grpSpPr>
            <a:xfrm>
              <a:off x="3293363" y="2443735"/>
              <a:ext cx="6283643" cy="3027521"/>
              <a:chOff x="2359150" y="2115311"/>
              <a:chExt cx="8378190" cy="4036695"/>
            </a:xfrm>
          </p:grpSpPr>
          <p:pic>
            <p:nvPicPr>
              <p:cNvPr id="11" name="object 11"/>
              <p:cNvPicPr/>
              <p:nvPr/>
            </p:nvPicPr>
            <p:blipFill>
              <a:blip r:embed="rId4" cstate="print"/>
              <a:stretch>
                <a:fillRect/>
              </a:stretch>
            </p:blipFill>
            <p:spPr>
              <a:xfrm>
                <a:off x="3185160" y="4268698"/>
                <a:ext cx="234670" cy="768121"/>
              </a:xfrm>
              <a:prstGeom prst="rect">
                <a:avLst/>
              </a:prstGeom>
            </p:spPr>
          </p:pic>
          <p:sp>
            <p:nvSpPr>
              <p:cNvPr id="12" name="object 12"/>
              <p:cNvSpPr/>
              <p:nvPr/>
            </p:nvSpPr>
            <p:spPr>
              <a:xfrm>
                <a:off x="3266694" y="4368545"/>
                <a:ext cx="76200" cy="609600"/>
              </a:xfrm>
              <a:custGeom>
                <a:avLst/>
                <a:gdLst/>
                <a:ahLst/>
                <a:cxnLst/>
                <a:rect l="l" t="t" r="r" b="b"/>
                <a:pathLst>
                  <a:path w="76200" h="609600">
                    <a:moveTo>
                      <a:pt x="50800" y="63499"/>
                    </a:moveTo>
                    <a:lnTo>
                      <a:pt x="25400" y="63499"/>
                    </a:lnTo>
                    <a:lnTo>
                      <a:pt x="25400" y="609599"/>
                    </a:lnTo>
                    <a:lnTo>
                      <a:pt x="50800" y="609599"/>
                    </a:lnTo>
                    <a:lnTo>
                      <a:pt x="50800" y="63499"/>
                    </a:lnTo>
                    <a:close/>
                  </a:path>
                  <a:path w="76200" h="609600">
                    <a:moveTo>
                      <a:pt x="38100" y="0"/>
                    </a:moveTo>
                    <a:lnTo>
                      <a:pt x="0" y="76199"/>
                    </a:lnTo>
                    <a:lnTo>
                      <a:pt x="25400" y="76199"/>
                    </a:lnTo>
                    <a:lnTo>
                      <a:pt x="25400" y="63499"/>
                    </a:lnTo>
                    <a:lnTo>
                      <a:pt x="69850" y="63499"/>
                    </a:lnTo>
                    <a:lnTo>
                      <a:pt x="38100" y="0"/>
                    </a:lnTo>
                    <a:close/>
                  </a:path>
                  <a:path w="76200" h="609600">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sz="1350"/>
              </a:p>
            </p:txBody>
          </p:sp>
          <p:pic>
            <p:nvPicPr>
              <p:cNvPr id="13" name="object 13"/>
              <p:cNvPicPr/>
              <p:nvPr/>
            </p:nvPicPr>
            <p:blipFill>
              <a:blip r:embed="rId5" cstate="print"/>
              <a:stretch>
                <a:fillRect/>
              </a:stretch>
            </p:blipFill>
            <p:spPr>
              <a:xfrm>
                <a:off x="3156204" y="3430498"/>
                <a:ext cx="234670" cy="304825"/>
              </a:xfrm>
              <a:prstGeom prst="rect">
                <a:avLst/>
              </a:prstGeom>
            </p:spPr>
          </p:pic>
          <p:pic>
            <p:nvPicPr>
              <p:cNvPr id="14" name="object 14"/>
              <p:cNvPicPr/>
              <p:nvPr/>
            </p:nvPicPr>
            <p:blipFill>
              <a:blip r:embed="rId6" cstate="print"/>
              <a:stretch>
                <a:fillRect/>
              </a:stretch>
            </p:blipFill>
            <p:spPr>
              <a:xfrm>
                <a:off x="3237738" y="3530345"/>
                <a:ext cx="76200" cy="146684"/>
              </a:xfrm>
              <a:prstGeom prst="rect">
                <a:avLst/>
              </a:prstGeom>
            </p:spPr>
          </p:pic>
          <p:pic>
            <p:nvPicPr>
              <p:cNvPr id="15" name="object 15"/>
              <p:cNvPicPr/>
              <p:nvPr/>
            </p:nvPicPr>
            <p:blipFill>
              <a:blip r:embed="rId7" cstate="print"/>
              <a:stretch>
                <a:fillRect/>
              </a:stretch>
            </p:blipFill>
            <p:spPr>
              <a:xfrm>
                <a:off x="3227832" y="3332987"/>
                <a:ext cx="117347" cy="117348"/>
              </a:xfrm>
              <a:prstGeom prst="rect">
                <a:avLst/>
              </a:prstGeom>
            </p:spPr>
          </p:pic>
          <p:pic>
            <p:nvPicPr>
              <p:cNvPr id="16" name="object 16"/>
              <p:cNvPicPr/>
              <p:nvPr/>
            </p:nvPicPr>
            <p:blipFill>
              <a:blip r:embed="rId2" cstate="print"/>
              <a:stretch>
                <a:fillRect/>
              </a:stretch>
            </p:blipFill>
            <p:spPr>
              <a:xfrm>
                <a:off x="2359150" y="2115311"/>
                <a:ext cx="1837183" cy="640841"/>
              </a:xfrm>
              <a:prstGeom prst="rect">
                <a:avLst/>
              </a:prstGeom>
            </p:spPr>
          </p:pic>
          <p:pic>
            <p:nvPicPr>
              <p:cNvPr id="17" name="object 17"/>
              <p:cNvPicPr/>
              <p:nvPr/>
            </p:nvPicPr>
            <p:blipFill>
              <a:blip r:embed="rId5" cstate="print"/>
              <a:stretch>
                <a:fillRect/>
              </a:stretch>
            </p:blipFill>
            <p:spPr>
              <a:xfrm>
                <a:off x="3166872" y="2662402"/>
                <a:ext cx="234670" cy="304825"/>
              </a:xfrm>
              <a:prstGeom prst="rect">
                <a:avLst/>
              </a:prstGeom>
            </p:spPr>
          </p:pic>
          <p:pic>
            <p:nvPicPr>
              <p:cNvPr id="18" name="object 18"/>
              <p:cNvPicPr/>
              <p:nvPr/>
            </p:nvPicPr>
            <p:blipFill>
              <a:blip r:embed="rId6" cstate="print"/>
              <a:stretch>
                <a:fillRect/>
              </a:stretch>
            </p:blipFill>
            <p:spPr>
              <a:xfrm>
                <a:off x="3248406" y="2762249"/>
                <a:ext cx="76199" cy="146685"/>
              </a:xfrm>
              <a:prstGeom prst="rect">
                <a:avLst/>
              </a:prstGeom>
            </p:spPr>
          </p:pic>
          <p:pic>
            <p:nvPicPr>
              <p:cNvPr id="19" name="object 19"/>
              <p:cNvPicPr/>
              <p:nvPr/>
            </p:nvPicPr>
            <p:blipFill>
              <a:blip r:embed="rId7" cstate="print"/>
              <a:stretch>
                <a:fillRect/>
              </a:stretch>
            </p:blipFill>
            <p:spPr>
              <a:xfrm>
                <a:off x="3227832" y="2999231"/>
                <a:ext cx="117347" cy="117347"/>
              </a:xfrm>
              <a:prstGeom prst="rect">
                <a:avLst/>
              </a:prstGeom>
            </p:spPr>
          </p:pic>
          <p:pic>
            <p:nvPicPr>
              <p:cNvPr id="20" name="object 20"/>
              <p:cNvPicPr/>
              <p:nvPr/>
            </p:nvPicPr>
            <p:blipFill>
              <a:blip r:embed="rId7" cstate="print"/>
              <a:stretch>
                <a:fillRect/>
              </a:stretch>
            </p:blipFill>
            <p:spPr>
              <a:xfrm>
                <a:off x="3227832" y="3165347"/>
                <a:ext cx="117347" cy="117348"/>
              </a:xfrm>
              <a:prstGeom prst="rect">
                <a:avLst/>
              </a:prstGeom>
            </p:spPr>
          </p:pic>
          <p:pic>
            <p:nvPicPr>
              <p:cNvPr id="21" name="object 21"/>
              <p:cNvPicPr/>
              <p:nvPr/>
            </p:nvPicPr>
            <p:blipFill>
              <a:blip r:embed="rId8" cstate="print"/>
              <a:stretch>
                <a:fillRect/>
              </a:stretch>
            </p:blipFill>
            <p:spPr>
              <a:xfrm>
                <a:off x="7226805" y="2171697"/>
                <a:ext cx="3510540" cy="3167636"/>
              </a:xfrm>
              <a:prstGeom prst="rect">
                <a:avLst/>
              </a:prstGeom>
            </p:spPr>
          </p:pic>
          <p:pic>
            <p:nvPicPr>
              <p:cNvPr id="22" name="object 22"/>
              <p:cNvPicPr/>
              <p:nvPr/>
            </p:nvPicPr>
            <p:blipFill>
              <a:blip r:embed="rId3" cstate="print"/>
              <a:stretch>
                <a:fillRect/>
              </a:stretch>
            </p:blipFill>
            <p:spPr>
              <a:xfrm>
                <a:off x="6626350" y="5510783"/>
                <a:ext cx="1837183" cy="640842"/>
              </a:xfrm>
              <a:prstGeom prst="rect">
                <a:avLst/>
              </a:prstGeom>
            </p:spPr>
          </p:pic>
        </p:grpSp>
        <p:sp>
          <p:nvSpPr>
            <p:cNvPr id="23" name="object 23"/>
            <p:cNvSpPr txBox="1"/>
            <p:nvPr/>
          </p:nvSpPr>
          <p:spPr>
            <a:xfrm>
              <a:off x="3194209" y="5264278"/>
              <a:ext cx="1589246" cy="286617"/>
            </a:xfrm>
            <a:prstGeom prst="rect">
              <a:avLst/>
            </a:prstGeom>
          </p:spPr>
          <p:txBody>
            <a:bodyPr vert="horz" wrap="square" lIns="0" tIns="9525" rIns="0" bIns="0" rtlCol="0">
              <a:spAutoFit/>
            </a:bodyPr>
            <a:lstStyle/>
            <a:p>
              <a:pPr marL="9525">
                <a:spcBef>
                  <a:spcPts val="75"/>
                </a:spcBef>
              </a:pPr>
              <a:r>
                <a:rPr dirty="0">
                  <a:solidFill>
                    <a:srgbClr val="8B1515"/>
                  </a:solidFill>
                  <a:latin typeface="Calibri"/>
                  <a:cs typeface="Calibri"/>
                </a:rPr>
                <a:t>[input</a:t>
              </a:r>
              <a:r>
                <a:rPr spc="-56"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24" name="object 24"/>
            <p:cNvSpPr txBox="1"/>
            <p:nvPr/>
          </p:nvSpPr>
          <p:spPr>
            <a:xfrm>
              <a:off x="6673025" y="4984472"/>
              <a:ext cx="1017746" cy="471283"/>
            </a:xfrm>
            <a:prstGeom prst="rect">
              <a:avLst/>
            </a:prstGeom>
          </p:spPr>
          <p:txBody>
            <a:bodyPr vert="horz" wrap="square" lIns="0" tIns="9525" rIns="0" bIns="0" rtlCol="0">
              <a:spAutoFit/>
            </a:bodyPr>
            <a:lstStyle/>
            <a:p>
              <a:pPr algn="ctr">
                <a:spcBef>
                  <a:spcPts val="75"/>
                </a:spcBef>
              </a:pPr>
              <a:r>
                <a:rPr sz="1500" spc="-23" dirty="0">
                  <a:latin typeface="Calibri"/>
                  <a:cs typeface="Calibri"/>
                </a:rPr>
                <a:t>Word</a:t>
              </a:r>
              <a:endParaRPr sz="1500">
                <a:latin typeface="Calibri"/>
                <a:cs typeface="Calibri"/>
              </a:endParaRPr>
            </a:p>
            <a:p>
              <a:pPr algn="ctr">
                <a:lnSpc>
                  <a:spcPct val="100000"/>
                </a:lnSpc>
              </a:pPr>
              <a:r>
                <a:rPr sz="1500" spc="38" dirty="0">
                  <a:latin typeface="Calibri"/>
                  <a:cs typeface="Calibri"/>
                </a:rPr>
                <a:t>Embeddings</a:t>
              </a:r>
              <a:endParaRPr sz="1500">
                <a:latin typeface="Calibri"/>
                <a:cs typeface="Calibri"/>
              </a:endParaRPr>
            </a:p>
          </p:txBody>
        </p:sp>
        <p:pic>
          <p:nvPicPr>
            <p:cNvPr id="25" name="object 25"/>
            <p:cNvPicPr/>
            <p:nvPr/>
          </p:nvPicPr>
          <p:blipFill>
            <a:blip r:embed="rId3" cstate="print"/>
            <a:stretch>
              <a:fillRect/>
            </a:stretch>
          </p:blipFill>
          <p:spPr>
            <a:xfrm>
              <a:off x="8436863" y="4990338"/>
              <a:ext cx="1377887" cy="480632"/>
            </a:xfrm>
            <a:prstGeom prst="rect">
              <a:avLst/>
            </a:prstGeom>
          </p:spPr>
        </p:pic>
        <p:sp>
          <p:nvSpPr>
            <p:cNvPr id="26" name="object 26"/>
            <p:cNvSpPr txBox="1"/>
            <p:nvPr/>
          </p:nvSpPr>
          <p:spPr>
            <a:xfrm>
              <a:off x="8460962" y="4984472"/>
              <a:ext cx="1328261" cy="471283"/>
            </a:xfrm>
            <a:prstGeom prst="rect">
              <a:avLst/>
            </a:prstGeom>
          </p:spPr>
          <p:txBody>
            <a:bodyPr vert="horz" wrap="square" lIns="0" tIns="9525" rIns="0" bIns="0" rtlCol="0">
              <a:spAutoFit/>
            </a:bodyPr>
            <a:lstStyle/>
            <a:p>
              <a:pPr algn="ctr">
                <a:spcBef>
                  <a:spcPts val="75"/>
                </a:spcBef>
              </a:pPr>
              <a:r>
                <a:rPr sz="1500" spc="30" dirty="0">
                  <a:latin typeface="Calibri"/>
                  <a:cs typeface="Calibri"/>
                </a:rPr>
                <a:t>Position</a:t>
              </a:r>
              <a:endParaRPr sz="1500">
                <a:latin typeface="Calibri"/>
                <a:cs typeface="Calibri"/>
              </a:endParaRPr>
            </a:p>
            <a:p>
              <a:pPr algn="ctr">
                <a:lnSpc>
                  <a:spcPct val="100000"/>
                </a:lnSpc>
              </a:pPr>
              <a:r>
                <a:rPr sz="1500" spc="19" dirty="0">
                  <a:latin typeface="Calibri"/>
                  <a:cs typeface="Calibri"/>
                </a:rPr>
                <a:t>Representations</a:t>
              </a:r>
              <a:endParaRPr sz="1500">
                <a:latin typeface="Calibri"/>
                <a:cs typeface="Calibri"/>
              </a:endParaRPr>
            </a:p>
          </p:txBody>
        </p:sp>
        <p:sp>
          <p:nvSpPr>
            <p:cNvPr id="27" name="object 27"/>
            <p:cNvSpPr txBox="1"/>
            <p:nvPr/>
          </p:nvSpPr>
          <p:spPr>
            <a:xfrm>
              <a:off x="8097680" y="501418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grpSp>
          <p:nvGrpSpPr>
            <p:cNvPr id="28" name="object 28"/>
            <p:cNvGrpSpPr/>
            <p:nvPr/>
          </p:nvGrpSpPr>
          <p:grpSpPr>
            <a:xfrm>
              <a:off x="3975641" y="1971675"/>
              <a:ext cx="4870133" cy="1945958"/>
              <a:chOff x="3268853" y="1485900"/>
              <a:chExt cx="6493510" cy="2594610"/>
            </a:xfrm>
          </p:grpSpPr>
          <p:pic>
            <p:nvPicPr>
              <p:cNvPr id="29" name="object 29"/>
              <p:cNvPicPr/>
              <p:nvPr/>
            </p:nvPicPr>
            <p:blipFill>
              <a:blip r:embed="rId9" cstate="print"/>
              <a:stretch>
                <a:fillRect/>
              </a:stretch>
            </p:blipFill>
            <p:spPr>
              <a:xfrm>
                <a:off x="7924798" y="1485900"/>
                <a:ext cx="1837183" cy="640841"/>
              </a:xfrm>
              <a:prstGeom prst="rect">
                <a:avLst/>
              </a:prstGeom>
            </p:spPr>
          </p:pic>
          <p:pic>
            <p:nvPicPr>
              <p:cNvPr id="30" name="object 30"/>
              <p:cNvPicPr/>
              <p:nvPr/>
            </p:nvPicPr>
            <p:blipFill>
              <a:blip r:embed="rId5" cstate="print"/>
              <a:stretch>
                <a:fillRect/>
              </a:stretch>
            </p:blipFill>
            <p:spPr>
              <a:xfrm>
                <a:off x="8732520" y="2031466"/>
                <a:ext cx="234670" cy="304825"/>
              </a:xfrm>
              <a:prstGeom prst="rect">
                <a:avLst/>
              </a:prstGeom>
            </p:spPr>
          </p:pic>
          <p:pic>
            <p:nvPicPr>
              <p:cNvPr id="31" name="object 31"/>
              <p:cNvPicPr/>
              <p:nvPr/>
            </p:nvPicPr>
            <p:blipFill>
              <a:blip r:embed="rId10" cstate="print"/>
              <a:stretch>
                <a:fillRect/>
              </a:stretch>
            </p:blipFill>
            <p:spPr>
              <a:xfrm>
                <a:off x="8814054" y="2131313"/>
                <a:ext cx="76200" cy="146685"/>
              </a:xfrm>
              <a:prstGeom prst="rect">
                <a:avLst/>
              </a:prstGeom>
            </p:spPr>
          </p:pic>
          <p:sp>
            <p:nvSpPr>
              <p:cNvPr id="32" name="object 32"/>
              <p:cNvSpPr/>
              <p:nvPr/>
            </p:nvSpPr>
            <p:spPr>
              <a:xfrm>
                <a:off x="3268853" y="1771268"/>
                <a:ext cx="4657725" cy="2309495"/>
              </a:xfrm>
              <a:custGeom>
                <a:avLst/>
                <a:gdLst/>
                <a:ahLst/>
                <a:cxnLst/>
                <a:rect l="l" t="t" r="r" b="b"/>
                <a:pathLst>
                  <a:path w="4657725" h="2309495">
                    <a:moveTo>
                      <a:pt x="1344422" y="188087"/>
                    </a:moveTo>
                    <a:lnTo>
                      <a:pt x="1313561" y="175387"/>
                    </a:lnTo>
                    <a:lnTo>
                      <a:pt x="1191006" y="188087"/>
                    </a:lnTo>
                    <a:lnTo>
                      <a:pt x="1313434" y="188087"/>
                    </a:lnTo>
                    <a:lnTo>
                      <a:pt x="1344422" y="188087"/>
                    </a:lnTo>
                    <a:close/>
                  </a:path>
                  <a:path w="4657725" h="2309495">
                    <a:moveTo>
                      <a:pt x="4321048" y="2283587"/>
                    </a:moveTo>
                    <a:lnTo>
                      <a:pt x="4302188" y="2270887"/>
                    </a:lnTo>
                    <a:lnTo>
                      <a:pt x="4245610" y="2232787"/>
                    </a:lnTo>
                    <a:lnTo>
                      <a:pt x="4244848" y="2270887"/>
                    </a:lnTo>
                    <a:lnTo>
                      <a:pt x="4162425" y="2270887"/>
                    </a:lnTo>
                    <a:lnTo>
                      <a:pt x="4083177" y="2258187"/>
                    </a:lnTo>
                    <a:lnTo>
                      <a:pt x="4083431" y="2258187"/>
                    </a:lnTo>
                    <a:lnTo>
                      <a:pt x="4004818" y="2245487"/>
                    </a:lnTo>
                    <a:lnTo>
                      <a:pt x="4004945" y="2245487"/>
                    </a:lnTo>
                    <a:lnTo>
                      <a:pt x="3926840" y="2232787"/>
                    </a:lnTo>
                    <a:lnTo>
                      <a:pt x="3926967" y="2232787"/>
                    </a:lnTo>
                    <a:lnTo>
                      <a:pt x="3849751" y="2220087"/>
                    </a:lnTo>
                    <a:lnTo>
                      <a:pt x="3850005" y="2220087"/>
                    </a:lnTo>
                    <a:lnTo>
                      <a:pt x="3773424" y="2207387"/>
                    </a:lnTo>
                    <a:lnTo>
                      <a:pt x="3773678" y="2207387"/>
                    </a:lnTo>
                    <a:lnTo>
                      <a:pt x="3698494" y="2181987"/>
                    </a:lnTo>
                    <a:lnTo>
                      <a:pt x="3698621" y="2181987"/>
                    </a:lnTo>
                    <a:lnTo>
                      <a:pt x="3624580" y="2156587"/>
                    </a:lnTo>
                    <a:lnTo>
                      <a:pt x="3624707" y="2156587"/>
                    </a:lnTo>
                    <a:lnTo>
                      <a:pt x="3552063" y="2131187"/>
                    </a:lnTo>
                    <a:lnTo>
                      <a:pt x="3552190" y="2131187"/>
                    </a:lnTo>
                    <a:lnTo>
                      <a:pt x="3481197" y="2105787"/>
                    </a:lnTo>
                    <a:lnTo>
                      <a:pt x="3481324" y="2105787"/>
                    </a:lnTo>
                    <a:lnTo>
                      <a:pt x="3411982" y="2080387"/>
                    </a:lnTo>
                    <a:lnTo>
                      <a:pt x="3412109" y="2080387"/>
                    </a:lnTo>
                    <a:lnTo>
                      <a:pt x="3344672" y="2054987"/>
                    </a:lnTo>
                    <a:lnTo>
                      <a:pt x="3344799" y="2054987"/>
                    </a:lnTo>
                    <a:lnTo>
                      <a:pt x="3279267" y="2016887"/>
                    </a:lnTo>
                    <a:lnTo>
                      <a:pt x="3279521" y="2016887"/>
                    </a:lnTo>
                    <a:lnTo>
                      <a:pt x="3216148" y="1978787"/>
                    </a:lnTo>
                    <a:lnTo>
                      <a:pt x="3216275" y="1978787"/>
                    </a:lnTo>
                    <a:lnTo>
                      <a:pt x="3155315" y="1940687"/>
                    </a:lnTo>
                    <a:lnTo>
                      <a:pt x="3155569" y="1940687"/>
                    </a:lnTo>
                    <a:lnTo>
                      <a:pt x="3097149" y="1915287"/>
                    </a:lnTo>
                    <a:lnTo>
                      <a:pt x="3097276" y="1915287"/>
                    </a:lnTo>
                    <a:lnTo>
                      <a:pt x="3041523" y="1864487"/>
                    </a:lnTo>
                    <a:lnTo>
                      <a:pt x="3041650" y="1864487"/>
                    </a:lnTo>
                    <a:lnTo>
                      <a:pt x="2988564" y="1826387"/>
                    </a:lnTo>
                    <a:lnTo>
                      <a:pt x="2988818" y="1826387"/>
                    </a:lnTo>
                    <a:lnTo>
                      <a:pt x="2938780" y="1788287"/>
                    </a:lnTo>
                    <a:lnTo>
                      <a:pt x="2938907" y="1788287"/>
                    </a:lnTo>
                    <a:lnTo>
                      <a:pt x="2891917" y="1750187"/>
                    </a:lnTo>
                    <a:lnTo>
                      <a:pt x="2892171" y="1750187"/>
                    </a:lnTo>
                    <a:lnTo>
                      <a:pt x="2848356" y="1699387"/>
                    </a:lnTo>
                    <a:lnTo>
                      <a:pt x="2848610" y="1699387"/>
                    </a:lnTo>
                    <a:lnTo>
                      <a:pt x="2808351" y="1661287"/>
                    </a:lnTo>
                    <a:lnTo>
                      <a:pt x="2808605" y="1661287"/>
                    </a:lnTo>
                    <a:lnTo>
                      <a:pt x="2771902" y="1610487"/>
                    </a:lnTo>
                    <a:lnTo>
                      <a:pt x="2772156" y="1610487"/>
                    </a:lnTo>
                    <a:lnTo>
                      <a:pt x="2739136" y="1572387"/>
                    </a:lnTo>
                    <a:lnTo>
                      <a:pt x="2739390" y="1572387"/>
                    </a:lnTo>
                    <a:lnTo>
                      <a:pt x="2710180" y="1521587"/>
                    </a:lnTo>
                    <a:lnTo>
                      <a:pt x="2710434" y="1521587"/>
                    </a:lnTo>
                    <a:lnTo>
                      <a:pt x="2685542" y="1470787"/>
                    </a:lnTo>
                    <a:lnTo>
                      <a:pt x="2685669" y="1470787"/>
                    </a:lnTo>
                    <a:lnTo>
                      <a:pt x="2664841" y="1419987"/>
                    </a:lnTo>
                    <a:lnTo>
                      <a:pt x="2665095" y="1419987"/>
                    </a:lnTo>
                    <a:lnTo>
                      <a:pt x="2648585" y="1381887"/>
                    </a:lnTo>
                    <a:lnTo>
                      <a:pt x="2648712" y="1381887"/>
                    </a:lnTo>
                    <a:lnTo>
                      <a:pt x="2636774" y="1331087"/>
                    </a:lnTo>
                    <a:lnTo>
                      <a:pt x="2629535" y="1280287"/>
                    </a:lnTo>
                    <a:lnTo>
                      <a:pt x="2629662" y="1280287"/>
                    </a:lnTo>
                    <a:lnTo>
                      <a:pt x="2626868" y="1229487"/>
                    </a:lnTo>
                    <a:lnTo>
                      <a:pt x="2626360" y="1204087"/>
                    </a:lnTo>
                    <a:lnTo>
                      <a:pt x="2624963" y="1178687"/>
                    </a:lnTo>
                    <a:lnTo>
                      <a:pt x="2622677" y="1153287"/>
                    </a:lnTo>
                    <a:lnTo>
                      <a:pt x="2619375" y="1140587"/>
                    </a:lnTo>
                    <a:lnTo>
                      <a:pt x="2615184" y="1115187"/>
                    </a:lnTo>
                    <a:lnTo>
                      <a:pt x="2604262" y="1064387"/>
                    </a:lnTo>
                    <a:lnTo>
                      <a:pt x="2589657" y="1013587"/>
                    </a:lnTo>
                    <a:lnTo>
                      <a:pt x="2572004" y="962787"/>
                    </a:lnTo>
                    <a:lnTo>
                      <a:pt x="2551049" y="911987"/>
                    </a:lnTo>
                    <a:lnTo>
                      <a:pt x="2526919" y="873887"/>
                    </a:lnTo>
                    <a:lnTo>
                      <a:pt x="2513838" y="848487"/>
                    </a:lnTo>
                    <a:lnTo>
                      <a:pt x="2499995" y="823087"/>
                    </a:lnTo>
                    <a:lnTo>
                      <a:pt x="2485517" y="797687"/>
                    </a:lnTo>
                    <a:lnTo>
                      <a:pt x="2470277" y="772287"/>
                    </a:lnTo>
                    <a:lnTo>
                      <a:pt x="2454275" y="759587"/>
                    </a:lnTo>
                    <a:lnTo>
                      <a:pt x="2437765" y="734187"/>
                    </a:lnTo>
                    <a:lnTo>
                      <a:pt x="2420493" y="708787"/>
                    </a:lnTo>
                    <a:lnTo>
                      <a:pt x="2402713" y="696087"/>
                    </a:lnTo>
                    <a:lnTo>
                      <a:pt x="2384171" y="670687"/>
                    </a:lnTo>
                    <a:lnTo>
                      <a:pt x="2365121" y="645287"/>
                    </a:lnTo>
                    <a:lnTo>
                      <a:pt x="2345563" y="632587"/>
                    </a:lnTo>
                    <a:lnTo>
                      <a:pt x="2304542" y="581787"/>
                    </a:lnTo>
                    <a:lnTo>
                      <a:pt x="2261489" y="543687"/>
                    </a:lnTo>
                    <a:lnTo>
                      <a:pt x="2216277" y="505587"/>
                    </a:lnTo>
                    <a:lnTo>
                      <a:pt x="2169160" y="467487"/>
                    </a:lnTo>
                    <a:lnTo>
                      <a:pt x="2120265" y="442087"/>
                    </a:lnTo>
                    <a:lnTo>
                      <a:pt x="2069719" y="403987"/>
                    </a:lnTo>
                    <a:lnTo>
                      <a:pt x="2017522" y="378587"/>
                    </a:lnTo>
                    <a:lnTo>
                      <a:pt x="1963928" y="340487"/>
                    </a:lnTo>
                    <a:lnTo>
                      <a:pt x="1853057" y="289687"/>
                    </a:lnTo>
                    <a:lnTo>
                      <a:pt x="1824482" y="276987"/>
                    </a:lnTo>
                    <a:lnTo>
                      <a:pt x="1795780" y="276987"/>
                    </a:lnTo>
                    <a:lnTo>
                      <a:pt x="1708150" y="238887"/>
                    </a:lnTo>
                    <a:lnTo>
                      <a:pt x="1678686" y="238887"/>
                    </a:lnTo>
                    <a:lnTo>
                      <a:pt x="1618869" y="213487"/>
                    </a:lnTo>
                    <a:lnTo>
                      <a:pt x="1588770" y="213487"/>
                    </a:lnTo>
                    <a:lnTo>
                      <a:pt x="1558544" y="200787"/>
                    </a:lnTo>
                    <a:lnTo>
                      <a:pt x="1497838" y="200787"/>
                    </a:lnTo>
                    <a:lnTo>
                      <a:pt x="1467104" y="188087"/>
                    </a:lnTo>
                    <a:lnTo>
                      <a:pt x="1313459" y="188099"/>
                    </a:lnTo>
                    <a:lnTo>
                      <a:pt x="1344041" y="200787"/>
                    </a:lnTo>
                    <a:lnTo>
                      <a:pt x="1465580" y="200787"/>
                    </a:lnTo>
                    <a:lnTo>
                      <a:pt x="1496060" y="213487"/>
                    </a:lnTo>
                    <a:lnTo>
                      <a:pt x="1556131" y="213487"/>
                    </a:lnTo>
                    <a:lnTo>
                      <a:pt x="1586230" y="226187"/>
                    </a:lnTo>
                    <a:lnTo>
                      <a:pt x="1615948" y="226187"/>
                    </a:lnTo>
                    <a:lnTo>
                      <a:pt x="1645793" y="238887"/>
                    </a:lnTo>
                    <a:lnTo>
                      <a:pt x="1645666" y="238887"/>
                    </a:lnTo>
                    <a:lnTo>
                      <a:pt x="1675257" y="251587"/>
                    </a:lnTo>
                    <a:lnTo>
                      <a:pt x="1704467" y="251587"/>
                    </a:lnTo>
                    <a:lnTo>
                      <a:pt x="1733804" y="264287"/>
                    </a:lnTo>
                    <a:lnTo>
                      <a:pt x="1733677" y="264287"/>
                    </a:lnTo>
                    <a:lnTo>
                      <a:pt x="1762760" y="276987"/>
                    </a:lnTo>
                    <a:lnTo>
                      <a:pt x="1762506" y="276987"/>
                    </a:lnTo>
                    <a:lnTo>
                      <a:pt x="1791462" y="289687"/>
                    </a:lnTo>
                    <a:lnTo>
                      <a:pt x="1819783" y="289687"/>
                    </a:lnTo>
                    <a:lnTo>
                      <a:pt x="1848104" y="302387"/>
                    </a:lnTo>
                    <a:lnTo>
                      <a:pt x="1847977" y="302387"/>
                    </a:lnTo>
                    <a:lnTo>
                      <a:pt x="1903730" y="327787"/>
                    </a:lnTo>
                    <a:lnTo>
                      <a:pt x="1903603" y="327787"/>
                    </a:lnTo>
                    <a:lnTo>
                      <a:pt x="1958213" y="353187"/>
                    </a:lnTo>
                    <a:lnTo>
                      <a:pt x="1957959" y="353187"/>
                    </a:lnTo>
                    <a:lnTo>
                      <a:pt x="2011299" y="391287"/>
                    </a:lnTo>
                    <a:lnTo>
                      <a:pt x="2011172" y="391287"/>
                    </a:lnTo>
                    <a:lnTo>
                      <a:pt x="2063115" y="416687"/>
                    </a:lnTo>
                    <a:lnTo>
                      <a:pt x="2062988" y="416687"/>
                    </a:lnTo>
                    <a:lnTo>
                      <a:pt x="2113280" y="454787"/>
                    </a:lnTo>
                    <a:lnTo>
                      <a:pt x="2113026" y="454787"/>
                    </a:lnTo>
                    <a:lnTo>
                      <a:pt x="2161667" y="480187"/>
                    </a:lnTo>
                    <a:lnTo>
                      <a:pt x="2161540" y="480187"/>
                    </a:lnTo>
                    <a:lnTo>
                      <a:pt x="2208403" y="518287"/>
                    </a:lnTo>
                    <a:lnTo>
                      <a:pt x="2208276" y="518287"/>
                    </a:lnTo>
                    <a:lnTo>
                      <a:pt x="2253234" y="556387"/>
                    </a:lnTo>
                    <a:lnTo>
                      <a:pt x="2252980" y="556387"/>
                    </a:lnTo>
                    <a:lnTo>
                      <a:pt x="2295906" y="594487"/>
                    </a:lnTo>
                    <a:lnTo>
                      <a:pt x="2295779" y="594487"/>
                    </a:lnTo>
                    <a:lnTo>
                      <a:pt x="2336546" y="632587"/>
                    </a:lnTo>
                    <a:lnTo>
                      <a:pt x="2336419" y="632587"/>
                    </a:lnTo>
                    <a:lnTo>
                      <a:pt x="2355850" y="657987"/>
                    </a:lnTo>
                    <a:lnTo>
                      <a:pt x="2374773" y="683387"/>
                    </a:lnTo>
                    <a:lnTo>
                      <a:pt x="2374646" y="683387"/>
                    </a:lnTo>
                    <a:lnTo>
                      <a:pt x="2393061" y="696087"/>
                    </a:lnTo>
                    <a:lnTo>
                      <a:pt x="2392934" y="696087"/>
                    </a:lnTo>
                    <a:lnTo>
                      <a:pt x="2410714" y="721487"/>
                    </a:lnTo>
                    <a:lnTo>
                      <a:pt x="2410587" y="721487"/>
                    </a:lnTo>
                    <a:lnTo>
                      <a:pt x="2427732" y="746887"/>
                    </a:lnTo>
                    <a:lnTo>
                      <a:pt x="2427605" y="746887"/>
                    </a:lnTo>
                    <a:lnTo>
                      <a:pt x="2444115" y="759587"/>
                    </a:lnTo>
                    <a:lnTo>
                      <a:pt x="2443988" y="759587"/>
                    </a:lnTo>
                    <a:lnTo>
                      <a:pt x="2459863" y="784987"/>
                    </a:lnTo>
                    <a:lnTo>
                      <a:pt x="2459736" y="784987"/>
                    </a:lnTo>
                    <a:lnTo>
                      <a:pt x="2474849" y="810387"/>
                    </a:lnTo>
                    <a:lnTo>
                      <a:pt x="2489327" y="835787"/>
                    </a:lnTo>
                    <a:lnTo>
                      <a:pt x="2489200" y="835787"/>
                    </a:lnTo>
                    <a:lnTo>
                      <a:pt x="2502916" y="848487"/>
                    </a:lnTo>
                    <a:lnTo>
                      <a:pt x="2502789" y="848487"/>
                    </a:lnTo>
                    <a:lnTo>
                      <a:pt x="2515870" y="873887"/>
                    </a:lnTo>
                    <a:lnTo>
                      <a:pt x="2515743" y="873887"/>
                    </a:lnTo>
                    <a:lnTo>
                      <a:pt x="2528062" y="899287"/>
                    </a:lnTo>
                    <a:lnTo>
                      <a:pt x="2527935" y="899287"/>
                    </a:lnTo>
                    <a:lnTo>
                      <a:pt x="2539619" y="924687"/>
                    </a:lnTo>
                    <a:lnTo>
                      <a:pt x="2539492" y="924687"/>
                    </a:lnTo>
                    <a:lnTo>
                      <a:pt x="2550287" y="950087"/>
                    </a:lnTo>
                    <a:lnTo>
                      <a:pt x="2550160" y="950087"/>
                    </a:lnTo>
                    <a:lnTo>
                      <a:pt x="2560193" y="962787"/>
                    </a:lnTo>
                    <a:lnTo>
                      <a:pt x="2569337" y="988187"/>
                    </a:lnTo>
                    <a:lnTo>
                      <a:pt x="2577719" y="1013587"/>
                    </a:lnTo>
                    <a:lnTo>
                      <a:pt x="2577592" y="1013587"/>
                    </a:lnTo>
                    <a:lnTo>
                      <a:pt x="2585212" y="1038987"/>
                    </a:lnTo>
                    <a:lnTo>
                      <a:pt x="2591943" y="1064387"/>
                    </a:lnTo>
                    <a:lnTo>
                      <a:pt x="2597785" y="1089787"/>
                    </a:lnTo>
                    <a:lnTo>
                      <a:pt x="2602738" y="1115187"/>
                    </a:lnTo>
                    <a:lnTo>
                      <a:pt x="2602611" y="1115187"/>
                    </a:lnTo>
                    <a:lnTo>
                      <a:pt x="2606802" y="1140587"/>
                    </a:lnTo>
                    <a:lnTo>
                      <a:pt x="2610104" y="1165987"/>
                    </a:lnTo>
                    <a:lnTo>
                      <a:pt x="2609977" y="1165987"/>
                    </a:lnTo>
                    <a:lnTo>
                      <a:pt x="2612263" y="1178687"/>
                    </a:lnTo>
                    <a:lnTo>
                      <a:pt x="2613787" y="1204087"/>
                    </a:lnTo>
                    <a:lnTo>
                      <a:pt x="2614168" y="1229487"/>
                    </a:lnTo>
                    <a:lnTo>
                      <a:pt x="2616962" y="1280287"/>
                    </a:lnTo>
                    <a:lnTo>
                      <a:pt x="2624328" y="1331087"/>
                    </a:lnTo>
                    <a:lnTo>
                      <a:pt x="2636393" y="1381887"/>
                    </a:lnTo>
                    <a:lnTo>
                      <a:pt x="2653157" y="1432687"/>
                    </a:lnTo>
                    <a:lnTo>
                      <a:pt x="2674112" y="1483487"/>
                    </a:lnTo>
                    <a:lnTo>
                      <a:pt x="2699385" y="1521587"/>
                    </a:lnTo>
                    <a:lnTo>
                      <a:pt x="2728722" y="1572387"/>
                    </a:lnTo>
                    <a:lnTo>
                      <a:pt x="2761869" y="1623187"/>
                    </a:lnTo>
                    <a:lnTo>
                      <a:pt x="2798826" y="1661287"/>
                    </a:lnTo>
                    <a:lnTo>
                      <a:pt x="2839339" y="1712087"/>
                    </a:lnTo>
                    <a:lnTo>
                      <a:pt x="2883281" y="1750187"/>
                    </a:lnTo>
                    <a:lnTo>
                      <a:pt x="2930525" y="1800987"/>
                    </a:lnTo>
                    <a:lnTo>
                      <a:pt x="2980817" y="1839087"/>
                    </a:lnTo>
                    <a:lnTo>
                      <a:pt x="3034157" y="1877187"/>
                    </a:lnTo>
                    <a:lnTo>
                      <a:pt x="3090164" y="1915287"/>
                    </a:lnTo>
                    <a:lnTo>
                      <a:pt x="3148838" y="1953387"/>
                    </a:lnTo>
                    <a:lnTo>
                      <a:pt x="3209925" y="1991487"/>
                    </a:lnTo>
                    <a:lnTo>
                      <a:pt x="3273552" y="2029587"/>
                    </a:lnTo>
                    <a:lnTo>
                      <a:pt x="3339211" y="2054987"/>
                    </a:lnTo>
                    <a:lnTo>
                      <a:pt x="3407029" y="2093087"/>
                    </a:lnTo>
                    <a:lnTo>
                      <a:pt x="3547872" y="2143887"/>
                    </a:lnTo>
                    <a:lnTo>
                      <a:pt x="3770503" y="2220087"/>
                    </a:lnTo>
                    <a:lnTo>
                      <a:pt x="4161409" y="2283587"/>
                    </a:lnTo>
                    <a:lnTo>
                      <a:pt x="4244594" y="2283587"/>
                    </a:lnTo>
                    <a:lnTo>
                      <a:pt x="4244086" y="2308987"/>
                    </a:lnTo>
                    <a:lnTo>
                      <a:pt x="4321048" y="2283587"/>
                    </a:lnTo>
                    <a:close/>
                  </a:path>
                  <a:path w="4657725" h="2309495">
                    <a:moveTo>
                      <a:pt x="4657598" y="37719"/>
                    </a:moveTo>
                    <a:lnTo>
                      <a:pt x="4645253" y="31623"/>
                    </a:lnTo>
                    <a:lnTo>
                      <a:pt x="4581271" y="0"/>
                    </a:lnTo>
                    <a:lnTo>
                      <a:pt x="4581423" y="31686"/>
                    </a:lnTo>
                    <a:lnTo>
                      <a:pt x="4222115" y="33274"/>
                    </a:lnTo>
                    <a:lnTo>
                      <a:pt x="3576193" y="42672"/>
                    </a:lnTo>
                    <a:lnTo>
                      <a:pt x="2548001" y="74041"/>
                    </a:lnTo>
                    <a:lnTo>
                      <a:pt x="1712087" y="116459"/>
                    </a:lnTo>
                    <a:lnTo>
                      <a:pt x="1221867" y="150749"/>
                    </a:lnTo>
                    <a:lnTo>
                      <a:pt x="864108" y="182245"/>
                    </a:lnTo>
                    <a:lnTo>
                      <a:pt x="848055" y="183959"/>
                    </a:lnTo>
                    <a:lnTo>
                      <a:pt x="848055" y="197523"/>
                    </a:lnTo>
                    <a:lnTo>
                      <a:pt x="833120" y="200787"/>
                    </a:lnTo>
                    <a:lnTo>
                      <a:pt x="814222" y="200787"/>
                    </a:lnTo>
                    <a:lnTo>
                      <a:pt x="848055" y="197523"/>
                    </a:lnTo>
                    <a:lnTo>
                      <a:pt x="848055" y="183959"/>
                    </a:lnTo>
                    <a:lnTo>
                      <a:pt x="674497" y="202438"/>
                    </a:lnTo>
                    <a:lnTo>
                      <a:pt x="505587" y="223139"/>
                    </a:lnTo>
                    <a:lnTo>
                      <a:pt x="483831" y="226187"/>
                    </a:lnTo>
                    <a:lnTo>
                      <a:pt x="460883" y="226187"/>
                    </a:lnTo>
                    <a:lnTo>
                      <a:pt x="436156" y="232879"/>
                    </a:lnTo>
                    <a:lnTo>
                      <a:pt x="405003" y="237236"/>
                    </a:lnTo>
                    <a:lnTo>
                      <a:pt x="394703" y="238887"/>
                    </a:lnTo>
                    <a:lnTo>
                      <a:pt x="368808" y="238887"/>
                    </a:lnTo>
                    <a:lnTo>
                      <a:pt x="337959" y="247992"/>
                    </a:lnTo>
                    <a:lnTo>
                      <a:pt x="314706" y="251714"/>
                    </a:lnTo>
                    <a:lnTo>
                      <a:pt x="246037" y="264287"/>
                    </a:lnTo>
                    <a:lnTo>
                      <a:pt x="227838" y="264287"/>
                    </a:lnTo>
                    <a:lnTo>
                      <a:pt x="205701" y="272338"/>
                    </a:lnTo>
                    <a:lnTo>
                      <a:pt x="199136" y="273685"/>
                    </a:lnTo>
                    <a:lnTo>
                      <a:pt x="184632" y="276987"/>
                    </a:lnTo>
                    <a:lnTo>
                      <a:pt x="176276" y="276987"/>
                    </a:lnTo>
                    <a:lnTo>
                      <a:pt x="172935" y="279654"/>
                    </a:lnTo>
                    <a:lnTo>
                      <a:pt x="166243" y="281178"/>
                    </a:lnTo>
                    <a:lnTo>
                      <a:pt x="136144" y="288798"/>
                    </a:lnTo>
                    <a:lnTo>
                      <a:pt x="132918" y="289687"/>
                    </a:lnTo>
                    <a:lnTo>
                      <a:pt x="130556" y="289687"/>
                    </a:lnTo>
                    <a:lnTo>
                      <a:pt x="127228" y="291261"/>
                    </a:lnTo>
                    <a:lnTo>
                      <a:pt x="108966" y="296291"/>
                    </a:lnTo>
                    <a:lnTo>
                      <a:pt x="89115" y="302387"/>
                    </a:lnTo>
                    <a:lnTo>
                      <a:pt x="79502" y="302387"/>
                    </a:lnTo>
                    <a:lnTo>
                      <a:pt x="75488" y="307060"/>
                    </a:lnTo>
                    <a:lnTo>
                      <a:pt x="63373" y="311404"/>
                    </a:lnTo>
                    <a:lnTo>
                      <a:pt x="54749" y="315087"/>
                    </a:lnTo>
                    <a:lnTo>
                      <a:pt x="48895" y="315087"/>
                    </a:lnTo>
                    <a:lnTo>
                      <a:pt x="46482" y="318630"/>
                    </a:lnTo>
                    <a:lnTo>
                      <a:pt x="44958" y="319278"/>
                    </a:lnTo>
                    <a:lnTo>
                      <a:pt x="29718" y="327025"/>
                    </a:lnTo>
                    <a:lnTo>
                      <a:pt x="28562" y="327787"/>
                    </a:lnTo>
                    <a:lnTo>
                      <a:pt x="25273" y="327787"/>
                    </a:lnTo>
                    <a:lnTo>
                      <a:pt x="23698" y="331000"/>
                    </a:lnTo>
                    <a:lnTo>
                      <a:pt x="17399" y="335153"/>
                    </a:lnTo>
                    <a:lnTo>
                      <a:pt x="8115" y="343662"/>
                    </a:lnTo>
                    <a:lnTo>
                      <a:pt x="2032" y="352806"/>
                    </a:lnTo>
                    <a:lnTo>
                      <a:pt x="0" y="361569"/>
                    </a:lnTo>
                    <a:lnTo>
                      <a:pt x="1066" y="361823"/>
                    </a:lnTo>
                    <a:lnTo>
                      <a:pt x="508" y="365887"/>
                    </a:lnTo>
                    <a:lnTo>
                      <a:pt x="13576" y="365887"/>
                    </a:lnTo>
                    <a:lnTo>
                      <a:pt x="15570" y="355333"/>
                    </a:lnTo>
                    <a:lnTo>
                      <a:pt x="15925" y="354825"/>
                    </a:lnTo>
                    <a:lnTo>
                      <a:pt x="15494" y="365887"/>
                    </a:lnTo>
                    <a:lnTo>
                      <a:pt x="18796" y="353187"/>
                    </a:lnTo>
                    <a:lnTo>
                      <a:pt x="26543" y="353187"/>
                    </a:lnTo>
                    <a:lnTo>
                      <a:pt x="32385" y="340487"/>
                    </a:lnTo>
                    <a:lnTo>
                      <a:pt x="45974" y="340487"/>
                    </a:lnTo>
                    <a:lnTo>
                      <a:pt x="53187" y="329539"/>
                    </a:lnTo>
                    <a:lnTo>
                      <a:pt x="57315" y="327787"/>
                    </a:lnTo>
                    <a:lnTo>
                      <a:pt x="73152" y="327787"/>
                    </a:lnTo>
                    <a:lnTo>
                      <a:pt x="80899" y="318668"/>
                    </a:lnTo>
                    <a:lnTo>
                      <a:pt x="88773" y="315849"/>
                    </a:lnTo>
                    <a:lnTo>
                      <a:pt x="88519" y="315849"/>
                    </a:lnTo>
                    <a:lnTo>
                      <a:pt x="90970" y="315087"/>
                    </a:lnTo>
                    <a:lnTo>
                      <a:pt x="107442" y="315087"/>
                    </a:lnTo>
                    <a:lnTo>
                      <a:pt x="114871" y="307797"/>
                    </a:lnTo>
                    <a:lnTo>
                      <a:pt x="134391" y="302387"/>
                    </a:lnTo>
                    <a:lnTo>
                      <a:pt x="163449" y="302387"/>
                    </a:lnTo>
                    <a:lnTo>
                      <a:pt x="176390" y="291947"/>
                    </a:lnTo>
                    <a:lnTo>
                      <a:pt x="186309" y="289687"/>
                    </a:lnTo>
                    <a:lnTo>
                      <a:pt x="212725" y="289687"/>
                    </a:lnTo>
                    <a:lnTo>
                      <a:pt x="224040" y="281546"/>
                    </a:lnTo>
                    <a:lnTo>
                      <a:pt x="237490" y="278765"/>
                    </a:lnTo>
                    <a:lnTo>
                      <a:pt x="237363" y="278892"/>
                    </a:lnTo>
                    <a:lnTo>
                      <a:pt x="238023" y="278765"/>
                    </a:lnTo>
                    <a:lnTo>
                      <a:pt x="247307" y="276987"/>
                    </a:lnTo>
                    <a:lnTo>
                      <a:pt x="287147" y="276987"/>
                    </a:lnTo>
                    <a:lnTo>
                      <a:pt x="327914" y="264287"/>
                    </a:lnTo>
                    <a:lnTo>
                      <a:pt x="327787" y="264287"/>
                    </a:lnTo>
                    <a:lnTo>
                      <a:pt x="341680" y="260184"/>
                    </a:lnTo>
                    <a:lnTo>
                      <a:pt x="360553" y="257048"/>
                    </a:lnTo>
                    <a:lnTo>
                      <a:pt x="360426" y="257048"/>
                    </a:lnTo>
                    <a:lnTo>
                      <a:pt x="395490" y="251587"/>
                    </a:lnTo>
                    <a:lnTo>
                      <a:pt x="415544" y="251587"/>
                    </a:lnTo>
                    <a:lnTo>
                      <a:pt x="438594" y="245364"/>
                    </a:lnTo>
                    <a:lnTo>
                      <a:pt x="484632" y="238887"/>
                    </a:lnTo>
                    <a:lnTo>
                      <a:pt x="561467" y="238887"/>
                    </a:lnTo>
                    <a:lnTo>
                      <a:pt x="613283" y="226187"/>
                    </a:lnTo>
                    <a:lnTo>
                      <a:pt x="666496" y="226187"/>
                    </a:lnTo>
                    <a:lnTo>
                      <a:pt x="721233" y="213487"/>
                    </a:lnTo>
                    <a:lnTo>
                      <a:pt x="834009" y="213487"/>
                    </a:lnTo>
                    <a:lnTo>
                      <a:pt x="891794" y="200787"/>
                    </a:lnTo>
                    <a:lnTo>
                      <a:pt x="1191133" y="200787"/>
                    </a:lnTo>
                    <a:lnTo>
                      <a:pt x="1313459" y="188099"/>
                    </a:lnTo>
                    <a:lnTo>
                      <a:pt x="945261" y="188099"/>
                    </a:lnTo>
                    <a:lnTo>
                      <a:pt x="1073912" y="175641"/>
                    </a:lnTo>
                    <a:lnTo>
                      <a:pt x="1626997" y="134493"/>
                    </a:lnTo>
                    <a:lnTo>
                      <a:pt x="1712976" y="129159"/>
                    </a:lnTo>
                    <a:lnTo>
                      <a:pt x="1979549" y="113665"/>
                    </a:lnTo>
                    <a:lnTo>
                      <a:pt x="2164207" y="104013"/>
                    </a:lnTo>
                    <a:lnTo>
                      <a:pt x="3155950" y="65659"/>
                    </a:lnTo>
                    <a:lnTo>
                      <a:pt x="3576574" y="55372"/>
                    </a:lnTo>
                    <a:lnTo>
                      <a:pt x="3790188" y="51435"/>
                    </a:lnTo>
                    <a:lnTo>
                      <a:pt x="4581487" y="44386"/>
                    </a:lnTo>
                    <a:lnTo>
                      <a:pt x="4581652" y="76200"/>
                    </a:lnTo>
                    <a:lnTo>
                      <a:pt x="4657598" y="37719"/>
                    </a:lnTo>
                    <a:close/>
                  </a:path>
                </a:pathLst>
              </a:custGeom>
              <a:solidFill>
                <a:srgbClr val="000000"/>
              </a:solidFill>
            </p:spPr>
            <p:txBody>
              <a:bodyPr wrap="square" lIns="0" tIns="0" rIns="0" bIns="0" rtlCol="0"/>
              <a:lstStyle/>
              <a:p>
                <a:endParaRPr sz="1350"/>
              </a:p>
            </p:txBody>
          </p:sp>
        </p:grpSp>
        <p:sp>
          <p:nvSpPr>
            <p:cNvPr id="33" name="object 33"/>
            <p:cNvSpPr txBox="1"/>
            <p:nvPr/>
          </p:nvSpPr>
          <p:spPr>
            <a:xfrm>
              <a:off x="1934184" y="1633614"/>
              <a:ext cx="3017520" cy="1287917"/>
            </a:xfrm>
            <a:prstGeom prst="rect">
              <a:avLst/>
            </a:prstGeom>
          </p:spPr>
          <p:txBody>
            <a:bodyPr vert="horz" wrap="square" lIns="0" tIns="9525" rIns="0" bIns="0" rtlCol="0">
              <a:spAutoFit/>
            </a:bodyPr>
            <a:lstStyle/>
            <a:p>
              <a:pPr marL="9525" marR="3810">
                <a:lnSpc>
                  <a:spcPct val="120000"/>
                </a:lnSpc>
                <a:spcBef>
                  <a:spcPts val="75"/>
                </a:spcBef>
              </a:pPr>
              <a:r>
                <a:rPr sz="1725" spc="-4" dirty="0">
                  <a:latin typeface="Calibri"/>
                  <a:cs typeface="Calibri"/>
                </a:rPr>
                <a:t>Looking back </a:t>
              </a:r>
              <a:r>
                <a:rPr sz="1725" dirty="0">
                  <a:latin typeface="Calibri"/>
                  <a:cs typeface="Calibri"/>
                </a:rPr>
                <a:t>at the whole model, </a:t>
              </a:r>
              <a:r>
                <a:rPr sz="1725" spc="-379" dirty="0">
                  <a:latin typeface="Calibri"/>
                  <a:cs typeface="Calibri"/>
                </a:rPr>
                <a:t> </a:t>
              </a:r>
              <a:r>
                <a:rPr sz="1725" dirty="0">
                  <a:latin typeface="Calibri"/>
                  <a:cs typeface="Calibri"/>
                </a:rPr>
                <a:t>zooming</a:t>
              </a:r>
              <a:r>
                <a:rPr sz="1725" spc="-8" dirty="0">
                  <a:latin typeface="Calibri"/>
                  <a:cs typeface="Calibri"/>
                </a:rPr>
                <a:t> </a:t>
              </a:r>
              <a:r>
                <a:rPr sz="1725" dirty="0">
                  <a:latin typeface="Calibri"/>
                  <a:cs typeface="Calibri"/>
                </a:rPr>
                <a:t>in</a:t>
              </a:r>
              <a:r>
                <a:rPr sz="1725" spc="4" dirty="0">
                  <a:latin typeface="Calibri"/>
                  <a:cs typeface="Calibri"/>
                </a:rPr>
                <a:t> </a:t>
              </a:r>
              <a:r>
                <a:rPr sz="1725" spc="-4" dirty="0">
                  <a:latin typeface="Calibri"/>
                  <a:cs typeface="Calibri"/>
                </a:rPr>
                <a:t>on </a:t>
              </a:r>
              <a:r>
                <a:rPr sz="1725" dirty="0">
                  <a:latin typeface="Calibri"/>
                  <a:cs typeface="Calibri"/>
                </a:rPr>
                <a:t>a</a:t>
              </a:r>
              <a:r>
                <a:rPr sz="1725" spc="-4" dirty="0">
                  <a:latin typeface="Calibri"/>
                  <a:cs typeface="Calibri"/>
                </a:rPr>
                <a:t> Decoder</a:t>
              </a:r>
              <a:r>
                <a:rPr sz="1725" spc="-8" dirty="0">
                  <a:latin typeface="Calibri"/>
                  <a:cs typeface="Calibri"/>
                </a:rPr>
                <a:t> </a:t>
              </a:r>
              <a:r>
                <a:rPr sz="1725" spc="-4" dirty="0">
                  <a:latin typeface="Calibri"/>
                  <a:cs typeface="Calibri"/>
                </a:rPr>
                <a:t>block:</a:t>
              </a:r>
              <a:endParaRPr sz="1725">
                <a:latin typeface="Calibri"/>
                <a:cs typeface="Calibri"/>
              </a:endParaRPr>
            </a:p>
            <a:p>
              <a:pPr marL="1714024" marR="468630" indent="-165734">
                <a:spcBef>
                  <a:spcPts val="1361"/>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26" dirty="0">
                  <a:latin typeface="Calibri"/>
                  <a:cs typeface="Calibri"/>
                </a:rPr>
                <a:t>Encoder</a:t>
              </a:r>
              <a:endParaRPr sz="1500">
                <a:latin typeface="Calibri"/>
                <a:cs typeface="Calibri"/>
              </a:endParaRPr>
            </a:p>
          </p:txBody>
        </p:sp>
        <p:sp>
          <p:nvSpPr>
            <p:cNvPr id="34" name="object 34"/>
            <p:cNvSpPr txBox="1"/>
            <p:nvPr/>
          </p:nvSpPr>
          <p:spPr>
            <a:xfrm>
              <a:off x="7368922" y="5540655"/>
              <a:ext cx="1731645" cy="286617"/>
            </a:xfrm>
            <a:prstGeom prst="rect">
              <a:avLst/>
            </a:prstGeom>
          </p:spPr>
          <p:txBody>
            <a:bodyPr vert="horz" wrap="square" lIns="0" tIns="9525" rIns="0" bIns="0" rtlCol="0">
              <a:spAutoFit/>
            </a:bodyPr>
            <a:lstStyle/>
            <a:p>
              <a:pPr marL="9525">
                <a:spcBef>
                  <a:spcPts val="75"/>
                </a:spcBef>
              </a:pPr>
              <a:r>
                <a:rPr spc="-4" dirty="0">
                  <a:solidFill>
                    <a:srgbClr val="8B1515"/>
                  </a:solidFill>
                  <a:latin typeface="Calibri"/>
                  <a:cs typeface="Calibri"/>
                </a:rPr>
                <a:t>[output</a:t>
              </a:r>
              <a:r>
                <a:rPr spc="-49"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grpSp>
          <p:nvGrpSpPr>
            <p:cNvPr id="35" name="object 35"/>
            <p:cNvGrpSpPr/>
            <p:nvPr/>
          </p:nvGrpSpPr>
          <p:grpSpPr>
            <a:xfrm>
              <a:off x="6775704" y="1787633"/>
              <a:ext cx="3268504" cy="3238024"/>
              <a:chOff x="7002271" y="1240510"/>
              <a:chExt cx="4358005" cy="4317365"/>
            </a:xfrm>
          </p:grpSpPr>
          <p:pic>
            <p:nvPicPr>
              <p:cNvPr id="36" name="object 36"/>
              <p:cNvPicPr/>
              <p:nvPr/>
            </p:nvPicPr>
            <p:blipFill>
              <a:blip r:embed="rId5" cstate="print"/>
              <a:stretch>
                <a:fillRect/>
              </a:stretch>
            </p:blipFill>
            <p:spPr>
              <a:xfrm>
                <a:off x="8721851" y="1240510"/>
                <a:ext cx="234670" cy="304825"/>
              </a:xfrm>
              <a:prstGeom prst="rect">
                <a:avLst/>
              </a:prstGeom>
            </p:spPr>
          </p:pic>
          <p:pic>
            <p:nvPicPr>
              <p:cNvPr id="37" name="object 37"/>
              <p:cNvPicPr/>
              <p:nvPr/>
            </p:nvPicPr>
            <p:blipFill>
              <a:blip r:embed="rId6" cstate="print"/>
              <a:stretch>
                <a:fillRect/>
              </a:stretch>
            </p:blipFill>
            <p:spPr>
              <a:xfrm>
                <a:off x="8803385" y="1340358"/>
                <a:ext cx="76200" cy="146684"/>
              </a:xfrm>
              <a:prstGeom prst="rect">
                <a:avLst/>
              </a:prstGeom>
            </p:spPr>
          </p:pic>
          <p:pic>
            <p:nvPicPr>
              <p:cNvPr id="38" name="object 38"/>
              <p:cNvPicPr/>
              <p:nvPr/>
            </p:nvPicPr>
            <p:blipFill>
              <a:blip r:embed="rId11" cstate="print"/>
              <a:stretch>
                <a:fillRect/>
              </a:stretch>
            </p:blipFill>
            <p:spPr>
              <a:xfrm>
                <a:off x="7002271" y="2398776"/>
                <a:ext cx="4357624" cy="3158744"/>
              </a:xfrm>
              <a:prstGeom prst="rect">
                <a:avLst/>
              </a:prstGeom>
            </p:spPr>
          </p:pic>
        </p:grpSp>
        <p:sp>
          <p:nvSpPr>
            <p:cNvPr id="39" name="object 39"/>
            <p:cNvSpPr txBox="1"/>
            <p:nvPr/>
          </p:nvSpPr>
          <p:spPr>
            <a:xfrm>
              <a:off x="7033546" y="1604639"/>
              <a:ext cx="2462213" cy="3155800"/>
            </a:xfrm>
            <a:prstGeom prst="rect">
              <a:avLst/>
            </a:prstGeom>
          </p:spPr>
          <p:txBody>
            <a:bodyPr vert="horz" wrap="square" lIns="0" tIns="9525" rIns="0" bIns="0" rtlCol="0">
              <a:spAutoFit/>
            </a:bodyPr>
            <a:lstStyle/>
            <a:p>
              <a:pPr marR="197168" algn="ctr">
                <a:spcBef>
                  <a:spcPts val="75"/>
                </a:spcBef>
              </a:pPr>
              <a:r>
                <a:rPr sz="1350" spc="-4" dirty="0">
                  <a:solidFill>
                    <a:srgbClr val="8B1515"/>
                  </a:solidFill>
                  <a:latin typeface="Calibri"/>
                  <a:cs typeface="Calibri"/>
                </a:rPr>
                <a:t>[predictions!]</a:t>
              </a:r>
              <a:endParaRPr sz="1350">
                <a:latin typeface="Calibri"/>
                <a:cs typeface="Calibri"/>
              </a:endParaRPr>
            </a:p>
            <a:p>
              <a:pPr marL="623888" marR="837724" algn="ctr">
                <a:spcBef>
                  <a:spcPts val="1215"/>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a:p>
              <a:pPr marL="484823" marR="375285" indent="27146" algn="ctr">
                <a:lnSpc>
                  <a:spcPct val="182700"/>
                </a:lnSpc>
                <a:spcBef>
                  <a:spcPts val="394"/>
                </a:spcBef>
              </a:pPr>
              <a:r>
                <a:rPr sz="1350" spc="26" dirty="0">
                  <a:latin typeface="Calibri"/>
                  <a:cs typeface="Calibri"/>
                </a:rPr>
                <a:t>Residual</a:t>
              </a:r>
              <a:r>
                <a:rPr sz="1350" spc="-60" dirty="0">
                  <a:latin typeface="Calibri"/>
                  <a:cs typeface="Calibri"/>
                </a:rPr>
                <a:t> </a:t>
              </a:r>
              <a:r>
                <a:rPr sz="1350" spc="-4" dirty="0">
                  <a:latin typeface="Calibri"/>
                  <a:cs typeface="Calibri"/>
                </a:rPr>
                <a:t>+</a:t>
              </a:r>
              <a:r>
                <a:rPr sz="1350" spc="-56" dirty="0">
                  <a:latin typeface="Calibri"/>
                  <a:cs typeface="Calibri"/>
                </a:rPr>
                <a:t> </a:t>
              </a:r>
              <a:r>
                <a:rPr sz="1350" spc="19" dirty="0">
                  <a:latin typeface="Calibri"/>
                  <a:cs typeface="Calibri"/>
                </a:rPr>
                <a:t>LayerNorm </a:t>
              </a:r>
              <a:r>
                <a:rPr sz="1350" spc="-296" dirty="0">
                  <a:latin typeface="Calibri"/>
                  <a:cs typeface="Calibri"/>
                </a:rPr>
                <a:t> </a:t>
              </a:r>
              <a:r>
                <a:rPr sz="1350" spc="15" dirty="0">
                  <a:latin typeface="Calibri"/>
                  <a:cs typeface="Calibri"/>
                </a:rPr>
                <a:t>Feed-Forward </a:t>
              </a:r>
              <a:r>
                <a:rPr sz="1350" spc="19" dirty="0">
                  <a:latin typeface="Calibri"/>
                  <a:cs typeface="Calibri"/>
                </a:rPr>
                <a:t> </a:t>
              </a:r>
              <a:r>
                <a:rPr sz="1350" spc="26" dirty="0">
                  <a:latin typeface="Calibri"/>
                  <a:cs typeface="Calibri"/>
                </a:rPr>
                <a:t>Residual</a:t>
              </a:r>
              <a:r>
                <a:rPr sz="1350" spc="-56" dirty="0">
                  <a:latin typeface="Calibri"/>
                  <a:cs typeface="Calibri"/>
                </a:rPr>
                <a:t> </a:t>
              </a:r>
              <a:r>
                <a:rPr sz="1350" spc="-4" dirty="0">
                  <a:latin typeface="Calibri"/>
                  <a:cs typeface="Calibri"/>
                </a:rPr>
                <a:t>+</a:t>
              </a:r>
              <a:r>
                <a:rPr sz="1350" spc="-49" dirty="0">
                  <a:latin typeface="Calibri"/>
                  <a:cs typeface="Calibri"/>
                </a:rPr>
                <a:t> </a:t>
              </a:r>
              <a:r>
                <a:rPr sz="1350" spc="19" dirty="0">
                  <a:latin typeface="Calibri"/>
                  <a:cs typeface="Calibri"/>
                </a:rPr>
                <a:t>LayerNorm</a:t>
              </a:r>
              <a:endParaRPr sz="1350">
                <a:latin typeface="Calibri"/>
                <a:cs typeface="Calibri"/>
              </a:endParaRPr>
            </a:p>
            <a:p>
              <a:pPr marL="280988" marR="199549" algn="ctr">
                <a:lnSpc>
                  <a:spcPts val="3008"/>
                </a:lnSpc>
                <a:spcBef>
                  <a:spcPts val="270"/>
                </a:spcBef>
              </a:pPr>
              <a:r>
                <a:rPr sz="1350" spc="-23" dirty="0">
                  <a:latin typeface="Calibri"/>
                  <a:cs typeface="Calibri"/>
                </a:rPr>
                <a:t>Mult</a:t>
              </a:r>
              <a:r>
                <a:rPr sz="1350" spc="-8" dirty="0">
                  <a:latin typeface="Calibri"/>
                  <a:cs typeface="Calibri"/>
                </a:rPr>
                <a:t>i</a:t>
              </a:r>
              <a:r>
                <a:rPr sz="1350" spc="4" dirty="0">
                  <a:latin typeface="Calibri"/>
                  <a:cs typeface="Calibri"/>
                </a:rPr>
                <a:t>-</a:t>
              </a:r>
              <a:r>
                <a:rPr sz="1350" spc="23" dirty="0">
                  <a:latin typeface="Calibri"/>
                  <a:cs typeface="Calibri"/>
                </a:rPr>
                <a:t>Hea</a:t>
              </a:r>
              <a:r>
                <a:rPr sz="1350" spc="38" dirty="0">
                  <a:latin typeface="Calibri"/>
                  <a:cs typeface="Calibri"/>
                </a:rPr>
                <a:t>d</a:t>
              </a:r>
              <a:r>
                <a:rPr sz="1350" spc="-41" dirty="0">
                  <a:latin typeface="Calibri"/>
                  <a:cs typeface="Calibri"/>
                </a:rPr>
                <a:t> </a:t>
              </a:r>
              <a:r>
                <a:rPr sz="1350" b="1" spc="53" dirty="0">
                  <a:latin typeface="Calibri"/>
                  <a:cs typeface="Calibri"/>
                </a:rPr>
                <a:t>Cro</a:t>
              </a:r>
              <a:r>
                <a:rPr sz="1350" b="1" spc="38" dirty="0">
                  <a:latin typeface="Calibri"/>
                  <a:cs typeface="Calibri"/>
                </a:rPr>
                <a:t>s</a:t>
              </a:r>
              <a:r>
                <a:rPr sz="1350" b="1" spc="53" dirty="0">
                  <a:latin typeface="Calibri"/>
                  <a:cs typeface="Calibri"/>
                </a:rPr>
                <a:t>s</a:t>
              </a:r>
              <a:r>
                <a:rPr sz="1350" b="1" spc="34" dirty="0">
                  <a:latin typeface="Calibri"/>
                  <a:cs typeface="Calibri"/>
                </a:rPr>
                <a:t>-</a:t>
              </a:r>
              <a:r>
                <a:rPr sz="1350" spc="-30" dirty="0">
                  <a:latin typeface="Calibri"/>
                  <a:cs typeface="Calibri"/>
                </a:rPr>
                <a:t>A</a:t>
              </a:r>
              <a:r>
                <a:rPr sz="1350" spc="-15" dirty="0">
                  <a:latin typeface="Calibri"/>
                  <a:cs typeface="Calibri"/>
                </a:rPr>
                <a:t>t</a:t>
              </a:r>
              <a:r>
                <a:rPr sz="1350" spc="11" dirty="0">
                  <a:latin typeface="Calibri"/>
                  <a:cs typeface="Calibri"/>
                </a:rPr>
                <a:t>tention  </a:t>
              </a:r>
              <a:r>
                <a:rPr sz="1350" spc="26" dirty="0">
                  <a:latin typeface="Calibri"/>
                  <a:cs typeface="Calibri"/>
                </a:rPr>
                <a:t>Residual</a:t>
              </a:r>
              <a:r>
                <a:rPr sz="1350" spc="-41" dirty="0">
                  <a:latin typeface="Calibri"/>
                  <a:cs typeface="Calibri"/>
                </a:rPr>
                <a:t> </a:t>
              </a:r>
              <a:r>
                <a:rPr sz="1350" spc="-4" dirty="0">
                  <a:latin typeface="Calibri"/>
                  <a:cs typeface="Calibri"/>
                </a:rPr>
                <a:t>+</a:t>
              </a:r>
              <a:r>
                <a:rPr sz="1350" spc="-38" dirty="0">
                  <a:latin typeface="Calibri"/>
                  <a:cs typeface="Calibri"/>
                </a:rPr>
                <a:t> </a:t>
              </a:r>
              <a:r>
                <a:rPr sz="1350" spc="19" dirty="0">
                  <a:latin typeface="Calibri"/>
                  <a:cs typeface="Calibri"/>
                </a:rPr>
                <a:t>LayerNorm</a:t>
              </a:r>
              <a:endParaRPr sz="1350">
                <a:latin typeface="Calibri"/>
                <a:cs typeface="Calibri"/>
              </a:endParaRPr>
            </a:p>
            <a:p>
              <a:pPr algn="ctr">
                <a:spcBef>
                  <a:spcPts val="949"/>
                </a:spcBef>
              </a:pPr>
              <a:r>
                <a:rPr sz="1350" b="1" spc="15" dirty="0">
                  <a:latin typeface="Calibri"/>
                  <a:cs typeface="Calibri"/>
                </a:rPr>
                <a:t>Masked</a:t>
              </a:r>
              <a:r>
                <a:rPr sz="1350" b="1" spc="-34" dirty="0">
                  <a:latin typeface="Calibri"/>
                  <a:cs typeface="Calibri"/>
                </a:rPr>
                <a:t> </a:t>
              </a:r>
              <a:r>
                <a:rPr sz="1350" spc="4" dirty="0">
                  <a:latin typeface="Calibri"/>
                  <a:cs typeface="Calibri"/>
                </a:rPr>
                <a:t>Multi-Head</a:t>
              </a:r>
              <a:r>
                <a:rPr sz="1350" spc="-41" dirty="0">
                  <a:latin typeface="Calibri"/>
                  <a:cs typeface="Calibri"/>
                </a:rPr>
                <a:t> </a:t>
              </a:r>
              <a:r>
                <a:rPr sz="1350" spc="11" dirty="0">
                  <a:latin typeface="Calibri"/>
                  <a:cs typeface="Calibri"/>
                </a:rPr>
                <a:t>Self-Attention</a:t>
              </a:r>
              <a:endParaRPr sz="1350">
                <a:latin typeface="Calibri"/>
                <a:cs typeface="Calibri"/>
              </a:endParaRPr>
            </a:p>
          </p:txBody>
        </p:sp>
      </p:grpSp>
      <p:sp>
        <p:nvSpPr>
          <p:cNvPr id="41" name="TextBox 40">
            <a:extLst>
              <a:ext uri="{FF2B5EF4-FFF2-40B4-BE49-F238E27FC236}">
                <a16:creationId xmlns:a16="http://schemas.microsoft.com/office/drawing/2014/main" id="{DED5523D-51EC-4467-A7F3-EFE515CC7767}"/>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44" name="Title 52">
            <a:extLst>
              <a:ext uri="{FF2B5EF4-FFF2-40B4-BE49-F238E27FC236}">
                <a16:creationId xmlns:a16="http://schemas.microsoft.com/office/drawing/2014/main" id="{60C841FB-2C37-43BD-95E2-A8814849728C}"/>
              </a:ext>
            </a:extLst>
          </p:cNvPr>
          <p:cNvSpPr>
            <a:spLocks noGrp="1"/>
          </p:cNvSpPr>
          <p:nvPr>
            <p:ph type="title"/>
          </p:nvPr>
        </p:nvSpPr>
        <p:spPr>
          <a:xfrm>
            <a:off x="710214" y="125414"/>
            <a:ext cx="9552975" cy="984885"/>
          </a:xfrm>
        </p:spPr>
        <p:txBody>
          <a:bodyPr vert="horz" lIns="91440" tIns="45720" rIns="91440" bIns="45720" rtlCol="0" anchor="ctr">
            <a:normAutofit fontScale="90000"/>
          </a:bodyPr>
          <a:lstStyle/>
          <a:p>
            <a:r>
              <a:rPr lang="en-US" sz="4400" b="0" spc="-120" dirty="0">
                <a:solidFill>
                  <a:schemeClr val="tx1"/>
                </a:solidFill>
                <a:latin typeface="+mj-lt"/>
                <a:cs typeface="+mj-cs"/>
              </a:rPr>
              <a:t>The Transformer Encoder-Decoder </a:t>
            </a:r>
            <a:br>
              <a:rPr lang="en-US" sz="4400" b="0" spc="-120" dirty="0">
                <a:solidFill>
                  <a:schemeClr val="tx1"/>
                </a:solidFill>
                <a:latin typeface="+mj-lt"/>
                <a:cs typeface="+mj-cs"/>
              </a:rPr>
            </a:br>
            <a:r>
              <a:rPr lang="en-US" sz="4400" b="0" spc="-120" dirty="0">
                <a:solidFill>
                  <a:schemeClr val="tx1"/>
                </a:solidFill>
                <a:latin typeface="+mj-lt"/>
                <a:cs typeface="+mj-cs"/>
                <a:hlinkClick r:id="rId12"/>
              </a:rPr>
              <a:t>[Vaswani et al., 2017]</a:t>
            </a:r>
            <a:endParaRPr lang="en-US" sz="4400" b="0" spc="-120" dirty="0">
              <a:solidFill>
                <a:schemeClr val="tx1"/>
              </a:solidFill>
              <a:latin typeface="+mj-lt"/>
              <a:cs typeface="+mj-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301365" y="3638168"/>
            <a:ext cx="1377887" cy="480632"/>
          </a:xfrm>
          <a:prstGeom prst="rect">
            <a:avLst/>
          </a:prstGeom>
        </p:spPr>
      </p:pic>
      <p:sp>
        <p:nvSpPr>
          <p:cNvPr id="4" name="object 4"/>
          <p:cNvSpPr txBox="1"/>
          <p:nvPr/>
        </p:nvSpPr>
        <p:spPr>
          <a:xfrm>
            <a:off x="3481768" y="3630931"/>
            <a:ext cx="1013460" cy="471283"/>
          </a:xfrm>
          <a:prstGeom prst="rect">
            <a:avLst/>
          </a:prstGeom>
        </p:spPr>
        <p:txBody>
          <a:bodyPr vert="horz" wrap="square" lIns="0" tIns="9525" rIns="0" bIns="0" rtlCol="0">
            <a:spAutoFit/>
          </a:bodyPr>
          <a:lstStyle/>
          <a:p>
            <a:pPr algn="ctr">
              <a:spcBef>
                <a:spcPts val="75"/>
              </a:spcBef>
            </a:pPr>
            <a:r>
              <a:rPr sz="1500" spc="19" dirty="0">
                <a:latin typeface="Calibri"/>
                <a:cs typeface="Calibri"/>
              </a:rPr>
              <a:t>Transformer</a:t>
            </a:r>
            <a:endParaRPr sz="1500">
              <a:latin typeface="Calibri"/>
              <a:cs typeface="Calibri"/>
            </a:endParaRPr>
          </a:p>
          <a:p>
            <a:pPr algn="ctr">
              <a:lnSpc>
                <a:spcPct val="100000"/>
              </a:lnSpc>
            </a:pPr>
            <a:r>
              <a:rPr sz="1500" spc="30" dirty="0">
                <a:latin typeface="Calibri"/>
                <a:cs typeface="Calibri"/>
              </a:rPr>
              <a:t>Encoder</a:t>
            </a:r>
            <a:endParaRPr sz="1500">
              <a:latin typeface="Calibri"/>
              <a:cs typeface="Calibri"/>
            </a:endParaRPr>
          </a:p>
        </p:txBody>
      </p:sp>
      <p:pic>
        <p:nvPicPr>
          <p:cNvPr id="5" name="object 5"/>
          <p:cNvPicPr/>
          <p:nvPr/>
        </p:nvPicPr>
        <p:blipFill>
          <a:blip r:embed="rId3" cstate="print"/>
          <a:stretch>
            <a:fillRect/>
          </a:stretch>
        </p:blipFill>
        <p:spPr>
          <a:xfrm>
            <a:off x="2329815" y="4519422"/>
            <a:ext cx="1377887" cy="480632"/>
          </a:xfrm>
          <a:prstGeom prst="rect">
            <a:avLst/>
          </a:prstGeom>
        </p:spPr>
      </p:pic>
      <p:sp>
        <p:nvSpPr>
          <p:cNvPr id="6" name="object 6"/>
          <p:cNvSpPr txBox="1"/>
          <p:nvPr/>
        </p:nvSpPr>
        <p:spPr>
          <a:xfrm>
            <a:off x="2508885" y="4512851"/>
            <a:ext cx="1016794" cy="471283"/>
          </a:xfrm>
          <a:prstGeom prst="rect">
            <a:avLst/>
          </a:prstGeom>
        </p:spPr>
        <p:txBody>
          <a:bodyPr vert="horz" wrap="square" lIns="0" tIns="9525" rIns="0" bIns="0" rtlCol="0">
            <a:spAutoFit/>
          </a:bodyPr>
          <a:lstStyle/>
          <a:p>
            <a:pPr marL="9525" marR="3810" indent="285750">
              <a:spcBef>
                <a:spcPts val="75"/>
              </a:spcBef>
            </a:pPr>
            <a:r>
              <a:rPr sz="1500" spc="-23" dirty="0">
                <a:latin typeface="Calibri"/>
                <a:cs typeface="Calibri"/>
              </a:rPr>
              <a:t>Word </a:t>
            </a:r>
            <a:r>
              <a:rPr sz="1500" spc="-19" dirty="0">
                <a:latin typeface="Calibri"/>
                <a:cs typeface="Calibri"/>
              </a:rPr>
              <a:t> </a:t>
            </a:r>
            <a:r>
              <a:rPr sz="1500" spc="53" dirty="0">
                <a:latin typeface="Calibri"/>
                <a:cs typeface="Calibri"/>
              </a:rPr>
              <a:t>Em</a:t>
            </a:r>
            <a:r>
              <a:rPr sz="1500" spc="34" dirty="0">
                <a:latin typeface="Calibri"/>
                <a:cs typeface="Calibri"/>
              </a:rPr>
              <a:t>b</a:t>
            </a:r>
            <a:r>
              <a:rPr sz="1500" spc="30" dirty="0">
                <a:latin typeface="Calibri"/>
                <a:cs typeface="Calibri"/>
              </a:rPr>
              <a:t>ed</a:t>
            </a:r>
            <a:r>
              <a:rPr sz="1500" spc="34" dirty="0">
                <a:latin typeface="Calibri"/>
                <a:cs typeface="Calibri"/>
              </a:rPr>
              <a:t>ding</a:t>
            </a:r>
            <a:r>
              <a:rPr sz="1500" spc="41" dirty="0">
                <a:latin typeface="Calibri"/>
                <a:cs typeface="Calibri"/>
              </a:rPr>
              <a:t>s</a:t>
            </a:r>
            <a:endParaRPr sz="1500">
              <a:latin typeface="Calibri"/>
              <a:cs typeface="Calibri"/>
            </a:endParaRPr>
          </a:p>
        </p:txBody>
      </p:sp>
      <p:pic>
        <p:nvPicPr>
          <p:cNvPr id="7" name="object 7"/>
          <p:cNvPicPr/>
          <p:nvPr/>
        </p:nvPicPr>
        <p:blipFill>
          <a:blip r:embed="rId3" cstate="print"/>
          <a:stretch>
            <a:fillRect/>
          </a:stretch>
        </p:blipFill>
        <p:spPr>
          <a:xfrm>
            <a:off x="4272915" y="4519422"/>
            <a:ext cx="1377887" cy="480632"/>
          </a:xfrm>
          <a:prstGeom prst="rect">
            <a:avLst/>
          </a:prstGeom>
        </p:spPr>
      </p:pic>
      <p:sp>
        <p:nvSpPr>
          <p:cNvPr id="8" name="object 8"/>
          <p:cNvSpPr txBox="1"/>
          <p:nvPr/>
        </p:nvSpPr>
        <p:spPr>
          <a:xfrm>
            <a:off x="4296729" y="4512851"/>
            <a:ext cx="1327785" cy="471283"/>
          </a:xfrm>
          <a:prstGeom prst="rect">
            <a:avLst/>
          </a:prstGeom>
        </p:spPr>
        <p:txBody>
          <a:bodyPr vert="horz" wrap="square" lIns="0" tIns="9525" rIns="0" bIns="0" rtlCol="0">
            <a:spAutoFit/>
          </a:bodyPr>
          <a:lstStyle/>
          <a:p>
            <a:pPr marL="9525" marR="3810" indent="324326">
              <a:spcBef>
                <a:spcPts val="75"/>
              </a:spcBef>
            </a:pPr>
            <a:r>
              <a:rPr sz="1500" spc="30" dirty="0">
                <a:latin typeface="Calibri"/>
                <a:cs typeface="Calibri"/>
              </a:rPr>
              <a:t>Position </a:t>
            </a:r>
            <a:r>
              <a:rPr sz="1500" spc="34" dirty="0">
                <a:latin typeface="Calibri"/>
                <a:cs typeface="Calibri"/>
              </a:rPr>
              <a:t> </a:t>
            </a:r>
            <a:r>
              <a:rPr sz="1500" spc="19" dirty="0">
                <a:latin typeface="Calibri"/>
                <a:cs typeface="Calibri"/>
              </a:rPr>
              <a:t>Represent</a:t>
            </a:r>
            <a:r>
              <a:rPr sz="1500" spc="11" dirty="0">
                <a:latin typeface="Calibri"/>
                <a:cs typeface="Calibri"/>
              </a:rPr>
              <a:t>a</a:t>
            </a:r>
            <a:r>
              <a:rPr sz="1500" spc="15" dirty="0">
                <a:latin typeface="Calibri"/>
                <a:cs typeface="Calibri"/>
              </a:rPr>
              <a:t>t</a:t>
            </a:r>
            <a:r>
              <a:rPr sz="1500" spc="4" dirty="0">
                <a:latin typeface="Calibri"/>
                <a:cs typeface="Calibri"/>
              </a:rPr>
              <a:t>i</a:t>
            </a:r>
            <a:r>
              <a:rPr sz="1500" spc="30" dirty="0">
                <a:latin typeface="Calibri"/>
                <a:cs typeface="Calibri"/>
              </a:rPr>
              <a:t>ons</a:t>
            </a:r>
            <a:endParaRPr sz="1500">
              <a:latin typeface="Calibri"/>
              <a:cs typeface="Calibri"/>
            </a:endParaRPr>
          </a:p>
        </p:txBody>
      </p:sp>
      <p:sp>
        <p:nvSpPr>
          <p:cNvPr id="9" name="object 9"/>
          <p:cNvSpPr txBox="1"/>
          <p:nvPr/>
        </p:nvSpPr>
        <p:spPr>
          <a:xfrm>
            <a:off x="3933540" y="454256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grpSp>
        <p:nvGrpSpPr>
          <p:cNvPr id="10" name="object 10"/>
          <p:cNvGrpSpPr/>
          <p:nvPr/>
        </p:nvGrpSpPr>
        <p:grpSpPr>
          <a:xfrm>
            <a:off x="3293363" y="2443735"/>
            <a:ext cx="6283643" cy="3027521"/>
            <a:chOff x="2359150" y="2115311"/>
            <a:chExt cx="8378190" cy="4036695"/>
          </a:xfrm>
        </p:grpSpPr>
        <p:pic>
          <p:nvPicPr>
            <p:cNvPr id="11" name="object 11"/>
            <p:cNvPicPr/>
            <p:nvPr/>
          </p:nvPicPr>
          <p:blipFill>
            <a:blip r:embed="rId4" cstate="print"/>
            <a:stretch>
              <a:fillRect/>
            </a:stretch>
          </p:blipFill>
          <p:spPr>
            <a:xfrm>
              <a:off x="3185160" y="4268698"/>
              <a:ext cx="234670" cy="768121"/>
            </a:xfrm>
            <a:prstGeom prst="rect">
              <a:avLst/>
            </a:prstGeom>
          </p:spPr>
        </p:pic>
        <p:sp>
          <p:nvSpPr>
            <p:cNvPr id="12" name="object 12"/>
            <p:cNvSpPr/>
            <p:nvPr/>
          </p:nvSpPr>
          <p:spPr>
            <a:xfrm>
              <a:off x="3266694" y="4368545"/>
              <a:ext cx="76200" cy="609600"/>
            </a:xfrm>
            <a:custGeom>
              <a:avLst/>
              <a:gdLst/>
              <a:ahLst/>
              <a:cxnLst/>
              <a:rect l="l" t="t" r="r" b="b"/>
              <a:pathLst>
                <a:path w="76200" h="609600">
                  <a:moveTo>
                    <a:pt x="50800" y="63499"/>
                  </a:moveTo>
                  <a:lnTo>
                    <a:pt x="25400" y="63499"/>
                  </a:lnTo>
                  <a:lnTo>
                    <a:pt x="25400" y="609599"/>
                  </a:lnTo>
                  <a:lnTo>
                    <a:pt x="50800" y="609599"/>
                  </a:lnTo>
                  <a:lnTo>
                    <a:pt x="50800" y="63499"/>
                  </a:lnTo>
                  <a:close/>
                </a:path>
                <a:path w="76200" h="609600">
                  <a:moveTo>
                    <a:pt x="38100" y="0"/>
                  </a:moveTo>
                  <a:lnTo>
                    <a:pt x="0" y="76199"/>
                  </a:lnTo>
                  <a:lnTo>
                    <a:pt x="25400" y="76199"/>
                  </a:lnTo>
                  <a:lnTo>
                    <a:pt x="25400" y="63499"/>
                  </a:lnTo>
                  <a:lnTo>
                    <a:pt x="69850" y="63499"/>
                  </a:lnTo>
                  <a:lnTo>
                    <a:pt x="38100" y="0"/>
                  </a:lnTo>
                  <a:close/>
                </a:path>
                <a:path w="76200" h="609600">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sz="1350"/>
            </a:p>
          </p:txBody>
        </p:sp>
        <p:pic>
          <p:nvPicPr>
            <p:cNvPr id="13" name="object 13"/>
            <p:cNvPicPr/>
            <p:nvPr/>
          </p:nvPicPr>
          <p:blipFill>
            <a:blip r:embed="rId5" cstate="print"/>
            <a:stretch>
              <a:fillRect/>
            </a:stretch>
          </p:blipFill>
          <p:spPr>
            <a:xfrm>
              <a:off x="3156204" y="3430498"/>
              <a:ext cx="234670" cy="304825"/>
            </a:xfrm>
            <a:prstGeom prst="rect">
              <a:avLst/>
            </a:prstGeom>
          </p:spPr>
        </p:pic>
        <p:pic>
          <p:nvPicPr>
            <p:cNvPr id="14" name="object 14"/>
            <p:cNvPicPr/>
            <p:nvPr/>
          </p:nvPicPr>
          <p:blipFill>
            <a:blip r:embed="rId6" cstate="print"/>
            <a:stretch>
              <a:fillRect/>
            </a:stretch>
          </p:blipFill>
          <p:spPr>
            <a:xfrm>
              <a:off x="3237738" y="3530345"/>
              <a:ext cx="76200" cy="146684"/>
            </a:xfrm>
            <a:prstGeom prst="rect">
              <a:avLst/>
            </a:prstGeom>
          </p:spPr>
        </p:pic>
        <p:pic>
          <p:nvPicPr>
            <p:cNvPr id="15" name="object 15"/>
            <p:cNvPicPr/>
            <p:nvPr/>
          </p:nvPicPr>
          <p:blipFill>
            <a:blip r:embed="rId7" cstate="print"/>
            <a:stretch>
              <a:fillRect/>
            </a:stretch>
          </p:blipFill>
          <p:spPr>
            <a:xfrm>
              <a:off x="3227832" y="3332987"/>
              <a:ext cx="117347" cy="117348"/>
            </a:xfrm>
            <a:prstGeom prst="rect">
              <a:avLst/>
            </a:prstGeom>
          </p:spPr>
        </p:pic>
        <p:pic>
          <p:nvPicPr>
            <p:cNvPr id="16" name="object 16"/>
            <p:cNvPicPr/>
            <p:nvPr/>
          </p:nvPicPr>
          <p:blipFill>
            <a:blip r:embed="rId2" cstate="print"/>
            <a:stretch>
              <a:fillRect/>
            </a:stretch>
          </p:blipFill>
          <p:spPr>
            <a:xfrm>
              <a:off x="2359150" y="2115311"/>
              <a:ext cx="1837183" cy="640841"/>
            </a:xfrm>
            <a:prstGeom prst="rect">
              <a:avLst/>
            </a:prstGeom>
          </p:spPr>
        </p:pic>
        <p:pic>
          <p:nvPicPr>
            <p:cNvPr id="17" name="object 17"/>
            <p:cNvPicPr/>
            <p:nvPr/>
          </p:nvPicPr>
          <p:blipFill>
            <a:blip r:embed="rId5" cstate="print"/>
            <a:stretch>
              <a:fillRect/>
            </a:stretch>
          </p:blipFill>
          <p:spPr>
            <a:xfrm>
              <a:off x="3166872" y="2662402"/>
              <a:ext cx="234670" cy="304825"/>
            </a:xfrm>
            <a:prstGeom prst="rect">
              <a:avLst/>
            </a:prstGeom>
          </p:spPr>
        </p:pic>
        <p:pic>
          <p:nvPicPr>
            <p:cNvPr id="18" name="object 18"/>
            <p:cNvPicPr/>
            <p:nvPr/>
          </p:nvPicPr>
          <p:blipFill>
            <a:blip r:embed="rId6" cstate="print"/>
            <a:stretch>
              <a:fillRect/>
            </a:stretch>
          </p:blipFill>
          <p:spPr>
            <a:xfrm>
              <a:off x="3248406" y="2762249"/>
              <a:ext cx="76199" cy="146685"/>
            </a:xfrm>
            <a:prstGeom prst="rect">
              <a:avLst/>
            </a:prstGeom>
          </p:spPr>
        </p:pic>
        <p:pic>
          <p:nvPicPr>
            <p:cNvPr id="19" name="object 19"/>
            <p:cNvPicPr/>
            <p:nvPr/>
          </p:nvPicPr>
          <p:blipFill>
            <a:blip r:embed="rId7" cstate="print"/>
            <a:stretch>
              <a:fillRect/>
            </a:stretch>
          </p:blipFill>
          <p:spPr>
            <a:xfrm>
              <a:off x="3227832" y="2999231"/>
              <a:ext cx="117347" cy="117347"/>
            </a:xfrm>
            <a:prstGeom prst="rect">
              <a:avLst/>
            </a:prstGeom>
          </p:spPr>
        </p:pic>
        <p:pic>
          <p:nvPicPr>
            <p:cNvPr id="20" name="object 20"/>
            <p:cNvPicPr/>
            <p:nvPr/>
          </p:nvPicPr>
          <p:blipFill>
            <a:blip r:embed="rId7" cstate="print"/>
            <a:stretch>
              <a:fillRect/>
            </a:stretch>
          </p:blipFill>
          <p:spPr>
            <a:xfrm>
              <a:off x="3227832" y="3165347"/>
              <a:ext cx="117347" cy="117348"/>
            </a:xfrm>
            <a:prstGeom prst="rect">
              <a:avLst/>
            </a:prstGeom>
          </p:spPr>
        </p:pic>
        <p:pic>
          <p:nvPicPr>
            <p:cNvPr id="21" name="object 21"/>
            <p:cNvPicPr/>
            <p:nvPr/>
          </p:nvPicPr>
          <p:blipFill>
            <a:blip r:embed="rId8" cstate="print"/>
            <a:stretch>
              <a:fillRect/>
            </a:stretch>
          </p:blipFill>
          <p:spPr>
            <a:xfrm>
              <a:off x="7226805" y="2171697"/>
              <a:ext cx="3510540" cy="3167636"/>
            </a:xfrm>
            <a:prstGeom prst="rect">
              <a:avLst/>
            </a:prstGeom>
          </p:spPr>
        </p:pic>
        <p:pic>
          <p:nvPicPr>
            <p:cNvPr id="22" name="object 22"/>
            <p:cNvPicPr/>
            <p:nvPr/>
          </p:nvPicPr>
          <p:blipFill>
            <a:blip r:embed="rId3" cstate="print"/>
            <a:stretch>
              <a:fillRect/>
            </a:stretch>
          </p:blipFill>
          <p:spPr>
            <a:xfrm>
              <a:off x="6626350" y="5510783"/>
              <a:ext cx="1837183" cy="640842"/>
            </a:xfrm>
            <a:prstGeom prst="rect">
              <a:avLst/>
            </a:prstGeom>
          </p:spPr>
        </p:pic>
      </p:grpSp>
      <p:sp>
        <p:nvSpPr>
          <p:cNvPr id="23" name="object 23"/>
          <p:cNvSpPr txBox="1"/>
          <p:nvPr/>
        </p:nvSpPr>
        <p:spPr>
          <a:xfrm>
            <a:off x="3194209" y="5264278"/>
            <a:ext cx="1589246" cy="286617"/>
          </a:xfrm>
          <a:prstGeom prst="rect">
            <a:avLst/>
          </a:prstGeom>
        </p:spPr>
        <p:txBody>
          <a:bodyPr vert="horz" wrap="square" lIns="0" tIns="9525" rIns="0" bIns="0" rtlCol="0">
            <a:spAutoFit/>
          </a:bodyPr>
          <a:lstStyle/>
          <a:p>
            <a:pPr marL="9525">
              <a:spcBef>
                <a:spcPts val="75"/>
              </a:spcBef>
            </a:pPr>
            <a:r>
              <a:rPr dirty="0">
                <a:solidFill>
                  <a:srgbClr val="8B1515"/>
                </a:solidFill>
                <a:latin typeface="Calibri"/>
                <a:cs typeface="Calibri"/>
              </a:rPr>
              <a:t>[input</a:t>
            </a:r>
            <a:r>
              <a:rPr spc="-56"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sp>
        <p:nvSpPr>
          <p:cNvPr id="24" name="object 24"/>
          <p:cNvSpPr txBox="1"/>
          <p:nvPr/>
        </p:nvSpPr>
        <p:spPr>
          <a:xfrm>
            <a:off x="6673025" y="4984472"/>
            <a:ext cx="1017746" cy="471283"/>
          </a:xfrm>
          <a:prstGeom prst="rect">
            <a:avLst/>
          </a:prstGeom>
        </p:spPr>
        <p:txBody>
          <a:bodyPr vert="horz" wrap="square" lIns="0" tIns="9525" rIns="0" bIns="0" rtlCol="0">
            <a:spAutoFit/>
          </a:bodyPr>
          <a:lstStyle/>
          <a:p>
            <a:pPr algn="ctr">
              <a:spcBef>
                <a:spcPts val="75"/>
              </a:spcBef>
            </a:pPr>
            <a:r>
              <a:rPr sz="1500" spc="-23" dirty="0">
                <a:latin typeface="Calibri"/>
                <a:cs typeface="Calibri"/>
              </a:rPr>
              <a:t>Word</a:t>
            </a:r>
            <a:endParaRPr sz="1500">
              <a:latin typeface="Calibri"/>
              <a:cs typeface="Calibri"/>
            </a:endParaRPr>
          </a:p>
          <a:p>
            <a:pPr algn="ctr">
              <a:lnSpc>
                <a:spcPct val="100000"/>
              </a:lnSpc>
            </a:pPr>
            <a:r>
              <a:rPr sz="1500" spc="38" dirty="0">
                <a:latin typeface="Calibri"/>
                <a:cs typeface="Calibri"/>
              </a:rPr>
              <a:t>Embeddings</a:t>
            </a:r>
            <a:endParaRPr sz="1500">
              <a:latin typeface="Calibri"/>
              <a:cs typeface="Calibri"/>
            </a:endParaRPr>
          </a:p>
        </p:txBody>
      </p:sp>
      <p:pic>
        <p:nvPicPr>
          <p:cNvPr id="25" name="object 25"/>
          <p:cNvPicPr/>
          <p:nvPr/>
        </p:nvPicPr>
        <p:blipFill>
          <a:blip r:embed="rId3" cstate="print"/>
          <a:stretch>
            <a:fillRect/>
          </a:stretch>
        </p:blipFill>
        <p:spPr>
          <a:xfrm>
            <a:off x="8436863" y="4990338"/>
            <a:ext cx="1377887" cy="480632"/>
          </a:xfrm>
          <a:prstGeom prst="rect">
            <a:avLst/>
          </a:prstGeom>
        </p:spPr>
      </p:pic>
      <p:sp>
        <p:nvSpPr>
          <p:cNvPr id="26" name="object 26"/>
          <p:cNvSpPr txBox="1"/>
          <p:nvPr/>
        </p:nvSpPr>
        <p:spPr>
          <a:xfrm>
            <a:off x="8460962" y="4984472"/>
            <a:ext cx="1328261" cy="471283"/>
          </a:xfrm>
          <a:prstGeom prst="rect">
            <a:avLst/>
          </a:prstGeom>
        </p:spPr>
        <p:txBody>
          <a:bodyPr vert="horz" wrap="square" lIns="0" tIns="9525" rIns="0" bIns="0" rtlCol="0">
            <a:spAutoFit/>
          </a:bodyPr>
          <a:lstStyle/>
          <a:p>
            <a:pPr algn="ctr">
              <a:spcBef>
                <a:spcPts val="75"/>
              </a:spcBef>
            </a:pPr>
            <a:r>
              <a:rPr sz="1500" spc="30" dirty="0">
                <a:latin typeface="Calibri"/>
                <a:cs typeface="Calibri"/>
              </a:rPr>
              <a:t>Position</a:t>
            </a:r>
            <a:endParaRPr sz="1500">
              <a:latin typeface="Calibri"/>
              <a:cs typeface="Calibri"/>
            </a:endParaRPr>
          </a:p>
          <a:p>
            <a:pPr algn="ctr">
              <a:lnSpc>
                <a:spcPct val="100000"/>
              </a:lnSpc>
            </a:pPr>
            <a:r>
              <a:rPr sz="1500" spc="19" dirty="0">
                <a:latin typeface="Calibri"/>
                <a:cs typeface="Calibri"/>
              </a:rPr>
              <a:t>Representations</a:t>
            </a:r>
            <a:endParaRPr sz="1500">
              <a:latin typeface="Calibri"/>
              <a:cs typeface="Calibri"/>
            </a:endParaRPr>
          </a:p>
        </p:txBody>
      </p:sp>
      <p:sp>
        <p:nvSpPr>
          <p:cNvPr id="27" name="object 27"/>
          <p:cNvSpPr txBox="1"/>
          <p:nvPr/>
        </p:nvSpPr>
        <p:spPr>
          <a:xfrm>
            <a:off x="8097680" y="501418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pic>
        <p:nvPicPr>
          <p:cNvPr id="28" name="object 28"/>
          <p:cNvPicPr/>
          <p:nvPr/>
        </p:nvPicPr>
        <p:blipFill>
          <a:blip r:embed="rId9" cstate="print"/>
          <a:stretch>
            <a:fillRect/>
          </a:stretch>
        </p:blipFill>
        <p:spPr>
          <a:xfrm>
            <a:off x="7467600" y="1971676"/>
            <a:ext cx="1377887" cy="480631"/>
          </a:xfrm>
          <a:prstGeom prst="rect">
            <a:avLst/>
          </a:prstGeom>
        </p:spPr>
      </p:pic>
      <p:sp>
        <p:nvSpPr>
          <p:cNvPr id="29" name="object 29"/>
          <p:cNvSpPr txBox="1"/>
          <p:nvPr/>
        </p:nvSpPr>
        <p:spPr>
          <a:xfrm>
            <a:off x="7648289" y="1964245"/>
            <a:ext cx="1013460" cy="471764"/>
          </a:xfrm>
          <a:prstGeom prst="rect">
            <a:avLst/>
          </a:prstGeom>
        </p:spPr>
        <p:txBody>
          <a:bodyPr vert="horz" wrap="square" lIns="0" tIns="10001" rIns="0" bIns="0" rtlCol="0">
            <a:spAutoFit/>
          </a:bodyPr>
          <a:lstStyle/>
          <a:p>
            <a:pPr marL="171450" marR="3810" indent="-162401">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grpSp>
        <p:nvGrpSpPr>
          <p:cNvPr id="30" name="object 30"/>
          <p:cNvGrpSpPr/>
          <p:nvPr/>
        </p:nvGrpSpPr>
        <p:grpSpPr>
          <a:xfrm>
            <a:off x="3975640" y="2185703"/>
            <a:ext cx="4273868" cy="1732121"/>
            <a:chOff x="3268853" y="1771269"/>
            <a:chExt cx="5698490" cy="2309495"/>
          </a:xfrm>
        </p:grpSpPr>
        <p:pic>
          <p:nvPicPr>
            <p:cNvPr id="31" name="object 31"/>
            <p:cNvPicPr/>
            <p:nvPr/>
          </p:nvPicPr>
          <p:blipFill>
            <a:blip r:embed="rId5" cstate="print"/>
            <a:stretch>
              <a:fillRect/>
            </a:stretch>
          </p:blipFill>
          <p:spPr>
            <a:xfrm>
              <a:off x="8732520" y="2031466"/>
              <a:ext cx="234670" cy="304825"/>
            </a:xfrm>
            <a:prstGeom prst="rect">
              <a:avLst/>
            </a:prstGeom>
          </p:spPr>
        </p:pic>
        <p:pic>
          <p:nvPicPr>
            <p:cNvPr id="32" name="object 32"/>
            <p:cNvPicPr/>
            <p:nvPr/>
          </p:nvPicPr>
          <p:blipFill>
            <a:blip r:embed="rId10" cstate="print"/>
            <a:stretch>
              <a:fillRect/>
            </a:stretch>
          </p:blipFill>
          <p:spPr>
            <a:xfrm>
              <a:off x="8814054" y="2131314"/>
              <a:ext cx="76200" cy="146685"/>
            </a:xfrm>
            <a:prstGeom prst="rect">
              <a:avLst/>
            </a:prstGeom>
          </p:spPr>
        </p:pic>
        <p:sp>
          <p:nvSpPr>
            <p:cNvPr id="33" name="object 33"/>
            <p:cNvSpPr/>
            <p:nvPr/>
          </p:nvSpPr>
          <p:spPr>
            <a:xfrm>
              <a:off x="3268853" y="1771268"/>
              <a:ext cx="4657725" cy="2309495"/>
            </a:xfrm>
            <a:custGeom>
              <a:avLst/>
              <a:gdLst/>
              <a:ahLst/>
              <a:cxnLst/>
              <a:rect l="l" t="t" r="r" b="b"/>
              <a:pathLst>
                <a:path w="4657725" h="2309495">
                  <a:moveTo>
                    <a:pt x="4657598" y="37719"/>
                  </a:moveTo>
                  <a:lnTo>
                    <a:pt x="4645253" y="31623"/>
                  </a:lnTo>
                  <a:lnTo>
                    <a:pt x="4581271" y="0"/>
                  </a:lnTo>
                  <a:lnTo>
                    <a:pt x="4581423" y="31686"/>
                  </a:lnTo>
                  <a:lnTo>
                    <a:pt x="4222115" y="33274"/>
                  </a:lnTo>
                  <a:lnTo>
                    <a:pt x="3576193" y="42672"/>
                  </a:lnTo>
                  <a:lnTo>
                    <a:pt x="2548001" y="74041"/>
                  </a:lnTo>
                  <a:lnTo>
                    <a:pt x="1712087" y="116459"/>
                  </a:lnTo>
                  <a:lnTo>
                    <a:pt x="1221867" y="150749"/>
                  </a:lnTo>
                  <a:lnTo>
                    <a:pt x="864108" y="182245"/>
                  </a:lnTo>
                  <a:lnTo>
                    <a:pt x="809244" y="188087"/>
                  </a:lnTo>
                  <a:lnTo>
                    <a:pt x="776097" y="188087"/>
                  </a:lnTo>
                  <a:lnTo>
                    <a:pt x="746861" y="194741"/>
                  </a:lnTo>
                  <a:lnTo>
                    <a:pt x="689991" y="200787"/>
                  </a:lnTo>
                  <a:lnTo>
                    <a:pt x="665480" y="200787"/>
                  </a:lnTo>
                  <a:lnTo>
                    <a:pt x="641502" y="206489"/>
                  </a:lnTo>
                  <a:lnTo>
                    <a:pt x="584339" y="213487"/>
                  </a:lnTo>
                  <a:lnTo>
                    <a:pt x="509651" y="213487"/>
                  </a:lnTo>
                  <a:lnTo>
                    <a:pt x="460883" y="226187"/>
                  </a:lnTo>
                  <a:lnTo>
                    <a:pt x="413893" y="226187"/>
                  </a:lnTo>
                  <a:lnTo>
                    <a:pt x="368808" y="238887"/>
                  </a:lnTo>
                  <a:lnTo>
                    <a:pt x="337959" y="247992"/>
                  </a:lnTo>
                  <a:lnTo>
                    <a:pt x="315493" y="251587"/>
                  </a:lnTo>
                  <a:lnTo>
                    <a:pt x="265176" y="251587"/>
                  </a:lnTo>
                  <a:lnTo>
                    <a:pt x="246329" y="264236"/>
                  </a:lnTo>
                  <a:lnTo>
                    <a:pt x="246037" y="264287"/>
                  </a:lnTo>
                  <a:lnTo>
                    <a:pt x="210058" y="264287"/>
                  </a:lnTo>
                  <a:lnTo>
                    <a:pt x="196430" y="274307"/>
                  </a:lnTo>
                  <a:lnTo>
                    <a:pt x="184632" y="276987"/>
                  </a:lnTo>
                  <a:lnTo>
                    <a:pt x="160274" y="276987"/>
                  </a:lnTo>
                  <a:lnTo>
                    <a:pt x="130556" y="289687"/>
                  </a:lnTo>
                  <a:lnTo>
                    <a:pt x="116713" y="289687"/>
                  </a:lnTo>
                  <a:lnTo>
                    <a:pt x="110274" y="295935"/>
                  </a:lnTo>
                  <a:lnTo>
                    <a:pt x="108966" y="296291"/>
                  </a:lnTo>
                  <a:lnTo>
                    <a:pt x="89115" y="302387"/>
                  </a:lnTo>
                  <a:lnTo>
                    <a:pt x="79375" y="302387"/>
                  </a:lnTo>
                  <a:lnTo>
                    <a:pt x="75298" y="307124"/>
                  </a:lnTo>
                  <a:lnTo>
                    <a:pt x="63373" y="311404"/>
                  </a:lnTo>
                  <a:lnTo>
                    <a:pt x="54749" y="315087"/>
                  </a:lnTo>
                  <a:lnTo>
                    <a:pt x="48768" y="315087"/>
                  </a:lnTo>
                  <a:lnTo>
                    <a:pt x="46304" y="318706"/>
                  </a:lnTo>
                  <a:lnTo>
                    <a:pt x="44958" y="319278"/>
                  </a:lnTo>
                  <a:lnTo>
                    <a:pt x="29718" y="327025"/>
                  </a:lnTo>
                  <a:lnTo>
                    <a:pt x="28562" y="327787"/>
                  </a:lnTo>
                  <a:lnTo>
                    <a:pt x="25146" y="327787"/>
                  </a:lnTo>
                  <a:lnTo>
                    <a:pt x="23507" y="331127"/>
                  </a:lnTo>
                  <a:lnTo>
                    <a:pt x="17399" y="335153"/>
                  </a:lnTo>
                  <a:lnTo>
                    <a:pt x="11569" y="340487"/>
                  </a:lnTo>
                  <a:lnTo>
                    <a:pt x="8877" y="340487"/>
                  </a:lnTo>
                  <a:lnTo>
                    <a:pt x="7772" y="344182"/>
                  </a:lnTo>
                  <a:lnTo>
                    <a:pt x="2032" y="352806"/>
                  </a:lnTo>
                  <a:lnTo>
                    <a:pt x="0" y="361569"/>
                  </a:lnTo>
                  <a:lnTo>
                    <a:pt x="1066" y="361823"/>
                  </a:lnTo>
                  <a:lnTo>
                    <a:pt x="508" y="365887"/>
                  </a:lnTo>
                  <a:lnTo>
                    <a:pt x="13716" y="365887"/>
                  </a:lnTo>
                  <a:lnTo>
                    <a:pt x="15773" y="355041"/>
                  </a:lnTo>
                  <a:lnTo>
                    <a:pt x="17005" y="353187"/>
                  </a:lnTo>
                  <a:lnTo>
                    <a:pt x="22098" y="353187"/>
                  </a:lnTo>
                  <a:lnTo>
                    <a:pt x="25222" y="345135"/>
                  </a:lnTo>
                  <a:lnTo>
                    <a:pt x="25717" y="344805"/>
                  </a:lnTo>
                  <a:lnTo>
                    <a:pt x="26924" y="344004"/>
                  </a:lnTo>
                  <a:lnTo>
                    <a:pt x="26670" y="353187"/>
                  </a:lnTo>
                  <a:lnTo>
                    <a:pt x="32626" y="340487"/>
                  </a:lnTo>
                  <a:lnTo>
                    <a:pt x="46088" y="340487"/>
                  </a:lnTo>
                  <a:lnTo>
                    <a:pt x="53365" y="329476"/>
                  </a:lnTo>
                  <a:lnTo>
                    <a:pt x="57315" y="327787"/>
                  </a:lnTo>
                  <a:lnTo>
                    <a:pt x="73279" y="327787"/>
                  </a:lnTo>
                  <a:lnTo>
                    <a:pt x="81089" y="318604"/>
                  </a:lnTo>
                  <a:lnTo>
                    <a:pt x="88773" y="315849"/>
                  </a:lnTo>
                  <a:lnTo>
                    <a:pt x="88519" y="315849"/>
                  </a:lnTo>
                  <a:lnTo>
                    <a:pt x="90970" y="315087"/>
                  </a:lnTo>
                  <a:lnTo>
                    <a:pt x="107569" y="315087"/>
                  </a:lnTo>
                  <a:lnTo>
                    <a:pt x="115049" y="307746"/>
                  </a:lnTo>
                  <a:lnTo>
                    <a:pt x="134391" y="302387"/>
                  </a:lnTo>
                  <a:lnTo>
                    <a:pt x="148463" y="302387"/>
                  </a:lnTo>
                  <a:lnTo>
                    <a:pt x="154724" y="297129"/>
                  </a:lnTo>
                  <a:lnTo>
                    <a:pt x="169164" y="293497"/>
                  </a:lnTo>
                  <a:lnTo>
                    <a:pt x="169037" y="293624"/>
                  </a:lnTo>
                  <a:lnTo>
                    <a:pt x="169583" y="293497"/>
                  </a:lnTo>
                  <a:lnTo>
                    <a:pt x="186309" y="289687"/>
                  </a:lnTo>
                  <a:lnTo>
                    <a:pt x="195707" y="289687"/>
                  </a:lnTo>
                  <a:lnTo>
                    <a:pt x="199872" y="286600"/>
                  </a:lnTo>
                  <a:lnTo>
                    <a:pt x="201930" y="286131"/>
                  </a:lnTo>
                  <a:lnTo>
                    <a:pt x="201803" y="286131"/>
                  </a:lnTo>
                  <a:lnTo>
                    <a:pt x="237490" y="278765"/>
                  </a:lnTo>
                  <a:lnTo>
                    <a:pt x="237363" y="278892"/>
                  </a:lnTo>
                  <a:lnTo>
                    <a:pt x="238023" y="278765"/>
                  </a:lnTo>
                  <a:lnTo>
                    <a:pt x="247307" y="276987"/>
                  </a:lnTo>
                  <a:lnTo>
                    <a:pt x="248793" y="276987"/>
                  </a:lnTo>
                  <a:lnTo>
                    <a:pt x="249377" y="276593"/>
                  </a:lnTo>
                  <a:lnTo>
                    <a:pt x="275844" y="271526"/>
                  </a:lnTo>
                  <a:lnTo>
                    <a:pt x="275717" y="271526"/>
                  </a:lnTo>
                  <a:lnTo>
                    <a:pt x="316865" y="264287"/>
                  </a:lnTo>
                  <a:lnTo>
                    <a:pt x="327914" y="264287"/>
                  </a:lnTo>
                  <a:lnTo>
                    <a:pt x="341972" y="260134"/>
                  </a:lnTo>
                  <a:lnTo>
                    <a:pt x="360553" y="257048"/>
                  </a:lnTo>
                  <a:lnTo>
                    <a:pt x="360426" y="257048"/>
                  </a:lnTo>
                  <a:lnTo>
                    <a:pt x="406908" y="249809"/>
                  </a:lnTo>
                  <a:lnTo>
                    <a:pt x="507238" y="235712"/>
                  </a:lnTo>
                  <a:lnTo>
                    <a:pt x="584898" y="226187"/>
                  </a:lnTo>
                  <a:lnTo>
                    <a:pt x="613283" y="226187"/>
                  </a:lnTo>
                  <a:lnTo>
                    <a:pt x="643432" y="219011"/>
                  </a:lnTo>
                  <a:lnTo>
                    <a:pt x="676021" y="215011"/>
                  </a:lnTo>
                  <a:lnTo>
                    <a:pt x="689813" y="213487"/>
                  </a:lnTo>
                  <a:lnTo>
                    <a:pt x="721233" y="213487"/>
                  </a:lnTo>
                  <a:lnTo>
                    <a:pt x="749554" y="207060"/>
                  </a:lnTo>
                  <a:lnTo>
                    <a:pt x="814222" y="200787"/>
                  </a:lnTo>
                  <a:lnTo>
                    <a:pt x="891794" y="200787"/>
                  </a:lnTo>
                  <a:lnTo>
                    <a:pt x="950468" y="188087"/>
                  </a:lnTo>
                  <a:lnTo>
                    <a:pt x="1465580" y="188087"/>
                  </a:lnTo>
                  <a:lnTo>
                    <a:pt x="1496060" y="200787"/>
                  </a:lnTo>
                  <a:lnTo>
                    <a:pt x="1526032" y="200787"/>
                  </a:lnTo>
                  <a:lnTo>
                    <a:pt x="1556258" y="213487"/>
                  </a:lnTo>
                  <a:lnTo>
                    <a:pt x="1586103" y="213487"/>
                  </a:lnTo>
                  <a:lnTo>
                    <a:pt x="1616075" y="226187"/>
                  </a:lnTo>
                  <a:lnTo>
                    <a:pt x="1645666" y="226187"/>
                  </a:lnTo>
                  <a:lnTo>
                    <a:pt x="1675257" y="238887"/>
                  </a:lnTo>
                  <a:lnTo>
                    <a:pt x="1675130" y="238887"/>
                  </a:lnTo>
                  <a:lnTo>
                    <a:pt x="1704594" y="251587"/>
                  </a:lnTo>
                  <a:lnTo>
                    <a:pt x="1704467" y="238887"/>
                  </a:lnTo>
                  <a:lnTo>
                    <a:pt x="1733804" y="251587"/>
                  </a:lnTo>
                  <a:lnTo>
                    <a:pt x="1733677" y="251587"/>
                  </a:lnTo>
                  <a:lnTo>
                    <a:pt x="1762760" y="264287"/>
                  </a:lnTo>
                  <a:lnTo>
                    <a:pt x="1762506" y="264287"/>
                  </a:lnTo>
                  <a:lnTo>
                    <a:pt x="1791462" y="276987"/>
                  </a:lnTo>
                  <a:lnTo>
                    <a:pt x="1791335" y="276987"/>
                  </a:lnTo>
                  <a:lnTo>
                    <a:pt x="1819910" y="289687"/>
                  </a:lnTo>
                  <a:lnTo>
                    <a:pt x="1819783" y="289687"/>
                  </a:lnTo>
                  <a:lnTo>
                    <a:pt x="1848104" y="302387"/>
                  </a:lnTo>
                  <a:lnTo>
                    <a:pt x="1847977" y="302387"/>
                  </a:lnTo>
                  <a:lnTo>
                    <a:pt x="1903730" y="327787"/>
                  </a:lnTo>
                  <a:lnTo>
                    <a:pt x="1903603" y="327787"/>
                  </a:lnTo>
                  <a:lnTo>
                    <a:pt x="1958213" y="353187"/>
                  </a:lnTo>
                  <a:lnTo>
                    <a:pt x="1957959" y="353187"/>
                  </a:lnTo>
                  <a:lnTo>
                    <a:pt x="2011299" y="378587"/>
                  </a:lnTo>
                  <a:lnTo>
                    <a:pt x="2011172" y="378587"/>
                  </a:lnTo>
                  <a:lnTo>
                    <a:pt x="2063115" y="403987"/>
                  </a:lnTo>
                  <a:lnTo>
                    <a:pt x="2062861" y="403987"/>
                  </a:lnTo>
                  <a:lnTo>
                    <a:pt x="2113153" y="442087"/>
                  </a:lnTo>
                  <a:lnTo>
                    <a:pt x="2113026" y="442087"/>
                  </a:lnTo>
                  <a:lnTo>
                    <a:pt x="2161667" y="480187"/>
                  </a:lnTo>
                  <a:lnTo>
                    <a:pt x="2161413" y="480187"/>
                  </a:lnTo>
                  <a:lnTo>
                    <a:pt x="2208403" y="505587"/>
                  </a:lnTo>
                  <a:lnTo>
                    <a:pt x="2208276" y="505587"/>
                  </a:lnTo>
                  <a:lnTo>
                    <a:pt x="2253234" y="543687"/>
                  </a:lnTo>
                  <a:lnTo>
                    <a:pt x="2252980" y="543687"/>
                  </a:lnTo>
                  <a:lnTo>
                    <a:pt x="2295906" y="594487"/>
                  </a:lnTo>
                  <a:lnTo>
                    <a:pt x="2295779" y="581787"/>
                  </a:lnTo>
                  <a:lnTo>
                    <a:pt x="2336546" y="632587"/>
                  </a:lnTo>
                  <a:lnTo>
                    <a:pt x="2336419" y="632587"/>
                  </a:lnTo>
                  <a:lnTo>
                    <a:pt x="2355850" y="645287"/>
                  </a:lnTo>
                  <a:lnTo>
                    <a:pt x="2374773" y="670687"/>
                  </a:lnTo>
                  <a:lnTo>
                    <a:pt x="2374646" y="670687"/>
                  </a:lnTo>
                  <a:lnTo>
                    <a:pt x="2393061" y="696087"/>
                  </a:lnTo>
                  <a:lnTo>
                    <a:pt x="2392934" y="696087"/>
                  </a:lnTo>
                  <a:lnTo>
                    <a:pt x="2410714" y="708787"/>
                  </a:lnTo>
                  <a:lnTo>
                    <a:pt x="2410587" y="708787"/>
                  </a:lnTo>
                  <a:lnTo>
                    <a:pt x="2427732" y="734187"/>
                  </a:lnTo>
                  <a:lnTo>
                    <a:pt x="2427605" y="734187"/>
                  </a:lnTo>
                  <a:lnTo>
                    <a:pt x="2444115" y="759587"/>
                  </a:lnTo>
                  <a:lnTo>
                    <a:pt x="2443988" y="759587"/>
                  </a:lnTo>
                  <a:lnTo>
                    <a:pt x="2459863" y="772287"/>
                  </a:lnTo>
                  <a:lnTo>
                    <a:pt x="2459736" y="772287"/>
                  </a:lnTo>
                  <a:lnTo>
                    <a:pt x="2474849" y="797687"/>
                  </a:lnTo>
                  <a:lnTo>
                    <a:pt x="2489327" y="823087"/>
                  </a:lnTo>
                  <a:lnTo>
                    <a:pt x="2489200" y="823087"/>
                  </a:lnTo>
                  <a:lnTo>
                    <a:pt x="2502916" y="848487"/>
                  </a:lnTo>
                  <a:lnTo>
                    <a:pt x="2502789" y="848487"/>
                  </a:lnTo>
                  <a:lnTo>
                    <a:pt x="2515870" y="873887"/>
                  </a:lnTo>
                  <a:lnTo>
                    <a:pt x="2515743" y="873887"/>
                  </a:lnTo>
                  <a:lnTo>
                    <a:pt x="2528062" y="886587"/>
                  </a:lnTo>
                  <a:lnTo>
                    <a:pt x="2527935" y="886587"/>
                  </a:lnTo>
                  <a:lnTo>
                    <a:pt x="2539619" y="911987"/>
                  </a:lnTo>
                  <a:lnTo>
                    <a:pt x="2539492" y="911987"/>
                  </a:lnTo>
                  <a:lnTo>
                    <a:pt x="2550287" y="937387"/>
                  </a:lnTo>
                  <a:lnTo>
                    <a:pt x="2550160" y="937387"/>
                  </a:lnTo>
                  <a:lnTo>
                    <a:pt x="2560193" y="962787"/>
                  </a:lnTo>
                  <a:lnTo>
                    <a:pt x="2569337" y="988187"/>
                  </a:lnTo>
                  <a:lnTo>
                    <a:pt x="2577719" y="1013587"/>
                  </a:lnTo>
                  <a:lnTo>
                    <a:pt x="2577592" y="1013587"/>
                  </a:lnTo>
                  <a:lnTo>
                    <a:pt x="2585212" y="1038987"/>
                  </a:lnTo>
                  <a:lnTo>
                    <a:pt x="2591943" y="1064387"/>
                  </a:lnTo>
                  <a:lnTo>
                    <a:pt x="2597785" y="1077087"/>
                  </a:lnTo>
                  <a:lnTo>
                    <a:pt x="2602738" y="1102487"/>
                  </a:lnTo>
                  <a:lnTo>
                    <a:pt x="2602611" y="1102487"/>
                  </a:lnTo>
                  <a:lnTo>
                    <a:pt x="2606802" y="1127887"/>
                  </a:lnTo>
                  <a:lnTo>
                    <a:pt x="2610104" y="1153287"/>
                  </a:lnTo>
                  <a:lnTo>
                    <a:pt x="2609977" y="1153287"/>
                  </a:lnTo>
                  <a:lnTo>
                    <a:pt x="2612263" y="1178687"/>
                  </a:lnTo>
                  <a:lnTo>
                    <a:pt x="2613787" y="1204087"/>
                  </a:lnTo>
                  <a:lnTo>
                    <a:pt x="2616962" y="1280287"/>
                  </a:lnTo>
                  <a:lnTo>
                    <a:pt x="2624328" y="1331087"/>
                  </a:lnTo>
                  <a:lnTo>
                    <a:pt x="2636393" y="1381887"/>
                  </a:lnTo>
                  <a:lnTo>
                    <a:pt x="2653157" y="1432687"/>
                  </a:lnTo>
                  <a:lnTo>
                    <a:pt x="2674112" y="1470787"/>
                  </a:lnTo>
                  <a:lnTo>
                    <a:pt x="2699385" y="1521587"/>
                  </a:lnTo>
                  <a:lnTo>
                    <a:pt x="2728722" y="1572387"/>
                  </a:lnTo>
                  <a:lnTo>
                    <a:pt x="2761869" y="1623187"/>
                  </a:lnTo>
                  <a:lnTo>
                    <a:pt x="2798826" y="1661287"/>
                  </a:lnTo>
                  <a:lnTo>
                    <a:pt x="2839339" y="1712087"/>
                  </a:lnTo>
                  <a:lnTo>
                    <a:pt x="2883281" y="1750187"/>
                  </a:lnTo>
                  <a:lnTo>
                    <a:pt x="2930525" y="1800987"/>
                  </a:lnTo>
                  <a:lnTo>
                    <a:pt x="2980817" y="1839087"/>
                  </a:lnTo>
                  <a:lnTo>
                    <a:pt x="3034030" y="1877187"/>
                  </a:lnTo>
                  <a:lnTo>
                    <a:pt x="3090164" y="1915287"/>
                  </a:lnTo>
                  <a:lnTo>
                    <a:pt x="3148838" y="1953387"/>
                  </a:lnTo>
                  <a:lnTo>
                    <a:pt x="3209925" y="1991487"/>
                  </a:lnTo>
                  <a:lnTo>
                    <a:pt x="3273552" y="2029587"/>
                  </a:lnTo>
                  <a:lnTo>
                    <a:pt x="3339211" y="2054987"/>
                  </a:lnTo>
                  <a:lnTo>
                    <a:pt x="3406902" y="2093087"/>
                  </a:lnTo>
                  <a:lnTo>
                    <a:pt x="3547872" y="2143887"/>
                  </a:lnTo>
                  <a:lnTo>
                    <a:pt x="3770503" y="2220087"/>
                  </a:lnTo>
                  <a:lnTo>
                    <a:pt x="4161409" y="2283587"/>
                  </a:lnTo>
                  <a:lnTo>
                    <a:pt x="4244594" y="2283587"/>
                  </a:lnTo>
                  <a:lnTo>
                    <a:pt x="4244086" y="2308987"/>
                  </a:lnTo>
                  <a:lnTo>
                    <a:pt x="4321048" y="2283587"/>
                  </a:lnTo>
                  <a:lnTo>
                    <a:pt x="4302188" y="2270887"/>
                  </a:lnTo>
                  <a:lnTo>
                    <a:pt x="4245610" y="2232787"/>
                  </a:lnTo>
                  <a:lnTo>
                    <a:pt x="4244848" y="2270887"/>
                  </a:lnTo>
                  <a:lnTo>
                    <a:pt x="4162425" y="2270887"/>
                  </a:lnTo>
                  <a:lnTo>
                    <a:pt x="4083177" y="2258187"/>
                  </a:lnTo>
                  <a:lnTo>
                    <a:pt x="4083431" y="2258187"/>
                  </a:lnTo>
                  <a:lnTo>
                    <a:pt x="4004818" y="2245487"/>
                  </a:lnTo>
                  <a:lnTo>
                    <a:pt x="4004945" y="2245487"/>
                  </a:lnTo>
                  <a:lnTo>
                    <a:pt x="3926840" y="2232787"/>
                  </a:lnTo>
                  <a:lnTo>
                    <a:pt x="3926967" y="2232787"/>
                  </a:lnTo>
                  <a:lnTo>
                    <a:pt x="3849751" y="2220087"/>
                  </a:lnTo>
                  <a:lnTo>
                    <a:pt x="3850005" y="2220087"/>
                  </a:lnTo>
                  <a:lnTo>
                    <a:pt x="3773424" y="2207387"/>
                  </a:lnTo>
                  <a:lnTo>
                    <a:pt x="3773678" y="2207387"/>
                  </a:lnTo>
                  <a:lnTo>
                    <a:pt x="3698494" y="2181987"/>
                  </a:lnTo>
                  <a:lnTo>
                    <a:pt x="3698621" y="2181987"/>
                  </a:lnTo>
                  <a:lnTo>
                    <a:pt x="3624580" y="2156587"/>
                  </a:lnTo>
                  <a:lnTo>
                    <a:pt x="3624707" y="2156587"/>
                  </a:lnTo>
                  <a:lnTo>
                    <a:pt x="3552063" y="2131187"/>
                  </a:lnTo>
                  <a:lnTo>
                    <a:pt x="3552190" y="2131187"/>
                  </a:lnTo>
                  <a:lnTo>
                    <a:pt x="3481197" y="2105787"/>
                  </a:lnTo>
                  <a:lnTo>
                    <a:pt x="3481451" y="2105787"/>
                  </a:lnTo>
                  <a:lnTo>
                    <a:pt x="3411982" y="2080387"/>
                  </a:lnTo>
                  <a:lnTo>
                    <a:pt x="3412109" y="2080387"/>
                  </a:lnTo>
                  <a:lnTo>
                    <a:pt x="3344672" y="2042287"/>
                  </a:lnTo>
                  <a:lnTo>
                    <a:pt x="3344799" y="2042287"/>
                  </a:lnTo>
                  <a:lnTo>
                    <a:pt x="3279267" y="2016887"/>
                  </a:lnTo>
                  <a:lnTo>
                    <a:pt x="3279521" y="2016887"/>
                  </a:lnTo>
                  <a:lnTo>
                    <a:pt x="3216148" y="1978787"/>
                  </a:lnTo>
                  <a:lnTo>
                    <a:pt x="3216275" y="1978787"/>
                  </a:lnTo>
                  <a:lnTo>
                    <a:pt x="3155315" y="1940687"/>
                  </a:lnTo>
                  <a:lnTo>
                    <a:pt x="3155569" y="1940687"/>
                  </a:lnTo>
                  <a:lnTo>
                    <a:pt x="3097149" y="1902587"/>
                  </a:lnTo>
                  <a:lnTo>
                    <a:pt x="3097276" y="1902587"/>
                  </a:lnTo>
                  <a:lnTo>
                    <a:pt x="3041523" y="1864487"/>
                  </a:lnTo>
                  <a:lnTo>
                    <a:pt x="3041650" y="1864487"/>
                  </a:lnTo>
                  <a:lnTo>
                    <a:pt x="2988691" y="1826387"/>
                  </a:lnTo>
                  <a:lnTo>
                    <a:pt x="2988818" y="1826387"/>
                  </a:lnTo>
                  <a:lnTo>
                    <a:pt x="2938780" y="1788287"/>
                  </a:lnTo>
                  <a:lnTo>
                    <a:pt x="2938907" y="1788287"/>
                  </a:lnTo>
                  <a:lnTo>
                    <a:pt x="2891917" y="1750187"/>
                  </a:lnTo>
                  <a:lnTo>
                    <a:pt x="2892171" y="1750187"/>
                  </a:lnTo>
                  <a:lnTo>
                    <a:pt x="2848356" y="1699387"/>
                  </a:lnTo>
                  <a:lnTo>
                    <a:pt x="2848610" y="1699387"/>
                  </a:lnTo>
                  <a:lnTo>
                    <a:pt x="2808351" y="1661287"/>
                  </a:lnTo>
                  <a:lnTo>
                    <a:pt x="2808605" y="1661287"/>
                  </a:lnTo>
                  <a:lnTo>
                    <a:pt x="2771902" y="1610487"/>
                  </a:lnTo>
                  <a:lnTo>
                    <a:pt x="2772156" y="1610487"/>
                  </a:lnTo>
                  <a:lnTo>
                    <a:pt x="2739136" y="1559687"/>
                  </a:lnTo>
                  <a:lnTo>
                    <a:pt x="2739390" y="1559687"/>
                  </a:lnTo>
                  <a:lnTo>
                    <a:pt x="2710307" y="1521587"/>
                  </a:lnTo>
                  <a:lnTo>
                    <a:pt x="2710434" y="1521587"/>
                  </a:lnTo>
                  <a:lnTo>
                    <a:pt x="2685542" y="1470787"/>
                  </a:lnTo>
                  <a:lnTo>
                    <a:pt x="2685669" y="1470787"/>
                  </a:lnTo>
                  <a:lnTo>
                    <a:pt x="2664841" y="1419987"/>
                  </a:lnTo>
                  <a:lnTo>
                    <a:pt x="2665095" y="1419987"/>
                  </a:lnTo>
                  <a:lnTo>
                    <a:pt x="2648585" y="1369187"/>
                  </a:lnTo>
                  <a:lnTo>
                    <a:pt x="2648712" y="1369187"/>
                  </a:lnTo>
                  <a:lnTo>
                    <a:pt x="2636774" y="1331087"/>
                  </a:lnTo>
                  <a:lnTo>
                    <a:pt x="2629535" y="1280287"/>
                  </a:lnTo>
                  <a:lnTo>
                    <a:pt x="2629662" y="1280287"/>
                  </a:lnTo>
                  <a:lnTo>
                    <a:pt x="2626868" y="1229487"/>
                  </a:lnTo>
                  <a:lnTo>
                    <a:pt x="2624963" y="1178687"/>
                  </a:lnTo>
                  <a:lnTo>
                    <a:pt x="2619375" y="1127887"/>
                  </a:lnTo>
                  <a:lnTo>
                    <a:pt x="2610231" y="1077087"/>
                  </a:lnTo>
                  <a:lnTo>
                    <a:pt x="2597404" y="1026287"/>
                  </a:lnTo>
                  <a:lnTo>
                    <a:pt x="2581275" y="988187"/>
                  </a:lnTo>
                  <a:lnTo>
                    <a:pt x="2572004" y="962787"/>
                  </a:lnTo>
                  <a:lnTo>
                    <a:pt x="2551049" y="911987"/>
                  </a:lnTo>
                  <a:lnTo>
                    <a:pt x="2526919" y="861187"/>
                  </a:lnTo>
                  <a:lnTo>
                    <a:pt x="2499995" y="810387"/>
                  </a:lnTo>
                  <a:lnTo>
                    <a:pt x="2485517" y="797687"/>
                  </a:lnTo>
                  <a:lnTo>
                    <a:pt x="2470277" y="772287"/>
                  </a:lnTo>
                  <a:lnTo>
                    <a:pt x="2454275" y="746887"/>
                  </a:lnTo>
                  <a:lnTo>
                    <a:pt x="2437765" y="721487"/>
                  </a:lnTo>
                  <a:lnTo>
                    <a:pt x="2420493" y="708787"/>
                  </a:lnTo>
                  <a:lnTo>
                    <a:pt x="2402713" y="683387"/>
                  </a:lnTo>
                  <a:lnTo>
                    <a:pt x="2384171" y="657987"/>
                  </a:lnTo>
                  <a:lnTo>
                    <a:pt x="2365248" y="645287"/>
                  </a:lnTo>
                  <a:lnTo>
                    <a:pt x="2345563" y="619887"/>
                  </a:lnTo>
                  <a:lnTo>
                    <a:pt x="2304542" y="581787"/>
                  </a:lnTo>
                  <a:lnTo>
                    <a:pt x="2261489" y="543687"/>
                  </a:lnTo>
                  <a:lnTo>
                    <a:pt x="2216277" y="505587"/>
                  </a:lnTo>
                  <a:lnTo>
                    <a:pt x="2169160" y="467487"/>
                  </a:lnTo>
                  <a:lnTo>
                    <a:pt x="2120265" y="429387"/>
                  </a:lnTo>
                  <a:lnTo>
                    <a:pt x="2069719" y="403987"/>
                  </a:lnTo>
                  <a:lnTo>
                    <a:pt x="2017522" y="365887"/>
                  </a:lnTo>
                  <a:lnTo>
                    <a:pt x="1963928" y="340487"/>
                  </a:lnTo>
                  <a:lnTo>
                    <a:pt x="1853057" y="289687"/>
                  </a:lnTo>
                  <a:lnTo>
                    <a:pt x="1737614" y="238887"/>
                  </a:lnTo>
                  <a:lnTo>
                    <a:pt x="1708150" y="238887"/>
                  </a:lnTo>
                  <a:lnTo>
                    <a:pt x="1648841" y="213487"/>
                  </a:lnTo>
                  <a:lnTo>
                    <a:pt x="1618869" y="213487"/>
                  </a:lnTo>
                  <a:lnTo>
                    <a:pt x="1588770" y="200787"/>
                  </a:lnTo>
                  <a:lnTo>
                    <a:pt x="1558544" y="200787"/>
                  </a:lnTo>
                  <a:lnTo>
                    <a:pt x="1528191" y="188087"/>
                  </a:lnTo>
                  <a:lnTo>
                    <a:pt x="1497838" y="188087"/>
                  </a:lnTo>
                  <a:lnTo>
                    <a:pt x="1467231" y="175387"/>
                  </a:lnTo>
                  <a:lnTo>
                    <a:pt x="1077315" y="175387"/>
                  </a:lnTo>
                  <a:lnTo>
                    <a:pt x="1626997" y="134493"/>
                  </a:lnTo>
                  <a:lnTo>
                    <a:pt x="1712976" y="129159"/>
                  </a:lnTo>
                  <a:lnTo>
                    <a:pt x="1979549" y="113665"/>
                  </a:lnTo>
                  <a:lnTo>
                    <a:pt x="2164207" y="104013"/>
                  </a:lnTo>
                  <a:lnTo>
                    <a:pt x="3155950" y="65659"/>
                  </a:lnTo>
                  <a:lnTo>
                    <a:pt x="3576574" y="55372"/>
                  </a:lnTo>
                  <a:lnTo>
                    <a:pt x="3790188" y="51435"/>
                  </a:lnTo>
                  <a:lnTo>
                    <a:pt x="4581487" y="44386"/>
                  </a:lnTo>
                  <a:lnTo>
                    <a:pt x="4581652" y="76200"/>
                  </a:lnTo>
                  <a:lnTo>
                    <a:pt x="4657598" y="37719"/>
                  </a:lnTo>
                  <a:close/>
                </a:path>
              </a:pathLst>
            </a:custGeom>
            <a:solidFill>
              <a:srgbClr val="000000"/>
            </a:solidFill>
          </p:spPr>
          <p:txBody>
            <a:bodyPr wrap="square" lIns="0" tIns="0" rIns="0" bIns="0" rtlCol="0"/>
            <a:lstStyle/>
            <a:p>
              <a:endParaRPr sz="1350"/>
            </a:p>
          </p:txBody>
        </p:sp>
      </p:grpSp>
      <p:sp>
        <p:nvSpPr>
          <p:cNvPr id="34" name="object 34"/>
          <p:cNvSpPr txBox="1"/>
          <p:nvPr/>
        </p:nvSpPr>
        <p:spPr>
          <a:xfrm>
            <a:off x="1934185" y="1633614"/>
            <a:ext cx="5044916" cy="1287917"/>
          </a:xfrm>
          <a:prstGeom prst="rect">
            <a:avLst/>
          </a:prstGeom>
        </p:spPr>
        <p:txBody>
          <a:bodyPr vert="horz" wrap="square" lIns="0" tIns="9525" rIns="0" bIns="0" rtlCol="0">
            <a:spAutoFit/>
          </a:bodyPr>
          <a:lstStyle/>
          <a:p>
            <a:pPr marL="9525" marR="3810">
              <a:lnSpc>
                <a:spcPct val="120000"/>
              </a:lnSpc>
              <a:spcBef>
                <a:spcPts val="75"/>
              </a:spcBef>
            </a:pPr>
            <a:r>
              <a:rPr sz="1725" dirty="0">
                <a:latin typeface="Calibri"/>
                <a:cs typeface="Calibri"/>
              </a:rPr>
              <a:t>The </a:t>
            </a:r>
            <a:r>
              <a:rPr sz="1725" spc="-4" dirty="0">
                <a:latin typeface="Calibri"/>
                <a:cs typeface="Calibri"/>
              </a:rPr>
              <a:t>only new</a:t>
            </a:r>
            <a:r>
              <a:rPr sz="1725" spc="8" dirty="0">
                <a:latin typeface="Calibri"/>
                <a:cs typeface="Calibri"/>
              </a:rPr>
              <a:t> </a:t>
            </a:r>
            <a:r>
              <a:rPr sz="1725" spc="-4" dirty="0">
                <a:latin typeface="Calibri"/>
                <a:cs typeface="Calibri"/>
              </a:rPr>
              <a:t>part</a:t>
            </a:r>
            <a:r>
              <a:rPr sz="1725" dirty="0">
                <a:latin typeface="Calibri"/>
                <a:cs typeface="Calibri"/>
              </a:rPr>
              <a:t> </a:t>
            </a:r>
            <a:r>
              <a:rPr sz="1725" spc="-4" dirty="0">
                <a:latin typeface="Calibri"/>
                <a:cs typeface="Calibri"/>
              </a:rPr>
              <a:t>is</a:t>
            </a:r>
            <a:r>
              <a:rPr sz="1725" dirty="0">
                <a:latin typeface="Calibri"/>
                <a:cs typeface="Calibri"/>
              </a:rPr>
              <a:t> attention</a:t>
            </a:r>
            <a:r>
              <a:rPr sz="1725" spc="11" dirty="0">
                <a:latin typeface="Calibri"/>
                <a:cs typeface="Calibri"/>
              </a:rPr>
              <a:t> </a:t>
            </a:r>
            <a:r>
              <a:rPr sz="1725" spc="-4" dirty="0">
                <a:latin typeface="Calibri"/>
                <a:cs typeface="Calibri"/>
              </a:rPr>
              <a:t>from</a:t>
            </a:r>
            <a:r>
              <a:rPr sz="1725" dirty="0">
                <a:latin typeface="Calibri"/>
                <a:cs typeface="Calibri"/>
              </a:rPr>
              <a:t> </a:t>
            </a:r>
            <a:r>
              <a:rPr sz="1725" spc="-4" dirty="0">
                <a:latin typeface="Calibri"/>
                <a:cs typeface="Calibri"/>
              </a:rPr>
              <a:t>decoder </a:t>
            </a:r>
            <a:r>
              <a:rPr sz="1725" dirty="0">
                <a:latin typeface="Calibri"/>
                <a:cs typeface="Calibri"/>
              </a:rPr>
              <a:t>to</a:t>
            </a:r>
            <a:r>
              <a:rPr sz="1725" spc="-4" dirty="0">
                <a:latin typeface="Calibri"/>
                <a:cs typeface="Calibri"/>
              </a:rPr>
              <a:t> </a:t>
            </a:r>
            <a:r>
              <a:rPr sz="1725" dirty="0">
                <a:latin typeface="Calibri"/>
                <a:cs typeface="Calibri"/>
              </a:rPr>
              <a:t>encoder. </a:t>
            </a:r>
            <a:r>
              <a:rPr sz="1725" spc="-379" dirty="0">
                <a:latin typeface="Calibri"/>
                <a:cs typeface="Calibri"/>
              </a:rPr>
              <a:t> </a:t>
            </a:r>
            <a:r>
              <a:rPr sz="1725" spc="-4" dirty="0">
                <a:latin typeface="Calibri"/>
                <a:cs typeface="Calibri"/>
              </a:rPr>
              <a:t>Like</a:t>
            </a:r>
            <a:r>
              <a:rPr sz="1725" spc="-8" dirty="0">
                <a:latin typeface="Calibri"/>
                <a:cs typeface="Calibri"/>
              </a:rPr>
              <a:t> </a:t>
            </a:r>
            <a:r>
              <a:rPr sz="1725" dirty="0">
                <a:latin typeface="Calibri"/>
                <a:cs typeface="Calibri"/>
              </a:rPr>
              <a:t>we </a:t>
            </a:r>
            <a:r>
              <a:rPr sz="1725" spc="-4" dirty="0">
                <a:latin typeface="Calibri"/>
                <a:cs typeface="Calibri"/>
              </a:rPr>
              <a:t>saw</a:t>
            </a:r>
            <a:r>
              <a:rPr sz="1725" spc="4" dirty="0">
                <a:latin typeface="Calibri"/>
                <a:cs typeface="Calibri"/>
              </a:rPr>
              <a:t> </a:t>
            </a:r>
            <a:r>
              <a:rPr lang="en-US" sz="1725" spc="4" dirty="0">
                <a:latin typeface="Calibri"/>
                <a:cs typeface="Calibri"/>
              </a:rPr>
              <a:t>in previous lecture</a:t>
            </a:r>
            <a:r>
              <a:rPr sz="1725" dirty="0">
                <a:latin typeface="Calibri"/>
                <a:cs typeface="Calibri"/>
              </a:rPr>
              <a:t>!</a:t>
            </a:r>
          </a:p>
          <a:p>
            <a:pPr marL="1548289" marR="2496026" algn="ctr">
              <a:spcBef>
                <a:spcPts val="1361"/>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26" dirty="0">
                <a:latin typeface="Calibri"/>
                <a:cs typeface="Calibri"/>
              </a:rPr>
              <a:t>Encoder</a:t>
            </a:r>
            <a:endParaRPr sz="1500" dirty="0">
              <a:latin typeface="Calibri"/>
              <a:cs typeface="Calibri"/>
            </a:endParaRPr>
          </a:p>
        </p:txBody>
      </p:sp>
      <p:sp>
        <p:nvSpPr>
          <p:cNvPr id="35" name="object 35"/>
          <p:cNvSpPr txBox="1"/>
          <p:nvPr/>
        </p:nvSpPr>
        <p:spPr>
          <a:xfrm>
            <a:off x="7368922" y="5540655"/>
            <a:ext cx="1731645" cy="286617"/>
          </a:xfrm>
          <a:prstGeom prst="rect">
            <a:avLst/>
          </a:prstGeom>
        </p:spPr>
        <p:txBody>
          <a:bodyPr vert="horz" wrap="square" lIns="0" tIns="9525" rIns="0" bIns="0" rtlCol="0">
            <a:spAutoFit/>
          </a:bodyPr>
          <a:lstStyle/>
          <a:p>
            <a:pPr marL="9525">
              <a:spcBef>
                <a:spcPts val="75"/>
              </a:spcBef>
            </a:pPr>
            <a:r>
              <a:rPr spc="-4" dirty="0">
                <a:solidFill>
                  <a:srgbClr val="8B1515"/>
                </a:solidFill>
                <a:latin typeface="Calibri"/>
                <a:cs typeface="Calibri"/>
              </a:rPr>
              <a:t>[output</a:t>
            </a:r>
            <a:r>
              <a:rPr spc="-49"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grpSp>
        <p:nvGrpSpPr>
          <p:cNvPr id="36" name="object 36"/>
          <p:cNvGrpSpPr/>
          <p:nvPr/>
        </p:nvGrpSpPr>
        <p:grpSpPr>
          <a:xfrm>
            <a:off x="8065390" y="1787633"/>
            <a:ext cx="176213" cy="229076"/>
            <a:chOff x="8721852" y="1240510"/>
            <a:chExt cx="234950" cy="305435"/>
          </a:xfrm>
        </p:grpSpPr>
        <p:pic>
          <p:nvPicPr>
            <p:cNvPr id="37" name="object 37"/>
            <p:cNvPicPr/>
            <p:nvPr/>
          </p:nvPicPr>
          <p:blipFill>
            <a:blip r:embed="rId5" cstate="print"/>
            <a:stretch>
              <a:fillRect/>
            </a:stretch>
          </p:blipFill>
          <p:spPr>
            <a:xfrm>
              <a:off x="8721852" y="1240510"/>
              <a:ext cx="234670" cy="304825"/>
            </a:xfrm>
            <a:prstGeom prst="rect">
              <a:avLst/>
            </a:prstGeom>
          </p:spPr>
        </p:pic>
        <p:pic>
          <p:nvPicPr>
            <p:cNvPr id="38" name="object 38"/>
            <p:cNvPicPr/>
            <p:nvPr/>
          </p:nvPicPr>
          <p:blipFill>
            <a:blip r:embed="rId6" cstate="print"/>
            <a:stretch>
              <a:fillRect/>
            </a:stretch>
          </p:blipFill>
          <p:spPr>
            <a:xfrm>
              <a:off x="8803386" y="1340358"/>
              <a:ext cx="76200" cy="146684"/>
            </a:xfrm>
            <a:prstGeom prst="rect">
              <a:avLst/>
            </a:prstGeom>
          </p:spPr>
        </p:pic>
      </p:grpSp>
      <p:sp>
        <p:nvSpPr>
          <p:cNvPr id="39" name="object 39"/>
          <p:cNvSpPr txBox="1"/>
          <p:nvPr/>
        </p:nvSpPr>
        <p:spPr>
          <a:xfrm>
            <a:off x="7683914" y="1604640"/>
            <a:ext cx="958691" cy="217367"/>
          </a:xfrm>
          <a:prstGeom prst="rect">
            <a:avLst/>
          </a:prstGeom>
        </p:spPr>
        <p:txBody>
          <a:bodyPr vert="horz" wrap="square" lIns="0" tIns="9525" rIns="0" bIns="0" rtlCol="0">
            <a:spAutoFit/>
          </a:bodyPr>
          <a:lstStyle/>
          <a:p>
            <a:pPr marL="9525">
              <a:spcBef>
                <a:spcPts val="75"/>
              </a:spcBef>
            </a:pPr>
            <a:r>
              <a:rPr sz="1350" dirty="0">
                <a:solidFill>
                  <a:srgbClr val="8B1515"/>
                </a:solidFill>
                <a:latin typeface="Calibri"/>
                <a:cs typeface="Calibri"/>
              </a:rPr>
              <a:t>[p</a:t>
            </a:r>
            <a:r>
              <a:rPr sz="1350" spc="-23" dirty="0">
                <a:solidFill>
                  <a:srgbClr val="8B1515"/>
                </a:solidFill>
                <a:latin typeface="Calibri"/>
                <a:cs typeface="Calibri"/>
              </a:rPr>
              <a:t>r</a:t>
            </a:r>
            <a:r>
              <a:rPr sz="1350" dirty="0">
                <a:solidFill>
                  <a:srgbClr val="8B1515"/>
                </a:solidFill>
                <a:latin typeface="Calibri"/>
                <a:cs typeface="Calibri"/>
              </a:rPr>
              <a:t>edi</a:t>
            </a:r>
            <a:r>
              <a:rPr sz="1350" spc="-8" dirty="0">
                <a:solidFill>
                  <a:srgbClr val="8B1515"/>
                </a:solidFill>
                <a:latin typeface="Calibri"/>
                <a:cs typeface="Calibri"/>
              </a:rPr>
              <a:t>c</a:t>
            </a:r>
            <a:r>
              <a:rPr sz="1350" dirty="0">
                <a:solidFill>
                  <a:srgbClr val="8B1515"/>
                </a:solidFill>
                <a:latin typeface="Calibri"/>
                <a:cs typeface="Calibri"/>
              </a:rPr>
              <a:t>t</a:t>
            </a:r>
            <a:r>
              <a:rPr sz="1350" spc="-11" dirty="0">
                <a:solidFill>
                  <a:srgbClr val="8B1515"/>
                </a:solidFill>
                <a:latin typeface="Calibri"/>
                <a:cs typeface="Calibri"/>
              </a:rPr>
              <a:t>i</a:t>
            </a:r>
            <a:r>
              <a:rPr sz="1350" spc="-4" dirty="0">
                <a:solidFill>
                  <a:srgbClr val="8B1515"/>
                </a:solidFill>
                <a:latin typeface="Calibri"/>
                <a:cs typeface="Calibri"/>
              </a:rPr>
              <a:t>ons!]</a:t>
            </a:r>
            <a:endParaRPr sz="1350">
              <a:latin typeface="Calibri"/>
              <a:cs typeface="Calibri"/>
            </a:endParaRPr>
          </a:p>
        </p:txBody>
      </p:sp>
      <p:pic>
        <p:nvPicPr>
          <p:cNvPr id="40" name="object 40"/>
          <p:cNvPicPr/>
          <p:nvPr/>
        </p:nvPicPr>
        <p:blipFill>
          <a:blip r:embed="rId11" cstate="print"/>
          <a:stretch>
            <a:fillRect/>
          </a:stretch>
        </p:blipFill>
        <p:spPr>
          <a:xfrm>
            <a:off x="6272464" y="2656332"/>
            <a:ext cx="3776403" cy="2369058"/>
          </a:xfrm>
          <a:prstGeom prst="rect">
            <a:avLst/>
          </a:prstGeom>
        </p:spPr>
      </p:pic>
      <p:sp>
        <p:nvSpPr>
          <p:cNvPr id="41" name="object 41"/>
          <p:cNvSpPr txBox="1"/>
          <p:nvPr/>
        </p:nvSpPr>
        <p:spPr>
          <a:xfrm>
            <a:off x="7033546" y="2642234"/>
            <a:ext cx="2462213" cy="2109808"/>
          </a:xfrm>
          <a:prstGeom prst="rect">
            <a:avLst/>
          </a:prstGeom>
        </p:spPr>
        <p:txBody>
          <a:bodyPr vert="horz" wrap="square" lIns="0" tIns="9525" rIns="0" bIns="0" rtlCol="0">
            <a:spAutoFit/>
          </a:bodyPr>
          <a:lstStyle/>
          <a:p>
            <a:pPr marL="511969">
              <a:spcBef>
                <a:spcPts val="75"/>
              </a:spcBef>
            </a:pPr>
            <a:r>
              <a:rPr sz="1350" spc="26" dirty="0">
                <a:latin typeface="Calibri"/>
                <a:cs typeface="Calibri"/>
              </a:rPr>
              <a:t>Residual</a:t>
            </a:r>
            <a:r>
              <a:rPr sz="1350" spc="-53" dirty="0">
                <a:latin typeface="Calibri"/>
                <a:cs typeface="Calibri"/>
              </a:rPr>
              <a:t> </a:t>
            </a:r>
            <a:r>
              <a:rPr sz="1350" spc="-4" dirty="0">
                <a:latin typeface="Calibri"/>
                <a:cs typeface="Calibri"/>
              </a:rPr>
              <a:t>+</a:t>
            </a:r>
            <a:r>
              <a:rPr sz="1350" spc="-45" dirty="0">
                <a:latin typeface="Calibri"/>
                <a:cs typeface="Calibri"/>
              </a:rPr>
              <a:t> </a:t>
            </a:r>
            <a:r>
              <a:rPr sz="1350" spc="19" dirty="0">
                <a:latin typeface="Calibri"/>
                <a:cs typeface="Calibri"/>
              </a:rPr>
              <a:t>LayerNorm</a:t>
            </a:r>
            <a:endParaRPr sz="1350">
              <a:latin typeface="Calibri"/>
              <a:cs typeface="Calibri"/>
            </a:endParaRPr>
          </a:p>
          <a:p>
            <a:pPr marL="794385">
              <a:spcBef>
                <a:spcPts val="1323"/>
              </a:spcBef>
            </a:pPr>
            <a:r>
              <a:rPr sz="1350" spc="15" dirty="0">
                <a:latin typeface="Calibri"/>
                <a:cs typeface="Calibri"/>
              </a:rPr>
              <a:t>Feed-Forward</a:t>
            </a:r>
            <a:endParaRPr sz="1350">
              <a:latin typeface="Calibri"/>
              <a:cs typeface="Calibri"/>
            </a:endParaRPr>
          </a:p>
          <a:p>
            <a:pPr marL="283369" marR="200501" indent="200978">
              <a:lnSpc>
                <a:spcPct val="181800"/>
              </a:lnSpc>
              <a:spcBef>
                <a:spcPts val="30"/>
              </a:spcBef>
            </a:pPr>
            <a:r>
              <a:rPr sz="1350" spc="26" dirty="0">
                <a:latin typeface="Calibri"/>
                <a:cs typeface="Calibri"/>
              </a:rPr>
              <a:t>Residual </a:t>
            </a:r>
            <a:r>
              <a:rPr sz="1350" spc="-4" dirty="0">
                <a:latin typeface="Calibri"/>
                <a:cs typeface="Calibri"/>
              </a:rPr>
              <a:t>+ </a:t>
            </a:r>
            <a:r>
              <a:rPr sz="1350" spc="19" dirty="0">
                <a:latin typeface="Calibri"/>
                <a:cs typeface="Calibri"/>
              </a:rPr>
              <a:t>LayerNorm </a:t>
            </a:r>
            <a:r>
              <a:rPr sz="1350" spc="23" dirty="0">
                <a:latin typeface="Calibri"/>
                <a:cs typeface="Calibri"/>
              </a:rPr>
              <a:t> </a:t>
            </a:r>
            <a:r>
              <a:rPr sz="1350" dirty="0">
                <a:latin typeface="Calibri"/>
                <a:cs typeface="Calibri"/>
              </a:rPr>
              <a:t>Multi-Head</a:t>
            </a:r>
            <a:r>
              <a:rPr sz="1350" spc="-30" dirty="0">
                <a:latin typeface="Calibri"/>
                <a:cs typeface="Calibri"/>
              </a:rPr>
              <a:t> </a:t>
            </a:r>
            <a:r>
              <a:rPr sz="1350" b="1" spc="19" dirty="0">
                <a:latin typeface="Calibri"/>
                <a:cs typeface="Calibri"/>
              </a:rPr>
              <a:t>Cross</a:t>
            </a:r>
            <a:r>
              <a:rPr sz="1350" spc="19" dirty="0">
                <a:latin typeface="Calibri"/>
                <a:cs typeface="Calibri"/>
              </a:rPr>
              <a:t>-Attention</a:t>
            </a:r>
            <a:endParaRPr sz="1350">
              <a:latin typeface="Calibri"/>
              <a:cs typeface="Calibri"/>
            </a:endParaRPr>
          </a:p>
          <a:p>
            <a:pPr marL="484823">
              <a:spcBef>
                <a:spcPts val="1388"/>
              </a:spcBef>
            </a:pPr>
            <a:r>
              <a:rPr sz="1350" spc="26" dirty="0">
                <a:latin typeface="Calibri"/>
                <a:cs typeface="Calibri"/>
              </a:rPr>
              <a:t>Residual</a:t>
            </a:r>
            <a:r>
              <a:rPr sz="1350" spc="-53" dirty="0">
                <a:latin typeface="Calibri"/>
                <a:cs typeface="Calibri"/>
              </a:rPr>
              <a:t> </a:t>
            </a:r>
            <a:r>
              <a:rPr sz="1350" spc="-4" dirty="0">
                <a:latin typeface="Calibri"/>
                <a:cs typeface="Calibri"/>
              </a:rPr>
              <a:t>+</a:t>
            </a:r>
            <a:r>
              <a:rPr sz="1350" spc="-45" dirty="0">
                <a:latin typeface="Calibri"/>
                <a:cs typeface="Calibri"/>
              </a:rPr>
              <a:t> </a:t>
            </a:r>
            <a:r>
              <a:rPr sz="1350" spc="19" dirty="0">
                <a:latin typeface="Calibri"/>
                <a:cs typeface="Calibri"/>
              </a:rPr>
              <a:t>LayerNorm</a:t>
            </a:r>
            <a:endParaRPr sz="1350">
              <a:latin typeface="Calibri"/>
              <a:cs typeface="Calibri"/>
            </a:endParaRPr>
          </a:p>
          <a:p>
            <a:pPr marL="9525">
              <a:spcBef>
                <a:spcPts val="1279"/>
              </a:spcBef>
            </a:pPr>
            <a:r>
              <a:rPr sz="1350" b="1" spc="15" dirty="0">
                <a:latin typeface="Calibri"/>
                <a:cs typeface="Calibri"/>
              </a:rPr>
              <a:t>Masked</a:t>
            </a:r>
            <a:r>
              <a:rPr sz="1350" b="1" spc="-34" dirty="0">
                <a:latin typeface="Calibri"/>
                <a:cs typeface="Calibri"/>
              </a:rPr>
              <a:t> </a:t>
            </a:r>
            <a:r>
              <a:rPr sz="1350" spc="4" dirty="0">
                <a:latin typeface="Calibri"/>
                <a:cs typeface="Calibri"/>
              </a:rPr>
              <a:t>Multi-Head</a:t>
            </a:r>
            <a:r>
              <a:rPr sz="1350" spc="-45" dirty="0">
                <a:latin typeface="Calibri"/>
                <a:cs typeface="Calibri"/>
              </a:rPr>
              <a:t> </a:t>
            </a:r>
            <a:r>
              <a:rPr sz="1350" spc="11" dirty="0">
                <a:latin typeface="Calibri"/>
                <a:cs typeface="Calibri"/>
              </a:rPr>
              <a:t>Self-Attention</a:t>
            </a:r>
            <a:endParaRPr sz="1350">
              <a:latin typeface="Calibri"/>
              <a:cs typeface="Calibri"/>
            </a:endParaRPr>
          </a:p>
        </p:txBody>
      </p:sp>
      <p:sp>
        <p:nvSpPr>
          <p:cNvPr id="43" name="TextBox 42">
            <a:extLst>
              <a:ext uri="{FF2B5EF4-FFF2-40B4-BE49-F238E27FC236}">
                <a16:creationId xmlns:a16="http://schemas.microsoft.com/office/drawing/2014/main" id="{57A4FD85-E4A9-41D3-8129-6CD529425D23}"/>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46" name="Title 52">
            <a:extLst>
              <a:ext uri="{FF2B5EF4-FFF2-40B4-BE49-F238E27FC236}">
                <a16:creationId xmlns:a16="http://schemas.microsoft.com/office/drawing/2014/main" id="{5F4C85AB-7D90-4446-8B41-D4B65DE26F30}"/>
              </a:ext>
            </a:extLst>
          </p:cNvPr>
          <p:cNvSpPr>
            <a:spLocks noGrp="1"/>
          </p:cNvSpPr>
          <p:nvPr>
            <p:ph type="title"/>
          </p:nvPr>
        </p:nvSpPr>
        <p:spPr>
          <a:xfrm>
            <a:off x="843380" y="125414"/>
            <a:ext cx="9419810" cy="984885"/>
          </a:xfrm>
        </p:spPr>
        <p:txBody>
          <a:bodyPr vert="horz" lIns="91440" tIns="45720" rIns="91440" bIns="45720" rtlCol="0" anchor="ctr">
            <a:normAutofit fontScale="90000"/>
          </a:bodyPr>
          <a:lstStyle/>
          <a:p>
            <a:r>
              <a:rPr lang="en-US" spc="-120" dirty="0"/>
              <a:t>The Transformer Encoder-Decoder </a:t>
            </a:r>
            <a:br>
              <a:rPr lang="en-US" spc="-120" dirty="0"/>
            </a:br>
            <a:r>
              <a:rPr lang="en-US" spc="-120" dirty="0">
                <a:hlinkClick r:id="rId12"/>
              </a:rPr>
              <a:t>[Vaswani et al., 2017]</a:t>
            </a:r>
            <a:endParaRPr lang="en-US" spc="-12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1AF38D-EA4F-4ADB-841F-432853EB3CCF}"/>
              </a:ext>
            </a:extLst>
          </p:cNvPr>
          <p:cNvSpPr>
            <a:spLocks noGrp="1"/>
          </p:cNvSpPr>
          <p:nvPr>
            <p:ph type="title"/>
          </p:nvPr>
        </p:nvSpPr>
        <p:spPr>
          <a:xfrm>
            <a:off x="932155" y="124969"/>
            <a:ext cx="9330715" cy="984885"/>
          </a:xfrm>
        </p:spPr>
        <p:txBody>
          <a:bodyPr vert="horz" lIns="91440" tIns="45720" rIns="91440" bIns="45720" rtlCol="0" anchor="ctr">
            <a:normAutofit fontScale="90000"/>
          </a:bodyPr>
          <a:lstStyle/>
          <a:p>
            <a:r>
              <a:rPr lang="en-US" spc="-120" dirty="0"/>
              <a:t>The Transformer Decoder: </a:t>
            </a:r>
            <a:br>
              <a:rPr lang="en-US" spc="-120" dirty="0"/>
            </a:br>
            <a:r>
              <a:rPr lang="en-US" spc="-120" dirty="0"/>
              <a:t>Cross-attention (details)</a:t>
            </a:r>
          </a:p>
        </p:txBody>
      </p:sp>
      <p:sp>
        <p:nvSpPr>
          <p:cNvPr id="3" name="object 3"/>
          <p:cNvSpPr txBox="1"/>
          <p:nvPr/>
        </p:nvSpPr>
        <p:spPr>
          <a:xfrm>
            <a:off x="1264535" y="1643704"/>
            <a:ext cx="8197631" cy="2201724"/>
          </a:xfrm>
          <a:prstGeom prst="rect">
            <a:avLst/>
          </a:prstGeom>
        </p:spPr>
        <p:txBody>
          <a:bodyPr vert="horz" wrap="square" lIns="0" tIns="10001" rIns="0" bIns="0" rtlCol="0">
            <a:spAutoFit/>
          </a:bodyPr>
          <a:lstStyle/>
          <a:p>
            <a:pPr marL="304800" indent="-257651">
              <a:spcBef>
                <a:spcPts val="79"/>
              </a:spcBef>
              <a:buClr>
                <a:srgbClr val="8B1515"/>
              </a:buClr>
              <a:buFont typeface="Times New Roman"/>
              <a:buChar char="•"/>
              <a:tabLst>
                <a:tab pos="304324" algn="l"/>
                <a:tab pos="305276" algn="l"/>
              </a:tabLst>
            </a:pPr>
            <a:r>
              <a:rPr sz="1725" dirty="0">
                <a:latin typeface="Calibri"/>
                <a:cs typeface="Calibri"/>
              </a:rPr>
              <a:t>We </a:t>
            </a:r>
            <a:r>
              <a:rPr sz="1725" spc="-4" dirty="0">
                <a:latin typeface="Calibri"/>
                <a:cs typeface="Calibri"/>
              </a:rPr>
              <a:t>saw</a:t>
            </a:r>
            <a:r>
              <a:rPr sz="1725" dirty="0">
                <a:latin typeface="Calibri"/>
                <a:cs typeface="Calibri"/>
              </a:rPr>
              <a:t> self-attention</a:t>
            </a:r>
            <a:r>
              <a:rPr sz="1725" spc="-4" dirty="0">
                <a:latin typeface="Calibri"/>
                <a:cs typeface="Calibri"/>
              </a:rPr>
              <a:t> </a:t>
            </a:r>
            <a:r>
              <a:rPr sz="1725" dirty="0">
                <a:latin typeface="Calibri"/>
                <a:cs typeface="Calibri"/>
              </a:rPr>
              <a:t>is</a:t>
            </a:r>
            <a:r>
              <a:rPr sz="1725" spc="4" dirty="0">
                <a:latin typeface="Calibri"/>
                <a:cs typeface="Calibri"/>
              </a:rPr>
              <a:t> </a:t>
            </a:r>
            <a:r>
              <a:rPr sz="1725" dirty="0">
                <a:latin typeface="Calibri"/>
                <a:cs typeface="Calibri"/>
              </a:rPr>
              <a:t>when</a:t>
            </a:r>
            <a:r>
              <a:rPr sz="1725" spc="8" dirty="0">
                <a:latin typeface="Calibri"/>
                <a:cs typeface="Calibri"/>
              </a:rPr>
              <a:t> </a:t>
            </a:r>
            <a:r>
              <a:rPr sz="1725" dirty="0">
                <a:latin typeface="Calibri"/>
                <a:cs typeface="Calibri"/>
              </a:rPr>
              <a:t>keys,</a:t>
            </a:r>
            <a:r>
              <a:rPr sz="1725" spc="4" dirty="0">
                <a:latin typeface="Calibri"/>
                <a:cs typeface="Calibri"/>
              </a:rPr>
              <a:t> </a:t>
            </a:r>
            <a:r>
              <a:rPr sz="1725" spc="-4" dirty="0">
                <a:latin typeface="Calibri"/>
                <a:cs typeface="Calibri"/>
              </a:rPr>
              <a:t>queries,</a:t>
            </a:r>
            <a:r>
              <a:rPr sz="1725" dirty="0">
                <a:latin typeface="Calibri"/>
                <a:cs typeface="Calibri"/>
              </a:rPr>
              <a:t> and</a:t>
            </a:r>
            <a:r>
              <a:rPr sz="1725" spc="4" dirty="0">
                <a:latin typeface="Calibri"/>
                <a:cs typeface="Calibri"/>
              </a:rPr>
              <a:t> </a:t>
            </a:r>
            <a:r>
              <a:rPr sz="1725" dirty="0">
                <a:latin typeface="Calibri"/>
                <a:cs typeface="Calibri"/>
              </a:rPr>
              <a:t>values</a:t>
            </a:r>
            <a:r>
              <a:rPr sz="1725" spc="-11" dirty="0">
                <a:latin typeface="Calibri"/>
                <a:cs typeface="Calibri"/>
              </a:rPr>
              <a:t> </a:t>
            </a:r>
            <a:r>
              <a:rPr sz="1725" spc="-4" dirty="0">
                <a:latin typeface="Calibri"/>
                <a:cs typeface="Calibri"/>
              </a:rPr>
              <a:t>come</a:t>
            </a:r>
            <a:r>
              <a:rPr sz="1725" spc="8" dirty="0">
                <a:latin typeface="Calibri"/>
                <a:cs typeface="Calibri"/>
              </a:rPr>
              <a:t> </a:t>
            </a:r>
            <a:r>
              <a:rPr sz="1725" spc="-4" dirty="0">
                <a:latin typeface="Calibri"/>
                <a:cs typeface="Calibri"/>
              </a:rPr>
              <a:t>from</a:t>
            </a:r>
            <a:r>
              <a:rPr sz="1725" dirty="0">
                <a:latin typeface="Calibri"/>
                <a:cs typeface="Calibri"/>
              </a:rPr>
              <a:t> </a:t>
            </a:r>
            <a:r>
              <a:rPr sz="1725" spc="-4" dirty="0">
                <a:latin typeface="Calibri"/>
                <a:cs typeface="Calibri"/>
              </a:rPr>
              <a:t>the</a:t>
            </a:r>
            <a:r>
              <a:rPr sz="1725" spc="4" dirty="0">
                <a:latin typeface="Calibri"/>
                <a:cs typeface="Calibri"/>
              </a:rPr>
              <a:t> </a:t>
            </a:r>
            <a:r>
              <a:rPr sz="1725" spc="-4" dirty="0">
                <a:latin typeface="Calibri"/>
                <a:cs typeface="Calibri"/>
              </a:rPr>
              <a:t>same</a:t>
            </a:r>
            <a:r>
              <a:rPr lang="en-US" sz="1725" spc="-4" dirty="0">
                <a:latin typeface="Calibri"/>
                <a:cs typeface="Calibri"/>
              </a:rPr>
              <a:t> </a:t>
            </a:r>
            <a:r>
              <a:rPr sz="1725" spc="-4" dirty="0">
                <a:latin typeface="Calibri"/>
                <a:cs typeface="Calibri"/>
              </a:rPr>
              <a:t>source.</a:t>
            </a:r>
            <a:endParaRPr sz="1725" dirty="0">
              <a:latin typeface="Calibri"/>
              <a:cs typeface="Calibri"/>
            </a:endParaRPr>
          </a:p>
          <a:p>
            <a:pPr marL="304800" indent="-257651">
              <a:spcBef>
                <a:spcPts val="413"/>
              </a:spcBef>
              <a:buClr>
                <a:srgbClr val="8B1515"/>
              </a:buClr>
              <a:buFont typeface="Times New Roman"/>
              <a:buChar char="•"/>
              <a:tabLst>
                <a:tab pos="304324" algn="l"/>
                <a:tab pos="305276" algn="l"/>
              </a:tabLst>
            </a:pPr>
            <a:r>
              <a:rPr sz="1725" dirty="0">
                <a:latin typeface="Calibri"/>
                <a:cs typeface="Calibri"/>
              </a:rPr>
              <a:t>In the</a:t>
            </a:r>
            <a:r>
              <a:rPr sz="1725" spc="8" dirty="0">
                <a:latin typeface="Calibri"/>
                <a:cs typeface="Calibri"/>
              </a:rPr>
              <a:t> </a:t>
            </a:r>
            <a:r>
              <a:rPr sz="1725" dirty="0">
                <a:latin typeface="Calibri"/>
                <a:cs typeface="Calibri"/>
              </a:rPr>
              <a:t>decoder,</a:t>
            </a:r>
            <a:r>
              <a:rPr sz="1725" spc="4" dirty="0">
                <a:latin typeface="Calibri"/>
                <a:cs typeface="Calibri"/>
              </a:rPr>
              <a:t> </a:t>
            </a:r>
            <a:r>
              <a:rPr sz="1725" dirty="0">
                <a:latin typeface="Calibri"/>
                <a:cs typeface="Calibri"/>
              </a:rPr>
              <a:t>we have</a:t>
            </a:r>
            <a:r>
              <a:rPr sz="1725" spc="8" dirty="0">
                <a:latin typeface="Calibri"/>
                <a:cs typeface="Calibri"/>
              </a:rPr>
              <a:t> </a:t>
            </a:r>
            <a:r>
              <a:rPr sz="1725" dirty="0">
                <a:latin typeface="Calibri"/>
                <a:cs typeface="Calibri"/>
              </a:rPr>
              <a:t>attention</a:t>
            </a:r>
            <a:r>
              <a:rPr sz="1725" spc="8" dirty="0">
                <a:latin typeface="Calibri"/>
                <a:cs typeface="Calibri"/>
              </a:rPr>
              <a:t> </a:t>
            </a:r>
            <a:r>
              <a:rPr sz="1725" dirty="0">
                <a:latin typeface="Calibri"/>
                <a:cs typeface="Calibri"/>
              </a:rPr>
              <a:t>that</a:t>
            </a:r>
            <a:r>
              <a:rPr sz="1725" spc="11" dirty="0">
                <a:latin typeface="Calibri"/>
                <a:cs typeface="Calibri"/>
              </a:rPr>
              <a:t> </a:t>
            </a:r>
            <a:r>
              <a:rPr sz="1725" spc="-4" dirty="0">
                <a:latin typeface="Calibri"/>
                <a:cs typeface="Calibri"/>
              </a:rPr>
              <a:t>looks</a:t>
            </a:r>
            <a:r>
              <a:rPr sz="1725" dirty="0">
                <a:latin typeface="Calibri"/>
                <a:cs typeface="Calibri"/>
              </a:rPr>
              <a:t> more</a:t>
            </a:r>
            <a:r>
              <a:rPr sz="1725" spc="4" dirty="0">
                <a:latin typeface="Calibri"/>
                <a:cs typeface="Calibri"/>
              </a:rPr>
              <a:t> </a:t>
            </a:r>
            <a:r>
              <a:rPr sz="1725" spc="-4" dirty="0">
                <a:latin typeface="Calibri"/>
                <a:cs typeface="Calibri"/>
              </a:rPr>
              <a:t>like</a:t>
            </a:r>
            <a:r>
              <a:rPr sz="1725" spc="8" dirty="0">
                <a:latin typeface="Calibri"/>
                <a:cs typeface="Calibri"/>
              </a:rPr>
              <a:t> </a:t>
            </a:r>
            <a:r>
              <a:rPr sz="1725" dirty="0">
                <a:latin typeface="Calibri"/>
                <a:cs typeface="Calibri"/>
              </a:rPr>
              <a:t>what</a:t>
            </a:r>
            <a:r>
              <a:rPr sz="1725" spc="4" dirty="0">
                <a:latin typeface="Calibri"/>
                <a:cs typeface="Calibri"/>
              </a:rPr>
              <a:t> </a:t>
            </a:r>
            <a:r>
              <a:rPr sz="1725" dirty="0">
                <a:latin typeface="Calibri"/>
                <a:cs typeface="Calibri"/>
              </a:rPr>
              <a:t>we</a:t>
            </a:r>
            <a:r>
              <a:rPr sz="1725" spc="8" dirty="0">
                <a:latin typeface="Calibri"/>
                <a:cs typeface="Calibri"/>
              </a:rPr>
              <a:t> </a:t>
            </a:r>
            <a:r>
              <a:rPr sz="1725" spc="-4" dirty="0">
                <a:latin typeface="Calibri"/>
                <a:cs typeface="Calibri"/>
              </a:rPr>
              <a:t>saw</a:t>
            </a:r>
            <a:r>
              <a:rPr sz="1725" dirty="0">
                <a:latin typeface="Calibri"/>
                <a:cs typeface="Calibri"/>
              </a:rPr>
              <a:t> last</a:t>
            </a:r>
            <a:r>
              <a:rPr sz="1725" spc="4" dirty="0">
                <a:latin typeface="Calibri"/>
                <a:cs typeface="Calibri"/>
              </a:rPr>
              <a:t> </a:t>
            </a:r>
            <a:r>
              <a:rPr sz="1725" dirty="0">
                <a:latin typeface="Calibri"/>
                <a:cs typeface="Calibri"/>
              </a:rPr>
              <a:t>week.</a:t>
            </a:r>
          </a:p>
          <a:p>
            <a:pPr marL="304800" indent="-257651">
              <a:spcBef>
                <a:spcPts val="480"/>
              </a:spcBef>
              <a:buClr>
                <a:srgbClr val="8B1515"/>
              </a:buClr>
              <a:buFont typeface="Times New Roman"/>
              <a:buChar char="•"/>
              <a:tabLst>
                <a:tab pos="304324" algn="l"/>
                <a:tab pos="305276" algn="l"/>
                <a:tab pos="6060281" algn="l"/>
              </a:tabLst>
            </a:pPr>
            <a:r>
              <a:rPr sz="1725" dirty="0">
                <a:latin typeface="Calibri"/>
                <a:cs typeface="Calibri"/>
              </a:rPr>
              <a:t>Let</a:t>
            </a:r>
            <a:r>
              <a:rPr sz="1725" spc="4" dirty="0">
                <a:latin typeface="Calibri"/>
                <a:cs typeface="Calibri"/>
              </a:rPr>
              <a:t> </a:t>
            </a:r>
            <a:r>
              <a:rPr sz="1725" spc="26" dirty="0">
                <a:latin typeface="Cambria Math"/>
                <a:cs typeface="Cambria Math"/>
              </a:rPr>
              <a:t>ℎ</a:t>
            </a:r>
            <a:r>
              <a:rPr sz="1856" spc="39" baseline="-15151" dirty="0">
                <a:latin typeface="Cambria Math"/>
                <a:cs typeface="Cambria Math"/>
              </a:rPr>
              <a:t>1</a:t>
            </a:r>
            <a:r>
              <a:rPr sz="1725" spc="26" dirty="0">
                <a:latin typeface="Cambria Math"/>
                <a:cs typeface="Cambria Math"/>
              </a:rPr>
              <a:t>,</a:t>
            </a:r>
            <a:r>
              <a:rPr sz="1725" spc="-94" dirty="0">
                <a:latin typeface="Cambria Math"/>
                <a:cs typeface="Cambria Math"/>
              </a:rPr>
              <a:t> </a:t>
            </a:r>
            <a:r>
              <a:rPr sz="1725" dirty="0">
                <a:latin typeface="Cambria Math"/>
                <a:cs typeface="Cambria Math"/>
              </a:rPr>
              <a:t>…</a:t>
            </a:r>
            <a:r>
              <a:rPr sz="1725" spc="-90" dirty="0">
                <a:latin typeface="Cambria Math"/>
                <a:cs typeface="Cambria Math"/>
              </a:rPr>
              <a:t> </a:t>
            </a:r>
            <a:r>
              <a:rPr sz="1725" dirty="0">
                <a:latin typeface="Cambria Math"/>
                <a:cs typeface="Cambria Math"/>
              </a:rPr>
              <a:t>,</a:t>
            </a:r>
            <a:r>
              <a:rPr sz="1725" spc="-90" dirty="0">
                <a:latin typeface="Cambria Math"/>
                <a:cs typeface="Cambria Math"/>
              </a:rPr>
              <a:t> </a:t>
            </a:r>
            <a:r>
              <a:rPr sz="1725" spc="53" dirty="0">
                <a:latin typeface="Cambria Math"/>
                <a:cs typeface="Cambria Math"/>
              </a:rPr>
              <a:t>ℎ</a:t>
            </a:r>
            <a:r>
              <a:rPr sz="1856" spc="78" baseline="-15151" dirty="0">
                <a:latin typeface="Cambria Math"/>
                <a:cs typeface="Cambria Math"/>
              </a:rPr>
              <a:t>𝑇</a:t>
            </a:r>
            <a:r>
              <a:rPr sz="1856" spc="360" baseline="-15151" dirty="0">
                <a:latin typeface="Cambria Math"/>
                <a:cs typeface="Cambria Math"/>
              </a:rPr>
              <a:t> </a:t>
            </a:r>
            <a:r>
              <a:rPr sz="1725" spc="-4" dirty="0">
                <a:latin typeface="Calibri"/>
                <a:cs typeface="Calibri"/>
              </a:rPr>
              <a:t>be</a:t>
            </a:r>
            <a:r>
              <a:rPr sz="1725" spc="23" dirty="0">
                <a:latin typeface="Calibri"/>
                <a:cs typeface="Calibri"/>
              </a:rPr>
              <a:t> </a:t>
            </a:r>
            <a:r>
              <a:rPr sz="1725" b="1" dirty="0">
                <a:latin typeface="Calibri"/>
                <a:cs typeface="Calibri"/>
              </a:rPr>
              <a:t>output</a:t>
            </a:r>
            <a:r>
              <a:rPr sz="1725" b="1" spc="4" dirty="0">
                <a:latin typeface="Calibri"/>
                <a:cs typeface="Calibri"/>
              </a:rPr>
              <a:t> </a:t>
            </a:r>
            <a:r>
              <a:rPr sz="1725" dirty="0">
                <a:latin typeface="Calibri"/>
                <a:cs typeface="Calibri"/>
              </a:rPr>
              <a:t>vectors</a:t>
            </a:r>
            <a:r>
              <a:rPr sz="1725" spc="11" dirty="0">
                <a:latin typeface="Calibri"/>
                <a:cs typeface="Calibri"/>
              </a:rPr>
              <a:t> </a:t>
            </a:r>
            <a:r>
              <a:rPr sz="1725" spc="-4" dirty="0">
                <a:latin typeface="Calibri"/>
                <a:cs typeface="Calibri"/>
              </a:rPr>
              <a:t>from</a:t>
            </a:r>
            <a:r>
              <a:rPr sz="1725" b="1" spc="8" dirty="0">
                <a:latin typeface="Calibri"/>
                <a:cs typeface="Calibri"/>
              </a:rPr>
              <a:t> </a:t>
            </a:r>
            <a:r>
              <a:rPr sz="1725" dirty="0">
                <a:latin typeface="Calibri"/>
                <a:cs typeface="Calibri"/>
              </a:rPr>
              <a:t>the</a:t>
            </a:r>
            <a:r>
              <a:rPr sz="1725" spc="15" dirty="0">
                <a:latin typeface="Calibri"/>
                <a:cs typeface="Calibri"/>
              </a:rPr>
              <a:t> </a:t>
            </a:r>
            <a:r>
              <a:rPr sz="1725" spc="-4" dirty="0">
                <a:latin typeface="Calibri"/>
                <a:cs typeface="Calibri"/>
              </a:rPr>
              <a:t>Transformer</a:t>
            </a:r>
            <a:r>
              <a:rPr sz="1725" spc="4" dirty="0">
                <a:latin typeface="Calibri"/>
                <a:cs typeface="Calibri"/>
              </a:rPr>
              <a:t> </a:t>
            </a:r>
            <a:r>
              <a:rPr sz="1725" b="1" spc="-4" dirty="0">
                <a:latin typeface="Calibri"/>
                <a:cs typeface="Calibri"/>
              </a:rPr>
              <a:t>encoder</a:t>
            </a:r>
            <a:r>
              <a:rPr sz="1725" spc="-4" dirty="0">
                <a:latin typeface="Calibri"/>
                <a:cs typeface="Calibri"/>
              </a:rPr>
              <a:t>;	</a:t>
            </a:r>
            <a:r>
              <a:rPr sz="1725" spc="11" dirty="0">
                <a:latin typeface="Cambria Math"/>
                <a:cs typeface="Cambria Math"/>
              </a:rPr>
              <a:t>𝑥</a:t>
            </a:r>
            <a:r>
              <a:rPr sz="1856" spc="17" baseline="-15151" dirty="0">
                <a:latin typeface="Cambria Math"/>
                <a:cs typeface="Cambria Math"/>
              </a:rPr>
              <a:t>𝑖  </a:t>
            </a:r>
            <a:r>
              <a:rPr sz="1725" dirty="0">
                <a:latin typeface="Cambria Math"/>
                <a:cs typeface="Cambria Math"/>
              </a:rPr>
              <a:t>∈</a:t>
            </a:r>
            <a:r>
              <a:rPr sz="1725" spc="79" dirty="0">
                <a:latin typeface="Cambria Math"/>
                <a:cs typeface="Cambria Math"/>
              </a:rPr>
              <a:t> </a:t>
            </a:r>
            <a:r>
              <a:rPr sz="1725" spc="45" dirty="0">
                <a:latin typeface="Cambria Math"/>
                <a:cs typeface="Cambria Math"/>
              </a:rPr>
              <a:t>ℝ</a:t>
            </a:r>
            <a:r>
              <a:rPr sz="1856" spc="67" baseline="28619" dirty="0">
                <a:latin typeface="Cambria Math"/>
                <a:cs typeface="Cambria Math"/>
              </a:rPr>
              <a:t>𝑑</a:t>
            </a:r>
            <a:endParaRPr sz="1856" baseline="28619" dirty="0">
              <a:latin typeface="Cambria Math"/>
              <a:cs typeface="Cambria Math"/>
            </a:endParaRPr>
          </a:p>
          <a:p>
            <a:pPr marL="304800" indent="-257651">
              <a:spcBef>
                <a:spcPts val="458"/>
              </a:spcBef>
              <a:buClr>
                <a:srgbClr val="8B1515"/>
              </a:buClr>
              <a:buFont typeface="Times New Roman"/>
              <a:buChar char="•"/>
              <a:tabLst>
                <a:tab pos="304324" algn="l"/>
                <a:tab pos="305276" algn="l"/>
              </a:tabLst>
            </a:pPr>
            <a:r>
              <a:rPr sz="1725" dirty="0">
                <a:latin typeface="Calibri"/>
                <a:cs typeface="Calibri"/>
              </a:rPr>
              <a:t>Let</a:t>
            </a:r>
            <a:r>
              <a:rPr sz="1725" spc="-4" dirty="0">
                <a:latin typeface="Calibri"/>
                <a:cs typeface="Calibri"/>
              </a:rPr>
              <a:t> </a:t>
            </a:r>
            <a:r>
              <a:rPr sz="1725" spc="11" dirty="0">
                <a:latin typeface="Cambria Math"/>
                <a:cs typeface="Cambria Math"/>
              </a:rPr>
              <a:t>𝑧</a:t>
            </a:r>
            <a:r>
              <a:rPr sz="1856" spc="17" baseline="-15151" dirty="0">
                <a:latin typeface="Cambria Math"/>
                <a:cs typeface="Cambria Math"/>
              </a:rPr>
              <a:t>1</a:t>
            </a:r>
            <a:r>
              <a:rPr sz="1725" spc="11" dirty="0">
                <a:latin typeface="Cambria Math"/>
                <a:cs typeface="Cambria Math"/>
              </a:rPr>
              <a:t>,</a:t>
            </a:r>
            <a:r>
              <a:rPr sz="1725" spc="-86" dirty="0">
                <a:latin typeface="Cambria Math"/>
                <a:cs typeface="Cambria Math"/>
              </a:rPr>
              <a:t> </a:t>
            </a:r>
            <a:r>
              <a:rPr sz="1725" dirty="0">
                <a:latin typeface="Cambria Math"/>
                <a:cs typeface="Cambria Math"/>
              </a:rPr>
              <a:t>…</a:t>
            </a:r>
            <a:r>
              <a:rPr sz="1725" spc="-105" dirty="0">
                <a:latin typeface="Cambria Math"/>
                <a:cs typeface="Cambria Math"/>
              </a:rPr>
              <a:t> </a:t>
            </a:r>
            <a:r>
              <a:rPr sz="1725" dirty="0">
                <a:latin typeface="Cambria Math"/>
                <a:cs typeface="Cambria Math"/>
              </a:rPr>
              <a:t>,</a:t>
            </a:r>
            <a:r>
              <a:rPr sz="1725" spc="-86" dirty="0">
                <a:latin typeface="Cambria Math"/>
                <a:cs typeface="Cambria Math"/>
              </a:rPr>
              <a:t> </a:t>
            </a:r>
            <a:r>
              <a:rPr sz="1725" spc="26" dirty="0">
                <a:latin typeface="Cambria Math"/>
                <a:cs typeface="Cambria Math"/>
              </a:rPr>
              <a:t>𝑧</a:t>
            </a:r>
            <a:r>
              <a:rPr sz="1856" spc="39" baseline="-15151" dirty="0">
                <a:latin typeface="Cambria Math"/>
                <a:cs typeface="Cambria Math"/>
              </a:rPr>
              <a:t>𝑇</a:t>
            </a:r>
            <a:r>
              <a:rPr sz="1856" spc="349" baseline="-15151" dirty="0">
                <a:latin typeface="Cambria Math"/>
                <a:cs typeface="Cambria Math"/>
              </a:rPr>
              <a:t> </a:t>
            </a:r>
            <a:r>
              <a:rPr sz="1725" spc="-4" dirty="0">
                <a:latin typeface="Calibri"/>
                <a:cs typeface="Calibri"/>
              </a:rPr>
              <a:t>be</a:t>
            </a:r>
            <a:r>
              <a:rPr sz="1725" spc="4" dirty="0">
                <a:latin typeface="Calibri"/>
                <a:cs typeface="Calibri"/>
              </a:rPr>
              <a:t> </a:t>
            </a:r>
            <a:r>
              <a:rPr sz="1725" dirty="0">
                <a:latin typeface="Calibri"/>
                <a:cs typeface="Calibri"/>
              </a:rPr>
              <a:t>input</a:t>
            </a:r>
            <a:r>
              <a:rPr sz="1725" spc="8" dirty="0">
                <a:latin typeface="Calibri"/>
                <a:cs typeface="Calibri"/>
              </a:rPr>
              <a:t> </a:t>
            </a:r>
            <a:r>
              <a:rPr sz="1725" dirty="0">
                <a:latin typeface="Calibri"/>
                <a:cs typeface="Calibri"/>
              </a:rPr>
              <a:t>vectors from</a:t>
            </a:r>
            <a:r>
              <a:rPr sz="1725" spc="-19" dirty="0">
                <a:latin typeface="Calibri"/>
                <a:cs typeface="Calibri"/>
              </a:rPr>
              <a:t> </a:t>
            </a:r>
            <a:r>
              <a:rPr sz="1725" dirty="0">
                <a:latin typeface="Calibri"/>
                <a:cs typeface="Calibri"/>
              </a:rPr>
              <a:t>the</a:t>
            </a:r>
            <a:r>
              <a:rPr sz="1725" spc="15" dirty="0">
                <a:latin typeface="Calibri"/>
                <a:cs typeface="Calibri"/>
              </a:rPr>
              <a:t> </a:t>
            </a:r>
            <a:r>
              <a:rPr sz="1725" spc="-4" dirty="0">
                <a:latin typeface="Calibri"/>
                <a:cs typeface="Calibri"/>
              </a:rPr>
              <a:t>Transformer</a:t>
            </a:r>
            <a:r>
              <a:rPr sz="1725" spc="-11" dirty="0">
                <a:latin typeface="Calibri"/>
                <a:cs typeface="Calibri"/>
              </a:rPr>
              <a:t> </a:t>
            </a:r>
            <a:r>
              <a:rPr sz="1725" b="1" dirty="0">
                <a:latin typeface="Calibri"/>
                <a:cs typeface="Calibri"/>
              </a:rPr>
              <a:t>decoder</a:t>
            </a:r>
            <a:r>
              <a:rPr sz="1725" dirty="0">
                <a:latin typeface="Calibri"/>
                <a:cs typeface="Calibri"/>
              </a:rPr>
              <a:t>,</a:t>
            </a:r>
            <a:r>
              <a:rPr sz="1725" spc="8" dirty="0">
                <a:latin typeface="Calibri"/>
                <a:cs typeface="Calibri"/>
              </a:rPr>
              <a:t> </a:t>
            </a:r>
            <a:r>
              <a:rPr sz="1725" dirty="0">
                <a:latin typeface="Cambria Math"/>
                <a:cs typeface="Cambria Math"/>
              </a:rPr>
              <a:t>𝑧</a:t>
            </a:r>
            <a:r>
              <a:rPr sz="1856" baseline="-15151" dirty="0">
                <a:latin typeface="Cambria Math"/>
                <a:cs typeface="Cambria Math"/>
              </a:rPr>
              <a:t>𝑖</a:t>
            </a:r>
            <a:r>
              <a:rPr sz="1856" spc="73" baseline="-15151" dirty="0">
                <a:latin typeface="Cambria Math"/>
                <a:cs typeface="Cambria Math"/>
              </a:rPr>
              <a:t> </a:t>
            </a:r>
            <a:r>
              <a:rPr sz="1725" dirty="0">
                <a:latin typeface="Cambria Math"/>
                <a:cs typeface="Cambria Math"/>
              </a:rPr>
              <a:t>∈</a:t>
            </a:r>
            <a:r>
              <a:rPr sz="1725" spc="98" dirty="0">
                <a:latin typeface="Cambria Math"/>
                <a:cs typeface="Cambria Math"/>
              </a:rPr>
              <a:t> </a:t>
            </a:r>
            <a:r>
              <a:rPr sz="1725" spc="45" dirty="0">
                <a:latin typeface="Cambria Math"/>
                <a:cs typeface="Cambria Math"/>
              </a:rPr>
              <a:t>ℝ</a:t>
            </a:r>
            <a:r>
              <a:rPr sz="1856" spc="67" baseline="28619" dirty="0">
                <a:latin typeface="Cambria Math"/>
                <a:cs typeface="Cambria Math"/>
              </a:rPr>
              <a:t>𝑑</a:t>
            </a:r>
            <a:endParaRPr sz="1856" baseline="28619" dirty="0">
              <a:latin typeface="Cambria Math"/>
              <a:cs typeface="Cambria Math"/>
            </a:endParaRPr>
          </a:p>
          <a:p>
            <a:pPr marL="304800" indent="-257651">
              <a:spcBef>
                <a:spcPts val="398"/>
              </a:spcBef>
              <a:buClr>
                <a:srgbClr val="8B1515"/>
              </a:buClr>
              <a:buFont typeface="Times New Roman"/>
              <a:buChar char="•"/>
              <a:tabLst>
                <a:tab pos="304324" algn="l"/>
                <a:tab pos="305276" algn="l"/>
              </a:tabLst>
            </a:pPr>
            <a:r>
              <a:rPr sz="1725" dirty="0">
                <a:latin typeface="Calibri"/>
                <a:cs typeface="Calibri"/>
              </a:rPr>
              <a:t>Then</a:t>
            </a:r>
            <a:r>
              <a:rPr sz="1725" spc="4" dirty="0">
                <a:latin typeface="Calibri"/>
                <a:cs typeface="Calibri"/>
              </a:rPr>
              <a:t> </a:t>
            </a:r>
            <a:r>
              <a:rPr sz="1725" spc="-4" dirty="0">
                <a:latin typeface="Calibri"/>
                <a:cs typeface="Calibri"/>
              </a:rPr>
              <a:t>keys</a:t>
            </a:r>
            <a:r>
              <a:rPr sz="1725" spc="8" dirty="0">
                <a:latin typeface="Calibri"/>
                <a:cs typeface="Calibri"/>
              </a:rPr>
              <a:t> </a:t>
            </a:r>
            <a:r>
              <a:rPr sz="1725" dirty="0">
                <a:latin typeface="Calibri"/>
                <a:cs typeface="Calibri"/>
              </a:rPr>
              <a:t>and values</a:t>
            </a:r>
            <a:r>
              <a:rPr sz="1725" spc="4" dirty="0">
                <a:latin typeface="Calibri"/>
                <a:cs typeface="Calibri"/>
              </a:rPr>
              <a:t> </a:t>
            </a:r>
            <a:r>
              <a:rPr sz="1725" dirty="0">
                <a:latin typeface="Calibri"/>
                <a:cs typeface="Calibri"/>
              </a:rPr>
              <a:t>are </a:t>
            </a:r>
            <a:r>
              <a:rPr sz="1725" spc="-4" dirty="0">
                <a:latin typeface="Calibri"/>
                <a:cs typeface="Calibri"/>
              </a:rPr>
              <a:t>drawn </a:t>
            </a:r>
            <a:r>
              <a:rPr sz="1725" dirty="0">
                <a:latin typeface="Calibri"/>
                <a:cs typeface="Calibri"/>
              </a:rPr>
              <a:t>from</a:t>
            </a:r>
            <a:r>
              <a:rPr sz="1725" spc="-15" dirty="0">
                <a:latin typeface="Calibri"/>
                <a:cs typeface="Calibri"/>
              </a:rPr>
              <a:t> </a:t>
            </a:r>
            <a:r>
              <a:rPr sz="1725" dirty="0">
                <a:latin typeface="Calibri"/>
                <a:cs typeface="Calibri"/>
              </a:rPr>
              <a:t>the</a:t>
            </a:r>
            <a:r>
              <a:rPr sz="1725" spc="26" dirty="0">
                <a:latin typeface="Calibri"/>
                <a:cs typeface="Calibri"/>
              </a:rPr>
              <a:t> </a:t>
            </a:r>
            <a:r>
              <a:rPr sz="1725" b="1" spc="-4" dirty="0">
                <a:latin typeface="Calibri"/>
                <a:cs typeface="Calibri"/>
              </a:rPr>
              <a:t>encoder</a:t>
            </a:r>
            <a:r>
              <a:rPr sz="1725" b="1" spc="4" dirty="0">
                <a:latin typeface="Calibri"/>
                <a:cs typeface="Calibri"/>
              </a:rPr>
              <a:t> </a:t>
            </a:r>
            <a:r>
              <a:rPr sz="1725" spc="-4" dirty="0">
                <a:latin typeface="Calibri"/>
                <a:cs typeface="Calibri"/>
              </a:rPr>
              <a:t>(like</a:t>
            </a:r>
            <a:r>
              <a:rPr sz="1725" spc="11" dirty="0">
                <a:latin typeface="Calibri"/>
                <a:cs typeface="Calibri"/>
              </a:rPr>
              <a:t> </a:t>
            </a:r>
            <a:r>
              <a:rPr sz="1725" dirty="0">
                <a:latin typeface="Calibri"/>
                <a:cs typeface="Calibri"/>
              </a:rPr>
              <a:t>a</a:t>
            </a:r>
            <a:r>
              <a:rPr sz="1725" spc="4" dirty="0">
                <a:latin typeface="Calibri"/>
                <a:cs typeface="Calibri"/>
              </a:rPr>
              <a:t> </a:t>
            </a:r>
            <a:r>
              <a:rPr sz="1725" dirty="0">
                <a:latin typeface="Calibri"/>
                <a:cs typeface="Calibri"/>
              </a:rPr>
              <a:t>memory):</a:t>
            </a:r>
          </a:p>
          <a:p>
            <a:pPr marL="561975" lvl="1" indent="-171926">
              <a:spcBef>
                <a:spcPts val="424"/>
              </a:spcBef>
              <a:buClr>
                <a:srgbClr val="007B92"/>
              </a:buClr>
              <a:buFont typeface="Times New Roman"/>
              <a:buChar char="•"/>
              <a:tabLst>
                <a:tab pos="562451" algn="l"/>
              </a:tabLst>
            </a:pPr>
            <a:r>
              <a:rPr sz="1725" spc="23" dirty="0">
                <a:latin typeface="Cambria Math"/>
                <a:cs typeface="Cambria Math"/>
              </a:rPr>
              <a:t>𝑘</a:t>
            </a:r>
            <a:r>
              <a:rPr sz="1856" spc="33" baseline="-15151" dirty="0">
                <a:latin typeface="Cambria Math"/>
                <a:cs typeface="Cambria Math"/>
              </a:rPr>
              <a:t>𝑖</a:t>
            </a:r>
            <a:r>
              <a:rPr sz="1856" spc="461" baseline="-15151" dirty="0">
                <a:latin typeface="Cambria Math"/>
                <a:cs typeface="Cambria Math"/>
              </a:rPr>
              <a:t> </a:t>
            </a:r>
            <a:r>
              <a:rPr sz="1725" dirty="0">
                <a:latin typeface="Cambria Math"/>
                <a:cs typeface="Cambria Math"/>
              </a:rPr>
              <a:t>=</a:t>
            </a:r>
            <a:r>
              <a:rPr sz="1725" spc="83" dirty="0">
                <a:latin typeface="Cambria Math"/>
                <a:cs typeface="Cambria Math"/>
              </a:rPr>
              <a:t> </a:t>
            </a:r>
            <a:r>
              <a:rPr sz="1725" spc="49" dirty="0">
                <a:latin typeface="Cambria Math"/>
                <a:cs typeface="Cambria Math"/>
              </a:rPr>
              <a:t>𝐾ℎ</a:t>
            </a:r>
            <a:r>
              <a:rPr sz="1856" spc="73" baseline="-15151" dirty="0">
                <a:latin typeface="Cambria Math"/>
                <a:cs typeface="Cambria Math"/>
              </a:rPr>
              <a:t>𝑖</a:t>
            </a:r>
            <a:r>
              <a:rPr sz="1725" spc="49" dirty="0">
                <a:latin typeface="Calibri"/>
                <a:cs typeface="Calibri"/>
              </a:rPr>
              <a:t>,</a:t>
            </a:r>
            <a:r>
              <a:rPr sz="1725" dirty="0">
                <a:latin typeface="Calibri"/>
                <a:cs typeface="Calibri"/>
              </a:rPr>
              <a:t> </a:t>
            </a:r>
            <a:r>
              <a:rPr sz="1725" spc="11" dirty="0">
                <a:latin typeface="Cambria Math"/>
                <a:cs typeface="Cambria Math"/>
              </a:rPr>
              <a:t>𝑣</a:t>
            </a:r>
            <a:r>
              <a:rPr sz="1856" spc="17" baseline="-15151" dirty="0">
                <a:latin typeface="Cambria Math"/>
                <a:cs typeface="Cambria Math"/>
              </a:rPr>
              <a:t>𝑖</a:t>
            </a:r>
            <a:r>
              <a:rPr sz="1856" spc="45" baseline="-15151" dirty="0">
                <a:latin typeface="Cambria Math"/>
                <a:cs typeface="Cambria Math"/>
              </a:rPr>
              <a:t> </a:t>
            </a:r>
            <a:r>
              <a:rPr sz="1725" dirty="0">
                <a:latin typeface="Cambria Math"/>
                <a:cs typeface="Cambria Math"/>
              </a:rPr>
              <a:t>=</a:t>
            </a:r>
            <a:r>
              <a:rPr sz="1725" spc="86" dirty="0">
                <a:latin typeface="Cambria Math"/>
                <a:cs typeface="Cambria Math"/>
              </a:rPr>
              <a:t> </a:t>
            </a:r>
            <a:r>
              <a:rPr sz="1725" spc="53" dirty="0">
                <a:latin typeface="Cambria Math"/>
                <a:cs typeface="Cambria Math"/>
              </a:rPr>
              <a:t>𝑉ℎ</a:t>
            </a:r>
            <a:r>
              <a:rPr sz="1856" spc="78" baseline="-15151" dirty="0">
                <a:latin typeface="Cambria Math"/>
                <a:cs typeface="Cambria Math"/>
              </a:rPr>
              <a:t>𝑖</a:t>
            </a:r>
            <a:r>
              <a:rPr sz="1725" spc="53" dirty="0">
                <a:latin typeface="Calibri"/>
                <a:cs typeface="Calibri"/>
              </a:rPr>
              <a:t>.</a:t>
            </a:r>
            <a:endParaRPr sz="1725" dirty="0">
              <a:latin typeface="Calibri"/>
              <a:cs typeface="Calibri"/>
            </a:endParaRPr>
          </a:p>
          <a:p>
            <a:pPr marL="304800" indent="-257651">
              <a:spcBef>
                <a:spcPts val="413"/>
              </a:spcBef>
              <a:buClr>
                <a:srgbClr val="8B1515"/>
              </a:buClr>
              <a:buFont typeface="Times New Roman"/>
              <a:buChar char="•"/>
              <a:tabLst>
                <a:tab pos="304324" algn="l"/>
                <a:tab pos="305276" algn="l"/>
              </a:tabLst>
            </a:pPr>
            <a:r>
              <a:rPr sz="1725" dirty="0">
                <a:latin typeface="Calibri"/>
                <a:cs typeface="Calibri"/>
              </a:rPr>
              <a:t>And</a:t>
            </a:r>
            <a:r>
              <a:rPr sz="1725" spc="-4"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queries are</a:t>
            </a:r>
            <a:r>
              <a:rPr sz="1725" spc="-4" dirty="0">
                <a:latin typeface="Calibri"/>
                <a:cs typeface="Calibri"/>
              </a:rPr>
              <a:t> drawn </a:t>
            </a:r>
            <a:r>
              <a:rPr sz="1725" dirty="0">
                <a:latin typeface="Calibri"/>
                <a:cs typeface="Calibri"/>
              </a:rPr>
              <a:t>from</a:t>
            </a:r>
            <a:r>
              <a:rPr sz="1725" spc="-8" dirty="0">
                <a:latin typeface="Calibri"/>
                <a:cs typeface="Calibri"/>
              </a:rPr>
              <a:t> </a:t>
            </a:r>
            <a:r>
              <a:rPr sz="1725" spc="-4" dirty="0">
                <a:latin typeface="Calibri"/>
                <a:cs typeface="Calibri"/>
              </a:rPr>
              <a:t>the</a:t>
            </a:r>
            <a:r>
              <a:rPr sz="1725" spc="11" dirty="0">
                <a:latin typeface="Calibri"/>
                <a:cs typeface="Calibri"/>
              </a:rPr>
              <a:t> </a:t>
            </a:r>
            <a:r>
              <a:rPr sz="1725" b="1" dirty="0">
                <a:latin typeface="Calibri"/>
                <a:cs typeface="Calibri"/>
              </a:rPr>
              <a:t>decoder</a:t>
            </a:r>
            <a:r>
              <a:rPr sz="1725" dirty="0">
                <a:latin typeface="Calibri"/>
                <a:cs typeface="Calibri"/>
              </a:rPr>
              <a:t>,</a:t>
            </a:r>
            <a:r>
              <a:rPr sz="1725" spc="4" dirty="0">
                <a:latin typeface="Calibri"/>
                <a:cs typeface="Calibri"/>
              </a:rPr>
              <a:t> </a:t>
            </a:r>
            <a:r>
              <a:rPr sz="1725" spc="4" dirty="0">
                <a:latin typeface="Cambria Math"/>
                <a:cs typeface="Cambria Math"/>
              </a:rPr>
              <a:t>𝑞</a:t>
            </a:r>
            <a:r>
              <a:rPr sz="1856" spc="5" baseline="-15151" dirty="0">
                <a:latin typeface="Cambria Math"/>
                <a:cs typeface="Cambria Math"/>
              </a:rPr>
              <a:t>𝑖</a:t>
            </a:r>
            <a:r>
              <a:rPr sz="1856" spc="62"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sz="1725" spc="41" dirty="0">
                <a:latin typeface="Cambria Math"/>
                <a:cs typeface="Cambria Math"/>
              </a:rPr>
              <a:t>𝑄𝑧</a:t>
            </a:r>
            <a:r>
              <a:rPr sz="1856" spc="62" baseline="-15151" dirty="0">
                <a:latin typeface="Cambria Math"/>
                <a:cs typeface="Cambria Math"/>
              </a:rPr>
              <a:t>𝑖</a:t>
            </a:r>
            <a:r>
              <a:rPr sz="1725" spc="41" dirty="0">
                <a:latin typeface="Calibri"/>
                <a:cs typeface="Calibri"/>
              </a:rPr>
              <a:t>.</a:t>
            </a:r>
            <a:endParaRPr sz="1725" dirty="0">
              <a:latin typeface="Calibri"/>
              <a:cs typeface="Calibri"/>
            </a:endParaRPr>
          </a:p>
        </p:txBody>
      </p:sp>
      <p:sp>
        <p:nvSpPr>
          <p:cNvPr id="5" name="TextBox 4">
            <a:extLst>
              <a:ext uri="{FF2B5EF4-FFF2-40B4-BE49-F238E27FC236}">
                <a16:creationId xmlns:a16="http://schemas.microsoft.com/office/drawing/2014/main" id="{36F3A137-67C7-4185-9B41-4649C31916FD}"/>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21C165-32CC-4E8B-9F5E-F64E1A1C7051}"/>
              </a:ext>
            </a:extLst>
          </p:cNvPr>
          <p:cNvGrpSpPr/>
          <p:nvPr/>
        </p:nvGrpSpPr>
        <p:grpSpPr>
          <a:xfrm>
            <a:off x="989328" y="1638391"/>
            <a:ext cx="7771543" cy="3980859"/>
            <a:chOff x="2267712" y="1727168"/>
            <a:chExt cx="7771543" cy="3980859"/>
          </a:xfrm>
        </p:grpSpPr>
        <p:sp>
          <p:nvSpPr>
            <p:cNvPr id="3" name="object 3"/>
            <p:cNvSpPr txBox="1"/>
            <p:nvPr/>
          </p:nvSpPr>
          <p:spPr>
            <a:xfrm>
              <a:off x="2341322" y="1727168"/>
              <a:ext cx="5487829" cy="275556"/>
            </a:xfrm>
            <a:prstGeom prst="rect">
              <a:avLst/>
            </a:prstGeom>
          </p:spPr>
          <p:txBody>
            <a:bodyPr vert="horz" wrap="square" lIns="0" tIns="10001" rIns="0" bIns="0" rtlCol="0">
              <a:spAutoFit/>
            </a:bodyPr>
            <a:lstStyle/>
            <a:p>
              <a:pPr marL="266700" indent="-257651">
                <a:spcBef>
                  <a:spcPts val="79"/>
                </a:spcBef>
                <a:buClr>
                  <a:srgbClr val="8B1515"/>
                </a:buClr>
                <a:buFont typeface="Times New Roman"/>
                <a:buChar char="•"/>
                <a:tabLst>
                  <a:tab pos="266224" algn="l"/>
                  <a:tab pos="267176" algn="l"/>
                </a:tabLst>
              </a:pPr>
              <a:r>
                <a:rPr sz="1725" dirty="0">
                  <a:latin typeface="Calibri"/>
                  <a:cs typeface="Calibri"/>
                </a:rPr>
                <a:t>Let’s</a:t>
              </a:r>
              <a:r>
                <a:rPr sz="1725" spc="-11" dirty="0">
                  <a:latin typeface="Calibri"/>
                  <a:cs typeface="Calibri"/>
                </a:rPr>
                <a:t> </a:t>
              </a:r>
              <a:r>
                <a:rPr sz="1725" dirty="0">
                  <a:latin typeface="Calibri"/>
                  <a:cs typeface="Calibri"/>
                </a:rPr>
                <a:t>look</a:t>
              </a:r>
              <a:r>
                <a:rPr sz="1725" spc="-4" dirty="0">
                  <a:latin typeface="Calibri"/>
                  <a:cs typeface="Calibri"/>
                </a:rPr>
                <a:t> </a:t>
              </a:r>
              <a:r>
                <a:rPr sz="1725" dirty="0">
                  <a:latin typeface="Calibri"/>
                  <a:cs typeface="Calibri"/>
                </a:rPr>
                <a:t>at</a:t>
              </a:r>
              <a:r>
                <a:rPr sz="1725" spc="-4" dirty="0">
                  <a:latin typeface="Calibri"/>
                  <a:cs typeface="Calibri"/>
                </a:rPr>
                <a:t> how</a:t>
              </a:r>
              <a:r>
                <a:rPr sz="1725" spc="11" dirty="0">
                  <a:latin typeface="Calibri"/>
                  <a:cs typeface="Calibri"/>
                </a:rPr>
                <a:t> </a:t>
              </a:r>
              <a:r>
                <a:rPr sz="1725" dirty="0">
                  <a:latin typeface="Calibri"/>
                  <a:cs typeface="Calibri"/>
                </a:rPr>
                <a:t>cross-attention is</a:t>
              </a:r>
              <a:r>
                <a:rPr sz="1725" spc="-4" dirty="0">
                  <a:latin typeface="Calibri"/>
                  <a:cs typeface="Calibri"/>
                </a:rPr>
                <a:t> computed,</a:t>
              </a:r>
              <a:r>
                <a:rPr sz="1725" spc="11" dirty="0">
                  <a:latin typeface="Calibri"/>
                  <a:cs typeface="Calibri"/>
                </a:rPr>
                <a:t> </a:t>
              </a:r>
              <a:r>
                <a:rPr sz="1725" dirty="0">
                  <a:latin typeface="Calibri"/>
                  <a:cs typeface="Calibri"/>
                </a:rPr>
                <a:t>in matrices.</a:t>
              </a:r>
              <a:endParaRPr sz="1725">
                <a:latin typeface="Calibri"/>
                <a:cs typeface="Calibri"/>
              </a:endParaRPr>
            </a:p>
          </p:txBody>
        </p:sp>
        <p:sp>
          <p:nvSpPr>
            <p:cNvPr id="4" name="object 4"/>
            <p:cNvSpPr/>
            <p:nvPr/>
          </p:nvSpPr>
          <p:spPr>
            <a:xfrm>
              <a:off x="4594385" y="2115503"/>
              <a:ext cx="48101" cy="203835"/>
            </a:xfrm>
            <a:custGeom>
              <a:avLst/>
              <a:gdLst/>
              <a:ahLst/>
              <a:cxnLst/>
              <a:rect l="l" t="t" r="r" b="b"/>
              <a:pathLst>
                <a:path w="64135" h="271780">
                  <a:moveTo>
                    <a:pt x="63754" y="0"/>
                  </a:moveTo>
                  <a:lnTo>
                    <a:pt x="0" y="0"/>
                  </a:lnTo>
                  <a:lnTo>
                    <a:pt x="0" y="10160"/>
                  </a:lnTo>
                  <a:lnTo>
                    <a:pt x="40005" y="10160"/>
                  </a:lnTo>
                  <a:lnTo>
                    <a:pt x="40005" y="260350"/>
                  </a:lnTo>
                  <a:lnTo>
                    <a:pt x="0" y="260350"/>
                  </a:lnTo>
                  <a:lnTo>
                    <a:pt x="0" y="271780"/>
                  </a:lnTo>
                  <a:lnTo>
                    <a:pt x="63754" y="271780"/>
                  </a:lnTo>
                  <a:lnTo>
                    <a:pt x="63754" y="260350"/>
                  </a:lnTo>
                  <a:lnTo>
                    <a:pt x="63754" y="10160"/>
                  </a:lnTo>
                  <a:lnTo>
                    <a:pt x="63754" y="0"/>
                  </a:lnTo>
                  <a:close/>
                </a:path>
              </a:pathLst>
            </a:custGeom>
            <a:solidFill>
              <a:srgbClr val="000000"/>
            </a:solidFill>
          </p:spPr>
          <p:txBody>
            <a:bodyPr wrap="square" lIns="0" tIns="0" rIns="0" bIns="0" rtlCol="0"/>
            <a:lstStyle/>
            <a:p>
              <a:endParaRPr sz="1350"/>
            </a:p>
          </p:txBody>
        </p:sp>
        <p:sp>
          <p:nvSpPr>
            <p:cNvPr id="5" name="object 5"/>
            <p:cNvSpPr/>
            <p:nvPr/>
          </p:nvSpPr>
          <p:spPr>
            <a:xfrm>
              <a:off x="3649505" y="2115503"/>
              <a:ext cx="48101" cy="203835"/>
            </a:xfrm>
            <a:custGeom>
              <a:avLst/>
              <a:gdLst/>
              <a:ahLst/>
              <a:cxnLst/>
              <a:rect l="l" t="t" r="r" b="b"/>
              <a:pathLst>
                <a:path w="64135" h="271780">
                  <a:moveTo>
                    <a:pt x="63754" y="0"/>
                  </a:moveTo>
                  <a:lnTo>
                    <a:pt x="0" y="0"/>
                  </a:lnTo>
                  <a:lnTo>
                    <a:pt x="0" y="10160"/>
                  </a:lnTo>
                  <a:lnTo>
                    <a:pt x="0" y="260350"/>
                  </a:lnTo>
                  <a:lnTo>
                    <a:pt x="0" y="271780"/>
                  </a:lnTo>
                  <a:lnTo>
                    <a:pt x="63754" y="271780"/>
                  </a:lnTo>
                  <a:lnTo>
                    <a:pt x="63754" y="260350"/>
                  </a:lnTo>
                  <a:lnTo>
                    <a:pt x="23749" y="260350"/>
                  </a:lnTo>
                  <a:lnTo>
                    <a:pt x="23749" y="10160"/>
                  </a:lnTo>
                  <a:lnTo>
                    <a:pt x="63754" y="10160"/>
                  </a:lnTo>
                  <a:lnTo>
                    <a:pt x="63754" y="0"/>
                  </a:lnTo>
                  <a:close/>
                </a:path>
              </a:pathLst>
            </a:custGeom>
            <a:solidFill>
              <a:srgbClr val="000000"/>
            </a:solidFill>
          </p:spPr>
          <p:txBody>
            <a:bodyPr wrap="square" lIns="0" tIns="0" rIns="0" bIns="0" rtlCol="0"/>
            <a:lstStyle/>
            <a:p>
              <a:endParaRPr sz="1350"/>
            </a:p>
          </p:txBody>
        </p:sp>
        <p:sp>
          <p:nvSpPr>
            <p:cNvPr id="6" name="object 6"/>
            <p:cNvSpPr/>
            <p:nvPr/>
          </p:nvSpPr>
          <p:spPr>
            <a:xfrm>
              <a:off x="4520090" y="2436495"/>
              <a:ext cx="48101" cy="203835"/>
            </a:xfrm>
            <a:custGeom>
              <a:avLst/>
              <a:gdLst/>
              <a:ahLst/>
              <a:cxnLst/>
              <a:rect l="l" t="t" r="r" b="b"/>
              <a:pathLst>
                <a:path w="64135" h="271780">
                  <a:moveTo>
                    <a:pt x="63754" y="0"/>
                  </a:moveTo>
                  <a:lnTo>
                    <a:pt x="0" y="0"/>
                  </a:lnTo>
                  <a:lnTo>
                    <a:pt x="0" y="10160"/>
                  </a:lnTo>
                  <a:lnTo>
                    <a:pt x="40005" y="10160"/>
                  </a:lnTo>
                  <a:lnTo>
                    <a:pt x="40005" y="261620"/>
                  </a:lnTo>
                  <a:lnTo>
                    <a:pt x="0" y="261620"/>
                  </a:lnTo>
                  <a:lnTo>
                    <a:pt x="0" y="271780"/>
                  </a:lnTo>
                  <a:lnTo>
                    <a:pt x="63754" y="271780"/>
                  </a:lnTo>
                  <a:lnTo>
                    <a:pt x="63754" y="261620"/>
                  </a:lnTo>
                  <a:lnTo>
                    <a:pt x="63754" y="10160"/>
                  </a:lnTo>
                  <a:lnTo>
                    <a:pt x="63754" y="0"/>
                  </a:lnTo>
                  <a:close/>
                </a:path>
              </a:pathLst>
            </a:custGeom>
            <a:solidFill>
              <a:srgbClr val="000000"/>
            </a:solidFill>
          </p:spPr>
          <p:txBody>
            <a:bodyPr wrap="square" lIns="0" tIns="0" rIns="0" bIns="0" rtlCol="0"/>
            <a:lstStyle/>
            <a:p>
              <a:endParaRPr sz="1350"/>
            </a:p>
          </p:txBody>
        </p:sp>
        <p:sp>
          <p:nvSpPr>
            <p:cNvPr id="7" name="object 7"/>
            <p:cNvSpPr/>
            <p:nvPr/>
          </p:nvSpPr>
          <p:spPr>
            <a:xfrm>
              <a:off x="3617501" y="2436495"/>
              <a:ext cx="48101" cy="203835"/>
            </a:xfrm>
            <a:custGeom>
              <a:avLst/>
              <a:gdLst/>
              <a:ahLst/>
              <a:cxnLst/>
              <a:rect l="l" t="t" r="r" b="b"/>
              <a:pathLst>
                <a:path w="64135" h="271780">
                  <a:moveTo>
                    <a:pt x="63754" y="0"/>
                  </a:moveTo>
                  <a:lnTo>
                    <a:pt x="0" y="0"/>
                  </a:lnTo>
                  <a:lnTo>
                    <a:pt x="0" y="10160"/>
                  </a:lnTo>
                  <a:lnTo>
                    <a:pt x="0" y="261620"/>
                  </a:lnTo>
                  <a:lnTo>
                    <a:pt x="0" y="271780"/>
                  </a:lnTo>
                  <a:lnTo>
                    <a:pt x="63754" y="271780"/>
                  </a:lnTo>
                  <a:lnTo>
                    <a:pt x="63754" y="261620"/>
                  </a:lnTo>
                  <a:lnTo>
                    <a:pt x="23749" y="261620"/>
                  </a:lnTo>
                  <a:lnTo>
                    <a:pt x="23749" y="10160"/>
                  </a:lnTo>
                  <a:lnTo>
                    <a:pt x="63754" y="10160"/>
                  </a:lnTo>
                  <a:lnTo>
                    <a:pt x="63754" y="0"/>
                  </a:lnTo>
                  <a:close/>
                </a:path>
              </a:pathLst>
            </a:custGeom>
            <a:solidFill>
              <a:srgbClr val="000000"/>
            </a:solidFill>
          </p:spPr>
          <p:txBody>
            <a:bodyPr wrap="square" lIns="0" tIns="0" rIns="0" bIns="0" rtlCol="0"/>
            <a:lstStyle/>
            <a:p>
              <a:endParaRPr sz="1350"/>
            </a:p>
          </p:txBody>
        </p:sp>
        <p:sp>
          <p:nvSpPr>
            <p:cNvPr id="8" name="object 8"/>
            <p:cNvSpPr txBox="1"/>
            <p:nvPr/>
          </p:nvSpPr>
          <p:spPr>
            <a:xfrm>
              <a:off x="2665190" y="1992993"/>
              <a:ext cx="1913096" cy="663323"/>
            </a:xfrm>
            <a:prstGeom prst="rect">
              <a:avLst/>
            </a:prstGeom>
          </p:spPr>
          <p:txBody>
            <a:bodyPr vert="horz" wrap="square" lIns="0" tIns="67628" rIns="0" bIns="0" rtlCol="0">
              <a:spAutoFit/>
            </a:bodyPr>
            <a:lstStyle/>
            <a:p>
              <a:pPr marL="200025" indent="-171450">
                <a:spcBef>
                  <a:spcPts val="533"/>
                </a:spcBef>
                <a:buClr>
                  <a:srgbClr val="007B92"/>
                </a:buClr>
                <a:buFont typeface="Times New Roman"/>
                <a:buChar char="•"/>
                <a:tabLst>
                  <a:tab pos="200025" algn="l"/>
                  <a:tab pos="1036320" algn="l"/>
                </a:tabLst>
              </a:pPr>
              <a:r>
                <a:rPr sz="1725" spc="-4" dirty="0">
                  <a:latin typeface="Calibri"/>
                  <a:cs typeface="Calibri"/>
                </a:rPr>
                <a:t>L</a:t>
              </a:r>
              <a:r>
                <a:rPr sz="1725" spc="4" dirty="0">
                  <a:latin typeface="Calibri"/>
                  <a:cs typeface="Calibri"/>
                </a:rPr>
                <a:t>e</a:t>
              </a:r>
              <a:r>
                <a:rPr sz="1725" dirty="0">
                  <a:latin typeface="Calibri"/>
                  <a:cs typeface="Calibri"/>
                </a:rPr>
                <a:t>t</a:t>
              </a:r>
              <a:r>
                <a:rPr sz="1725" spc="-4" dirty="0">
                  <a:latin typeface="Calibri"/>
                  <a:cs typeface="Calibri"/>
                </a:rPr>
                <a:t> </a:t>
              </a:r>
              <a:r>
                <a:rPr sz="1725" dirty="0">
                  <a:latin typeface="Cambria Math"/>
                  <a:cs typeface="Cambria Math"/>
                </a:rPr>
                <a:t>H</a:t>
              </a:r>
              <a:r>
                <a:rPr sz="1725" spc="98" dirty="0">
                  <a:latin typeface="Cambria Math"/>
                  <a:cs typeface="Cambria Math"/>
                </a:rPr>
                <a:t> </a:t>
              </a:r>
              <a:r>
                <a:rPr sz="1725" dirty="0">
                  <a:latin typeface="Cambria Math"/>
                  <a:cs typeface="Cambria Math"/>
                </a:rPr>
                <a:t>=	</a:t>
              </a:r>
              <a:r>
                <a:rPr sz="1725" spc="-34" dirty="0">
                  <a:latin typeface="Cambria Math"/>
                  <a:cs typeface="Cambria Math"/>
                </a:rPr>
                <a:t>ℎ</a:t>
              </a:r>
              <a:r>
                <a:rPr sz="1856" spc="169" baseline="-15151" dirty="0">
                  <a:latin typeface="Cambria Math"/>
                  <a:cs typeface="Cambria Math"/>
                </a:rPr>
                <a:t>1</a:t>
              </a:r>
              <a:r>
                <a:rPr sz="1725" dirty="0">
                  <a:latin typeface="Cambria Math"/>
                  <a:cs typeface="Cambria Math"/>
                </a:rPr>
                <a:t>;</a:t>
              </a:r>
              <a:r>
                <a:rPr sz="1725" spc="-98" dirty="0">
                  <a:latin typeface="Cambria Math"/>
                  <a:cs typeface="Cambria Math"/>
                </a:rPr>
                <a:t> </a:t>
              </a:r>
              <a:r>
                <a:rPr sz="1725" dirty="0">
                  <a:latin typeface="Cambria Math"/>
                  <a:cs typeface="Cambria Math"/>
                </a:rPr>
                <a:t>…</a:t>
              </a:r>
              <a:r>
                <a:rPr sz="1725" spc="-94" dirty="0">
                  <a:latin typeface="Cambria Math"/>
                  <a:cs typeface="Cambria Math"/>
                </a:rPr>
                <a:t> </a:t>
              </a:r>
              <a:r>
                <a:rPr sz="1725" dirty="0">
                  <a:latin typeface="Cambria Math"/>
                  <a:cs typeface="Cambria Math"/>
                </a:rPr>
                <a:t>;</a:t>
              </a:r>
              <a:r>
                <a:rPr sz="1725" spc="-90" dirty="0">
                  <a:latin typeface="Cambria Math"/>
                  <a:cs typeface="Cambria Math"/>
                </a:rPr>
                <a:t> </a:t>
              </a:r>
              <a:r>
                <a:rPr sz="1725" spc="68" dirty="0">
                  <a:latin typeface="Cambria Math"/>
                  <a:cs typeface="Cambria Math"/>
                </a:rPr>
                <a:t>ℎ</a:t>
              </a:r>
              <a:r>
                <a:rPr sz="1856" spc="90" baseline="-15151" dirty="0">
                  <a:latin typeface="Cambria Math"/>
                  <a:cs typeface="Cambria Math"/>
                </a:rPr>
                <a:t>𝑇</a:t>
              </a:r>
              <a:endParaRPr sz="1856" baseline="-15151" dirty="0">
                <a:latin typeface="Cambria Math"/>
                <a:cs typeface="Cambria Math"/>
              </a:endParaRPr>
            </a:p>
            <a:p>
              <a:pPr marL="200025" indent="-171450">
                <a:spcBef>
                  <a:spcPts val="458"/>
                </a:spcBef>
                <a:buClr>
                  <a:srgbClr val="007B92"/>
                </a:buClr>
                <a:buFont typeface="Times New Roman"/>
                <a:buChar char="•"/>
                <a:tabLst>
                  <a:tab pos="200025" algn="l"/>
                  <a:tab pos="1004411" algn="l"/>
                </a:tabLst>
              </a:pPr>
              <a:r>
                <a:rPr sz="1725" spc="-4" dirty="0">
                  <a:latin typeface="Calibri"/>
                  <a:cs typeface="Calibri"/>
                </a:rPr>
                <a:t>L</a:t>
              </a:r>
              <a:r>
                <a:rPr sz="1725" spc="4" dirty="0">
                  <a:latin typeface="Calibri"/>
                  <a:cs typeface="Calibri"/>
                </a:rPr>
                <a:t>e</a:t>
              </a:r>
              <a:r>
                <a:rPr sz="1725" dirty="0">
                  <a:latin typeface="Calibri"/>
                  <a:cs typeface="Calibri"/>
                </a:rPr>
                <a:t>t</a:t>
              </a:r>
              <a:r>
                <a:rPr sz="1725" spc="-4" dirty="0">
                  <a:latin typeface="Calibri"/>
                  <a:cs typeface="Calibri"/>
                </a:rPr>
                <a:t> </a:t>
              </a:r>
              <a:r>
                <a:rPr sz="1725" dirty="0">
                  <a:latin typeface="Cambria Math"/>
                  <a:cs typeface="Cambria Math"/>
                </a:rPr>
                <a:t>Z</a:t>
              </a:r>
              <a:r>
                <a:rPr sz="1725" spc="101" dirty="0">
                  <a:latin typeface="Cambria Math"/>
                  <a:cs typeface="Cambria Math"/>
                </a:rPr>
                <a:t> </a:t>
              </a:r>
              <a:r>
                <a:rPr sz="1725" dirty="0">
                  <a:latin typeface="Cambria Math"/>
                  <a:cs typeface="Cambria Math"/>
                </a:rPr>
                <a:t>=	</a:t>
              </a:r>
              <a:r>
                <a:rPr sz="1725" spc="-83" dirty="0">
                  <a:latin typeface="Cambria Math"/>
                  <a:cs typeface="Cambria Math"/>
                </a:rPr>
                <a:t>𝑧</a:t>
              </a:r>
              <a:r>
                <a:rPr sz="1856" spc="169" baseline="-15151" dirty="0">
                  <a:latin typeface="Cambria Math"/>
                  <a:cs typeface="Cambria Math"/>
                </a:rPr>
                <a:t>1</a:t>
              </a:r>
              <a:r>
                <a:rPr sz="1725" dirty="0">
                  <a:latin typeface="Cambria Math"/>
                  <a:cs typeface="Cambria Math"/>
                </a:rPr>
                <a:t>;</a:t>
              </a:r>
              <a:r>
                <a:rPr sz="1725" spc="-90" dirty="0">
                  <a:latin typeface="Cambria Math"/>
                  <a:cs typeface="Cambria Math"/>
                </a:rPr>
                <a:t> </a:t>
              </a:r>
              <a:r>
                <a:rPr sz="1725" dirty="0">
                  <a:latin typeface="Cambria Math"/>
                  <a:cs typeface="Cambria Math"/>
                </a:rPr>
                <a:t>…</a:t>
              </a:r>
              <a:r>
                <a:rPr sz="1725" spc="-105" dirty="0">
                  <a:latin typeface="Cambria Math"/>
                  <a:cs typeface="Cambria Math"/>
                </a:rPr>
                <a:t> </a:t>
              </a:r>
              <a:r>
                <a:rPr sz="1725" dirty="0">
                  <a:latin typeface="Cambria Math"/>
                  <a:cs typeface="Cambria Math"/>
                </a:rPr>
                <a:t>;</a:t>
              </a:r>
              <a:r>
                <a:rPr sz="1725" spc="-90" dirty="0">
                  <a:latin typeface="Cambria Math"/>
                  <a:cs typeface="Cambria Math"/>
                </a:rPr>
                <a:t> </a:t>
              </a:r>
              <a:r>
                <a:rPr sz="1725" spc="19" dirty="0">
                  <a:latin typeface="Cambria Math"/>
                  <a:cs typeface="Cambria Math"/>
                </a:rPr>
                <a:t>𝑧</a:t>
              </a:r>
              <a:r>
                <a:rPr sz="1856" spc="90" baseline="-15151" dirty="0">
                  <a:latin typeface="Cambria Math"/>
                  <a:cs typeface="Cambria Math"/>
                </a:rPr>
                <a:t>𝑇</a:t>
              </a:r>
              <a:endParaRPr sz="1856" baseline="-15151" dirty="0">
                <a:latin typeface="Cambria Math"/>
                <a:cs typeface="Cambria Math"/>
              </a:endParaRPr>
            </a:p>
          </p:txBody>
        </p:sp>
        <p:sp>
          <p:nvSpPr>
            <p:cNvPr id="9" name="object 9"/>
            <p:cNvSpPr txBox="1"/>
            <p:nvPr/>
          </p:nvSpPr>
          <p:spPr>
            <a:xfrm>
              <a:off x="4624484" y="1992993"/>
              <a:ext cx="4555331" cy="663323"/>
            </a:xfrm>
            <a:prstGeom prst="rect">
              <a:avLst/>
            </a:prstGeom>
          </p:spPr>
          <p:txBody>
            <a:bodyPr vert="horz" wrap="square" lIns="0" tIns="67628" rIns="0" bIns="0" rtlCol="0">
              <a:spAutoFit/>
            </a:bodyPr>
            <a:lstStyle/>
            <a:p>
              <a:pPr marL="102870">
                <a:spcBef>
                  <a:spcPts val="533"/>
                </a:spcBef>
              </a:pPr>
              <a:r>
                <a:rPr sz="1725" dirty="0">
                  <a:latin typeface="Cambria Math"/>
                  <a:cs typeface="Cambria Math"/>
                </a:rPr>
                <a:t>∈</a:t>
              </a:r>
              <a:r>
                <a:rPr sz="1725" spc="94" dirty="0">
                  <a:latin typeface="Cambria Math"/>
                  <a:cs typeface="Cambria Math"/>
                </a:rPr>
                <a:t> </a:t>
              </a:r>
              <a:r>
                <a:rPr sz="1725" spc="41" dirty="0">
                  <a:latin typeface="Cambria Math"/>
                  <a:cs typeface="Cambria Math"/>
                </a:rPr>
                <a:t>ℝ</a:t>
              </a:r>
              <a:r>
                <a:rPr sz="1856" spc="62" baseline="28619" dirty="0">
                  <a:latin typeface="Cambria Math"/>
                  <a:cs typeface="Cambria Math"/>
                </a:rPr>
                <a:t>𝑇×𝑑</a:t>
              </a:r>
              <a:r>
                <a:rPr sz="1856" spc="343" baseline="28619" dirty="0">
                  <a:latin typeface="Cambria Math"/>
                  <a:cs typeface="Cambria Math"/>
                </a:rPr>
                <a:t> </a:t>
              </a:r>
              <a:r>
                <a:rPr sz="1725" spc="-4" dirty="0">
                  <a:latin typeface="Calibri"/>
                  <a:cs typeface="Calibri"/>
                </a:rPr>
                <a:t>be</a:t>
              </a:r>
              <a:r>
                <a:rPr sz="1725" spc="4"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concatenation</a:t>
              </a:r>
              <a:r>
                <a:rPr sz="1725" spc="8" dirty="0">
                  <a:latin typeface="Calibri"/>
                  <a:cs typeface="Calibri"/>
                </a:rPr>
                <a:t> </a:t>
              </a:r>
              <a:r>
                <a:rPr sz="1725" spc="-4" dirty="0">
                  <a:latin typeface="Calibri"/>
                  <a:cs typeface="Calibri"/>
                </a:rPr>
                <a:t>of </a:t>
              </a:r>
              <a:r>
                <a:rPr sz="1725" dirty="0">
                  <a:latin typeface="Calibri"/>
                  <a:cs typeface="Calibri"/>
                </a:rPr>
                <a:t>encoder</a:t>
              </a:r>
              <a:r>
                <a:rPr sz="1725" spc="-4" dirty="0">
                  <a:latin typeface="Calibri"/>
                  <a:cs typeface="Calibri"/>
                </a:rPr>
                <a:t> </a:t>
              </a:r>
              <a:r>
                <a:rPr sz="1725" dirty="0">
                  <a:latin typeface="Calibri"/>
                  <a:cs typeface="Calibri"/>
                </a:rPr>
                <a:t>vectors.</a:t>
              </a:r>
              <a:endParaRPr sz="1725">
                <a:latin typeface="Calibri"/>
                <a:cs typeface="Calibri"/>
              </a:endParaRPr>
            </a:p>
            <a:p>
              <a:pPr marL="28575">
                <a:spcBef>
                  <a:spcPts val="458"/>
                </a:spcBef>
              </a:pPr>
              <a:r>
                <a:rPr sz="1725" dirty="0">
                  <a:latin typeface="Cambria Math"/>
                  <a:cs typeface="Cambria Math"/>
                </a:rPr>
                <a:t>∈</a:t>
              </a:r>
              <a:r>
                <a:rPr sz="1725" spc="94" dirty="0">
                  <a:latin typeface="Cambria Math"/>
                  <a:cs typeface="Cambria Math"/>
                </a:rPr>
                <a:t> </a:t>
              </a:r>
              <a:r>
                <a:rPr sz="1725" spc="45" dirty="0">
                  <a:latin typeface="Cambria Math"/>
                  <a:cs typeface="Cambria Math"/>
                </a:rPr>
                <a:t>ℝ</a:t>
              </a:r>
              <a:r>
                <a:rPr sz="1856" spc="67" baseline="28619" dirty="0">
                  <a:latin typeface="Cambria Math"/>
                  <a:cs typeface="Cambria Math"/>
                </a:rPr>
                <a:t>𝑇×𝑑</a:t>
              </a:r>
              <a:r>
                <a:rPr sz="1856" spc="326" baseline="28619" dirty="0">
                  <a:latin typeface="Cambria Math"/>
                  <a:cs typeface="Cambria Math"/>
                </a:rPr>
                <a:t> </a:t>
              </a:r>
              <a:r>
                <a:rPr sz="1725" spc="-4" dirty="0">
                  <a:latin typeface="Calibri"/>
                  <a:cs typeface="Calibri"/>
                </a:rPr>
                <a:t>be</a:t>
              </a:r>
              <a:r>
                <a:rPr sz="1725" spc="4"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concatenation</a:t>
              </a:r>
              <a:r>
                <a:rPr sz="1725" spc="8" dirty="0">
                  <a:latin typeface="Calibri"/>
                  <a:cs typeface="Calibri"/>
                </a:rPr>
                <a:t> </a:t>
              </a:r>
              <a:r>
                <a:rPr sz="1725" spc="-4" dirty="0">
                  <a:latin typeface="Calibri"/>
                  <a:cs typeface="Calibri"/>
                </a:rPr>
                <a:t>of</a:t>
              </a:r>
              <a:r>
                <a:rPr sz="1725" spc="-8" dirty="0">
                  <a:latin typeface="Calibri"/>
                  <a:cs typeface="Calibri"/>
                </a:rPr>
                <a:t> </a:t>
              </a:r>
              <a:r>
                <a:rPr sz="1725" spc="-4" dirty="0">
                  <a:latin typeface="Calibri"/>
                  <a:cs typeface="Calibri"/>
                </a:rPr>
                <a:t>decoder</a:t>
              </a:r>
              <a:r>
                <a:rPr sz="1725" dirty="0">
                  <a:latin typeface="Calibri"/>
                  <a:cs typeface="Calibri"/>
                </a:rPr>
                <a:t> vectors.</a:t>
              </a:r>
              <a:endParaRPr sz="1725">
                <a:latin typeface="Calibri"/>
                <a:cs typeface="Calibri"/>
              </a:endParaRPr>
            </a:p>
          </p:txBody>
        </p:sp>
        <p:sp>
          <p:nvSpPr>
            <p:cNvPr id="10" name="object 10"/>
            <p:cNvSpPr/>
            <p:nvPr/>
          </p:nvSpPr>
          <p:spPr>
            <a:xfrm>
              <a:off x="6794468" y="2752059"/>
              <a:ext cx="1050608" cy="203359"/>
            </a:xfrm>
            <a:custGeom>
              <a:avLst/>
              <a:gdLst/>
              <a:ahLst/>
              <a:cxnLst/>
              <a:rect l="l" t="t" r="r" b="b"/>
              <a:pathLst>
                <a:path w="1400809" h="271144">
                  <a:moveTo>
                    <a:pt x="90297" y="11049"/>
                  </a:moveTo>
                  <a:lnTo>
                    <a:pt x="86487" y="0"/>
                  </a:lnTo>
                  <a:lnTo>
                    <a:pt x="66827" y="7124"/>
                  </a:lnTo>
                  <a:lnTo>
                    <a:pt x="49606" y="17437"/>
                  </a:lnTo>
                  <a:lnTo>
                    <a:pt x="22352" y="47625"/>
                  </a:lnTo>
                  <a:lnTo>
                    <a:pt x="5600" y="87820"/>
                  </a:lnTo>
                  <a:lnTo>
                    <a:pt x="0" y="135636"/>
                  </a:lnTo>
                  <a:lnTo>
                    <a:pt x="1397" y="160578"/>
                  </a:lnTo>
                  <a:lnTo>
                    <a:pt x="12585" y="204635"/>
                  </a:lnTo>
                  <a:lnTo>
                    <a:pt x="34709" y="240385"/>
                  </a:lnTo>
                  <a:lnTo>
                    <a:pt x="66763" y="264058"/>
                  </a:lnTo>
                  <a:lnTo>
                    <a:pt x="86487" y="271145"/>
                  </a:lnTo>
                  <a:lnTo>
                    <a:pt x="89916" y="260096"/>
                  </a:lnTo>
                  <a:lnTo>
                    <a:pt x="74485" y="253238"/>
                  </a:lnTo>
                  <a:lnTo>
                    <a:pt x="61163" y="243713"/>
                  </a:lnTo>
                  <a:lnTo>
                    <a:pt x="33807" y="199364"/>
                  </a:lnTo>
                  <a:lnTo>
                    <a:pt x="25755" y="158127"/>
                  </a:lnTo>
                  <a:lnTo>
                    <a:pt x="24765" y="134239"/>
                  </a:lnTo>
                  <a:lnTo>
                    <a:pt x="25755" y="111099"/>
                  </a:lnTo>
                  <a:lnTo>
                    <a:pt x="33807" y="70993"/>
                  </a:lnTo>
                  <a:lnTo>
                    <a:pt x="61252" y="27330"/>
                  </a:lnTo>
                  <a:lnTo>
                    <a:pt x="74701" y="17881"/>
                  </a:lnTo>
                  <a:lnTo>
                    <a:pt x="90297" y="11049"/>
                  </a:lnTo>
                  <a:close/>
                </a:path>
                <a:path w="1400809" h="271144">
                  <a:moveTo>
                    <a:pt x="588645" y="11049"/>
                  </a:moveTo>
                  <a:lnTo>
                    <a:pt x="584835" y="0"/>
                  </a:lnTo>
                  <a:lnTo>
                    <a:pt x="565175" y="7124"/>
                  </a:lnTo>
                  <a:lnTo>
                    <a:pt x="547954" y="17437"/>
                  </a:lnTo>
                  <a:lnTo>
                    <a:pt x="520700" y="47625"/>
                  </a:lnTo>
                  <a:lnTo>
                    <a:pt x="503948" y="87820"/>
                  </a:lnTo>
                  <a:lnTo>
                    <a:pt x="498348" y="135636"/>
                  </a:lnTo>
                  <a:lnTo>
                    <a:pt x="499745" y="160578"/>
                  </a:lnTo>
                  <a:lnTo>
                    <a:pt x="510933" y="204635"/>
                  </a:lnTo>
                  <a:lnTo>
                    <a:pt x="533057" y="240385"/>
                  </a:lnTo>
                  <a:lnTo>
                    <a:pt x="565111" y="264058"/>
                  </a:lnTo>
                  <a:lnTo>
                    <a:pt x="584835" y="271145"/>
                  </a:lnTo>
                  <a:lnTo>
                    <a:pt x="588264" y="260096"/>
                  </a:lnTo>
                  <a:lnTo>
                    <a:pt x="572833" y="253238"/>
                  </a:lnTo>
                  <a:lnTo>
                    <a:pt x="559511" y="243713"/>
                  </a:lnTo>
                  <a:lnTo>
                    <a:pt x="532155" y="199364"/>
                  </a:lnTo>
                  <a:lnTo>
                    <a:pt x="524103" y="158127"/>
                  </a:lnTo>
                  <a:lnTo>
                    <a:pt x="523113" y="134239"/>
                  </a:lnTo>
                  <a:lnTo>
                    <a:pt x="524103" y="111099"/>
                  </a:lnTo>
                  <a:lnTo>
                    <a:pt x="532155" y="70993"/>
                  </a:lnTo>
                  <a:lnTo>
                    <a:pt x="559600" y="27330"/>
                  </a:lnTo>
                  <a:lnTo>
                    <a:pt x="573049" y="17881"/>
                  </a:lnTo>
                  <a:lnTo>
                    <a:pt x="588645" y="11049"/>
                  </a:lnTo>
                  <a:close/>
                </a:path>
                <a:path w="1400809" h="271144">
                  <a:moveTo>
                    <a:pt x="1115568" y="135636"/>
                  </a:moveTo>
                  <a:lnTo>
                    <a:pt x="1109954" y="87820"/>
                  </a:lnTo>
                  <a:lnTo>
                    <a:pt x="1093216" y="47625"/>
                  </a:lnTo>
                  <a:lnTo>
                    <a:pt x="1065949" y="17437"/>
                  </a:lnTo>
                  <a:lnTo>
                    <a:pt x="1029081" y="0"/>
                  </a:lnTo>
                  <a:lnTo>
                    <a:pt x="1025271" y="11049"/>
                  </a:lnTo>
                  <a:lnTo>
                    <a:pt x="1040930" y="17881"/>
                  </a:lnTo>
                  <a:lnTo>
                    <a:pt x="1054417" y="27330"/>
                  </a:lnTo>
                  <a:lnTo>
                    <a:pt x="1081798" y="70993"/>
                  </a:lnTo>
                  <a:lnTo>
                    <a:pt x="1089799" y="111099"/>
                  </a:lnTo>
                  <a:lnTo>
                    <a:pt x="1090803" y="134239"/>
                  </a:lnTo>
                  <a:lnTo>
                    <a:pt x="1089799" y="158127"/>
                  </a:lnTo>
                  <a:lnTo>
                    <a:pt x="1081747" y="199364"/>
                  </a:lnTo>
                  <a:lnTo>
                    <a:pt x="1054392" y="243713"/>
                  </a:lnTo>
                  <a:lnTo>
                    <a:pt x="1025652" y="260096"/>
                  </a:lnTo>
                  <a:lnTo>
                    <a:pt x="1029081" y="271145"/>
                  </a:lnTo>
                  <a:lnTo>
                    <a:pt x="1066050" y="253796"/>
                  </a:lnTo>
                  <a:lnTo>
                    <a:pt x="1093216" y="223774"/>
                  </a:lnTo>
                  <a:lnTo>
                    <a:pt x="1109954" y="183565"/>
                  </a:lnTo>
                  <a:lnTo>
                    <a:pt x="1114158" y="160578"/>
                  </a:lnTo>
                  <a:lnTo>
                    <a:pt x="1115568" y="135636"/>
                  </a:lnTo>
                  <a:close/>
                </a:path>
                <a:path w="1400809" h="271144">
                  <a:moveTo>
                    <a:pt x="1400556" y="135636"/>
                  </a:moveTo>
                  <a:lnTo>
                    <a:pt x="1394942" y="87820"/>
                  </a:lnTo>
                  <a:lnTo>
                    <a:pt x="1378204" y="47625"/>
                  </a:lnTo>
                  <a:lnTo>
                    <a:pt x="1350937" y="17437"/>
                  </a:lnTo>
                  <a:lnTo>
                    <a:pt x="1314069" y="0"/>
                  </a:lnTo>
                  <a:lnTo>
                    <a:pt x="1310259" y="11049"/>
                  </a:lnTo>
                  <a:lnTo>
                    <a:pt x="1325918" y="17881"/>
                  </a:lnTo>
                  <a:lnTo>
                    <a:pt x="1339405" y="27330"/>
                  </a:lnTo>
                  <a:lnTo>
                    <a:pt x="1366786" y="70993"/>
                  </a:lnTo>
                  <a:lnTo>
                    <a:pt x="1374787" y="111099"/>
                  </a:lnTo>
                  <a:lnTo>
                    <a:pt x="1375791" y="134239"/>
                  </a:lnTo>
                  <a:lnTo>
                    <a:pt x="1374787" y="158127"/>
                  </a:lnTo>
                  <a:lnTo>
                    <a:pt x="1366735" y="199364"/>
                  </a:lnTo>
                  <a:lnTo>
                    <a:pt x="1339380" y="243713"/>
                  </a:lnTo>
                  <a:lnTo>
                    <a:pt x="1310640" y="260096"/>
                  </a:lnTo>
                  <a:lnTo>
                    <a:pt x="1314069" y="271145"/>
                  </a:lnTo>
                  <a:lnTo>
                    <a:pt x="1351038" y="253796"/>
                  </a:lnTo>
                  <a:lnTo>
                    <a:pt x="1378204" y="223774"/>
                  </a:lnTo>
                  <a:lnTo>
                    <a:pt x="1394942" y="183565"/>
                  </a:lnTo>
                  <a:lnTo>
                    <a:pt x="1399146" y="160578"/>
                  </a:lnTo>
                  <a:lnTo>
                    <a:pt x="1400556" y="135636"/>
                  </a:lnTo>
                  <a:close/>
                </a:path>
              </a:pathLst>
            </a:custGeom>
            <a:solidFill>
              <a:srgbClr val="000000"/>
            </a:solidFill>
          </p:spPr>
          <p:txBody>
            <a:bodyPr wrap="square" lIns="0" tIns="0" rIns="0" bIns="0" rtlCol="0"/>
            <a:lstStyle/>
            <a:p>
              <a:endParaRPr sz="1350"/>
            </a:p>
          </p:txBody>
        </p:sp>
        <p:sp>
          <p:nvSpPr>
            <p:cNvPr id="11" name="object 11"/>
            <p:cNvSpPr txBox="1"/>
            <p:nvPr/>
          </p:nvSpPr>
          <p:spPr>
            <a:xfrm>
              <a:off x="7641908" y="2666905"/>
              <a:ext cx="131921" cy="393506"/>
            </a:xfrm>
            <a:prstGeom prst="rect">
              <a:avLst/>
            </a:prstGeom>
          </p:spPr>
          <p:txBody>
            <a:bodyPr vert="horz" wrap="square" lIns="0" tIns="12383" rIns="0" bIns="0" rtlCol="0">
              <a:spAutoFit/>
            </a:bodyPr>
            <a:lstStyle/>
            <a:p>
              <a:pPr marL="9525">
                <a:spcBef>
                  <a:spcPts val="98"/>
                </a:spcBef>
              </a:pPr>
              <a:r>
                <a:rPr sz="1238" spc="495" dirty="0">
                  <a:latin typeface="Cambria Math"/>
                  <a:cs typeface="Cambria Math"/>
                </a:rPr>
                <a:t>𝖳</a:t>
              </a:r>
              <a:endParaRPr sz="1238">
                <a:latin typeface="Cambria Math"/>
                <a:cs typeface="Cambria Math"/>
              </a:endParaRPr>
            </a:p>
          </p:txBody>
        </p:sp>
        <p:sp>
          <p:nvSpPr>
            <p:cNvPr id="12" name="object 12"/>
            <p:cNvSpPr txBox="1"/>
            <p:nvPr/>
          </p:nvSpPr>
          <p:spPr>
            <a:xfrm>
              <a:off x="2684241" y="2687479"/>
              <a:ext cx="5800725" cy="275556"/>
            </a:xfrm>
            <a:prstGeom prst="rect">
              <a:avLst/>
            </a:prstGeom>
          </p:spPr>
          <p:txBody>
            <a:bodyPr vert="horz" wrap="square" lIns="0" tIns="10001" rIns="0" bIns="0" rtlCol="0">
              <a:spAutoFit/>
            </a:bodyPr>
            <a:lstStyle/>
            <a:p>
              <a:pPr marL="180975" indent="-171450">
                <a:spcBef>
                  <a:spcPts val="79"/>
                </a:spcBef>
                <a:buClr>
                  <a:srgbClr val="007B92"/>
                </a:buClr>
                <a:buFont typeface="Times New Roman"/>
                <a:buChar char="•"/>
                <a:tabLst>
                  <a:tab pos="180975" algn="l"/>
                  <a:tab pos="3343751" algn="l"/>
                  <a:tab pos="4556760" algn="l"/>
                  <a:tab pos="5227319" algn="l"/>
                </a:tabLst>
              </a:pPr>
              <a:r>
                <a:rPr sz="1725" dirty="0">
                  <a:latin typeface="Calibri"/>
                  <a:cs typeface="Calibri"/>
                </a:rPr>
                <a:t>The</a:t>
              </a:r>
              <a:r>
                <a:rPr sz="1725" spc="4" dirty="0">
                  <a:latin typeface="Calibri"/>
                  <a:cs typeface="Calibri"/>
                </a:rPr>
                <a:t> </a:t>
              </a:r>
              <a:r>
                <a:rPr sz="1725" spc="-4" dirty="0">
                  <a:latin typeface="Calibri"/>
                  <a:cs typeface="Calibri"/>
                </a:rPr>
                <a:t>output</a:t>
              </a:r>
              <a:r>
                <a:rPr sz="1725" spc="11" dirty="0">
                  <a:latin typeface="Calibri"/>
                  <a:cs typeface="Calibri"/>
                </a:rPr>
                <a:t> </a:t>
              </a:r>
              <a:r>
                <a:rPr sz="1725" dirty="0">
                  <a:latin typeface="Calibri"/>
                  <a:cs typeface="Calibri"/>
                </a:rPr>
                <a:t>is</a:t>
              </a:r>
              <a:r>
                <a:rPr sz="1725" spc="8" dirty="0">
                  <a:latin typeface="Calibri"/>
                  <a:cs typeface="Calibri"/>
                </a:rPr>
                <a:t> </a:t>
              </a:r>
              <a:r>
                <a:rPr sz="1725" dirty="0">
                  <a:latin typeface="Calibri"/>
                  <a:cs typeface="Calibri"/>
                </a:rPr>
                <a:t>defined</a:t>
              </a:r>
              <a:r>
                <a:rPr sz="1725" spc="8" dirty="0">
                  <a:latin typeface="Calibri"/>
                  <a:cs typeface="Calibri"/>
                </a:rPr>
                <a:t> </a:t>
              </a:r>
              <a:r>
                <a:rPr sz="1725" dirty="0">
                  <a:latin typeface="Calibri"/>
                  <a:cs typeface="Calibri"/>
                </a:rPr>
                <a:t>as</a:t>
              </a:r>
              <a:r>
                <a:rPr sz="1725" spc="8" dirty="0">
                  <a:latin typeface="Calibri"/>
                  <a:cs typeface="Calibri"/>
                </a:rPr>
                <a:t> </a:t>
              </a:r>
              <a:r>
                <a:rPr sz="1725" dirty="0">
                  <a:latin typeface="Cambria Math"/>
                  <a:cs typeface="Cambria Math"/>
                </a:rPr>
                <a:t>output</a:t>
              </a:r>
              <a:r>
                <a:rPr sz="1725" spc="90" dirty="0">
                  <a:latin typeface="Cambria Math"/>
                  <a:cs typeface="Cambria Math"/>
                </a:rPr>
                <a:t> </a:t>
              </a:r>
              <a:r>
                <a:rPr sz="1725" dirty="0">
                  <a:latin typeface="Cambria Math"/>
                  <a:cs typeface="Cambria Math"/>
                </a:rPr>
                <a:t>=	softmax</a:t>
              </a:r>
              <a:r>
                <a:rPr sz="1725" spc="341" dirty="0">
                  <a:latin typeface="Cambria Math"/>
                  <a:cs typeface="Cambria Math"/>
                </a:rPr>
                <a:t> </a:t>
              </a:r>
              <a:r>
                <a:rPr sz="1725" spc="-4" dirty="0">
                  <a:latin typeface="Cambria Math"/>
                  <a:cs typeface="Cambria Math"/>
                </a:rPr>
                <a:t>𝑍𝑄	</a:t>
              </a:r>
              <a:r>
                <a:rPr sz="1725" dirty="0">
                  <a:latin typeface="Cambria Math"/>
                  <a:cs typeface="Cambria Math"/>
                </a:rPr>
                <a:t>𝐻𝐾	×</a:t>
              </a:r>
              <a:r>
                <a:rPr sz="1725" spc="-60" dirty="0">
                  <a:latin typeface="Cambria Math"/>
                  <a:cs typeface="Cambria Math"/>
                </a:rPr>
                <a:t> </a:t>
              </a:r>
              <a:r>
                <a:rPr sz="1725" spc="15" dirty="0">
                  <a:latin typeface="Cambria Math"/>
                  <a:cs typeface="Cambria Math"/>
                </a:rPr>
                <a:t>𝐻𝑉</a:t>
              </a:r>
              <a:r>
                <a:rPr sz="1725" spc="15" dirty="0">
                  <a:latin typeface="Calibri"/>
                  <a:cs typeface="Calibri"/>
                </a:rPr>
                <a:t>.</a:t>
              </a:r>
              <a:endParaRPr sz="1725">
                <a:latin typeface="Calibri"/>
                <a:cs typeface="Calibri"/>
              </a:endParaRPr>
            </a:p>
          </p:txBody>
        </p:sp>
        <p:sp>
          <p:nvSpPr>
            <p:cNvPr id="13" name="object 13"/>
            <p:cNvSpPr/>
            <p:nvPr/>
          </p:nvSpPr>
          <p:spPr>
            <a:xfrm>
              <a:off x="7142988" y="3316986"/>
              <a:ext cx="991076" cy="910114"/>
            </a:xfrm>
            <a:custGeom>
              <a:avLst/>
              <a:gdLst/>
              <a:ahLst/>
              <a:cxnLst/>
              <a:rect l="l" t="t" r="r" b="b"/>
              <a:pathLst>
                <a:path w="1321434" h="1213485">
                  <a:moveTo>
                    <a:pt x="1119124" y="0"/>
                  </a:moveTo>
                  <a:lnTo>
                    <a:pt x="202184" y="0"/>
                  </a:lnTo>
                  <a:lnTo>
                    <a:pt x="155834" y="5341"/>
                  </a:lnTo>
                  <a:lnTo>
                    <a:pt x="113281" y="20555"/>
                  </a:lnTo>
                  <a:lnTo>
                    <a:pt x="75740" y="44427"/>
                  </a:lnTo>
                  <a:lnTo>
                    <a:pt x="44427" y="75740"/>
                  </a:lnTo>
                  <a:lnTo>
                    <a:pt x="20555" y="113281"/>
                  </a:lnTo>
                  <a:lnTo>
                    <a:pt x="5341" y="155834"/>
                  </a:lnTo>
                  <a:lnTo>
                    <a:pt x="0" y="202184"/>
                  </a:lnTo>
                  <a:lnTo>
                    <a:pt x="0" y="1010919"/>
                  </a:lnTo>
                  <a:lnTo>
                    <a:pt x="5341" y="1057269"/>
                  </a:lnTo>
                  <a:lnTo>
                    <a:pt x="20555" y="1099822"/>
                  </a:lnTo>
                  <a:lnTo>
                    <a:pt x="44427" y="1137363"/>
                  </a:lnTo>
                  <a:lnTo>
                    <a:pt x="75740" y="1168676"/>
                  </a:lnTo>
                  <a:lnTo>
                    <a:pt x="113281" y="1192548"/>
                  </a:lnTo>
                  <a:lnTo>
                    <a:pt x="155834" y="1207762"/>
                  </a:lnTo>
                  <a:lnTo>
                    <a:pt x="202184" y="1213103"/>
                  </a:lnTo>
                  <a:lnTo>
                    <a:pt x="1119124" y="1213103"/>
                  </a:lnTo>
                  <a:lnTo>
                    <a:pt x="1165473" y="1207762"/>
                  </a:lnTo>
                  <a:lnTo>
                    <a:pt x="1208026" y="1192548"/>
                  </a:lnTo>
                  <a:lnTo>
                    <a:pt x="1245567" y="1168676"/>
                  </a:lnTo>
                  <a:lnTo>
                    <a:pt x="1276880" y="1137363"/>
                  </a:lnTo>
                  <a:lnTo>
                    <a:pt x="1300752" y="1099822"/>
                  </a:lnTo>
                  <a:lnTo>
                    <a:pt x="1315966" y="1057269"/>
                  </a:lnTo>
                  <a:lnTo>
                    <a:pt x="1321308" y="1010919"/>
                  </a:lnTo>
                  <a:lnTo>
                    <a:pt x="1321308" y="202184"/>
                  </a:lnTo>
                  <a:lnTo>
                    <a:pt x="1315966" y="155834"/>
                  </a:lnTo>
                  <a:lnTo>
                    <a:pt x="1300752" y="113281"/>
                  </a:lnTo>
                  <a:lnTo>
                    <a:pt x="1276880" y="75740"/>
                  </a:lnTo>
                  <a:lnTo>
                    <a:pt x="1245567" y="44427"/>
                  </a:lnTo>
                  <a:lnTo>
                    <a:pt x="1208026" y="20555"/>
                  </a:lnTo>
                  <a:lnTo>
                    <a:pt x="1165473" y="5341"/>
                  </a:lnTo>
                  <a:lnTo>
                    <a:pt x="1119124" y="0"/>
                  </a:lnTo>
                  <a:close/>
                </a:path>
              </a:pathLst>
            </a:custGeom>
            <a:solidFill>
              <a:srgbClr val="C6B6A8"/>
            </a:solidFill>
          </p:spPr>
          <p:txBody>
            <a:bodyPr wrap="square" lIns="0" tIns="0" rIns="0" bIns="0" rtlCol="0"/>
            <a:lstStyle/>
            <a:p>
              <a:endParaRPr sz="1350"/>
            </a:p>
          </p:txBody>
        </p:sp>
        <p:sp>
          <p:nvSpPr>
            <p:cNvPr id="14" name="object 14"/>
            <p:cNvSpPr txBox="1"/>
            <p:nvPr/>
          </p:nvSpPr>
          <p:spPr>
            <a:xfrm>
              <a:off x="6873716" y="3494437"/>
              <a:ext cx="1203960" cy="414055"/>
            </a:xfrm>
            <a:prstGeom prst="rect">
              <a:avLst/>
            </a:prstGeom>
          </p:spPr>
          <p:txBody>
            <a:bodyPr vert="horz" wrap="square" lIns="0" tIns="10001" rIns="0" bIns="0" rtlCol="0">
              <a:spAutoFit/>
            </a:bodyPr>
            <a:lstStyle/>
            <a:p>
              <a:pPr marL="28575">
                <a:spcBef>
                  <a:spcPts val="79"/>
                </a:spcBef>
                <a:tabLst>
                  <a:tab pos="384334" algn="l"/>
                </a:tabLst>
              </a:pPr>
              <a:r>
                <a:rPr sz="2625" b="1" dirty="0">
                  <a:latin typeface="Calibri"/>
                  <a:cs typeface="Calibri"/>
                </a:rPr>
                <a:t>=	</a:t>
              </a:r>
              <a:r>
                <a:rPr sz="1500" spc="86" dirty="0">
                  <a:latin typeface="Cambria Math"/>
                  <a:cs typeface="Cambria Math"/>
                </a:rPr>
                <a:t>𝑍𝑄𝐾</a:t>
              </a:r>
              <a:r>
                <a:rPr sz="1631" spc="129" baseline="28735" dirty="0">
                  <a:latin typeface="Cambria Math"/>
                  <a:cs typeface="Cambria Math"/>
                </a:rPr>
                <a:t>𝖳</a:t>
              </a:r>
              <a:r>
                <a:rPr sz="1631" spc="157" baseline="28735" dirty="0">
                  <a:latin typeface="Cambria Math"/>
                  <a:cs typeface="Cambria Math"/>
                </a:rPr>
                <a:t> </a:t>
              </a:r>
              <a:r>
                <a:rPr sz="1500" spc="124" dirty="0">
                  <a:latin typeface="Cambria Math"/>
                  <a:cs typeface="Cambria Math"/>
                </a:rPr>
                <a:t>𝐻</a:t>
              </a:r>
              <a:r>
                <a:rPr sz="1631" spc="185" baseline="28735" dirty="0">
                  <a:latin typeface="Cambria Math"/>
                  <a:cs typeface="Cambria Math"/>
                </a:rPr>
                <a:t>𝖳</a:t>
              </a:r>
              <a:endParaRPr sz="1631" baseline="28735">
                <a:latin typeface="Cambria Math"/>
                <a:cs typeface="Cambria Math"/>
              </a:endParaRPr>
            </a:p>
          </p:txBody>
        </p:sp>
        <p:sp>
          <p:nvSpPr>
            <p:cNvPr id="15" name="object 15"/>
            <p:cNvSpPr txBox="1"/>
            <p:nvPr/>
          </p:nvSpPr>
          <p:spPr>
            <a:xfrm>
              <a:off x="8193977" y="3950971"/>
              <a:ext cx="396240"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a:t>
              </a:r>
              <a:r>
                <a:rPr spc="41" dirty="0">
                  <a:latin typeface="Cambria Math"/>
                  <a:cs typeface="Cambria Math"/>
                </a:rPr>
                <a:t> </a:t>
              </a:r>
              <a:r>
                <a:rPr dirty="0">
                  <a:latin typeface="Cambria Math"/>
                  <a:cs typeface="Cambria Math"/>
                </a:rPr>
                <a:t>ℝ</a:t>
              </a:r>
              <a:endParaRPr>
                <a:latin typeface="Cambria Math"/>
                <a:cs typeface="Cambria Math"/>
              </a:endParaRPr>
            </a:p>
          </p:txBody>
        </p:sp>
        <p:sp>
          <p:nvSpPr>
            <p:cNvPr id="16" name="object 16"/>
            <p:cNvSpPr txBox="1"/>
            <p:nvPr/>
          </p:nvSpPr>
          <p:spPr>
            <a:xfrm>
              <a:off x="8571357" y="3929254"/>
              <a:ext cx="348138" cy="211661"/>
            </a:xfrm>
            <a:prstGeom prst="rect">
              <a:avLst/>
            </a:prstGeom>
          </p:spPr>
          <p:txBody>
            <a:bodyPr vert="horz" wrap="square" lIns="0" tIns="9525" rIns="0" bIns="0" rtlCol="0">
              <a:spAutoFit/>
            </a:bodyPr>
            <a:lstStyle/>
            <a:p>
              <a:pPr marL="9525">
                <a:spcBef>
                  <a:spcPts val="75"/>
                </a:spcBef>
              </a:pPr>
              <a:r>
                <a:rPr sz="1313" spc="79" dirty="0">
                  <a:latin typeface="Cambria Math"/>
                  <a:cs typeface="Cambria Math"/>
                </a:rPr>
                <a:t>𝑇</a:t>
              </a:r>
              <a:r>
                <a:rPr sz="1313" spc="-4" dirty="0">
                  <a:latin typeface="Cambria Math"/>
                  <a:cs typeface="Cambria Math"/>
                </a:rPr>
                <a:t>×</a:t>
              </a:r>
              <a:r>
                <a:rPr sz="1313" spc="41" dirty="0">
                  <a:latin typeface="Cambria Math"/>
                  <a:cs typeface="Cambria Math"/>
                </a:rPr>
                <a:t>𝑇</a:t>
              </a:r>
              <a:endParaRPr sz="1313">
                <a:latin typeface="Cambria Math"/>
                <a:cs typeface="Cambria Math"/>
              </a:endParaRPr>
            </a:p>
          </p:txBody>
        </p:sp>
        <p:sp>
          <p:nvSpPr>
            <p:cNvPr id="17" name="object 17"/>
            <p:cNvSpPr txBox="1"/>
            <p:nvPr/>
          </p:nvSpPr>
          <p:spPr>
            <a:xfrm>
              <a:off x="8843391" y="3359372"/>
              <a:ext cx="1195864" cy="425116"/>
            </a:xfrm>
            <a:prstGeom prst="rect">
              <a:avLst/>
            </a:prstGeom>
          </p:spPr>
          <p:txBody>
            <a:bodyPr vert="horz" wrap="square" lIns="0" tIns="9525" rIns="0" bIns="0" rtlCol="0">
              <a:spAutoFit/>
            </a:bodyPr>
            <a:lstStyle/>
            <a:p>
              <a:pPr marL="9525" marR="3810">
                <a:spcBef>
                  <a:spcPts val="75"/>
                </a:spcBef>
              </a:pPr>
              <a:r>
                <a:rPr sz="1350" dirty="0">
                  <a:solidFill>
                    <a:srgbClr val="007B92"/>
                  </a:solidFill>
                  <a:latin typeface="Calibri"/>
                  <a:cs typeface="Calibri"/>
                </a:rPr>
                <a:t>All</a:t>
              </a:r>
              <a:r>
                <a:rPr sz="1350" spc="-8" dirty="0">
                  <a:solidFill>
                    <a:srgbClr val="007B92"/>
                  </a:solidFill>
                  <a:latin typeface="Calibri"/>
                  <a:cs typeface="Calibri"/>
                </a:rPr>
                <a:t> </a:t>
              </a:r>
              <a:r>
                <a:rPr sz="1350" spc="-11" dirty="0">
                  <a:solidFill>
                    <a:srgbClr val="007B92"/>
                  </a:solidFill>
                  <a:latin typeface="Calibri"/>
                  <a:cs typeface="Calibri"/>
                </a:rPr>
                <a:t>pairs</a:t>
              </a:r>
              <a:r>
                <a:rPr sz="1350" spc="-4" dirty="0">
                  <a:solidFill>
                    <a:srgbClr val="007B92"/>
                  </a:solidFill>
                  <a:latin typeface="Calibri"/>
                  <a:cs typeface="Calibri"/>
                </a:rPr>
                <a:t> of </a:t>
              </a:r>
              <a:r>
                <a:rPr sz="1350" dirty="0">
                  <a:solidFill>
                    <a:srgbClr val="007B92"/>
                  </a:solidFill>
                  <a:latin typeface="Calibri"/>
                  <a:cs typeface="Calibri"/>
                </a:rPr>
                <a:t> </a:t>
              </a:r>
              <a:r>
                <a:rPr sz="1350" spc="-11" dirty="0">
                  <a:solidFill>
                    <a:srgbClr val="007B92"/>
                  </a:solidFill>
                  <a:latin typeface="Calibri"/>
                  <a:cs typeface="Calibri"/>
                </a:rPr>
                <a:t>attention</a:t>
              </a:r>
              <a:r>
                <a:rPr sz="1350" spc="-23" dirty="0">
                  <a:solidFill>
                    <a:srgbClr val="007B92"/>
                  </a:solidFill>
                  <a:latin typeface="Calibri"/>
                  <a:cs typeface="Calibri"/>
                </a:rPr>
                <a:t> </a:t>
              </a:r>
              <a:r>
                <a:rPr sz="1350" spc="-8" dirty="0">
                  <a:solidFill>
                    <a:srgbClr val="007B92"/>
                  </a:solidFill>
                  <a:latin typeface="Calibri"/>
                  <a:cs typeface="Calibri"/>
                </a:rPr>
                <a:t>scores!</a:t>
              </a:r>
              <a:endParaRPr sz="1350">
                <a:latin typeface="Calibri"/>
                <a:cs typeface="Calibri"/>
              </a:endParaRPr>
            </a:p>
          </p:txBody>
        </p:sp>
        <p:sp>
          <p:nvSpPr>
            <p:cNvPr id="18" name="object 18"/>
            <p:cNvSpPr/>
            <p:nvPr/>
          </p:nvSpPr>
          <p:spPr>
            <a:xfrm>
              <a:off x="7850505" y="4724019"/>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899"/>
                  </a:lnTo>
                  <a:lnTo>
                    <a:pt x="0" y="1124203"/>
                  </a:lnTo>
                  <a:lnTo>
                    <a:pt x="6979" y="1158807"/>
                  </a:lnTo>
                  <a:lnTo>
                    <a:pt x="26019" y="1187065"/>
                  </a:lnTo>
                  <a:lnTo>
                    <a:pt x="54274" y="1206117"/>
                  </a:lnTo>
                  <a:lnTo>
                    <a:pt x="88900" y="1213103"/>
                  </a:lnTo>
                  <a:lnTo>
                    <a:pt x="444500" y="1213103"/>
                  </a:lnTo>
                  <a:lnTo>
                    <a:pt x="479125" y="1206117"/>
                  </a:lnTo>
                  <a:lnTo>
                    <a:pt x="507380" y="1187065"/>
                  </a:lnTo>
                  <a:lnTo>
                    <a:pt x="526420" y="1158807"/>
                  </a:lnTo>
                  <a:lnTo>
                    <a:pt x="533400" y="1124203"/>
                  </a:lnTo>
                  <a:lnTo>
                    <a:pt x="533400" y="88899"/>
                  </a:lnTo>
                  <a:lnTo>
                    <a:pt x="526420" y="54274"/>
                  </a:lnTo>
                  <a:lnTo>
                    <a:pt x="507380" y="26019"/>
                  </a:lnTo>
                  <a:lnTo>
                    <a:pt x="479125" y="6979"/>
                  </a:lnTo>
                  <a:lnTo>
                    <a:pt x="444500" y="0"/>
                  </a:lnTo>
                  <a:close/>
                </a:path>
              </a:pathLst>
            </a:custGeom>
            <a:solidFill>
              <a:srgbClr val="FFCE90"/>
            </a:solidFill>
          </p:spPr>
          <p:txBody>
            <a:bodyPr wrap="square" lIns="0" tIns="0" rIns="0" bIns="0" rtlCol="0"/>
            <a:lstStyle/>
            <a:p>
              <a:endParaRPr sz="1350"/>
            </a:p>
          </p:txBody>
        </p:sp>
        <p:sp>
          <p:nvSpPr>
            <p:cNvPr id="19" name="object 19"/>
            <p:cNvSpPr txBox="1"/>
            <p:nvPr/>
          </p:nvSpPr>
          <p:spPr>
            <a:xfrm>
              <a:off x="8319325" y="5356403"/>
              <a:ext cx="1247298" cy="240931"/>
            </a:xfrm>
            <a:prstGeom prst="rect">
              <a:avLst/>
            </a:prstGeom>
          </p:spPr>
          <p:txBody>
            <a:bodyPr vert="horz" wrap="square" lIns="0" tIns="10001" rIns="0" bIns="0" rtlCol="0">
              <a:spAutoFit/>
            </a:bodyPr>
            <a:lstStyle/>
            <a:p>
              <a:pPr marL="28575">
                <a:spcBef>
                  <a:spcPts val="79"/>
                </a:spcBef>
              </a:pPr>
              <a:r>
                <a:rPr sz="1500" spc="-4" dirty="0">
                  <a:latin typeface="Cambria Math"/>
                  <a:cs typeface="Cambria Math"/>
                </a:rPr>
                <a:t>output</a:t>
              </a:r>
              <a:r>
                <a:rPr sz="1500" spc="49" dirty="0">
                  <a:latin typeface="Cambria Math"/>
                  <a:cs typeface="Cambria Math"/>
                </a:rPr>
                <a:t> </a:t>
              </a:r>
              <a:r>
                <a:rPr sz="1500" dirty="0">
                  <a:latin typeface="Cambria Math"/>
                  <a:cs typeface="Cambria Math"/>
                </a:rPr>
                <a:t>∈</a:t>
              </a:r>
              <a:r>
                <a:rPr sz="1500" spc="56" dirty="0">
                  <a:latin typeface="Cambria Math"/>
                  <a:cs typeface="Cambria Math"/>
                </a:rPr>
                <a:t> </a:t>
              </a:r>
              <a:r>
                <a:rPr sz="1500" spc="34" dirty="0">
                  <a:latin typeface="Cambria Math"/>
                  <a:cs typeface="Cambria Math"/>
                </a:rPr>
                <a:t>ℝ</a:t>
              </a:r>
              <a:r>
                <a:rPr sz="1631" spc="50" baseline="28735" dirty="0">
                  <a:latin typeface="Cambria Math"/>
                  <a:cs typeface="Cambria Math"/>
                </a:rPr>
                <a:t>𝑇×𝑑</a:t>
              </a:r>
              <a:endParaRPr sz="1631" baseline="28735">
                <a:latin typeface="Cambria Math"/>
                <a:cs typeface="Cambria Math"/>
              </a:endParaRPr>
            </a:p>
          </p:txBody>
        </p:sp>
        <p:sp>
          <p:nvSpPr>
            <p:cNvPr id="20" name="object 20"/>
            <p:cNvSpPr txBox="1"/>
            <p:nvPr/>
          </p:nvSpPr>
          <p:spPr>
            <a:xfrm>
              <a:off x="7470838" y="4928008"/>
              <a:ext cx="185738" cy="413575"/>
            </a:xfrm>
            <a:prstGeom prst="rect">
              <a:avLst/>
            </a:prstGeom>
          </p:spPr>
          <p:txBody>
            <a:bodyPr vert="horz" wrap="square" lIns="0" tIns="9525" rIns="0" bIns="0" rtlCol="0">
              <a:spAutoFit/>
            </a:bodyPr>
            <a:lstStyle/>
            <a:p>
              <a:pPr marL="9525">
                <a:spcBef>
                  <a:spcPts val="75"/>
                </a:spcBef>
              </a:pPr>
              <a:r>
                <a:rPr sz="2625" b="1" dirty="0">
                  <a:latin typeface="Calibri"/>
                  <a:cs typeface="Calibri"/>
                </a:rPr>
                <a:t>=</a:t>
              </a:r>
              <a:endParaRPr sz="2625">
                <a:latin typeface="Calibri"/>
                <a:cs typeface="Calibri"/>
              </a:endParaRPr>
            </a:p>
          </p:txBody>
        </p:sp>
        <p:grpSp>
          <p:nvGrpSpPr>
            <p:cNvPr id="21" name="object 21"/>
            <p:cNvGrpSpPr/>
            <p:nvPr/>
          </p:nvGrpSpPr>
          <p:grpSpPr>
            <a:xfrm>
              <a:off x="5858113" y="3823192"/>
              <a:ext cx="917258" cy="407194"/>
              <a:chOff x="5778817" y="3954589"/>
              <a:chExt cx="1223010" cy="542925"/>
            </a:xfrm>
          </p:grpSpPr>
          <p:sp>
            <p:nvSpPr>
              <p:cNvPr id="22" name="object 22"/>
              <p:cNvSpPr/>
              <p:nvPr/>
            </p:nvSpPr>
            <p:spPr>
              <a:xfrm>
                <a:off x="5783579" y="3959352"/>
                <a:ext cx="1213485" cy="533400"/>
              </a:xfrm>
              <a:custGeom>
                <a:avLst/>
                <a:gdLst/>
                <a:ahLst/>
                <a:cxnLst/>
                <a:rect l="l" t="t" r="r" b="b"/>
                <a:pathLst>
                  <a:path w="1213484" h="533400">
                    <a:moveTo>
                      <a:pt x="1124203" y="0"/>
                    </a:moveTo>
                    <a:lnTo>
                      <a:pt x="88900" y="0"/>
                    </a:lnTo>
                    <a:lnTo>
                      <a:pt x="54274" y="6979"/>
                    </a:lnTo>
                    <a:lnTo>
                      <a:pt x="26019" y="26019"/>
                    </a:lnTo>
                    <a:lnTo>
                      <a:pt x="6979" y="54274"/>
                    </a:lnTo>
                    <a:lnTo>
                      <a:pt x="0" y="88900"/>
                    </a:lnTo>
                    <a:lnTo>
                      <a:pt x="0" y="444500"/>
                    </a:lnTo>
                    <a:lnTo>
                      <a:pt x="6979" y="479125"/>
                    </a:lnTo>
                    <a:lnTo>
                      <a:pt x="26019" y="507380"/>
                    </a:lnTo>
                    <a:lnTo>
                      <a:pt x="54274" y="526420"/>
                    </a:lnTo>
                    <a:lnTo>
                      <a:pt x="88900" y="533400"/>
                    </a:lnTo>
                    <a:lnTo>
                      <a:pt x="1124203" y="533400"/>
                    </a:lnTo>
                    <a:lnTo>
                      <a:pt x="1158829" y="526420"/>
                    </a:lnTo>
                    <a:lnTo>
                      <a:pt x="1187084" y="507380"/>
                    </a:lnTo>
                    <a:lnTo>
                      <a:pt x="1206124" y="479125"/>
                    </a:lnTo>
                    <a:lnTo>
                      <a:pt x="1213103" y="444500"/>
                    </a:lnTo>
                    <a:lnTo>
                      <a:pt x="1213103" y="88900"/>
                    </a:lnTo>
                    <a:lnTo>
                      <a:pt x="1206124" y="54274"/>
                    </a:lnTo>
                    <a:lnTo>
                      <a:pt x="1187084" y="26019"/>
                    </a:lnTo>
                    <a:lnTo>
                      <a:pt x="1158829" y="6979"/>
                    </a:lnTo>
                    <a:lnTo>
                      <a:pt x="1124203" y="0"/>
                    </a:lnTo>
                    <a:close/>
                  </a:path>
                </a:pathLst>
              </a:custGeom>
              <a:solidFill>
                <a:srgbClr val="FFCE90"/>
              </a:solidFill>
            </p:spPr>
            <p:txBody>
              <a:bodyPr wrap="square" lIns="0" tIns="0" rIns="0" bIns="0" rtlCol="0"/>
              <a:lstStyle/>
              <a:p>
                <a:endParaRPr sz="1350"/>
              </a:p>
            </p:txBody>
          </p:sp>
          <p:sp>
            <p:nvSpPr>
              <p:cNvPr id="23" name="object 23"/>
              <p:cNvSpPr/>
              <p:nvPr/>
            </p:nvSpPr>
            <p:spPr>
              <a:xfrm>
                <a:off x="5783579" y="3959352"/>
                <a:ext cx="1213485" cy="533400"/>
              </a:xfrm>
              <a:custGeom>
                <a:avLst/>
                <a:gdLst/>
                <a:ahLst/>
                <a:cxnLst/>
                <a:rect l="l" t="t" r="r" b="b"/>
                <a:pathLst>
                  <a:path w="1213484" h="533400">
                    <a:moveTo>
                      <a:pt x="0" y="88900"/>
                    </a:moveTo>
                    <a:lnTo>
                      <a:pt x="6979" y="54274"/>
                    </a:lnTo>
                    <a:lnTo>
                      <a:pt x="26019" y="26019"/>
                    </a:lnTo>
                    <a:lnTo>
                      <a:pt x="54274" y="6979"/>
                    </a:lnTo>
                    <a:lnTo>
                      <a:pt x="88900" y="0"/>
                    </a:lnTo>
                    <a:lnTo>
                      <a:pt x="1124203" y="0"/>
                    </a:lnTo>
                    <a:lnTo>
                      <a:pt x="1158829" y="6979"/>
                    </a:lnTo>
                    <a:lnTo>
                      <a:pt x="1187084" y="26019"/>
                    </a:lnTo>
                    <a:lnTo>
                      <a:pt x="1206124" y="54274"/>
                    </a:lnTo>
                    <a:lnTo>
                      <a:pt x="1213103" y="88900"/>
                    </a:lnTo>
                    <a:lnTo>
                      <a:pt x="1213103" y="444500"/>
                    </a:lnTo>
                    <a:lnTo>
                      <a:pt x="1206124" y="479125"/>
                    </a:lnTo>
                    <a:lnTo>
                      <a:pt x="1187084" y="507380"/>
                    </a:lnTo>
                    <a:lnTo>
                      <a:pt x="1158829" y="526420"/>
                    </a:lnTo>
                    <a:lnTo>
                      <a:pt x="1124203" y="533400"/>
                    </a:lnTo>
                    <a:lnTo>
                      <a:pt x="88900" y="533400"/>
                    </a:lnTo>
                    <a:lnTo>
                      <a:pt x="54274" y="526420"/>
                    </a:lnTo>
                    <a:lnTo>
                      <a:pt x="26019" y="507380"/>
                    </a:lnTo>
                    <a:lnTo>
                      <a:pt x="6979" y="479125"/>
                    </a:lnTo>
                    <a:lnTo>
                      <a:pt x="0" y="444500"/>
                    </a:lnTo>
                    <a:lnTo>
                      <a:pt x="0" y="88900"/>
                    </a:lnTo>
                    <a:close/>
                  </a:path>
                </a:pathLst>
              </a:custGeom>
              <a:ln w="9525">
                <a:solidFill>
                  <a:srgbClr val="FFCE90"/>
                </a:solidFill>
              </a:ln>
            </p:spPr>
            <p:txBody>
              <a:bodyPr wrap="square" lIns="0" tIns="0" rIns="0" bIns="0" rtlCol="0"/>
              <a:lstStyle/>
              <a:p>
                <a:endParaRPr sz="1350"/>
              </a:p>
            </p:txBody>
          </p:sp>
        </p:grpSp>
        <p:sp>
          <p:nvSpPr>
            <p:cNvPr id="24" name="object 24"/>
            <p:cNvSpPr txBox="1"/>
            <p:nvPr/>
          </p:nvSpPr>
          <p:spPr>
            <a:xfrm>
              <a:off x="5999989" y="3824097"/>
              <a:ext cx="591026" cy="240450"/>
            </a:xfrm>
            <a:prstGeom prst="rect">
              <a:avLst/>
            </a:prstGeom>
          </p:spPr>
          <p:txBody>
            <a:bodyPr vert="horz" wrap="square" lIns="0" tIns="9525" rIns="0" bIns="0" rtlCol="0">
              <a:spAutoFit/>
            </a:bodyPr>
            <a:lstStyle/>
            <a:p>
              <a:pPr marL="28575">
                <a:spcBef>
                  <a:spcPts val="75"/>
                </a:spcBef>
              </a:pPr>
              <a:r>
                <a:rPr sz="2250" spc="225" baseline="-20833" dirty="0">
                  <a:latin typeface="Cambria Math"/>
                  <a:cs typeface="Cambria Math"/>
                </a:rPr>
                <a:t>𝐾</a:t>
              </a:r>
              <a:r>
                <a:rPr sz="1088" spc="150" dirty="0">
                  <a:latin typeface="Cambria Math"/>
                  <a:cs typeface="Cambria Math"/>
                </a:rPr>
                <a:t>𝖳</a:t>
              </a:r>
              <a:r>
                <a:rPr sz="1088" spc="98" dirty="0">
                  <a:latin typeface="Cambria Math"/>
                  <a:cs typeface="Cambria Math"/>
                </a:rPr>
                <a:t> </a:t>
              </a:r>
              <a:r>
                <a:rPr sz="2250" spc="191" baseline="-20833" dirty="0">
                  <a:latin typeface="Cambria Math"/>
                  <a:cs typeface="Cambria Math"/>
                </a:rPr>
                <a:t>𝐻</a:t>
              </a:r>
              <a:r>
                <a:rPr sz="1088" spc="127" dirty="0">
                  <a:latin typeface="Cambria Math"/>
                  <a:cs typeface="Cambria Math"/>
                </a:rPr>
                <a:t>𝖳</a:t>
              </a:r>
              <a:endParaRPr sz="1088">
                <a:latin typeface="Cambria Math"/>
                <a:cs typeface="Cambria Math"/>
              </a:endParaRPr>
            </a:p>
          </p:txBody>
        </p:sp>
        <p:sp>
          <p:nvSpPr>
            <p:cNvPr id="25" name="object 25"/>
            <p:cNvSpPr/>
            <p:nvPr/>
          </p:nvSpPr>
          <p:spPr>
            <a:xfrm>
              <a:off x="5350764" y="3316986"/>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900"/>
                  </a:lnTo>
                  <a:lnTo>
                    <a:pt x="0" y="1124203"/>
                  </a:lnTo>
                  <a:lnTo>
                    <a:pt x="6979" y="1158829"/>
                  </a:lnTo>
                  <a:lnTo>
                    <a:pt x="26019" y="1187084"/>
                  </a:lnTo>
                  <a:lnTo>
                    <a:pt x="54274" y="1206124"/>
                  </a:lnTo>
                  <a:lnTo>
                    <a:pt x="88900" y="1213103"/>
                  </a:lnTo>
                  <a:lnTo>
                    <a:pt x="444500" y="1213103"/>
                  </a:lnTo>
                  <a:lnTo>
                    <a:pt x="479125" y="1206124"/>
                  </a:lnTo>
                  <a:lnTo>
                    <a:pt x="507380" y="1187084"/>
                  </a:lnTo>
                  <a:lnTo>
                    <a:pt x="526420" y="1158829"/>
                  </a:lnTo>
                  <a:lnTo>
                    <a:pt x="533400" y="1124203"/>
                  </a:lnTo>
                  <a:lnTo>
                    <a:pt x="533400" y="88900"/>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26" name="object 26"/>
            <p:cNvSpPr txBox="1"/>
            <p:nvPr/>
          </p:nvSpPr>
          <p:spPr>
            <a:xfrm>
              <a:off x="5422869" y="3636169"/>
              <a:ext cx="261461" cy="240450"/>
            </a:xfrm>
            <a:prstGeom prst="rect">
              <a:avLst/>
            </a:prstGeom>
          </p:spPr>
          <p:txBody>
            <a:bodyPr vert="horz" wrap="square" lIns="0" tIns="9525" rIns="0" bIns="0" rtlCol="0">
              <a:spAutoFit/>
            </a:bodyPr>
            <a:lstStyle/>
            <a:p>
              <a:pPr marL="9525">
                <a:spcBef>
                  <a:spcPts val="75"/>
                </a:spcBef>
              </a:pPr>
              <a:r>
                <a:rPr sz="1500" dirty="0">
                  <a:latin typeface="Cambria Math"/>
                  <a:cs typeface="Cambria Math"/>
                </a:rPr>
                <a:t>𝑍𝑄</a:t>
              </a:r>
              <a:endParaRPr sz="1500">
                <a:latin typeface="Cambria Math"/>
                <a:cs typeface="Cambria Math"/>
              </a:endParaRPr>
            </a:p>
          </p:txBody>
        </p:sp>
        <p:sp>
          <p:nvSpPr>
            <p:cNvPr id="27" name="object 27"/>
            <p:cNvSpPr txBox="1"/>
            <p:nvPr/>
          </p:nvSpPr>
          <p:spPr>
            <a:xfrm>
              <a:off x="2267714" y="3268791"/>
              <a:ext cx="2543651" cy="541013"/>
            </a:xfrm>
            <a:prstGeom prst="rect">
              <a:avLst/>
            </a:prstGeom>
          </p:spPr>
          <p:txBody>
            <a:bodyPr vert="horz" wrap="square" lIns="0" tIns="10001" rIns="0" bIns="0" rtlCol="0">
              <a:spAutoFit/>
            </a:bodyPr>
            <a:lstStyle/>
            <a:p>
              <a:pPr marL="9525" marR="3810">
                <a:spcBef>
                  <a:spcPts val="79"/>
                </a:spcBef>
              </a:pPr>
              <a:r>
                <a:rPr sz="1725" spc="-4" dirty="0">
                  <a:latin typeface="Calibri"/>
                  <a:cs typeface="Calibri"/>
                </a:rPr>
                <a:t>First, take </a:t>
              </a:r>
              <a:r>
                <a:rPr sz="1725" dirty="0">
                  <a:latin typeface="Calibri"/>
                  <a:cs typeface="Calibri"/>
                </a:rPr>
                <a:t>the query-key </a:t>
              </a:r>
              <a:r>
                <a:rPr sz="1725" spc="-4" dirty="0">
                  <a:latin typeface="Calibri"/>
                  <a:cs typeface="Calibri"/>
                </a:rPr>
                <a:t>dot </a:t>
              </a:r>
              <a:r>
                <a:rPr sz="1725" spc="-379" dirty="0">
                  <a:latin typeface="Calibri"/>
                  <a:cs typeface="Calibri"/>
                </a:rPr>
                <a:t> </a:t>
              </a:r>
              <a:r>
                <a:rPr sz="1725" spc="-4" dirty="0">
                  <a:latin typeface="Calibri"/>
                  <a:cs typeface="Calibri"/>
                </a:rPr>
                <a:t>products</a:t>
              </a:r>
              <a:r>
                <a:rPr sz="1725" spc="-8" dirty="0">
                  <a:latin typeface="Calibri"/>
                  <a:cs typeface="Calibri"/>
                </a:rPr>
                <a:t> </a:t>
              </a:r>
              <a:r>
                <a:rPr sz="1725" dirty="0">
                  <a:latin typeface="Calibri"/>
                  <a:cs typeface="Calibri"/>
                </a:rPr>
                <a:t>in</a:t>
              </a:r>
              <a:r>
                <a:rPr sz="1725" spc="4" dirty="0">
                  <a:latin typeface="Calibri"/>
                  <a:cs typeface="Calibri"/>
                </a:rPr>
                <a:t> </a:t>
              </a:r>
              <a:r>
                <a:rPr sz="1725" spc="-4" dirty="0">
                  <a:latin typeface="Calibri"/>
                  <a:cs typeface="Calibri"/>
                </a:rPr>
                <a:t>one</a:t>
              </a:r>
              <a:r>
                <a:rPr sz="1725" dirty="0">
                  <a:latin typeface="Calibri"/>
                  <a:cs typeface="Calibri"/>
                </a:rPr>
                <a:t> matrix</a:t>
              </a:r>
              <a:endParaRPr sz="1725">
                <a:latin typeface="Calibri"/>
                <a:cs typeface="Calibri"/>
              </a:endParaRPr>
            </a:p>
          </p:txBody>
        </p:sp>
        <p:sp>
          <p:nvSpPr>
            <p:cNvPr id="28" name="object 28"/>
            <p:cNvSpPr/>
            <p:nvPr/>
          </p:nvSpPr>
          <p:spPr>
            <a:xfrm>
              <a:off x="3920680" y="3861341"/>
              <a:ext cx="464344" cy="203359"/>
            </a:xfrm>
            <a:custGeom>
              <a:avLst/>
              <a:gdLst/>
              <a:ahLst/>
              <a:cxnLst/>
              <a:rect l="l" t="t" r="r" b="b"/>
              <a:pathLst>
                <a:path w="619125" h="271145">
                  <a:moveTo>
                    <a:pt x="532256" y="0"/>
                  </a:moveTo>
                  <a:lnTo>
                    <a:pt x="528320" y="11049"/>
                  </a:lnTo>
                  <a:lnTo>
                    <a:pt x="544008" y="17809"/>
                  </a:lnTo>
                  <a:lnTo>
                    <a:pt x="557530" y="27225"/>
                  </a:lnTo>
                  <a:lnTo>
                    <a:pt x="584977" y="70925"/>
                  </a:lnTo>
                  <a:lnTo>
                    <a:pt x="592978" y="111017"/>
                  </a:lnTo>
                  <a:lnTo>
                    <a:pt x="593978" y="134112"/>
                  </a:lnTo>
                  <a:lnTo>
                    <a:pt x="592959" y="158047"/>
                  </a:lnTo>
                  <a:lnTo>
                    <a:pt x="584870" y="199298"/>
                  </a:lnTo>
                  <a:lnTo>
                    <a:pt x="557577" y="243713"/>
                  </a:lnTo>
                  <a:lnTo>
                    <a:pt x="528827" y="260096"/>
                  </a:lnTo>
                  <a:lnTo>
                    <a:pt x="532256" y="271018"/>
                  </a:lnTo>
                  <a:lnTo>
                    <a:pt x="569182" y="253666"/>
                  </a:lnTo>
                  <a:lnTo>
                    <a:pt x="596391" y="223647"/>
                  </a:lnTo>
                  <a:lnTo>
                    <a:pt x="613076" y="183451"/>
                  </a:lnTo>
                  <a:lnTo>
                    <a:pt x="618616" y="135636"/>
                  </a:lnTo>
                  <a:lnTo>
                    <a:pt x="617231" y="110773"/>
                  </a:lnTo>
                  <a:lnTo>
                    <a:pt x="606079" y="66716"/>
                  </a:lnTo>
                  <a:lnTo>
                    <a:pt x="583906" y="30825"/>
                  </a:lnTo>
                  <a:lnTo>
                    <a:pt x="551902" y="7100"/>
                  </a:lnTo>
                  <a:lnTo>
                    <a:pt x="532256" y="0"/>
                  </a:lnTo>
                  <a:close/>
                </a:path>
                <a:path w="619125" h="271145">
                  <a:moveTo>
                    <a:pt x="86487" y="0"/>
                  </a:moveTo>
                  <a:lnTo>
                    <a:pt x="49561" y="17367"/>
                  </a:lnTo>
                  <a:lnTo>
                    <a:pt x="22351" y="47498"/>
                  </a:lnTo>
                  <a:lnTo>
                    <a:pt x="5603" y="87804"/>
                  </a:lnTo>
                  <a:lnTo>
                    <a:pt x="0" y="135636"/>
                  </a:lnTo>
                  <a:lnTo>
                    <a:pt x="1383" y="160496"/>
                  </a:lnTo>
                  <a:lnTo>
                    <a:pt x="12483" y="204501"/>
                  </a:lnTo>
                  <a:lnTo>
                    <a:pt x="34605" y="240246"/>
                  </a:lnTo>
                  <a:lnTo>
                    <a:pt x="66748" y="263919"/>
                  </a:lnTo>
                  <a:lnTo>
                    <a:pt x="86487" y="271018"/>
                  </a:lnTo>
                  <a:lnTo>
                    <a:pt x="89915" y="260096"/>
                  </a:lnTo>
                  <a:lnTo>
                    <a:pt x="74431" y="253238"/>
                  </a:lnTo>
                  <a:lnTo>
                    <a:pt x="61102" y="243713"/>
                  </a:lnTo>
                  <a:lnTo>
                    <a:pt x="33766" y="199298"/>
                  </a:lnTo>
                  <a:lnTo>
                    <a:pt x="25765" y="158047"/>
                  </a:lnTo>
                  <a:lnTo>
                    <a:pt x="24764" y="134112"/>
                  </a:lnTo>
                  <a:lnTo>
                    <a:pt x="25765" y="111017"/>
                  </a:lnTo>
                  <a:lnTo>
                    <a:pt x="33766" y="70925"/>
                  </a:lnTo>
                  <a:lnTo>
                    <a:pt x="61198" y="27225"/>
                  </a:lnTo>
                  <a:lnTo>
                    <a:pt x="90297" y="11049"/>
                  </a:lnTo>
                  <a:lnTo>
                    <a:pt x="86487" y="0"/>
                  </a:lnTo>
                  <a:close/>
                </a:path>
              </a:pathLst>
            </a:custGeom>
            <a:solidFill>
              <a:srgbClr val="000000"/>
            </a:solidFill>
          </p:spPr>
          <p:txBody>
            <a:bodyPr wrap="square" lIns="0" tIns="0" rIns="0" bIns="0" rtlCol="0"/>
            <a:lstStyle/>
            <a:p>
              <a:endParaRPr sz="1350"/>
            </a:p>
          </p:txBody>
        </p:sp>
        <p:sp>
          <p:nvSpPr>
            <p:cNvPr id="29" name="object 29"/>
            <p:cNvSpPr txBox="1"/>
            <p:nvPr/>
          </p:nvSpPr>
          <p:spPr>
            <a:xfrm>
              <a:off x="2267712" y="3796627"/>
              <a:ext cx="2048828" cy="275556"/>
            </a:xfrm>
            <a:prstGeom prst="rect">
              <a:avLst/>
            </a:prstGeom>
          </p:spPr>
          <p:txBody>
            <a:bodyPr vert="horz" wrap="square" lIns="0" tIns="10001" rIns="0" bIns="0" rtlCol="0">
              <a:spAutoFit/>
            </a:bodyPr>
            <a:lstStyle/>
            <a:p>
              <a:pPr marL="9525">
                <a:spcBef>
                  <a:spcPts val="79"/>
                </a:spcBef>
                <a:tabLst>
                  <a:tab pos="1724978" algn="l"/>
                </a:tabLst>
              </a:pPr>
              <a:r>
                <a:rPr sz="1725" dirty="0">
                  <a:latin typeface="Calibri"/>
                  <a:cs typeface="Calibri"/>
                </a:rPr>
                <a:t>mu</a:t>
              </a:r>
              <a:r>
                <a:rPr sz="1725" spc="-8" dirty="0">
                  <a:latin typeface="Calibri"/>
                  <a:cs typeface="Calibri"/>
                </a:rPr>
                <a:t>l</a:t>
              </a:r>
              <a:r>
                <a:rPr sz="1725" dirty="0">
                  <a:latin typeface="Calibri"/>
                  <a:cs typeface="Calibri"/>
                </a:rPr>
                <a:t>t</a:t>
              </a:r>
              <a:r>
                <a:rPr sz="1725" spc="-8" dirty="0">
                  <a:latin typeface="Calibri"/>
                  <a:cs typeface="Calibri"/>
                </a:rPr>
                <a:t>i</a:t>
              </a:r>
              <a:r>
                <a:rPr sz="1725" spc="-4" dirty="0">
                  <a:latin typeface="Calibri"/>
                  <a:cs typeface="Calibri"/>
                </a:rPr>
                <a:t>pli</a:t>
              </a:r>
              <a:r>
                <a:rPr sz="1725" spc="-8" dirty="0">
                  <a:latin typeface="Calibri"/>
                  <a:cs typeface="Calibri"/>
                </a:rPr>
                <a:t>c</a:t>
              </a:r>
              <a:r>
                <a:rPr sz="1725" dirty="0">
                  <a:latin typeface="Calibri"/>
                  <a:cs typeface="Calibri"/>
                </a:rPr>
                <a:t>at</a:t>
              </a:r>
              <a:r>
                <a:rPr sz="1725" spc="-8" dirty="0">
                  <a:latin typeface="Calibri"/>
                  <a:cs typeface="Calibri"/>
                </a:rPr>
                <a:t>i</a:t>
              </a:r>
              <a:r>
                <a:rPr sz="1725" spc="-4" dirty="0">
                  <a:latin typeface="Calibri"/>
                  <a:cs typeface="Calibri"/>
                </a:rPr>
                <a:t>on</a:t>
              </a:r>
              <a:r>
                <a:rPr sz="1725" dirty="0">
                  <a:latin typeface="Calibri"/>
                  <a:cs typeface="Calibri"/>
                </a:rPr>
                <a:t>:</a:t>
              </a:r>
              <a:r>
                <a:rPr sz="1725" spc="4" dirty="0">
                  <a:latin typeface="Calibri"/>
                  <a:cs typeface="Calibri"/>
                </a:rPr>
                <a:t> </a:t>
              </a:r>
              <a:r>
                <a:rPr sz="1725" spc="4" dirty="0">
                  <a:latin typeface="Cambria Math"/>
                  <a:cs typeface="Cambria Math"/>
                </a:rPr>
                <a:t>𝑍𝑄</a:t>
              </a:r>
              <a:r>
                <a:rPr sz="1725" dirty="0">
                  <a:latin typeface="Cambria Math"/>
                  <a:cs typeface="Cambria Math"/>
                </a:rPr>
                <a:t>	</a:t>
              </a:r>
              <a:r>
                <a:rPr sz="1725" spc="4" dirty="0">
                  <a:latin typeface="Cambria Math"/>
                  <a:cs typeface="Cambria Math"/>
                </a:rPr>
                <a:t>𝐻𝐾</a:t>
              </a:r>
              <a:endParaRPr sz="1725">
                <a:latin typeface="Cambria Math"/>
                <a:cs typeface="Cambria Math"/>
              </a:endParaRPr>
            </a:p>
          </p:txBody>
        </p:sp>
        <p:sp>
          <p:nvSpPr>
            <p:cNvPr id="30" name="object 30"/>
            <p:cNvSpPr txBox="1"/>
            <p:nvPr/>
          </p:nvSpPr>
          <p:spPr>
            <a:xfrm>
              <a:off x="4393883" y="3776281"/>
              <a:ext cx="131921" cy="393506"/>
            </a:xfrm>
            <a:prstGeom prst="rect">
              <a:avLst/>
            </a:prstGeom>
          </p:spPr>
          <p:txBody>
            <a:bodyPr vert="horz" wrap="square" lIns="0" tIns="12383" rIns="0" bIns="0" rtlCol="0">
              <a:spAutoFit/>
            </a:bodyPr>
            <a:lstStyle/>
            <a:p>
              <a:pPr marL="9525">
                <a:spcBef>
                  <a:spcPts val="98"/>
                </a:spcBef>
              </a:pPr>
              <a:r>
                <a:rPr sz="1238" spc="495" dirty="0">
                  <a:latin typeface="Cambria Math"/>
                  <a:cs typeface="Cambria Math"/>
                </a:rPr>
                <a:t>𝖳</a:t>
              </a:r>
              <a:endParaRPr sz="1238">
                <a:latin typeface="Cambria Math"/>
                <a:cs typeface="Cambria Math"/>
              </a:endParaRPr>
            </a:p>
          </p:txBody>
        </p:sp>
        <p:sp>
          <p:nvSpPr>
            <p:cNvPr id="31" name="object 31"/>
            <p:cNvSpPr txBox="1"/>
            <p:nvPr/>
          </p:nvSpPr>
          <p:spPr>
            <a:xfrm>
              <a:off x="2320062" y="4636580"/>
              <a:ext cx="2047875" cy="1071447"/>
            </a:xfrm>
            <a:prstGeom prst="rect">
              <a:avLst/>
            </a:prstGeom>
          </p:spPr>
          <p:txBody>
            <a:bodyPr vert="horz" wrap="square" lIns="0" tIns="9525" rIns="0" bIns="0" rtlCol="0">
              <a:spAutoFit/>
            </a:bodyPr>
            <a:lstStyle/>
            <a:p>
              <a:pPr marL="9525" marR="3810">
                <a:spcBef>
                  <a:spcPts val="75"/>
                </a:spcBef>
              </a:pPr>
              <a:r>
                <a:rPr sz="1725" dirty="0">
                  <a:latin typeface="Calibri"/>
                  <a:cs typeface="Calibri"/>
                </a:rPr>
                <a:t>Next, </a:t>
              </a:r>
              <a:r>
                <a:rPr sz="1725" spc="-4" dirty="0">
                  <a:latin typeface="Calibri"/>
                  <a:cs typeface="Calibri"/>
                </a:rPr>
                <a:t>softmax, </a:t>
              </a:r>
              <a:r>
                <a:rPr sz="1725" dirty="0">
                  <a:latin typeface="Calibri"/>
                  <a:cs typeface="Calibri"/>
                </a:rPr>
                <a:t>and </a:t>
              </a:r>
              <a:r>
                <a:rPr sz="1725" spc="4" dirty="0">
                  <a:latin typeface="Calibri"/>
                  <a:cs typeface="Calibri"/>
                </a:rPr>
                <a:t> </a:t>
              </a:r>
              <a:r>
                <a:rPr sz="1725" spc="-4" dirty="0">
                  <a:latin typeface="Calibri"/>
                  <a:cs typeface="Calibri"/>
                </a:rPr>
                <a:t>compute</a:t>
              </a:r>
              <a:r>
                <a:rPr sz="1725" spc="-11" dirty="0">
                  <a:latin typeface="Calibri"/>
                  <a:cs typeface="Calibri"/>
                </a:rPr>
                <a:t> </a:t>
              </a:r>
              <a:r>
                <a:rPr sz="1725" dirty="0">
                  <a:latin typeface="Calibri"/>
                  <a:cs typeface="Calibri"/>
                </a:rPr>
                <a:t>the</a:t>
              </a:r>
              <a:r>
                <a:rPr sz="1725" spc="-15" dirty="0">
                  <a:latin typeface="Calibri"/>
                  <a:cs typeface="Calibri"/>
                </a:rPr>
                <a:t> </a:t>
              </a:r>
              <a:r>
                <a:rPr sz="1725" dirty="0">
                  <a:latin typeface="Calibri"/>
                  <a:cs typeface="Calibri"/>
                </a:rPr>
                <a:t>weighted </a:t>
              </a:r>
              <a:r>
                <a:rPr sz="1725" spc="-379" dirty="0">
                  <a:latin typeface="Calibri"/>
                  <a:cs typeface="Calibri"/>
                </a:rPr>
                <a:t> </a:t>
              </a:r>
              <a:r>
                <a:rPr sz="1725" dirty="0">
                  <a:latin typeface="Calibri"/>
                  <a:cs typeface="Calibri"/>
                </a:rPr>
                <a:t>average </a:t>
              </a:r>
              <a:r>
                <a:rPr sz="1725" spc="-4" dirty="0">
                  <a:latin typeface="Calibri"/>
                  <a:cs typeface="Calibri"/>
                </a:rPr>
                <a:t>with </a:t>
              </a:r>
              <a:r>
                <a:rPr sz="1725" dirty="0">
                  <a:latin typeface="Calibri"/>
                  <a:cs typeface="Calibri"/>
                </a:rPr>
                <a:t>another </a:t>
              </a:r>
              <a:r>
                <a:rPr sz="1725" spc="4" dirty="0">
                  <a:latin typeface="Calibri"/>
                  <a:cs typeface="Calibri"/>
                </a:rPr>
                <a:t> </a:t>
              </a:r>
              <a:r>
                <a:rPr sz="1725" spc="-4" dirty="0">
                  <a:latin typeface="Calibri"/>
                  <a:cs typeface="Calibri"/>
                </a:rPr>
                <a:t>matrix multiplication.</a:t>
              </a:r>
              <a:endParaRPr sz="1725">
                <a:latin typeface="Calibri"/>
                <a:cs typeface="Calibri"/>
              </a:endParaRPr>
            </a:p>
          </p:txBody>
        </p:sp>
        <p:sp>
          <p:nvSpPr>
            <p:cNvPr id="32" name="object 32"/>
            <p:cNvSpPr/>
            <p:nvPr/>
          </p:nvSpPr>
          <p:spPr>
            <a:xfrm>
              <a:off x="5702809" y="4705731"/>
              <a:ext cx="992505" cy="910114"/>
            </a:xfrm>
            <a:custGeom>
              <a:avLst/>
              <a:gdLst/>
              <a:ahLst/>
              <a:cxnLst/>
              <a:rect l="l" t="t" r="r" b="b"/>
              <a:pathLst>
                <a:path w="1323340" h="1213485">
                  <a:moveTo>
                    <a:pt x="1120648" y="0"/>
                  </a:moveTo>
                  <a:lnTo>
                    <a:pt x="202183" y="0"/>
                  </a:lnTo>
                  <a:lnTo>
                    <a:pt x="155834" y="5341"/>
                  </a:lnTo>
                  <a:lnTo>
                    <a:pt x="113281" y="20555"/>
                  </a:lnTo>
                  <a:lnTo>
                    <a:pt x="75740" y="44427"/>
                  </a:lnTo>
                  <a:lnTo>
                    <a:pt x="44427" y="75740"/>
                  </a:lnTo>
                  <a:lnTo>
                    <a:pt x="20555" y="113281"/>
                  </a:lnTo>
                  <a:lnTo>
                    <a:pt x="5341" y="155834"/>
                  </a:lnTo>
                  <a:lnTo>
                    <a:pt x="0" y="202184"/>
                  </a:lnTo>
                  <a:lnTo>
                    <a:pt x="0" y="1010920"/>
                  </a:lnTo>
                  <a:lnTo>
                    <a:pt x="5341" y="1057277"/>
                  </a:lnTo>
                  <a:lnTo>
                    <a:pt x="20555" y="1099833"/>
                  </a:lnTo>
                  <a:lnTo>
                    <a:pt x="44427" y="1137373"/>
                  </a:lnTo>
                  <a:lnTo>
                    <a:pt x="75740" y="1168684"/>
                  </a:lnTo>
                  <a:lnTo>
                    <a:pt x="113281" y="1192552"/>
                  </a:lnTo>
                  <a:lnTo>
                    <a:pt x="155834" y="1207763"/>
                  </a:lnTo>
                  <a:lnTo>
                    <a:pt x="202183" y="1213104"/>
                  </a:lnTo>
                  <a:lnTo>
                    <a:pt x="1120648" y="1213104"/>
                  </a:lnTo>
                  <a:lnTo>
                    <a:pt x="1166997" y="1207763"/>
                  </a:lnTo>
                  <a:lnTo>
                    <a:pt x="1209550" y="1192552"/>
                  </a:lnTo>
                  <a:lnTo>
                    <a:pt x="1247091" y="1168684"/>
                  </a:lnTo>
                  <a:lnTo>
                    <a:pt x="1278404" y="1137373"/>
                  </a:lnTo>
                  <a:lnTo>
                    <a:pt x="1302276" y="1099833"/>
                  </a:lnTo>
                  <a:lnTo>
                    <a:pt x="1317490" y="1057277"/>
                  </a:lnTo>
                  <a:lnTo>
                    <a:pt x="1322831" y="1010920"/>
                  </a:lnTo>
                  <a:lnTo>
                    <a:pt x="1322831" y="202184"/>
                  </a:lnTo>
                  <a:lnTo>
                    <a:pt x="1317490" y="155834"/>
                  </a:lnTo>
                  <a:lnTo>
                    <a:pt x="1302276" y="113281"/>
                  </a:lnTo>
                  <a:lnTo>
                    <a:pt x="1278404" y="75740"/>
                  </a:lnTo>
                  <a:lnTo>
                    <a:pt x="1247091" y="44427"/>
                  </a:lnTo>
                  <a:lnTo>
                    <a:pt x="1209550" y="20555"/>
                  </a:lnTo>
                  <a:lnTo>
                    <a:pt x="1166997" y="5341"/>
                  </a:lnTo>
                  <a:lnTo>
                    <a:pt x="1120648" y="0"/>
                  </a:lnTo>
                  <a:close/>
                </a:path>
              </a:pathLst>
            </a:custGeom>
            <a:solidFill>
              <a:srgbClr val="C6B6A8"/>
            </a:solidFill>
          </p:spPr>
          <p:txBody>
            <a:bodyPr wrap="square" lIns="0" tIns="0" rIns="0" bIns="0" rtlCol="0"/>
            <a:lstStyle/>
            <a:p>
              <a:endParaRPr sz="1350"/>
            </a:p>
          </p:txBody>
        </p:sp>
        <p:sp>
          <p:nvSpPr>
            <p:cNvPr id="33" name="object 33"/>
            <p:cNvSpPr txBox="1"/>
            <p:nvPr/>
          </p:nvSpPr>
          <p:spPr>
            <a:xfrm>
              <a:off x="5789866" y="5026076"/>
              <a:ext cx="838200" cy="240450"/>
            </a:xfrm>
            <a:prstGeom prst="rect">
              <a:avLst/>
            </a:prstGeom>
          </p:spPr>
          <p:txBody>
            <a:bodyPr vert="horz" wrap="square" lIns="0" tIns="9525" rIns="0" bIns="0" rtlCol="0">
              <a:spAutoFit/>
            </a:bodyPr>
            <a:lstStyle/>
            <a:p>
              <a:pPr marL="28575">
                <a:spcBef>
                  <a:spcPts val="75"/>
                </a:spcBef>
              </a:pPr>
              <a:r>
                <a:rPr sz="1500" spc="86" dirty="0">
                  <a:latin typeface="Cambria Math"/>
                  <a:cs typeface="Cambria Math"/>
                </a:rPr>
                <a:t>𝑍𝑄𝐾</a:t>
              </a:r>
              <a:r>
                <a:rPr sz="1631" spc="129" baseline="28735" dirty="0">
                  <a:latin typeface="Cambria Math"/>
                  <a:cs typeface="Cambria Math"/>
                </a:rPr>
                <a:t>𝖳</a:t>
              </a:r>
              <a:r>
                <a:rPr sz="1631" spc="152" baseline="28735" dirty="0">
                  <a:latin typeface="Cambria Math"/>
                  <a:cs typeface="Cambria Math"/>
                </a:rPr>
                <a:t> </a:t>
              </a:r>
              <a:r>
                <a:rPr sz="1500" spc="124" dirty="0">
                  <a:latin typeface="Cambria Math"/>
                  <a:cs typeface="Cambria Math"/>
                </a:rPr>
                <a:t>𝐻</a:t>
              </a:r>
              <a:r>
                <a:rPr sz="1631" spc="185" baseline="28735" dirty="0">
                  <a:latin typeface="Cambria Math"/>
                  <a:cs typeface="Cambria Math"/>
                </a:rPr>
                <a:t>𝖳</a:t>
              </a:r>
              <a:endParaRPr sz="1631" baseline="28735">
                <a:latin typeface="Cambria Math"/>
                <a:cs typeface="Cambria Math"/>
              </a:endParaRPr>
            </a:p>
          </p:txBody>
        </p:sp>
        <p:sp>
          <p:nvSpPr>
            <p:cNvPr id="34" name="object 34"/>
            <p:cNvSpPr txBox="1"/>
            <p:nvPr/>
          </p:nvSpPr>
          <p:spPr>
            <a:xfrm>
              <a:off x="4889087" y="4973498"/>
              <a:ext cx="731996" cy="263053"/>
            </a:xfrm>
            <a:prstGeom prst="rect">
              <a:avLst/>
            </a:prstGeom>
          </p:spPr>
          <p:txBody>
            <a:bodyPr vert="horz" wrap="square" lIns="0" tIns="9049" rIns="0" bIns="0" rtlCol="0">
              <a:spAutoFit/>
            </a:bodyPr>
            <a:lstStyle/>
            <a:p>
              <a:pPr marL="9525">
                <a:spcBef>
                  <a:spcPts val="71"/>
                </a:spcBef>
              </a:pPr>
              <a:r>
                <a:rPr sz="1650" spc="-4" dirty="0">
                  <a:latin typeface="Cambria Math"/>
                  <a:cs typeface="Cambria Math"/>
                </a:rPr>
                <a:t>softmax</a:t>
              </a:r>
              <a:endParaRPr sz="1650">
                <a:latin typeface="Cambria Math"/>
                <a:cs typeface="Cambria Math"/>
              </a:endParaRPr>
            </a:p>
          </p:txBody>
        </p:sp>
        <p:grpSp>
          <p:nvGrpSpPr>
            <p:cNvPr id="35" name="object 35"/>
            <p:cNvGrpSpPr/>
            <p:nvPr/>
          </p:nvGrpSpPr>
          <p:grpSpPr>
            <a:xfrm>
              <a:off x="5609082" y="4681727"/>
              <a:ext cx="1638300" cy="1005840"/>
              <a:chOff x="5446776" y="5099303"/>
              <a:chExt cx="2184400" cy="1341120"/>
            </a:xfrm>
          </p:grpSpPr>
          <p:pic>
            <p:nvPicPr>
              <p:cNvPr id="36" name="object 36"/>
              <p:cNvPicPr/>
              <p:nvPr/>
            </p:nvPicPr>
            <p:blipFill>
              <a:blip r:embed="rId2" cstate="print"/>
              <a:stretch>
                <a:fillRect/>
              </a:stretch>
            </p:blipFill>
            <p:spPr>
              <a:xfrm>
                <a:off x="5446776" y="5099303"/>
                <a:ext cx="198081" cy="1319784"/>
              </a:xfrm>
              <a:prstGeom prst="rect">
                <a:avLst/>
              </a:prstGeom>
            </p:spPr>
          </p:pic>
          <p:sp>
            <p:nvSpPr>
              <p:cNvPr id="37" name="object 37"/>
              <p:cNvSpPr/>
              <p:nvPr/>
            </p:nvSpPr>
            <p:spPr>
              <a:xfrm>
                <a:off x="5502402" y="5135117"/>
                <a:ext cx="105410" cy="1213485"/>
              </a:xfrm>
              <a:custGeom>
                <a:avLst/>
                <a:gdLst/>
                <a:ahLst/>
                <a:cxnLst/>
                <a:rect l="l" t="t" r="r" b="b"/>
                <a:pathLst>
                  <a:path w="105410" h="1213485">
                    <a:moveTo>
                      <a:pt x="105156" y="1213103"/>
                    </a:moveTo>
                    <a:lnTo>
                      <a:pt x="43068" y="1175766"/>
                    </a:lnTo>
                    <a:lnTo>
                      <a:pt x="20299" y="1133874"/>
                    </a:lnTo>
                    <a:lnTo>
                      <a:pt x="5364" y="1080750"/>
                    </a:lnTo>
                    <a:lnTo>
                      <a:pt x="0" y="1019581"/>
                    </a:lnTo>
                    <a:lnTo>
                      <a:pt x="0" y="193547"/>
                    </a:lnTo>
                    <a:lnTo>
                      <a:pt x="5364" y="132356"/>
                    </a:lnTo>
                    <a:lnTo>
                      <a:pt x="20299" y="79223"/>
                    </a:lnTo>
                    <a:lnTo>
                      <a:pt x="43068" y="37331"/>
                    </a:lnTo>
                    <a:lnTo>
                      <a:pt x="71932" y="9863"/>
                    </a:lnTo>
                    <a:lnTo>
                      <a:pt x="105156" y="0"/>
                    </a:lnTo>
                  </a:path>
                </a:pathLst>
              </a:custGeom>
              <a:ln w="25400">
                <a:solidFill>
                  <a:srgbClr val="000000"/>
                </a:solidFill>
              </a:ln>
            </p:spPr>
            <p:txBody>
              <a:bodyPr wrap="square" lIns="0" tIns="0" rIns="0" bIns="0" rtlCol="0"/>
              <a:lstStyle/>
              <a:p>
                <a:endParaRPr sz="1350"/>
              </a:p>
            </p:txBody>
          </p:sp>
          <p:pic>
            <p:nvPicPr>
              <p:cNvPr id="38" name="object 38"/>
              <p:cNvPicPr/>
              <p:nvPr/>
            </p:nvPicPr>
            <p:blipFill>
              <a:blip r:embed="rId3" cstate="print"/>
              <a:stretch>
                <a:fillRect/>
              </a:stretch>
            </p:blipFill>
            <p:spPr>
              <a:xfrm>
                <a:off x="6812280" y="5120639"/>
                <a:ext cx="198081" cy="1319784"/>
              </a:xfrm>
              <a:prstGeom prst="rect">
                <a:avLst/>
              </a:prstGeom>
            </p:spPr>
          </p:pic>
          <p:sp>
            <p:nvSpPr>
              <p:cNvPr id="39" name="object 39"/>
              <p:cNvSpPr/>
              <p:nvPr/>
            </p:nvSpPr>
            <p:spPr>
              <a:xfrm>
                <a:off x="6854190" y="5156453"/>
                <a:ext cx="105410" cy="1213485"/>
              </a:xfrm>
              <a:custGeom>
                <a:avLst/>
                <a:gdLst/>
                <a:ahLst/>
                <a:cxnLst/>
                <a:rect l="l" t="t" r="r" b="b"/>
                <a:pathLst>
                  <a:path w="105409" h="1213485">
                    <a:moveTo>
                      <a:pt x="0" y="0"/>
                    </a:moveTo>
                    <a:lnTo>
                      <a:pt x="62087" y="37331"/>
                    </a:lnTo>
                    <a:lnTo>
                      <a:pt x="84856" y="79223"/>
                    </a:lnTo>
                    <a:lnTo>
                      <a:pt x="99791" y="132356"/>
                    </a:lnTo>
                    <a:lnTo>
                      <a:pt x="105155" y="193548"/>
                    </a:lnTo>
                    <a:lnTo>
                      <a:pt x="105155" y="1019581"/>
                    </a:lnTo>
                    <a:lnTo>
                      <a:pt x="99791" y="1080750"/>
                    </a:lnTo>
                    <a:lnTo>
                      <a:pt x="84856" y="1133874"/>
                    </a:lnTo>
                    <a:lnTo>
                      <a:pt x="62087" y="1175766"/>
                    </a:lnTo>
                    <a:lnTo>
                      <a:pt x="33223" y="1203238"/>
                    </a:lnTo>
                    <a:lnTo>
                      <a:pt x="0" y="1213104"/>
                    </a:lnTo>
                  </a:path>
                </a:pathLst>
              </a:custGeom>
              <a:ln w="25399">
                <a:solidFill>
                  <a:srgbClr val="000000"/>
                </a:solidFill>
              </a:ln>
            </p:spPr>
            <p:txBody>
              <a:bodyPr wrap="square" lIns="0" tIns="0" rIns="0" bIns="0" rtlCol="0"/>
              <a:lstStyle/>
              <a:p>
                <a:endParaRPr sz="1350"/>
              </a:p>
            </p:txBody>
          </p:sp>
          <p:sp>
            <p:nvSpPr>
              <p:cNvPr id="40" name="object 40"/>
              <p:cNvSpPr/>
              <p:nvPr/>
            </p:nvSpPr>
            <p:spPr>
              <a:xfrm>
                <a:off x="7097268" y="5155691"/>
                <a:ext cx="533400" cy="1213485"/>
              </a:xfrm>
              <a:custGeom>
                <a:avLst/>
                <a:gdLst/>
                <a:ahLst/>
                <a:cxnLst/>
                <a:rect l="l" t="t" r="r" b="b"/>
                <a:pathLst>
                  <a:path w="533400" h="1213485">
                    <a:moveTo>
                      <a:pt x="444500" y="0"/>
                    </a:moveTo>
                    <a:lnTo>
                      <a:pt x="88900" y="0"/>
                    </a:lnTo>
                    <a:lnTo>
                      <a:pt x="54274" y="6979"/>
                    </a:lnTo>
                    <a:lnTo>
                      <a:pt x="26019" y="26019"/>
                    </a:lnTo>
                    <a:lnTo>
                      <a:pt x="6979" y="54274"/>
                    </a:lnTo>
                    <a:lnTo>
                      <a:pt x="0" y="88899"/>
                    </a:lnTo>
                    <a:lnTo>
                      <a:pt x="0" y="1124203"/>
                    </a:lnTo>
                    <a:lnTo>
                      <a:pt x="6979" y="1158807"/>
                    </a:lnTo>
                    <a:lnTo>
                      <a:pt x="26019" y="1187065"/>
                    </a:lnTo>
                    <a:lnTo>
                      <a:pt x="54274" y="1206117"/>
                    </a:lnTo>
                    <a:lnTo>
                      <a:pt x="88900" y="1213103"/>
                    </a:lnTo>
                    <a:lnTo>
                      <a:pt x="444500" y="1213103"/>
                    </a:lnTo>
                    <a:lnTo>
                      <a:pt x="479125" y="1206117"/>
                    </a:lnTo>
                    <a:lnTo>
                      <a:pt x="507380" y="1187065"/>
                    </a:lnTo>
                    <a:lnTo>
                      <a:pt x="526420" y="1158807"/>
                    </a:lnTo>
                    <a:lnTo>
                      <a:pt x="533400" y="1124203"/>
                    </a:lnTo>
                    <a:lnTo>
                      <a:pt x="533400" y="88899"/>
                    </a:lnTo>
                    <a:lnTo>
                      <a:pt x="526420" y="54274"/>
                    </a:lnTo>
                    <a:lnTo>
                      <a:pt x="507380" y="26019"/>
                    </a:lnTo>
                    <a:lnTo>
                      <a:pt x="479125" y="6979"/>
                    </a:lnTo>
                    <a:lnTo>
                      <a:pt x="444500" y="0"/>
                    </a:lnTo>
                    <a:close/>
                  </a:path>
                </a:pathLst>
              </a:custGeom>
              <a:solidFill>
                <a:srgbClr val="FFCE90"/>
              </a:solidFill>
            </p:spPr>
            <p:txBody>
              <a:bodyPr wrap="square" lIns="0" tIns="0" rIns="0" bIns="0" rtlCol="0"/>
              <a:lstStyle/>
              <a:p>
                <a:endParaRPr sz="1350"/>
              </a:p>
            </p:txBody>
          </p:sp>
        </p:grpSp>
        <p:sp>
          <p:nvSpPr>
            <p:cNvPr id="41" name="object 41"/>
            <p:cNvSpPr txBox="1"/>
            <p:nvPr/>
          </p:nvSpPr>
          <p:spPr>
            <a:xfrm>
              <a:off x="6911722" y="5042763"/>
              <a:ext cx="278606" cy="240450"/>
            </a:xfrm>
            <a:prstGeom prst="rect">
              <a:avLst/>
            </a:prstGeom>
          </p:spPr>
          <p:txBody>
            <a:bodyPr vert="horz" wrap="square" lIns="0" tIns="9525" rIns="0" bIns="0" rtlCol="0">
              <a:spAutoFit/>
            </a:bodyPr>
            <a:lstStyle/>
            <a:p>
              <a:pPr marL="9525">
                <a:spcBef>
                  <a:spcPts val="75"/>
                </a:spcBef>
              </a:pPr>
              <a:r>
                <a:rPr sz="1500" dirty="0">
                  <a:latin typeface="Cambria Math"/>
                  <a:cs typeface="Cambria Math"/>
                </a:rPr>
                <a:t>𝐻𝑉</a:t>
              </a:r>
              <a:endParaRPr sz="1500">
                <a:latin typeface="Cambria Math"/>
                <a:cs typeface="Cambria Math"/>
              </a:endParaRPr>
            </a:p>
          </p:txBody>
        </p:sp>
        <p:sp>
          <p:nvSpPr>
            <p:cNvPr id="42" name="object 42"/>
            <p:cNvSpPr/>
            <p:nvPr/>
          </p:nvSpPr>
          <p:spPr>
            <a:xfrm>
              <a:off x="6195060" y="4226530"/>
              <a:ext cx="1448276" cy="478631"/>
            </a:xfrm>
            <a:custGeom>
              <a:avLst/>
              <a:gdLst/>
              <a:ahLst/>
              <a:cxnLst/>
              <a:rect l="l" t="t" r="r" b="b"/>
              <a:pathLst>
                <a:path w="1931034" h="638175">
                  <a:moveTo>
                    <a:pt x="0" y="553084"/>
                  </a:moveTo>
                  <a:lnTo>
                    <a:pt x="5080" y="638174"/>
                  </a:lnTo>
                  <a:lnTo>
                    <a:pt x="69977" y="583056"/>
                  </a:lnTo>
                  <a:lnTo>
                    <a:pt x="69383" y="582802"/>
                  </a:lnTo>
                  <a:lnTo>
                    <a:pt x="35560" y="582802"/>
                  </a:lnTo>
                  <a:lnTo>
                    <a:pt x="24384" y="576706"/>
                  </a:lnTo>
                  <a:lnTo>
                    <a:pt x="30118" y="565985"/>
                  </a:lnTo>
                  <a:lnTo>
                    <a:pt x="0" y="553084"/>
                  </a:lnTo>
                  <a:close/>
                </a:path>
                <a:path w="1931034" h="638175">
                  <a:moveTo>
                    <a:pt x="30118" y="565985"/>
                  </a:moveTo>
                  <a:lnTo>
                    <a:pt x="24384" y="576706"/>
                  </a:lnTo>
                  <a:lnTo>
                    <a:pt x="35560" y="582802"/>
                  </a:lnTo>
                  <a:lnTo>
                    <a:pt x="41916" y="571038"/>
                  </a:lnTo>
                  <a:lnTo>
                    <a:pt x="30118" y="565985"/>
                  </a:lnTo>
                  <a:close/>
                </a:path>
                <a:path w="1931034" h="638175">
                  <a:moveTo>
                    <a:pt x="41916" y="571038"/>
                  </a:moveTo>
                  <a:lnTo>
                    <a:pt x="35560" y="582802"/>
                  </a:lnTo>
                  <a:lnTo>
                    <a:pt x="69383" y="582802"/>
                  </a:lnTo>
                  <a:lnTo>
                    <a:pt x="41916" y="571038"/>
                  </a:lnTo>
                  <a:close/>
                </a:path>
                <a:path w="1931034" h="638175">
                  <a:moveTo>
                    <a:pt x="1187323" y="301751"/>
                  </a:moveTo>
                  <a:lnTo>
                    <a:pt x="1143253" y="305688"/>
                  </a:lnTo>
                  <a:lnTo>
                    <a:pt x="1098803" y="308863"/>
                  </a:lnTo>
                  <a:lnTo>
                    <a:pt x="1099058" y="308863"/>
                  </a:lnTo>
                  <a:lnTo>
                    <a:pt x="1054353" y="311022"/>
                  </a:lnTo>
                  <a:lnTo>
                    <a:pt x="1009523" y="312419"/>
                  </a:lnTo>
                  <a:lnTo>
                    <a:pt x="919861" y="313435"/>
                  </a:lnTo>
                  <a:lnTo>
                    <a:pt x="874776" y="314705"/>
                  </a:lnTo>
                  <a:lnTo>
                    <a:pt x="829945" y="316991"/>
                  </a:lnTo>
                  <a:lnTo>
                    <a:pt x="785495" y="320039"/>
                  </a:lnTo>
                  <a:lnTo>
                    <a:pt x="741172" y="323976"/>
                  </a:lnTo>
                  <a:lnTo>
                    <a:pt x="697356" y="328802"/>
                  </a:lnTo>
                  <a:lnTo>
                    <a:pt x="654176" y="334263"/>
                  </a:lnTo>
                  <a:lnTo>
                    <a:pt x="611504" y="340486"/>
                  </a:lnTo>
                  <a:lnTo>
                    <a:pt x="569595" y="347344"/>
                  </a:lnTo>
                  <a:lnTo>
                    <a:pt x="528447" y="354837"/>
                  </a:lnTo>
                  <a:lnTo>
                    <a:pt x="488188" y="363092"/>
                  </a:lnTo>
                  <a:lnTo>
                    <a:pt x="448945" y="371982"/>
                  </a:lnTo>
                  <a:lnTo>
                    <a:pt x="410591" y="381380"/>
                  </a:lnTo>
                  <a:lnTo>
                    <a:pt x="373506" y="391413"/>
                  </a:lnTo>
                  <a:lnTo>
                    <a:pt x="303022" y="412876"/>
                  </a:lnTo>
                  <a:lnTo>
                    <a:pt x="238125" y="436371"/>
                  </a:lnTo>
                  <a:lnTo>
                    <a:pt x="179578" y="461390"/>
                  </a:lnTo>
                  <a:lnTo>
                    <a:pt x="127889" y="488060"/>
                  </a:lnTo>
                  <a:lnTo>
                    <a:pt x="83820" y="516000"/>
                  </a:lnTo>
                  <a:lnTo>
                    <a:pt x="48260" y="544829"/>
                  </a:lnTo>
                  <a:lnTo>
                    <a:pt x="30118" y="565985"/>
                  </a:lnTo>
                  <a:lnTo>
                    <a:pt x="41916" y="571038"/>
                  </a:lnTo>
                  <a:lnTo>
                    <a:pt x="43382" y="568324"/>
                  </a:lnTo>
                  <a:lnTo>
                    <a:pt x="43053" y="568324"/>
                  </a:lnTo>
                  <a:lnTo>
                    <a:pt x="44069" y="567054"/>
                  </a:lnTo>
                  <a:lnTo>
                    <a:pt x="44256" y="567054"/>
                  </a:lnTo>
                  <a:lnTo>
                    <a:pt x="49790" y="561212"/>
                  </a:lnTo>
                  <a:lnTo>
                    <a:pt x="49657" y="561212"/>
                  </a:lnTo>
                  <a:lnTo>
                    <a:pt x="57023" y="553973"/>
                  </a:lnTo>
                  <a:lnTo>
                    <a:pt x="72859" y="540257"/>
                  </a:lnTo>
                  <a:lnTo>
                    <a:pt x="91103" y="526414"/>
                  </a:lnTo>
                  <a:lnTo>
                    <a:pt x="111887" y="512444"/>
                  </a:lnTo>
                  <a:lnTo>
                    <a:pt x="112051" y="512444"/>
                  </a:lnTo>
                  <a:lnTo>
                    <a:pt x="134239" y="498982"/>
                  </a:lnTo>
                  <a:lnTo>
                    <a:pt x="134456" y="498982"/>
                  </a:lnTo>
                  <a:lnTo>
                    <a:pt x="158750" y="485901"/>
                  </a:lnTo>
                  <a:lnTo>
                    <a:pt x="185039" y="472947"/>
                  </a:lnTo>
                  <a:lnTo>
                    <a:pt x="184785" y="472947"/>
                  </a:lnTo>
                  <a:lnTo>
                    <a:pt x="213106" y="460374"/>
                  </a:lnTo>
                  <a:lnTo>
                    <a:pt x="242824" y="448055"/>
                  </a:lnTo>
                  <a:lnTo>
                    <a:pt x="243032" y="448055"/>
                  </a:lnTo>
                  <a:lnTo>
                    <a:pt x="274193" y="436244"/>
                  </a:lnTo>
                  <a:lnTo>
                    <a:pt x="274432" y="436244"/>
                  </a:lnTo>
                  <a:lnTo>
                    <a:pt x="307086" y="424941"/>
                  </a:lnTo>
                  <a:lnTo>
                    <a:pt x="341375" y="414019"/>
                  </a:lnTo>
                  <a:lnTo>
                    <a:pt x="377063" y="403605"/>
                  </a:lnTo>
                  <a:lnTo>
                    <a:pt x="376809" y="403605"/>
                  </a:lnTo>
                  <a:lnTo>
                    <a:pt x="413766" y="393699"/>
                  </a:lnTo>
                  <a:lnTo>
                    <a:pt x="451866" y="384301"/>
                  </a:lnTo>
                  <a:lnTo>
                    <a:pt x="490981" y="375538"/>
                  </a:lnTo>
                  <a:lnTo>
                    <a:pt x="530860" y="367283"/>
                  </a:lnTo>
                  <a:lnTo>
                    <a:pt x="571880" y="359790"/>
                  </a:lnTo>
                  <a:lnTo>
                    <a:pt x="613537" y="352932"/>
                  </a:lnTo>
                  <a:lnTo>
                    <a:pt x="655827" y="346836"/>
                  </a:lnTo>
                  <a:lnTo>
                    <a:pt x="698880" y="341375"/>
                  </a:lnTo>
                  <a:lnTo>
                    <a:pt x="742569" y="336676"/>
                  </a:lnTo>
                  <a:lnTo>
                    <a:pt x="786511" y="332739"/>
                  </a:lnTo>
                  <a:lnTo>
                    <a:pt x="830706" y="329691"/>
                  </a:lnTo>
                  <a:lnTo>
                    <a:pt x="875411" y="327405"/>
                  </a:lnTo>
                  <a:lnTo>
                    <a:pt x="920115" y="326135"/>
                  </a:lnTo>
                  <a:lnTo>
                    <a:pt x="1009776" y="325119"/>
                  </a:lnTo>
                  <a:lnTo>
                    <a:pt x="1054862" y="323722"/>
                  </a:lnTo>
                  <a:lnTo>
                    <a:pt x="1099693" y="321563"/>
                  </a:lnTo>
                  <a:lnTo>
                    <a:pt x="1144270" y="318388"/>
                  </a:lnTo>
                  <a:lnTo>
                    <a:pt x="1188466" y="314451"/>
                  </a:lnTo>
                  <a:lnTo>
                    <a:pt x="1232408" y="309752"/>
                  </a:lnTo>
                  <a:lnTo>
                    <a:pt x="1275588" y="304291"/>
                  </a:lnTo>
                  <a:lnTo>
                    <a:pt x="1292134" y="301878"/>
                  </a:lnTo>
                  <a:lnTo>
                    <a:pt x="1187196" y="301878"/>
                  </a:lnTo>
                  <a:close/>
                </a:path>
                <a:path w="1931034" h="638175">
                  <a:moveTo>
                    <a:pt x="44069" y="567054"/>
                  </a:moveTo>
                  <a:lnTo>
                    <a:pt x="43053" y="568324"/>
                  </a:lnTo>
                  <a:lnTo>
                    <a:pt x="43820" y="567514"/>
                  </a:lnTo>
                  <a:lnTo>
                    <a:pt x="44069" y="567054"/>
                  </a:lnTo>
                  <a:close/>
                </a:path>
                <a:path w="1931034" h="638175">
                  <a:moveTo>
                    <a:pt x="43820" y="567514"/>
                  </a:moveTo>
                  <a:lnTo>
                    <a:pt x="43053" y="568324"/>
                  </a:lnTo>
                  <a:lnTo>
                    <a:pt x="43382" y="568324"/>
                  </a:lnTo>
                  <a:lnTo>
                    <a:pt x="43820" y="567514"/>
                  </a:lnTo>
                  <a:close/>
                </a:path>
                <a:path w="1931034" h="638175">
                  <a:moveTo>
                    <a:pt x="44256" y="567054"/>
                  </a:moveTo>
                  <a:lnTo>
                    <a:pt x="44069" y="567054"/>
                  </a:lnTo>
                  <a:lnTo>
                    <a:pt x="43820" y="567514"/>
                  </a:lnTo>
                  <a:lnTo>
                    <a:pt x="44256" y="567054"/>
                  </a:lnTo>
                  <a:close/>
                </a:path>
                <a:path w="1931034" h="638175">
                  <a:moveTo>
                    <a:pt x="49911" y="561085"/>
                  </a:moveTo>
                  <a:lnTo>
                    <a:pt x="49657" y="561212"/>
                  </a:lnTo>
                  <a:lnTo>
                    <a:pt x="49790" y="561212"/>
                  </a:lnTo>
                  <a:close/>
                </a:path>
                <a:path w="1931034" h="638175">
                  <a:moveTo>
                    <a:pt x="57080" y="553973"/>
                  </a:moveTo>
                  <a:lnTo>
                    <a:pt x="56642" y="554354"/>
                  </a:lnTo>
                  <a:lnTo>
                    <a:pt x="57080" y="553973"/>
                  </a:lnTo>
                  <a:close/>
                </a:path>
                <a:path w="1931034" h="638175">
                  <a:moveTo>
                    <a:pt x="73152" y="540003"/>
                  </a:moveTo>
                  <a:lnTo>
                    <a:pt x="72771" y="540257"/>
                  </a:lnTo>
                  <a:lnTo>
                    <a:pt x="73152" y="540003"/>
                  </a:lnTo>
                  <a:close/>
                </a:path>
                <a:path w="1931034" h="638175">
                  <a:moveTo>
                    <a:pt x="91440" y="526160"/>
                  </a:moveTo>
                  <a:lnTo>
                    <a:pt x="91059" y="526414"/>
                  </a:lnTo>
                  <a:lnTo>
                    <a:pt x="91440" y="526160"/>
                  </a:lnTo>
                  <a:close/>
                </a:path>
                <a:path w="1931034" h="638175">
                  <a:moveTo>
                    <a:pt x="112051" y="512444"/>
                  </a:moveTo>
                  <a:lnTo>
                    <a:pt x="111887" y="512444"/>
                  </a:lnTo>
                  <a:lnTo>
                    <a:pt x="111633" y="512698"/>
                  </a:lnTo>
                  <a:lnTo>
                    <a:pt x="112051" y="512444"/>
                  </a:lnTo>
                  <a:close/>
                </a:path>
                <a:path w="1931034" h="638175">
                  <a:moveTo>
                    <a:pt x="134456" y="498982"/>
                  </a:moveTo>
                  <a:lnTo>
                    <a:pt x="134239" y="498982"/>
                  </a:lnTo>
                  <a:lnTo>
                    <a:pt x="133985" y="499236"/>
                  </a:lnTo>
                  <a:lnTo>
                    <a:pt x="134456" y="498982"/>
                  </a:lnTo>
                  <a:close/>
                </a:path>
                <a:path w="1931034" h="638175">
                  <a:moveTo>
                    <a:pt x="243032" y="448055"/>
                  </a:moveTo>
                  <a:lnTo>
                    <a:pt x="242824" y="448055"/>
                  </a:lnTo>
                  <a:lnTo>
                    <a:pt x="242697" y="448182"/>
                  </a:lnTo>
                  <a:lnTo>
                    <a:pt x="243032" y="448055"/>
                  </a:lnTo>
                  <a:close/>
                </a:path>
                <a:path w="1931034" h="638175">
                  <a:moveTo>
                    <a:pt x="274432" y="436244"/>
                  </a:moveTo>
                  <a:lnTo>
                    <a:pt x="274193" y="436244"/>
                  </a:lnTo>
                  <a:lnTo>
                    <a:pt x="274432" y="436244"/>
                  </a:lnTo>
                  <a:close/>
                </a:path>
                <a:path w="1931034" h="638175">
                  <a:moveTo>
                    <a:pt x="1798010" y="152653"/>
                  </a:moveTo>
                  <a:lnTo>
                    <a:pt x="1771396" y="152653"/>
                  </a:lnTo>
                  <a:lnTo>
                    <a:pt x="1744726" y="165607"/>
                  </a:lnTo>
                  <a:lnTo>
                    <a:pt x="1744979" y="165607"/>
                  </a:lnTo>
                  <a:lnTo>
                    <a:pt x="1716659" y="178180"/>
                  </a:lnTo>
                  <a:lnTo>
                    <a:pt x="1716913" y="178180"/>
                  </a:lnTo>
                  <a:lnTo>
                    <a:pt x="1686941" y="190499"/>
                  </a:lnTo>
                  <a:lnTo>
                    <a:pt x="1655572" y="202310"/>
                  </a:lnTo>
                  <a:lnTo>
                    <a:pt x="1622678" y="213613"/>
                  </a:lnTo>
                  <a:lnTo>
                    <a:pt x="1622933" y="213613"/>
                  </a:lnTo>
                  <a:lnTo>
                    <a:pt x="1588389" y="224535"/>
                  </a:lnTo>
                  <a:lnTo>
                    <a:pt x="1552828" y="234949"/>
                  </a:lnTo>
                  <a:lnTo>
                    <a:pt x="1515999" y="244855"/>
                  </a:lnTo>
                  <a:lnTo>
                    <a:pt x="1477899" y="254253"/>
                  </a:lnTo>
                  <a:lnTo>
                    <a:pt x="1438910" y="263016"/>
                  </a:lnTo>
                  <a:lnTo>
                    <a:pt x="1398904" y="271144"/>
                  </a:lnTo>
                  <a:lnTo>
                    <a:pt x="1357884" y="278764"/>
                  </a:lnTo>
                  <a:lnTo>
                    <a:pt x="1316227" y="285622"/>
                  </a:lnTo>
                  <a:lnTo>
                    <a:pt x="1273810" y="291718"/>
                  </a:lnTo>
                  <a:lnTo>
                    <a:pt x="1230884" y="297179"/>
                  </a:lnTo>
                  <a:lnTo>
                    <a:pt x="1187196" y="301878"/>
                  </a:lnTo>
                  <a:lnTo>
                    <a:pt x="1292134" y="301878"/>
                  </a:lnTo>
                  <a:lnTo>
                    <a:pt x="1360170" y="291210"/>
                  </a:lnTo>
                  <a:lnTo>
                    <a:pt x="1401318" y="283590"/>
                  </a:lnTo>
                  <a:lnTo>
                    <a:pt x="1441577" y="275335"/>
                  </a:lnTo>
                  <a:lnTo>
                    <a:pt x="1480947" y="266572"/>
                  </a:lnTo>
                  <a:lnTo>
                    <a:pt x="1519174" y="257174"/>
                  </a:lnTo>
                  <a:lnTo>
                    <a:pt x="1556385" y="247141"/>
                  </a:lnTo>
                  <a:lnTo>
                    <a:pt x="1626870" y="225678"/>
                  </a:lnTo>
                  <a:lnTo>
                    <a:pt x="1691767" y="202183"/>
                  </a:lnTo>
                  <a:lnTo>
                    <a:pt x="1750314" y="177164"/>
                  </a:lnTo>
                  <a:lnTo>
                    <a:pt x="1777111" y="163956"/>
                  </a:lnTo>
                  <a:lnTo>
                    <a:pt x="1798010" y="152653"/>
                  </a:lnTo>
                  <a:close/>
                </a:path>
                <a:path w="1931034" h="638175">
                  <a:moveTo>
                    <a:pt x="1655826" y="202183"/>
                  </a:moveTo>
                  <a:lnTo>
                    <a:pt x="1655457" y="202310"/>
                  </a:lnTo>
                  <a:lnTo>
                    <a:pt x="1655826" y="202183"/>
                  </a:lnTo>
                  <a:close/>
                </a:path>
                <a:path w="1931034" h="638175">
                  <a:moveTo>
                    <a:pt x="1687195" y="190372"/>
                  </a:moveTo>
                  <a:lnTo>
                    <a:pt x="1686858" y="190499"/>
                  </a:lnTo>
                  <a:lnTo>
                    <a:pt x="1687195" y="190372"/>
                  </a:lnTo>
                  <a:close/>
                </a:path>
                <a:path w="1931034" h="638175">
                  <a:moveTo>
                    <a:pt x="1820249" y="139445"/>
                  </a:moveTo>
                  <a:lnTo>
                    <a:pt x="1795779" y="139445"/>
                  </a:lnTo>
                  <a:lnTo>
                    <a:pt x="1771207" y="152745"/>
                  </a:lnTo>
                  <a:lnTo>
                    <a:pt x="1771396" y="152653"/>
                  </a:lnTo>
                  <a:lnTo>
                    <a:pt x="1798010" y="152653"/>
                  </a:lnTo>
                  <a:lnTo>
                    <a:pt x="1802002" y="150494"/>
                  </a:lnTo>
                  <a:lnTo>
                    <a:pt x="1820249" y="139445"/>
                  </a:lnTo>
                  <a:close/>
                </a:path>
                <a:path w="1931034" h="638175">
                  <a:moveTo>
                    <a:pt x="1818259" y="125856"/>
                  </a:moveTo>
                  <a:lnTo>
                    <a:pt x="1795526" y="139572"/>
                  </a:lnTo>
                  <a:lnTo>
                    <a:pt x="1795779" y="139445"/>
                  </a:lnTo>
                  <a:lnTo>
                    <a:pt x="1820249" y="139445"/>
                  </a:lnTo>
                  <a:lnTo>
                    <a:pt x="1824863" y="136651"/>
                  </a:lnTo>
                  <a:lnTo>
                    <a:pt x="1840627" y="126110"/>
                  </a:lnTo>
                  <a:lnTo>
                    <a:pt x="1818004" y="126110"/>
                  </a:lnTo>
                  <a:lnTo>
                    <a:pt x="1818259" y="125856"/>
                  </a:lnTo>
                  <a:close/>
                </a:path>
                <a:path w="1931034" h="638175">
                  <a:moveTo>
                    <a:pt x="1873123" y="84200"/>
                  </a:moveTo>
                  <a:lnTo>
                    <a:pt x="1856740" y="98551"/>
                  </a:lnTo>
                  <a:lnTo>
                    <a:pt x="1838452" y="112394"/>
                  </a:lnTo>
                  <a:lnTo>
                    <a:pt x="1818004" y="126110"/>
                  </a:lnTo>
                  <a:lnTo>
                    <a:pt x="1840627" y="126110"/>
                  </a:lnTo>
                  <a:lnTo>
                    <a:pt x="1881631" y="93725"/>
                  </a:lnTo>
                  <a:lnTo>
                    <a:pt x="1890763" y="84581"/>
                  </a:lnTo>
                  <a:lnTo>
                    <a:pt x="1872869" y="84581"/>
                  </a:lnTo>
                  <a:lnTo>
                    <a:pt x="1873123" y="84200"/>
                  </a:lnTo>
                  <a:close/>
                </a:path>
                <a:path w="1931034" h="638175">
                  <a:moveTo>
                    <a:pt x="1838705" y="112140"/>
                  </a:moveTo>
                  <a:lnTo>
                    <a:pt x="1838329" y="112394"/>
                  </a:lnTo>
                  <a:lnTo>
                    <a:pt x="1838705" y="112140"/>
                  </a:lnTo>
                  <a:close/>
                </a:path>
                <a:path w="1931034" h="638175">
                  <a:moveTo>
                    <a:pt x="1856994" y="98297"/>
                  </a:moveTo>
                  <a:lnTo>
                    <a:pt x="1856659" y="98551"/>
                  </a:lnTo>
                  <a:lnTo>
                    <a:pt x="1856994" y="98297"/>
                  </a:lnTo>
                  <a:close/>
                </a:path>
                <a:path w="1931034" h="638175">
                  <a:moveTo>
                    <a:pt x="1897317" y="77342"/>
                  </a:moveTo>
                  <a:lnTo>
                    <a:pt x="1880235" y="77342"/>
                  </a:lnTo>
                  <a:lnTo>
                    <a:pt x="1872869" y="84581"/>
                  </a:lnTo>
                  <a:lnTo>
                    <a:pt x="1890763" y="84581"/>
                  </a:lnTo>
                  <a:lnTo>
                    <a:pt x="1896110" y="78739"/>
                  </a:lnTo>
                  <a:lnTo>
                    <a:pt x="1897317" y="77342"/>
                  </a:lnTo>
                  <a:close/>
                </a:path>
                <a:path w="1931034" h="638175">
                  <a:moveTo>
                    <a:pt x="1903353" y="70230"/>
                  </a:moveTo>
                  <a:lnTo>
                    <a:pt x="1886712" y="70230"/>
                  </a:lnTo>
                  <a:lnTo>
                    <a:pt x="1879980" y="77469"/>
                  </a:lnTo>
                  <a:lnTo>
                    <a:pt x="1880235" y="77342"/>
                  </a:lnTo>
                  <a:lnTo>
                    <a:pt x="1897317" y="77342"/>
                  </a:lnTo>
                  <a:lnTo>
                    <a:pt x="1902587" y="71246"/>
                  </a:lnTo>
                  <a:lnTo>
                    <a:pt x="1903353" y="70230"/>
                  </a:lnTo>
                  <a:close/>
                </a:path>
                <a:path w="1931034" h="638175">
                  <a:moveTo>
                    <a:pt x="1908682" y="63118"/>
                  </a:moveTo>
                  <a:lnTo>
                    <a:pt x="1892808" y="63118"/>
                  </a:lnTo>
                  <a:lnTo>
                    <a:pt x="1886585" y="70357"/>
                  </a:lnTo>
                  <a:lnTo>
                    <a:pt x="1886712" y="70230"/>
                  </a:lnTo>
                  <a:lnTo>
                    <a:pt x="1903353" y="70230"/>
                  </a:lnTo>
                  <a:lnTo>
                    <a:pt x="1908513" y="63372"/>
                  </a:lnTo>
                  <a:lnTo>
                    <a:pt x="1908682" y="63118"/>
                  </a:lnTo>
                  <a:close/>
                </a:path>
                <a:path w="1931034" h="638175">
                  <a:moveTo>
                    <a:pt x="1917631" y="48894"/>
                  </a:moveTo>
                  <a:lnTo>
                    <a:pt x="1902968" y="48894"/>
                  </a:lnTo>
                  <a:lnTo>
                    <a:pt x="1898015" y="56260"/>
                  </a:lnTo>
                  <a:lnTo>
                    <a:pt x="1892553" y="63372"/>
                  </a:lnTo>
                  <a:lnTo>
                    <a:pt x="1892808" y="63118"/>
                  </a:lnTo>
                  <a:lnTo>
                    <a:pt x="1908682" y="63118"/>
                  </a:lnTo>
                  <a:lnTo>
                    <a:pt x="1913509" y="55879"/>
                  </a:lnTo>
                  <a:lnTo>
                    <a:pt x="1917631" y="48894"/>
                  </a:lnTo>
                  <a:close/>
                </a:path>
                <a:path w="1931034" h="638175">
                  <a:moveTo>
                    <a:pt x="1898142" y="56006"/>
                  </a:moveTo>
                  <a:lnTo>
                    <a:pt x="1897949" y="56260"/>
                  </a:lnTo>
                  <a:lnTo>
                    <a:pt x="1898142" y="56006"/>
                  </a:lnTo>
                  <a:close/>
                </a:path>
                <a:path w="1931034" h="638175">
                  <a:moveTo>
                    <a:pt x="1926667" y="27812"/>
                  </a:moveTo>
                  <a:lnTo>
                    <a:pt x="1913381" y="27812"/>
                  </a:lnTo>
                  <a:lnTo>
                    <a:pt x="1910334" y="35305"/>
                  </a:lnTo>
                  <a:lnTo>
                    <a:pt x="1906777" y="42163"/>
                  </a:lnTo>
                  <a:lnTo>
                    <a:pt x="1902726" y="49254"/>
                  </a:lnTo>
                  <a:lnTo>
                    <a:pt x="1902968" y="48894"/>
                  </a:lnTo>
                  <a:lnTo>
                    <a:pt x="1917631" y="48894"/>
                  </a:lnTo>
                  <a:lnTo>
                    <a:pt x="1918080" y="48132"/>
                  </a:lnTo>
                  <a:lnTo>
                    <a:pt x="1922018" y="40385"/>
                  </a:lnTo>
                  <a:lnTo>
                    <a:pt x="1925193" y="32384"/>
                  </a:lnTo>
                  <a:lnTo>
                    <a:pt x="1926667" y="27812"/>
                  </a:lnTo>
                  <a:close/>
                </a:path>
                <a:path w="1931034" h="638175">
                  <a:moveTo>
                    <a:pt x="1906904" y="41909"/>
                  </a:moveTo>
                  <a:lnTo>
                    <a:pt x="1906760" y="42163"/>
                  </a:lnTo>
                  <a:lnTo>
                    <a:pt x="1906904" y="41909"/>
                  </a:lnTo>
                  <a:close/>
                </a:path>
                <a:path w="1931034" h="638175">
                  <a:moveTo>
                    <a:pt x="1910461" y="34797"/>
                  </a:moveTo>
                  <a:lnTo>
                    <a:pt x="1910207" y="35305"/>
                  </a:lnTo>
                  <a:lnTo>
                    <a:pt x="1910461" y="34797"/>
                  </a:lnTo>
                  <a:close/>
                </a:path>
                <a:path w="1931034" h="638175">
                  <a:moveTo>
                    <a:pt x="1928551" y="20827"/>
                  </a:moveTo>
                  <a:lnTo>
                    <a:pt x="1915541" y="20827"/>
                  </a:lnTo>
                  <a:lnTo>
                    <a:pt x="1915414" y="21335"/>
                  </a:lnTo>
                  <a:lnTo>
                    <a:pt x="1913127" y="28193"/>
                  </a:lnTo>
                  <a:lnTo>
                    <a:pt x="1913381" y="27812"/>
                  </a:lnTo>
                  <a:lnTo>
                    <a:pt x="1926667" y="27812"/>
                  </a:lnTo>
                  <a:lnTo>
                    <a:pt x="1927733" y="24510"/>
                  </a:lnTo>
                  <a:lnTo>
                    <a:pt x="1928551" y="20827"/>
                  </a:lnTo>
                  <a:close/>
                </a:path>
                <a:path w="1931034" h="638175">
                  <a:moveTo>
                    <a:pt x="1915524" y="20878"/>
                  </a:moveTo>
                  <a:lnTo>
                    <a:pt x="1915374" y="21335"/>
                  </a:lnTo>
                  <a:lnTo>
                    <a:pt x="1915524" y="20878"/>
                  </a:lnTo>
                  <a:close/>
                </a:path>
                <a:path w="1931034" h="638175">
                  <a:moveTo>
                    <a:pt x="1929868" y="13969"/>
                  </a:moveTo>
                  <a:lnTo>
                    <a:pt x="1917192" y="13969"/>
                  </a:lnTo>
                  <a:lnTo>
                    <a:pt x="1915524" y="20878"/>
                  </a:lnTo>
                  <a:lnTo>
                    <a:pt x="1928551" y="20827"/>
                  </a:lnTo>
                  <a:lnTo>
                    <a:pt x="1929511" y="16509"/>
                  </a:lnTo>
                  <a:lnTo>
                    <a:pt x="1929868" y="13969"/>
                  </a:lnTo>
                  <a:close/>
                </a:path>
                <a:path w="1931034" h="638175">
                  <a:moveTo>
                    <a:pt x="1918462" y="0"/>
                  </a:moveTo>
                  <a:lnTo>
                    <a:pt x="1918080" y="7492"/>
                  </a:lnTo>
                  <a:lnTo>
                    <a:pt x="1917065" y="14477"/>
                  </a:lnTo>
                  <a:lnTo>
                    <a:pt x="1917192" y="13969"/>
                  </a:lnTo>
                  <a:lnTo>
                    <a:pt x="1929868" y="13969"/>
                  </a:lnTo>
                  <a:lnTo>
                    <a:pt x="1930653" y="8381"/>
                  </a:lnTo>
                  <a:lnTo>
                    <a:pt x="1931035" y="761"/>
                  </a:lnTo>
                  <a:lnTo>
                    <a:pt x="1918462" y="0"/>
                  </a:lnTo>
                  <a:close/>
                </a:path>
                <a:path w="1931034" h="638175">
                  <a:moveTo>
                    <a:pt x="1918080" y="6984"/>
                  </a:moveTo>
                  <a:lnTo>
                    <a:pt x="1918012" y="7492"/>
                  </a:lnTo>
                  <a:lnTo>
                    <a:pt x="1918080" y="6984"/>
                  </a:lnTo>
                  <a:close/>
                </a:path>
              </a:pathLst>
            </a:custGeom>
            <a:solidFill>
              <a:srgbClr val="000000"/>
            </a:solidFill>
          </p:spPr>
          <p:txBody>
            <a:bodyPr wrap="square" lIns="0" tIns="0" rIns="0" bIns="0" rtlCol="0"/>
            <a:lstStyle/>
            <a:p>
              <a:endParaRPr sz="1350"/>
            </a:p>
          </p:txBody>
        </p:sp>
      </p:grpSp>
      <p:sp>
        <p:nvSpPr>
          <p:cNvPr id="45" name="Title 44">
            <a:extLst>
              <a:ext uri="{FF2B5EF4-FFF2-40B4-BE49-F238E27FC236}">
                <a16:creationId xmlns:a16="http://schemas.microsoft.com/office/drawing/2014/main" id="{69BB18FE-698B-4D38-9BCC-3FE181563998}"/>
              </a:ext>
            </a:extLst>
          </p:cNvPr>
          <p:cNvSpPr>
            <a:spLocks noGrp="1"/>
          </p:cNvSpPr>
          <p:nvPr>
            <p:ph type="title"/>
          </p:nvPr>
        </p:nvSpPr>
        <p:spPr>
          <a:xfrm>
            <a:off x="630315" y="124969"/>
            <a:ext cx="9632555"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Cross-attention (details)</a:t>
            </a:r>
          </a:p>
        </p:txBody>
      </p:sp>
      <p:sp>
        <p:nvSpPr>
          <p:cNvPr id="44" name="TextBox 43">
            <a:extLst>
              <a:ext uri="{FF2B5EF4-FFF2-40B4-BE49-F238E27FC236}">
                <a16:creationId xmlns:a16="http://schemas.microsoft.com/office/drawing/2014/main" id="{1F88D47A-E2CE-407C-BEAE-1957A382CF0A}"/>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9F8B10-8E76-4A67-8628-99DE2C58BFF2}"/>
              </a:ext>
            </a:extLst>
          </p:cNvPr>
          <p:cNvGrpSpPr/>
          <p:nvPr/>
        </p:nvGrpSpPr>
        <p:grpSpPr>
          <a:xfrm>
            <a:off x="797831" y="1392414"/>
            <a:ext cx="8692249" cy="4307496"/>
            <a:chOff x="1776680" y="1587723"/>
            <a:chExt cx="8692249" cy="4307496"/>
          </a:xfrm>
        </p:grpSpPr>
        <p:sp>
          <p:nvSpPr>
            <p:cNvPr id="3" name="object 3"/>
            <p:cNvSpPr txBox="1"/>
            <p:nvPr/>
          </p:nvSpPr>
          <p:spPr>
            <a:xfrm>
              <a:off x="5756625" y="4460558"/>
              <a:ext cx="2798921" cy="275075"/>
            </a:xfrm>
            <a:prstGeom prst="rect">
              <a:avLst/>
            </a:prstGeom>
          </p:spPr>
          <p:txBody>
            <a:bodyPr vert="horz" wrap="square" lIns="0" tIns="9525" rIns="0" bIns="0" rtlCol="0">
              <a:spAutoFit/>
            </a:bodyPr>
            <a:lstStyle/>
            <a:p>
              <a:pPr marL="9525">
                <a:spcBef>
                  <a:spcPts val="75"/>
                </a:spcBef>
              </a:pPr>
              <a:r>
                <a:rPr sz="1725" spc="-19" dirty="0">
                  <a:solidFill>
                    <a:srgbClr val="007B92"/>
                  </a:solidFill>
                  <a:latin typeface="Calibri"/>
                  <a:cs typeface="Calibri"/>
                </a:rPr>
                <a:t>Transformers</a:t>
              </a:r>
              <a:r>
                <a:rPr sz="1725" spc="-30" dirty="0">
                  <a:solidFill>
                    <a:srgbClr val="007B92"/>
                  </a:solidFill>
                  <a:latin typeface="Calibri"/>
                  <a:cs typeface="Calibri"/>
                </a:rPr>
                <a:t> </a:t>
              </a:r>
              <a:r>
                <a:rPr sz="1725" dirty="0">
                  <a:solidFill>
                    <a:srgbClr val="007B92"/>
                  </a:solidFill>
                  <a:latin typeface="Calibri"/>
                  <a:cs typeface="Calibri"/>
                </a:rPr>
                <a:t>all</a:t>
              </a:r>
              <a:r>
                <a:rPr sz="1725" spc="-19" dirty="0">
                  <a:solidFill>
                    <a:srgbClr val="007B92"/>
                  </a:solidFill>
                  <a:latin typeface="Calibri"/>
                  <a:cs typeface="Calibri"/>
                </a:rPr>
                <a:t> </a:t>
              </a:r>
              <a:r>
                <a:rPr sz="1725" dirty="0">
                  <a:solidFill>
                    <a:srgbClr val="007B92"/>
                  </a:solidFill>
                  <a:latin typeface="Calibri"/>
                  <a:cs typeface="Calibri"/>
                </a:rPr>
                <a:t>the</a:t>
              </a:r>
              <a:r>
                <a:rPr sz="1725" spc="-8" dirty="0">
                  <a:solidFill>
                    <a:srgbClr val="007B92"/>
                  </a:solidFill>
                  <a:latin typeface="Calibri"/>
                  <a:cs typeface="Calibri"/>
                </a:rPr>
                <a:t> </a:t>
              </a:r>
              <a:r>
                <a:rPr sz="1725" spc="-19" dirty="0">
                  <a:solidFill>
                    <a:srgbClr val="007B92"/>
                  </a:solidFill>
                  <a:latin typeface="Calibri"/>
                  <a:cs typeface="Calibri"/>
                </a:rPr>
                <a:t>way</a:t>
              </a:r>
              <a:r>
                <a:rPr sz="1725" spc="-11" dirty="0">
                  <a:solidFill>
                    <a:srgbClr val="007B92"/>
                  </a:solidFill>
                  <a:latin typeface="Calibri"/>
                  <a:cs typeface="Calibri"/>
                </a:rPr>
                <a:t> </a:t>
              </a:r>
              <a:r>
                <a:rPr sz="1725" spc="-4" dirty="0">
                  <a:solidFill>
                    <a:srgbClr val="007B92"/>
                  </a:solidFill>
                  <a:latin typeface="Calibri"/>
                  <a:cs typeface="Calibri"/>
                </a:rPr>
                <a:t>down.</a:t>
              </a:r>
              <a:endParaRPr sz="1725">
                <a:latin typeface="Calibri"/>
                <a:cs typeface="Calibri"/>
              </a:endParaRPr>
            </a:p>
          </p:txBody>
        </p:sp>
        <p:sp>
          <p:nvSpPr>
            <p:cNvPr id="4" name="object 4"/>
            <p:cNvSpPr txBox="1"/>
            <p:nvPr/>
          </p:nvSpPr>
          <p:spPr>
            <a:xfrm>
              <a:off x="1887779" y="1587723"/>
              <a:ext cx="2554128" cy="275556"/>
            </a:xfrm>
            <a:prstGeom prst="rect">
              <a:avLst/>
            </a:prstGeom>
          </p:spPr>
          <p:txBody>
            <a:bodyPr vert="horz" wrap="square" lIns="0" tIns="10001" rIns="0" bIns="0" rtlCol="0">
              <a:spAutoFit/>
            </a:bodyPr>
            <a:lstStyle/>
            <a:p>
              <a:pPr marL="9525">
                <a:spcBef>
                  <a:spcPts val="79"/>
                </a:spcBef>
              </a:pPr>
              <a:r>
                <a:rPr sz="1725" dirty="0">
                  <a:solidFill>
                    <a:srgbClr val="8B1515"/>
                  </a:solidFill>
                  <a:latin typeface="Calibri"/>
                  <a:cs typeface="Calibri"/>
                </a:rPr>
                <a:t>Next,</a:t>
              </a:r>
              <a:r>
                <a:rPr sz="1725" spc="-26" dirty="0">
                  <a:solidFill>
                    <a:srgbClr val="8B1515"/>
                  </a:solidFill>
                  <a:latin typeface="Calibri"/>
                  <a:cs typeface="Calibri"/>
                </a:rPr>
                <a:t> </a:t>
              </a:r>
              <a:r>
                <a:rPr sz="1725" dirty="0">
                  <a:solidFill>
                    <a:srgbClr val="8B1515"/>
                  </a:solidFill>
                  <a:latin typeface="Calibri"/>
                  <a:cs typeface="Calibri"/>
                </a:rPr>
                <a:t>document</a:t>
              </a:r>
              <a:r>
                <a:rPr sz="1725" spc="-15" dirty="0">
                  <a:solidFill>
                    <a:srgbClr val="8B1515"/>
                  </a:solidFill>
                  <a:latin typeface="Calibri"/>
                  <a:cs typeface="Calibri"/>
                </a:rPr>
                <a:t> </a:t>
              </a:r>
              <a:r>
                <a:rPr sz="1725" dirty="0">
                  <a:solidFill>
                    <a:srgbClr val="8B1515"/>
                  </a:solidFill>
                  <a:latin typeface="Calibri"/>
                  <a:cs typeface="Calibri"/>
                </a:rPr>
                <a:t>generation!</a:t>
              </a:r>
              <a:endParaRPr sz="1725">
                <a:latin typeface="Calibri"/>
                <a:cs typeface="Calibri"/>
              </a:endParaRPr>
            </a:p>
          </p:txBody>
        </p:sp>
        <p:grpSp>
          <p:nvGrpSpPr>
            <p:cNvPr id="5" name="object 5"/>
            <p:cNvGrpSpPr/>
            <p:nvPr/>
          </p:nvGrpSpPr>
          <p:grpSpPr>
            <a:xfrm>
              <a:off x="2261463" y="2191130"/>
              <a:ext cx="7235190" cy="2216468"/>
              <a:chOff x="983284" y="1778507"/>
              <a:chExt cx="9646920" cy="2955290"/>
            </a:xfrm>
          </p:grpSpPr>
          <p:pic>
            <p:nvPicPr>
              <p:cNvPr id="6" name="object 6"/>
              <p:cNvPicPr/>
              <p:nvPr/>
            </p:nvPicPr>
            <p:blipFill>
              <a:blip r:embed="rId2" cstate="print"/>
              <a:stretch>
                <a:fillRect/>
              </a:stretch>
            </p:blipFill>
            <p:spPr>
              <a:xfrm>
                <a:off x="1885188" y="1778507"/>
                <a:ext cx="8744712" cy="2393550"/>
              </a:xfrm>
              <a:prstGeom prst="rect">
                <a:avLst/>
              </a:prstGeom>
            </p:spPr>
          </p:pic>
          <p:sp>
            <p:nvSpPr>
              <p:cNvPr id="7" name="object 7"/>
              <p:cNvSpPr/>
              <p:nvPr/>
            </p:nvSpPr>
            <p:spPr>
              <a:xfrm>
                <a:off x="983284" y="2634995"/>
                <a:ext cx="6407150" cy="2098675"/>
              </a:xfrm>
              <a:custGeom>
                <a:avLst/>
                <a:gdLst/>
                <a:ahLst/>
                <a:cxnLst/>
                <a:rect l="l" t="t" r="r" b="b"/>
                <a:pathLst>
                  <a:path w="6407150" h="2098675">
                    <a:moveTo>
                      <a:pt x="897839" y="85090"/>
                    </a:moveTo>
                    <a:lnTo>
                      <a:pt x="896632" y="55245"/>
                    </a:lnTo>
                    <a:lnTo>
                      <a:pt x="894410" y="0"/>
                    </a:lnTo>
                    <a:lnTo>
                      <a:pt x="828370" y="53848"/>
                    </a:lnTo>
                    <a:lnTo>
                      <a:pt x="857300" y="66865"/>
                    </a:lnTo>
                    <a:lnTo>
                      <a:pt x="0" y="1973199"/>
                    </a:lnTo>
                    <a:lnTo>
                      <a:pt x="11582" y="1978406"/>
                    </a:lnTo>
                    <a:lnTo>
                      <a:pt x="868908" y="72085"/>
                    </a:lnTo>
                    <a:lnTo>
                      <a:pt x="897839" y="85090"/>
                    </a:lnTo>
                    <a:close/>
                  </a:path>
                  <a:path w="6407150" h="2098675">
                    <a:moveTo>
                      <a:pt x="6406591" y="1556004"/>
                    </a:moveTo>
                    <a:lnTo>
                      <a:pt x="6324295" y="1577848"/>
                    </a:lnTo>
                    <a:lnTo>
                      <a:pt x="6345250" y="1601622"/>
                    </a:lnTo>
                    <a:lnTo>
                      <a:pt x="5792800" y="2089150"/>
                    </a:lnTo>
                    <a:lnTo>
                      <a:pt x="5801182" y="2098675"/>
                    </a:lnTo>
                    <a:lnTo>
                      <a:pt x="6353645" y="1611134"/>
                    </a:lnTo>
                    <a:lnTo>
                      <a:pt x="6374714" y="1634998"/>
                    </a:lnTo>
                    <a:lnTo>
                      <a:pt x="6391567" y="1593215"/>
                    </a:lnTo>
                    <a:lnTo>
                      <a:pt x="6406591" y="1556004"/>
                    </a:lnTo>
                    <a:close/>
                  </a:path>
                </a:pathLst>
              </a:custGeom>
              <a:solidFill>
                <a:srgbClr val="000000"/>
              </a:solidFill>
            </p:spPr>
            <p:txBody>
              <a:bodyPr wrap="square" lIns="0" tIns="0" rIns="0" bIns="0" rtlCol="0"/>
              <a:lstStyle/>
              <a:p>
                <a:endParaRPr sz="1350"/>
              </a:p>
            </p:txBody>
          </p:sp>
        </p:grpSp>
        <p:sp>
          <p:nvSpPr>
            <p:cNvPr id="8" name="object 8"/>
            <p:cNvSpPr txBox="1"/>
            <p:nvPr/>
          </p:nvSpPr>
          <p:spPr>
            <a:xfrm>
              <a:off x="1776680" y="4390836"/>
              <a:ext cx="1516379" cy="275075"/>
            </a:xfrm>
            <a:prstGeom prst="rect">
              <a:avLst/>
            </a:prstGeom>
          </p:spPr>
          <p:txBody>
            <a:bodyPr vert="horz" wrap="square" lIns="0" tIns="9525" rIns="0" bIns="0" rtlCol="0">
              <a:spAutoFit/>
            </a:bodyPr>
            <a:lstStyle/>
            <a:p>
              <a:pPr marL="9525">
                <a:spcBef>
                  <a:spcPts val="75"/>
                </a:spcBef>
              </a:pPr>
              <a:r>
                <a:rPr sz="1725" dirty="0">
                  <a:solidFill>
                    <a:srgbClr val="007B92"/>
                  </a:solidFill>
                  <a:latin typeface="Calibri"/>
                  <a:cs typeface="Calibri"/>
                </a:rPr>
                <a:t>The</a:t>
              </a:r>
              <a:r>
                <a:rPr sz="1725" spc="-26" dirty="0">
                  <a:solidFill>
                    <a:srgbClr val="007B92"/>
                  </a:solidFill>
                  <a:latin typeface="Calibri"/>
                  <a:cs typeface="Calibri"/>
                </a:rPr>
                <a:t> </a:t>
              </a:r>
              <a:r>
                <a:rPr sz="1725" spc="-4" dirty="0">
                  <a:solidFill>
                    <a:srgbClr val="007B92"/>
                  </a:solidFill>
                  <a:latin typeface="Calibri"/>
                  <a:cs typeface="Calibri"/>
                </a:rPr>
                <a:t>old</a:t>
              </a:r>
              <a:r>
                <a:rPr sz="1725" spc="-26" dirty="0">
                  <a:solidFill>
                    <a:srgbClr val="007B92"/>
                  </a:solidFill>
                  <a:latin typeface="Calibri"/>
                  <a:cs typeface="Calibri"/>
                </a:rPr>
                <a:t> </a:t>
              </a:r>
              <a:r>
                <a:rPr sz="1725" spc="-8" dirty="0">
                  <a:solidFill>
                    <a:srgbClr val="007B92"/>
                  </a:solidFill>
                  <a:latin typeface="Calibri"/>
                  <a:cs typeface="Calibri"/>
                </a:rPr>
                <a:t>standard</a:t>
              </a:r>
              <a:endParaRPr sz="1725">
                <a:latin typeface="Calibri"/>
                <a:cs typeface="Calibri"/>
              </a:endParaRPr>
            </a:p>
          </p:txBody>
        </p:sp>
        <p:sp>
          <p:nvSpPr>
            <p:cNvPr id="9" name="object 9"/>
            <p:cNvSpPr txBox="1"/>
            <p:nvPr/>
          </p:nvSpPr>
          <p:spPr>
            <a:xfrm>
              <a:off x="7411880" y="5673299"/>
              <a:ext cx="3057049" cy="221920"/>
            </a:xfrm>
            <a:prstGeom prst="rect">
              <a:avLst/>
            </a:prstGeom>
          </p:spPr>
          <p:txBody>
            <a:bodyPr vert="horz" wrap="square" lIns="0" tIns="0" rIns="0" bIns="0" rtlCol="0">
              <a:spAutoFit/>
            </a:bodyPr>
            <a:lstStyle/>
            <a:p>
              <a:pPr marL="9525">
                <a:lnSpc>
                  <a:spcPts val="1718"/>
                </a:lnSpc>
              </a:pPr>
              <a:r>
                <a:rPr sz="1725" spc="-4" dirty="0">
                  <a:latin typeface="Calibri"/>
                  <a:cs typeface="Calibri"/>
                </a:rPr>
                <a:t>[</a:t>
              </a:r>
              <a:r>
                <a:rPr sz="1725" u="heavy" spc="-4" dirty="0">
                  <a:solidFill>
                    <a:srgbClr val="4197B5"/>
                  </a:solidFill>
                  <a:uFill>
                    <a:solidFill>
                      <a:srgbClr val="4197B5"/>
                    </a:solidFill>
                  </a:uFill>
                  <a:latin typeface="Calibri"/>
                  <a:cs typeface="Calibri"/>
                  <a:hlinkClick r:id="rId3"/>
                </a:rPr>
                <a:t>Liu</a:t>
              </a:r>
              <a:r>
                <a:rPr sz="1725" u="heavy" spc="-19" dirty="0">
                  <a:solidFill>
                    <a:srgbClr val="4197B5"/>
                  </a:solidFill>
                  <a:uFill>
                    <a:solidFill>
                      <a:srgbClr val="4197B5"/>
                    </a:solidFill>
                  </a:uFill>
                  <a:latin typeface="Calibri"/>
                  <a:cs typeface="Calibri"/>
                  <a:hlinkClick r:id="rId3"/>
                </a:rPr>
                <a:t> </a:t>
              </a:r>
              <a:r>
                <a:rPr sz="1725" u="heavy" spc="-4" dirty="0">
                  <a:solidFill>
                    <a:srgbClr val="4197B5"/>
                  </a:solidFill>
                  <a:uFill>
                    <a:solidFill>
                      <a:srgbClr val="4197B5"/>
                    </a:solidFill>
                  </a:uFill>
                  <a:latin typeface="Calibri"/>
                  <a:cs typeface="Calibri"/>
                  <a:hlinkClick r:id="rId3"/>
                </a:rPr>
                <a:t>et </a:t>
              </a:r>
              <a:r>
                <a:rPr sz="1725" u="heavy" dirty="0">
                  <a:solidFill>
                    <a:srgbClr val="4197B5"/>
                  </a:solidFill>
                  <a:uFill>
                    <a:solidFill>
                      <a:srgbClr val="4197B5"/>
                    </a:solidFill>
                  </a:uFill>
                  <a:latin typeface="Calibri"/>
                  <a:cs typeface="Calibri"/>
                  <a:hlinkClick r:id="rId3"/>
                </a:rPr>
                <a:t>al.,</a:t>
              </a:r>
              <a:r>
                <a:rPr sz="1725" u="heavy" spc="-11" dirty="0">
                  <a:solidFill>
                    <a:srgbClr val="4197B5"/>
                  </a:solidFill>
                  <a:uFill>
                    <a:solidFill>
                      <a:srgbClr val="4197B5"/>
                    </a:solidFill>
                  </a:uFill>
                  <a:latin typeface="Calibri"/>
                  <a:cs typeface="Calibri"/>
                  <a:hlinkClick r:id="rId3"/>
                </a:rPr>
                <a:t> </a:t>
              </a:r>
              <a:r>
                <a:rPr sz="1725" u="heavy" spc="-4" dirty="0">
                  <a:solidFill>
                    <a:srgbClr val="4197B5"/>
                  </a:solidFill>
                  <a:uFill>
                    <a:solidFill>
                      <a:srgbClr val="4197B5"/>
                    </a:solidFill>
                  </a:uFill>
                  <a:latin typeface="Calibri"/>
                  <a:cs typeface="Calibri"/>
                  <a:hlinkClick r:id="rId3"/>
                </a:rPr>
                <a:t>2018</a:t>
              </a:r>
              <a:r>
                <a:rPr sz="1725" spc="-4" dirty="0">
                  <a:latin typeface="Calibri"/>
                  <a:cs typeface="Calibri"/>
                </a:rPr>
                <a:t>];</a:t>
              </a:r>
              <a:r>
                <a:rPr sz="1725" spc="-11" dirty="0">
                  <a:latin typeface="Calibri"/>
                  <a:cs typeface="Calibri"/>
                </a:rPr>
                <a:t> </a:t>
              </a:r>
              <a:r>
                <a:rPr sz="1725" dirty="0">
                  <a:latin typeface="Calibri"/>
                  <a:cs typeface="Calibri"/>
                </a:rPr>
                <a:t>WikiSum</a:t>
              </a:r>
              <a:r>
                <a:rPr sz="1725" spc="-11" dirty="0">
                  <a:latin typeface="Calibri"/>
                  <a:cs typeface="Calibri"/>
                </a:rPr>
                <a:t> </a:t>
              </a:r>
              <a:r>
                <a:rPr sz="1725" spc="-8" dirty="0">
                  <a:latin typeface="Calibri"/>
                  <a:cs typeface="Calibri"/>
                </a:rPr>
                <a:t>dataset</a:t>
              </a:r>
              <a:endParaRPr sz="1725">
                <a:latin typeface="Calibri"/>
                <a:cs typeface="Calibri"/>
              </a:endParaRPr>
            </a:p>
          </p:txBody>
        </p:sp>
      </p:grpSp>
      <p:sp>
        <p:nvSpPr>
          <p:cNvPr id="11" name="TextBox 10">
            <a:extLst>
              <a:ext uri="{FF2B5EF4-FFF2-40B4-BE49-F238E27FC236}">
                <a16:creationId xmlns:a16="http://schemas.microsoft.com/office/drawing/2014/main" id="{58086E2D-7C9E-4C00-8BFE-0582D299774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2" name="Title 12">
            <a:extLst>
              <a:ext uri="{FF2B5EF4-FFF2-40B4-BE49-F238E27FC236}">
                <a16:creationId xmlns:a16="http://schemas.microsoft.com/office/drawing/2014/main" id="{8DE84A3A-6E86-4FB1-B84C-DB88D6E86B7B}"/>
              </a:ext>
            </a:extLst>
          </p:cNvPr>
          <p:cNvSpPr txBox="1">
            <a:spLocks/>
          </p:cNvSpPr>
          <p:nvPr/>
        </p:nvSpPr>
        <p:spPr>
          <a:xfrm>
            <a:off x="797831" y="312807"/>
            <a:ext cx="8355330" cy="609398"/>
          </a:xfrm>
          <a:prstGeom prst="rect">
            <a:avLst/>
          </a:prstGeom>
        </p:spPr>
        <p:txBody>
          <a:bodyPr vert="horz" lIns="91440" tIns="45720" rIns="91440" bIns="45720" rtlCol="0" anchor="ctr">
            <a:normAutofit fontScale="90000" lnSpcReduction="10000"/>
          </a:bodyPr>
          <a:lstStyle>
            <a:lvl1pPr>
              <a:lnSpc>
                <a:spcPct val="90000"/>
              </a:lnSpc>
              <a:spcBef>
                <a:spcPct val="0"/>
              </a:spcBef>
              <a:buNone/>
              <a:defRPr sz="4400" spc="-120">
                <a:latin typeface="+mj-lt"/>
                <a:ea typeface="+mj-ea"/>
                <a:cs typeface="+mj-cs"/>
              </a:defRPr>
            </a:lvl1pPr>
          </a:lstStyle>
          <a:p>
            <a:r>
              <a:rPr lang="en-US" dirty="0"/>
              <a:t>Great Results with Transformers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607" y="1799144"/>
            <a:ext cx="6747034" cy="2493952"/>
          </a:xfrm>
          <a:prstGeom prst="rect">
            <a:avLst/>
          </a:prstGeom>
        </p:spPr>
        <p:txBody>
          <a:bodyPr vert="horz" wrap="square" lIns="0" tIns="61913" rIns="0" bIns="0" rtlCol="0">
            <a:spAutoFit/>
          </a:bodyPr>
          <a:lstStyle/>
          <a:p>
            <a:pPr marL="266700" indent="-257651">
              <a:spcBef>
                <a:spcPts val="488"/>
              </a:spcBef>
              <a:buClr>
                <a:srgbClr val="8B1515"/>
              </a:buClr>
              <a:buFont typeface="Times New Roman"/>
              <a:buChar char="•"/>
              <a:tabLst>
                <a:tab pos="266224" algn="l"/>
                <a:tab pos="267176" algn="l"/>
              </a:tabLst>
            </a:pPr>
            <a:r>
              <a:rPr sz="1725" b="1" spc="-4" dirty="0">
                <a:latin typeface="Calibri"/>
                <a:cs typeface="Calibri"/>
              </a:rPr>
              <a:t>Quadratic</a:t>
            </a:r>
            <a:r>
              <a:rPr sz="1725" b="1" spc="-19" dirty="0">
                <a:latin typeface="Calibri"/>
                <a:cs typeface="Calibri"/>
              </a:rPr>
              <a:t> </a:t>
            </a:r>
            <a:r>
              <a:rPr sz="1725" b="1" spc="-4" dirty="0">
                <a:latin typeface="Calibri"/>
                <a:cs typeface="Calibri"/>
              </a:rPr>
              <a:t>compute</a:t>
            </a:r>
            <a:r>
              <a:rPr sz="1725" b="1" spc="8" dirty="0">
                <a:latin typeface="Calibri"/>
                <a:cs typeface="Calibri"/>
              </a:rPr>
              <a:t> </a:t>
            </a:r>
            <a:r>
              <a:rPr sz="1725" b="1" dirty="0">
                <a:latin typeface="Calibri"/>
                <a:cs typeface="Calibri"/>
              </a:rPr>
              <a:t>in self-attention</a:t>
            </a:r>
            <a:r>
              <a:rPr sz="1725" dirty="0">
                <a:latin typeface="Calibri"/>
                <a:cs typeface="Calibri"/>
              </a:rPr>
              <a:t>:</a:t>
            </a:r>
          </a:p>
          <a:p>
            <a:pPr marL="523875" lvl="1" indent="-171926">
              <a:spcBef>
                <a:spcPts val="416"/>
              </a:spcBef>
              <a:buClr>
                <a:srgbClr val="007B92"/>
              </a:buClr>
              <a:buFont typeface="Times New Roman"/>
              <a:buChar char="•"/>
              <a:tabLst>
                <a:tab pos="524351" algn="l"/>
              </a:tabLst>
            </a:pPr>
            <a:r>
              <a:rPr sz="1725" spc="-4" dirty="0">
                <a:latin typeface="Calibri"/>
                <a:cs typeface="Calibri"/>
              </a:rPr>
              <a:t>Computing</a:t>
            </a:r>
            <a:r>
              <a:rPr sz="1725" spc="4" dirty="0">
                <a:latin typeface="Calibri"/>
                <a:cs typeface="Calibri"/>
              </a:rPr>
              <a:t> </a:t>
            </a:r>
            <a:r>
              <a:rPr sz="1725" dirty="0">
                <a:latin typeface="Calibri"/>
                <a:cs typeface="Calibri"/>
              </a:rPr>
              <a:t>all</a:t>
            </a:r>
            <a:r>
              <a:rPr sz="1725" spc="-11" dirty="0">
                <a:latin typeface="Calibri"/>
                <a:cs typeface="Calibri"/>
              </a:rPr>
              <a:t> </a:t>
            </a:r>
            <a:r>
              <a:rPr sz="1725" spc="-4" dirty="0">
                <a:latin typeface="Calibri"/>
                <a:cs typeface="Calibri"/>
              </a:rPr>
              <a:t>pairs of</a:t>
            </a:r>
            <a:r>
              <a:rPr sz="1725" spc="-8" dirty="0">
                <a:latin typeface="Calibri"/>
                <a:cs typeface="Calibri"/>
              </a:rPr>
              <a:t> </a:t>
            </a:r>
            <a:r>
              <a:rPr sz="1725" dirty="0">
                <a:latin typeface="Calibri"/>
                <a:cs typeface="Calibri"/>
              </a:rPr>
              <a:t>interactions means </a:t>
            </a:r>
            <a:r>
              <a:rPr sz="1725" spc="-4" dirty="0">
                <a:latin typeface="Calibri"/>
                <a:cs typeface="Calibri"/>
              </a:rPr>
              <a:t>our</a:t>
            </a:r>
            <a:r>
              <a:rPr sz="1725" spc="-8" dirty="0">
                <a:latin typeface="Calibri"/>
                <a:cs typeface="Calibri"/>
              </a:rPr>
              <a:t> </a:t>
            </a:r>
            <a:r>
              <a:rPr sz="1725" dirty="0">
                <a:latin typeface="Calibri"/>
                <a:cs typeface="Calibri"/>
              </a:rPr>
              <a:t>computation</a:t>
            </a:r>
            <a:r>
              <a:rPr sz="1725" spc="8" dirty="0">
                <a:latin typeface="Calibri"/>
                <a:cs typeface="Calibri"/>
              </a:rPr>
              <a:t> </a:t>
            </a:r>
            <a:r>
              <a:rPr sz="1725" dirty="0">
                <a:latin typeface="Calibri"/>
                <a:cs typeface="Calibri"/>
              </a:rPr>
              <a:t>grows</a:t>
            </a:r>
          </a:p>
          <a:p>
            <a:pPr marL="523875"/>
            <a:r>
              <a:rPr sz="1725" b="1" dirty="0">
                <a:latin typeface="Calibri"/>
                <a:cs typeface="Calibri"/>
              </a:rPr>
              <a:t>quadratically</a:t>
            </a:r>
            <a:r>
              <a:rPr sz="1725" b="1" spc="-23" dirty="0">
                <a:latin typeface="Calibri"/>
                <a:cs typeface="Calibri"/>
              </a:rPr>
              <a:t> </a:t>
            </a:r>
            <a:r>
              <a:rPr sz="1725" spc="-4" dirty="0">
                <a:latin typeface="Calibri"/>
                <a:cs typeface="Calibri"/>
              </a:rPr>
              <a:t>with</a:t>
            </a:r>
            <a:r>
              <a:rPr sz="1725" spc="4"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sequence</a:t>
            </a:r>
            <a:r>
              <a:rPr sz="1725" spc="-4" dirty="0">
                <a:latin typeface="Calibri"/>
                <a:cs typeface="Calibri"/>
              </a:rPr>
              <a:t> </a:t>
            </a:r>
            <a:r>
              <a:rPr sz="1725" dirty="0">
                <a:latin typeface="Calibri"/>
                <a:cs typeface="Calibri"/>
              </a:rPr>
              <a:t>length!</a:t>
            </a:r>
          </a:p>
          <a:p>
            <a:pPr marL="523875" lvl="1" indent="-171926">
              <a:spcBef>
                <a:spcPts val="416"/>
              </a:spcBef>
              <a:buClr>
                <a:srgbClr val="007B92"/>
              </a:buClr>
              <a:buFont typeface="Times New Roman"/>
              <a:buChar char="•"/>
              <a:tabLst>
                <a:tab pos="524351" algn="l"/>
              </a:tabLst>
            </a:pPr>
            <a:r>
              <a:rPr sz="1725" spc="-4" dirty="0">
                <a:latin typeface="Calibri"/>
                <a:cs typeface="Calibri"/>
              </a:rPr>
              <a:t>For</a:t>
            </a:r>
            <a:r>
              <a:rPr sz="1725" spc="-8" dirty="0">
                <a:latin typeface="Calibri"/>
                <a:cs typeface="Calibri"/>
              </a:rPr>
              <a:t> </a:t>
            </a:r>
            <a:r>
              <a:rPr sz="1725" dirty="0">
                <a:latin typeface="Calibri"/>
                <a:cs typeface="Calibri"/>
              </a:rPr>
              <a:t>recurrent </a:t>
            </a:r>
            <a:r>
              <a:rPr sz="1725" spc="-4" dirty="0">
                <a:latin typeface="Calibri"/>
                <a:cs typeface="Calibri"/>
              </a:rPr>
              <a:t>models,</a:t>
            </a:r>
            <a:r>
              <a:rPr sz="1725" dirty="0">
                <a:latin typeface="Calibri"/>
                <a:cs typeface="Calibri"/>
              </a:rPr>
              <a:t> it </a:t>
            </a:r>
            <a:r>
              <a:rPr sz="1725" spc="-4" dirty="0">
                <a:latin typeface="Calibri"/>
                <a:cs typeface="Calibri"/>
              </a:rPr>
              <a:t>only </a:t>
            </a:r>
            <a:r>
              <a:rPr sz="1725" dirty="0">
                <a:latin typeface="Calibri"/>
                <a:cs typeface="Calibri"/>
              </a:rPr>
              <a:t>grew linearly!</a:t>
            </a:r>
          </a:p>
          <a:p>
            <a:pPr marL="266700" indent="-257651">
              <a:spcBef>
                <a:spcPts val="413"/>
              </a:spcBef>
              <a:buClr>
                <a:srgbClr val="8B1515"/>
              </a:buClr>
              <a:buFont typeface="Times New Roman"/>
              <a:buChar char="•"/>
              <a:tabLst>
                <a:tab pos="266224" algn="l"/>
                <a:tab pos="267176" algn="l"/>
              </a:tabLst>
            </a:pPr>
            <a:r>
              <a:rPr sz="1725" b="1" spc="-4" dirty="0">
                <a:latin typeface="Calibri"/>
                <a:cs typeface="Calibri"/>
              </a:rPr>
              <a:t>Position</a:t>
            </a:r>
            <a:r>
              <a:rPr sz="1725" b="1" spc="-34" dirty="0">
                <a:latin typeface="Calibri"/>
                <a:cs typeface="Calibri"/>
              </a:rPr>
              <a:t> </a:t>
            </a:r>
            <a:r>
              <a:rPr sz="1725" b="1" dirty="0">
                <a:latin typeface="Calibri"/>
                <a:cs typeface="Calibri"/>
              </a:rPr>
              <a:t>representations</a:t>
            </a:r>
            <a:r>
              <a:rPr sz="1725" dirty="0">
                <a:latin typeface="Calibri"/>
                <a:cs typeface="Calibri"/>
              </a:rPr>
              <a:t>:</a:t>
            </a:r>
          </a:p>
          <a:p>
            <a:pPr marL="523875" lvl="1" indent="-171926">
              <a:spcBef>
                <a:spcPts val="416"/>
              </a:spcBef>
              <a:buClr>
                <a:srgbClr val="007B92"/>
              </a:buClr>
              <a:buFont typeface="Times New Roman"/>
              <a:buChar char="•"/>
              <a:tabLst>
                <a:tab pos="524351" algn="l"/>
              </a:tabLst>
            </a:pPr>
            <a:r>
              <a:rPr sz="1725" dirty="0">
                <a:latin typeface="Calibri"/>
                <a:cs typeface="Calibri"/>
              </a:rPr>
              <a:t>Are </a:t>
            </a:r>
            <a:r>
              <a:rPr sz="1725" spc="-4" dirty="0">
                <a:latin typeface="Calibri"/>
                <a:cs typeface="Calibri"/>
              </a:rPr>
              <a:t>simple</a:t>
            </a:r>
            <a:r>
              <a:rPr sz="1725" dirty="0">
                <a:latin typeface="Calibri"/>
                <a:cs typeface="Calibri"/>
              </a:rPr>
              <a:t> absolute</a:t>
            </a:r>
            <a:r>
              <a:rPr sz="1725" spc="4" dirty="0">
                <a:latin typeface="Calibri"/>
                <a:cs typeface="Calibri"/>
              </a:rPr>
              <a:t> </a:t>
            </a:r>
            <a:r>
              <a:rPr sz="1725" dirty="0">
                <a:latin typeface="Calibri"/>
                <a:cs typeface="Calibri"/>
              </a:rPr>
              <a:t>indices</a:t>
            </a:r>
            <a:r>
              <a:rPr sz="1725" spc="4"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best</a:t>
            </a:r>
            <a:r>
              <a:rPr sz="1725" spc="4" dirty="0">
                <a:latin typeface="Calibri"/>
                <a:cs typeface="Calibri"/>
              </a:rPr>
              <a:t> </a:t>
            </a:r>
            <a:r>
              <a:rPr sz="1725" dirty="0">
                <a:latin typeface="Calibri"/>
                <a:cs typeface="Calibri"/>
              </a:rPr>
              <a:t>we</a:t>
            </a:r>
            <a:r>
              <a:rPr sz="1725" spc="19" dirty="0">
                <a:latin typeface="Calibri"/>
                <a:cs typeface="Calibri"/>
              </a:rPr>
              <a:t> </a:t>
            </a:r>
            <a:r>
              <a:rPr sz="1725" dirty="0">
                <a:latin typeface="Calibri"/>
                <a:cs typeface="Calibri"/>
              </a:rPr>
              <a:t>can </a:t>
            </a:r>
            <a:r>
              <a:rPr sz="1725" spc="-4" dirty="0">
                <a:latin typeface="Calibri"/>
                <a:cs typeface="Calibri"/>
              </a:rPr>
              <a:t>do</a:t>
            </a:r>
            <a:r>
              <a:rPr sz="1725" dirty="0">
                <a:latin typeface="Calibri"/>
                <a:cs typeface="Calibri"/>
              </a:rPr>
              <a:t> to </a:t>
            </a:r>
            <a:r>
              <a:rPr sz="1725" spc="-4" dirty="0">
                <a:latin typeface="Calibri"/>
                <a:cs typeface="Calibri"/>
              </a:rPr>
              <a:t>represent</a:t>
            </a:r>
            <a:r>
              <a:rPr sz="1725" spc="8" dirty="0">
                <a:latin typeface="Calibri"/>
                <a:cs typeface="Calibri"/>
              </a:rPr>
              <a:t> </a:t>
            </a:r>
            <a:r>
              <a:rPr sz="1725" spc="-4" dirty="0">
                <a:latin typeface="Calibri"/>
                <a:cs typeface="Calibri"/>
              </a:rPr>
              <a:t>position?</a:t>
            </a:r>
            <a:endParaRPr sz="1725" dirty="0">
              <a:latin typeface="Calibri"/>
              <a:cs typeface="Calibri"/>
            </a:endParaRPr>
          </a:p>
          <a:p>
            <a:pPr marL="523875" lvl="1" indent="-171926">
              <a:spcBef>
                <a:spcPts val="413"/>
              </a:spcBef>
              <a:buClr>
                <a:srgbClr val="007B92"/>
              </a:buClr>
              <a:buFont typeface="Times New Roman"/>
              <a:buChar char="•"/>
              <a:tabLst>
                <a:tab pos="524351" algn="l"/>
              </a:tabLst>
            </a:pPr>
            <a:r>
              <a:rPr sz="1725" dirty="0">
                <a:latin typeface="Calibri"/>
                <a:cs typeface="Calibri"/>
              </a:rPr>
              <a:t>Relative</a:t>
            </a:r>
            <a:r>
              <a:rPr sz="1725" spc="-4" dirty="0">
                <a:latin typeface="Calibri"/>
                <a:cs typeface="Calibri"/>
              </a:rPr>
              <a:t> linear</a:t>
            </a:r>
            <a:r>
              <a:rPr sz="1725" spc="-19" dirty="0">
                <a:latin typeface="Calibri"/>
                <a:cs typeface="Calibri"/>
              </a:rPr>
              <a:t> </a:t>
            </a:r>
            <a:r>
              <a:rPr sz="1725" spc="-4" dirty="0">
                <a:latin typeface="Calibri"/>
                <a:cs typeface="Calibri"/>
              </a:rPr>
              <a:t>position</a:t>
            </a:r>
            <a:r>
              <a:rPr sz="1725" dirty="0">
                <a:latin typeface="Calibri"/>
                <a:cs typeface="Calibri"/>
              </a:rPr>
              <a:t> attention</a:t>
            </a:r>
            <a:r>
              <a:rPr sz="1725" spc="26" dirty="0">
                <a:solidFill>
                  <a:srgbClr val="4197B5"/>
                </a:solidFill>
                <a:latin typeface="Calibri"/>
                <a:cs typeface="Calibri"/>
              </a:rPr>
              <a:t> </a:t>
            </a:r>
            <a:r>
              <a:rPr sz="1725" u="heavy" dirty="0">
                <a:solidFill>
                  <a:srgbClr val="4197B5"/>
                </a:solidFill>
                <a:uFill>
                  <a:solidFill>
                    <a:srgbClr val="4197B5"/>
                  </a:solidFill>
                </a:uFill>
                <a:latin typeface="Calibri"/>
                <a:cs typeface="Calibri"/>
                <a:hlinkClick r:id="rId2"/>
              </a:rPr>
              <a:t>[Shaw </a:t>
            </a:r>
            <a:r>
              <a:rPr sz="1725" u="heavy" spc="4" dirty="0">
                <a:solidFill>
                  <a:srgbClr val="4197B5"/>
                </a:solidFill>
                <a:uFill>
                  <a:solidFill>
                    <a:srgbClr val="4197B5"/>
                  </a:solidFill>
                </a:uFill>
                <a:latin typeface="Calibri"/>
                <a:cs typeface="Calibri"/>
                <a:hlinkClick r:id="rId2"/>
              </a:rPr>
              <a:t>et</a:t>
            </a:r>
            <a:r>
              <a:rPr sz="1725" u="heavy" spc="-4" dirty="0">
                <a:solidFill>
                  <a:srgbClr val="4197B5"/>
                </a:solidFill>
                <a:uFill>
                  <a:solidFill>
                    <a:srgbClr val="4197B5"/>
                  </a:solidFill>
                </a:uFill>
                <a:latin typeface="Calibri"/>
                <a:cs typeface="Calibri"/>
                <a:hlinkClick r:id="rId2"/>
              </a:rPr>
              <a:t> </a:t>
            </a:r>
            <a:r>
              <a:rPr sz="1725" u="heavy" dirty="0">
                <a:solidFill>
                  <a:srgbClr val="4197B5"/>
                </a:solidFill>
                <a:uFill>
                  <a:solidFill>
                    <a:srgbClr val="4197B5"/>
                  </a:solidFill>
                </a:uFill>
                <a:latin typeface="Calibri"/>
                <a:cs typeface="Calibri"/>
                <a:hlinkClick r:id="rId2"/>
              </a:rPr>
              <a:t>al.,</a:t>
            </a:r>
            <a:r>
              <a:rPr sz="1725" u="heavy" spc="-8" dirty="0">
                <a:solidFill>
                  <a:srgbClr val="4197B5"/>
                </a:solidFill>
                <a:uFill>
                  <a:solidFill>
                    <a:srgbClr val="4197B5"/>
                  </a:solidFill>
                </a:uFill>
                <a:latin typeface="Calibri"/>
                <a:cs typeface="Calibri"/>
                <a:hlinkClick r:id="rId2"/>
              </a:rPr>
              <a:t> </a:t>
            </a:r>
            <a:r>
              <a:rPr sz="1725" u="heavy" spc="-4" dirty="0">
                <a:solidFill>
                  <a:srgbClr val="4197B5"/>
                </a:solidFill>
                <a:uFill>
                  <a:solidFill>
                    <a:srgbClr val="4197B5"/>
                  </a:solidFill>
                </a:uFill>
                <a:latin typeface="Calibri"/>
                <a:cs typeface="Calibri"/>
                <a:hlinkClick r:id="rId2"/>
              </a:rPr>
              <a:t>2018]</a:t>
            </a:r>
            <a:endParaRPr sz="1725" dirty="0">
              <a:latin typeface="Calibri"/>
              <a:cs typeface="Calibri"/>
            </a:endParaRPr>
          </a:p>
          <a:p>
            <a:pPr marL="523875" lvl="1" indent="-171926">
              <a:spcBef>
                <a:spcPts val="416"/>
              </a:spcBef>
              <a:buClr>
                <a:srgbClr val="007B92"/>
              </a:buClr>
              <a:buFont typeface="Times New Roman"/>
              <a:buChar char="•"/>
              <a:tabLst>
                <a:tab pos="524351" algn="l"/>
              </a:tabLst>
            </a:pPr>
            <a:r>
              <a:rPr sz="1725" spc="-4" dirty="0">
                <a:latin typeface="Calibri"/>
                <a:cs typeface="Calibri"/>
              </a:rPr>
              <a:t>Dependency</a:t>
            </a:r>
            <a:r>
              <a:rPr sz="1725" dirty="0">
                <a:latin typeface="Calibri"/>
                <a:cs typeface="Calibri"/>
              </a:rPr>
              <a:t> </a:t>
            </a:r>
            <a:r>
              <a:rPr sz="1725" spc="-4" dirty="0">
                <a:latin typeface="Calibri"/>
                <a:cs typeface="Calibri"/>
              </a:rPr>
              <a:t>syntax-based</a:t>
            </a:r>
            <a:r>
              <a:rPr sz="1725" spc="11" dirty="0">
                <a:latin typeface="Calibri"/>
                <a:cs typeface="Calibri"/>
              </a:rPr>
              <a:t> </a:t>
            </a:r>
            <a:r>
              <a:rPr sz="1725" spc="-4" dirty="0">
                <a:latin typeface="Calibri"/>
                <a:cs typeface="Calibri"/>
              </a:rPr>
              <a:t>position</a:t>
            </a:r>
            <a:r>
              <a:rPr sz="1725" spc="19" dirty="0">
                <a:solidFill>
                  <a:srgbClr val="4197B5"/>
                </a:solidFill>
                <a:latin typeface="Calibri"/>
                <a:cs typeface="Calibri"/>
              </a:rPr>
              <a:t> </a:t>
            </a:r>
            <a:r>
              <a:rPr sz="1725" u="heavy" dirty="0">
                <a:solidFill>
                  <a:srgbClr val="4197B5"/>
                </a:solidFill>
                <a:uFill>
                  <a:solidFill>
                    <a:srgbClr val="4197B5"/>
                  </a:solidFill>
                </a:uFill>
                <a:latin typeface="Calibri"/>
                <a:cs typeface="Calibri"/>
                <a:hlinkClick r:id="rId3"/>
              </a:rPr>
              <a:t>[Wang et</a:t>
            </a:r>
            <a:r>
              <a:rPr sz="1725" u="heavy" spc="8" dirty="0">
                <a:solidFill>
                  <a:srgbClr val="4197B5"/>
                </a:solidFill>
                <a:uFill>
                  <a:solidFill>
                    <a:srgbClr val="4197B5"/>
                  </a:solidFill>
                </a:uFill>
                <a:latin typeface="Calibri"/>
                <a:cs typeface="Calibri"/>
                <a:hlinkClick r:id="rId3"/>
              </a:rPr>
              <a:t> </a:t>
            </a:r>
            <a:r>
              <a:rPr sz="1725" u="heavy" dirty="0">
                <a:solidFill>
                  <a:srgbClr val="4197B5"/>
                </a:solidFill>
                <a:uFill>
                  <a:solidFill>
                    <a:srgbClr val="4197B5"/>
                  </a:solidFill>
                </a:uFill>
                <a:latin typeface="Calibri"/>
                <a:cs typeface="Calibri"/>
                <a:hlinkClick r:id="rId3"/>
              </a:rPr>
              <a:t>al., </a:t>
            </a:r>
            <a:r>
              <a:rPr sz="1725" u="heavy" spc="-4" dirty="0">
                <a:solidFill>
                  <a:srgbClr val="4197B5"/>
                </a:solidFill>
                <a:uFill>
                  <a:solidFill>
                    <a:srgbClr val="4197B5"/>
                  </a:solidFill>
                </a:uFill>
                <a:latin typeface="Calibri"/>
                <a:cs typeface="Calibri"/>
                <a:hlinkClick r:id="rId3"/>
              </a:rPr>
              <a:t>2019]</a:t>
            </a:r>
            <a:endParaRPr sz="1725" dirty="0">
              <a:latin typeface="Calibri"/>
              <a:cs typeface="Calibri"/>
            </a:endParaRPr>
          </a:p>
        </p:txBody>
      </p:sp>
      <p:sp>
        <p:nvSpPr>
          <p:cNvPr id="6" name="Title 5">
            <a:extLst>
              <a:ext uri="{FF2B5EF4-FFF2-40B4-BE49-F238E27FC236}">
                <a16:creationId xmlns:a16="http://schemas.microsoft.com/office/drawing/2014/main" id="{7119F826-7114-480F-89DE-025C98AE0313}"/>
              </a:ext>
            </a:extLst>
          </p:cNvPr>
          <p:cNvSpPr>
            <a:spLocks noGrp="1"/>
          </p:cNvSpPr>
          <p:nvPr>
            <p:ph type="title"/>
          </p:nvPr>
        </p:nvSpPr>
        <p:spPr>
          <a:xfrm>
            <a:off x="407214" y="249256"/>
            <a:ext cx="10574464" cy="1011373"/>
          </a:xfrm>
        </p:spPr>
        <p:txBody>
          <a:bodyPr vert="horz" lIns="91440" tIns="45720" rIns="91440" bIns="45720" rtlCol="0" anchor="ctr">
            <a:normAutofit/>
          </a:bodyPr>
          <a:lstStyle/>
          <a:p>
            <a:r>
              <a:rPr lang="en-US" spc="-120" dirty="0"/>
              <a:t>What would we like to fix about the Transformer?</a:t>
            </a:r>
          </a:p>
        </p:txBody>
      </p:sp>
      <p:sp>
        <p:nvSpPr>
          <p:cNvPr id="5" name="TextBox 4">
            <a:extLst>
              <a:ext uri="{FF2B5EF4-FFF2-40B4-BE49-F238E27FC236}">
                <a16:creationId xmlns:a16="http://schemas.microsoft.com/office/drawing/2014/main" id="{A4EEF8CC-32DD-4ADF-BB27-2DFBBCBE50B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6C3D16B-E30B-4357-87F6-F83E8302BD66}"/>
              </a:ext>
            </a:extLst>
          </p:cNvPr>
          <p:cNvSpPr>
            <a:spLocks noGrp="1"/>
          </p:cNvSpPr>
          <p:nvPr>
            <p:ph type="title"/>
          </p:nvPr>
        </p:nvSpPr>
        <p:spPr>
          <a:xfrm>
            <a:off x="584768" y="205542"/>
            <a:ext cx="10396910" cy="1199104"/>
          </a:xfrm>
        </p:spPr>
        <p:txBody>
          <a:bodyPr vert="horz" lIns="91440" tIns="45720" rIns="91440" bIns="45720" rtlCol="0" anchor="ctr">
            <a:normAutofit fontScale="90000"/>
          </a:bodyPr>
          <a:lstStyle/>
          <a:p>
            <a:r>
              <a:rPr lang="en-US" spc="-120" dirty="0"/>
              <a:t>Quadratic computation as function of seq. length</a:t>
            </a:r>
          </a:p>
        </p:txBody>
      </p:sp>
      <p:grpSp>
        <p:nvGrpSpPr>
          <p:cNvPr id="4" name="Group 3">
            <a:extLst>
              <a:ext uri="{FF2B5EF4-FFF2-40B4-BE49-F238E27FC236}">
                <a16:creationId xmlns:a16="http://schemas.microsoft.com/office/drawing/2014/main" id="{F7EF96E8-F802-4C48-9E2D-6B4B04D68844}"/>
              </a:ext>
            </a:extLst>
          </p:cNvPr>
          <p:cNvGrpSpPr/>
          <p:nvPr/>
        </p:nvGrpSpPr>
        <p:grpSpPr>
          <a:xfrm>
            <a:off x="974102" y="1665025"/>
            <a:ext cx="7576661" cy="3702866"/>
            <a:chOff x="2285468" y="1727168"/>
            <a:chExt cx="7576661" cy="3702866"/>
          </a:xfrm>
        </p:grpSpPr>
        <p:sp>
          <p:nvSpPr>
            <p:cNvPr id="2" name="object 2"/>
            <p:cNvSpPr/>
            <p:nvPr/>
          </p:nvSpPr>
          <p:spPr>
            <a:xfrm>
              <a:off x="7245953" y="2372583"/>
              <a:ext cx="522446" cy="203359"/>
            </a:xfrm>
            <a:custGeom>
              <a:avLst/>
              <a:gdLst/>
              <a:ahLst/>
              <a:cxnLst/>
              <a:rect l="l" t="t" r="r" b="b"/>
              <a:pathLst>
                <a:path w="696595" h="271144">
                  <a:moveTo>
                    <a:pt x="609980" y="0"/>
                  </a:moveTo>
                  <a:lnTo>
                    <a:pt x="606171" y="11049"/>
                  </a:lnTo>
                  <a:lnTo>
                    <a:pt x="621839" y="17881"/>
                  </a:lnTo>
                  <a:lnTo>
                    <a:pt x="635317" y="27320"/>
                  </a:lnTo>
                  <a:lnTo>
                    <a:pt x="662701" y="70981"/>
                  </a:lnTo>
                  <a:lnTo>
                    <a:pt x="670702" y="111089"/>
                  </a:lnTo>
                  <a:lnTo>
                    <a:pt x="671702" y="134239"/>
                  </a:lnTo>
                  <a:lnTo>
                    <a:pt x="670700" y="158118"/>
                  </a:lnTo>
                  <a:lnTo>
                    <a:pt x="662648" y="199354"/>
                  </a:lnTo>
                  <a:lnTo>
                    <a:pt x="635301" y="243713"/>
                  </a:lnTo>
                  <a:lnTo>
                    <a:pt x="606551" y="260096"/>
                  </a:lnTo>
                  <a:lnTo>
                    <a:pt x="609980" y="271145"/>
                  </a:lnTo>
                  <a:lnTo>
                    <a:pt x="646953" y="253793"/>
                  </a:lnTo>
                  <a:lnTo>
                    <a:pt x="674115" y="223774"/>
                  </a:lnTo>
                  <a:lnTo>
                    <a:pt x="690864" y="183562"/>
                  </a:lnTo>
                  <a:lnTo>
                    <a:pt x="696468" y="135636"/>
                  </a:lnTo>
                  <a:lnTo>
                    <a:pt x="695065" y="110775"/>
                  </a:lnTo>
                  <a:lnTo>
                    <a:pt x="683877" y="66770"/>
                  </a:lnTo>
                  <a:lnTo>
                    <a:pt x="661683" y="30932"/>
                  </a:lnTo>
                  <a:lnTo>
                    <a:pt x="629628" y="7119"/>
                  </a:lnTo>
                  <a:lnTo>
                    <a:pt x="609980" y="0"/>
                  </a:lnTo>
                  <a:close/>
                </a:path>
                <a:path w="696595" h="271144">
                  <a:moveTo>
                    <a:pt x="86486" y="0"/>
                  </a:moveTo>
                  <a:lnTo>
                    <a:pt x="49609" y="17430"/>
                  </a:lnTo>
                  <a:lnTo>
                    <a:pt x="22351" y="47625"/>
                  </a:lnTo>
                  <a:lnTo>
                    <a:pt x="5603" y="87820"/>
                  </a:lnTo>
                  <a:lnTo>
                    <a:pt x="0" y="135636"/>
                  </a:lnTo>
                  <a:lnTo>
                    <a:pt x="1402" y="160569"/>
                  </a:lnTo>
                  <a:lnTo>
                    <a:pt x="12590" y="204626"/>
                  </a:lnTo>
                  <a:lnTo>
                    <a:pt x="34712" y="240373"/>
                  </a:lnTo>
                  <a:lnTo>
                    <a:pt x="66768" y="264046"/>
                  </a:lnTo>
                  <a:lnTo>
                    <a:pt x="86486" y="271145"/>
                  </a:lnTo>
                  <a:lnTo>
                    <a:pt x="89915" y="260096"/>
                  </a:lnTo>
                  <a:lnTo>
                    <a:pt x="74487" y="253237"/>
                  </a:lnTo>
                  <a:lnTo>
                    <a:pt x="61166" y="243712"/>
                  </a:lnTo>
                  <a:lnTo>
                    <a:pt x="33819" y="199354"/>
                  </a:lnTo>
                  <a:lnTo>
                    <a:pt x="25767" y="158118"/>
                  </a:lnTo>
                  <a:lnTo>
                    <a:pt x="24764" y="134239"/>
                  </a:lnTo>
                  <a:lnTo>
                    <a:pt x="25767" y="111089"/>
                  </a:lnTo>
                  <a:lnTo>
                    <a:pt x="33819" y="70981"/>
                  </a:lnTo>
                  <a:lnTo>
                    <a:pt x="61261" y="27320"/>
                  </a:lnTo>
                  <a:lnTo>
                    <a:pt x="90297" y="11049"/>
                  </a:lnTo>
                  <a:lnTo>
                    <a:pt x="86486" y="0"/>
                  </a:lnTo>
                  <a:close/>
                </a:path>
              </a:pathLst>
            </a:custGeom>
            <a:solidFill>
              <a:srgbClr val="000000"/>
            </a:solidFill>
          </p:spPr>
          <p:txBody>
            <a:bodyPr wrap="square" lIns="0" tIns="0" rIns="0" bIns="0" rtlCol="0"/>
            <a:lstStyle/>
            <a:p>
              <a:endParaRPr sz="1350"/>
            </a:p>
          </p:txBody>
        </p:sp>
        <p:sp>
          <p:nvSpPr>
            <p:cNvPr id="3" name="object 3"/>
            <p:cNvSpPr txBox="1"/>
            <p:nvPr/>
          </p:nvSpPr>
          <p:spPr>
            <a:xfrm>
              <a:off x="2312747" y="1727168"/>
              <a:ext cx="6917055" cy="1133098"/>
            </a:xfrm>
            <a:prstGeom prst="rect">
              <a:avLst/>
            </a:prstGeom>
          </p:spPr>
          <p:txBody>
            <a:bodyPr vert="horz" wrap="square" lIns="0" tIns="10001" rIns="0" bIns="0" rtlCol="0">
              <a:spAutoFit/>
            </a:bodyPr>
            <a:lstStyle/>
            <a:p>
              <a:pPr marL="295275" indent="-257651">
                <a:spcBef>
                  <a:spcPts val="79"/>
                </a:spcBef>
                <a:buClr>
                  <a:srgbClr val="8B1515"/>
                </a:buClr>
                <a:buFont typeface="Times New Roman"/>
                <a:buChar char="•"/>
                <a:tabLst>
                  <a:tab pos="294799" algn="l"/>
                  <a:tab pos="295751" algn="l"/>
                </a:tabLst>
              </a:pPr>
              <a:r>
                <a:rPr sz="1725" spc="-4" dirty="0">
                  <a:latin typeface="Calibri"/>
                  <a:cs typeface="Calibri"/>
                </a:rPr>
                <a:t>One</a:t>
              </a:r>
              <a:r>
                <a:rPr sz="1725" spc="8" dirty="0">
                  <a:latin typeface="Calibri"/>
                  <a:cs typeface="Calibri"/>
                </a:rPr>
                <a:t> </a:t>
              </a:r>
              <a:r>
                <a:rPr sz="1725" spc="-4" dirty="0">
                  <a:latin typeface="Calibri"/>
                  <a:cs typeface="Calibri"/>
                </a:rPr>
                <a:t>of</a:t>
              </a:r>
              <a:r>
                <a:rPr sz="1725" dirty="0">
                  <a:latin typeface="Calibri"/>
                  <a:cs typeface="Calibri"/>
                </a:rPr>
                <a:t> the</a:t>
              </a:r>
              <a:r>
                <a:rPr sz="1725" spc="8" dirty="0">
                  <a:latin typeface="Calibri"/>
                  <a:cs typeface="Calibri"/>
                </a:rPr>
                <a:t> </a:t>
              </a:r>
              <a:r>
                <a:rPr sz="1725" spc="-4" dirty="0">
                  <a:latin typeface="Calibri"/>
                  <a:cs typeface="Calibri"/>
                </a:rPr>
                <a:t>benefits of</a:t>
              </a:r>
              <a:r>
                <a:rPr sz="1725" dirty="0">
                  <a:latin typeface="Calibri"/>
                  <a:cs typeface="Calibri"/>
                </a:rPr>
                <a:t> self-attention </a:t>
              </a:r>
              <a:r>
                <a:rPr sz="1725" spc="-4" dirty="0">
                  <a:latin typeface="Calibri"/>
                  <a:cs typeface="Calibri"/>
                </a:rPr>
                <a:t>over </a:t>
              </a:r>
              <a:r>
                <a:rPr sz="1725" dirty="0">
                  <a:latin typeface="Calibri"/>
                  <a:cs typeface="Calibri"/>
                </a:rPr>
                <a:t>recurrence</a:t>
              </a:r>
              <a:r>
                <a:rPr sz="1725" spc="4" dirty="0">
                  <a:latin typeface="Calibri"/>
                  <a:cs typeface="Calibri"/>
                </a:rPr>
                <a:t> </a:t>
              </a:r>
              <a:r>
                <a:rPr sz="1725" dirty="0">
                  <a:latin typeface="Calibri"/>
                  <a:cs typeface="Calibri"/>
                </a:rPr>
                <a:t>was</a:t>
              </a:r>
              <a:r>
                <a:rPr sz="1725" spc="4" dirty="0">
                  <a:latin typeface="Calibri"/>
                  <a:cs typeface="Calibri"/>
                </a:rPr>
                <a:t> </a:t>
              </a:r>
              <a:r>
                <a:rPr sz="1725" dirty="0">
                  <a:latin typeface="Calibri"/>
                  <a:cs typeface="Calibri"/>
                </a:rPr>
                <a:t>that</a:t>
              </a:r>
              <a:r>
                <a:rPr sz="1725" spc="8" dirty="0">
                  <a:latin typeface="Calibri"/>
                  <a:cs typeface="Calibri"/>
                </a:rPr>
                <a:t> </a:t>
              </a:r>
              <a:r>
                <a:rPr sz="1725" dirty="0">
                  <a:latin typeface="Calibri"/>
                  <a:cs typeface="Calibri"/>
                </a:rPr>
                <a:t>it’s</a:t>
              </a:r>
              <a:r>
                <a:rPr sz="1725" spc="4" dirty="0">
                  <a:latin typeface="Calibri"/>
                  <a:cs typeface="Calibri"/>
                </a:rPr>
                <a:t> </a:t>
              </a:r>
              <a:r>
                <a:rPr sz="1725" spc="-4" dirty="0">
                  <a:latin typeface="Calibri"/>
                  <a:cs typeface="Calibri"/>
                </a:rPr>
                <a:t>highly</a:t>
              </a:r>
              <a:endParaRPr sz="1725">
                <a:latin typeface="Calibri"/>
                <a:cs typeface="Calibri"/>
              </a:endParaRPr>
            </a:p>
            <a:p>
              <a:pPr marL="295275"/>
              <a:r>
                <a:rPr sz="1725" spc="-4" dirty="0">
                  <a:latin typeface="Calibri"/>
                  <a:cs typeface="Calibri"/>
                </a:rPr>
                <a:t>parallelizable.</a:t>
              </a:r>
              <a:endParaRPr sz="1725">
                <a:latin typeface="Calibri"/>
                <a:cs typeface="Calibri"/>
              </a:endParaRPr>
            </a:p>
            <a:p>
              <a:pPr marL="295275" marR="41910" indent="-257651">
                <a:lnSpc>
                  <a:spcPts val="2063"/>
                </a:lnSpc>
                <a:spcBef>
                  <a:spcPts val="506"/>
                </a:spcBef>
                <a:buClr>
                  <a:srgbClr val="8B1515"/>
                </a:buClr>
                <a:buFont typeface="Times New Roman"/>
                <a:buChar char="•"/>
                <a:tabLst>
                  <a:tab pos="294799" algn="l"/>
                  <a:tab pos="295751" algn="l"/>
                  <a:tab pos="5005863" algn="l"/>
                  <a:tab pos="5475446" algn="l"/>
                </a:tabLst>
              </a:pPr>
              <a:r>
                <a:rPr sz="1725" spc="-4" dirty="0">
                  <a:latin typeface="Calibri"/>
                  <a:cs typeface="Calibri"/>
                </a:rPr>
                <a:t>However,</a:t>
              </a:r>
              <a:r>
                <a:rPr sz="1725" spc="4" dirty="0">
                  <a:latin typeface="Calibri"/>
                  <a:cs typeface="Calibri"/>
                </a:rPr>
                <a:t> </a:t>
              </a:r>
              <a:r>
                <a:rPr sz="1725" spc="-4" dirty="0">
                  <a:latin typeface="Calibri"/>
                  <a:cs typeface="Calibri"/>
                </a:rPr>
                <a:t>its</a:t>
              </a:r>
              <a:r>
                <a:rPr sz="1725" spc="8" dirty="0">
                  <a:latin typeface="Calibri"/>
                  <a:cs typeface="Calibri"/>
                </a:rPr>
                <a:t> </a:t>
              </a:r>
              <a:r>
                <a:rPr sz="1725" dirty="0">
                  <a:latin typeface="Calibri"/>
                  <a:cs typeface="Calibri"/>
                </a:rPr>
                <a:t>total</a:t>
              </a:r>
              <a:r>
                <a:rPr sz="1725" spc="8" dirty="0">
                  <a:latin typeface="Calibri"/>
                  <a:cs typeface="Calibri"/>
                </a:rPr>
                <a:t> </a:t>
              </a:r>
              <a:r>
                <a:rPr sz="1725" dirty="0">
                  <a:latin typeface="Calibri"/>
                  <a:cs typeface="Calibri"/>
                </a:rPr>
                <a:t>number</a:t>
              </a:r>
              <a:r>
                <a:rPr sz="1725" spc="11" dirty="0">
                  <a:latin typeface="Calibri"/>
                  <a:cs typeface="Calibri"/>
                </a:rPr>
                <a:t> </a:t>
              </a:r>
              <a:r>
                <a:rPr sz="1725" spc="-4" dirty="0">
                  <a:latin typeface="Calibri"/>
                  <a:cs typeface="Calibri"/>
                </a:rPr>
                <a:t>of</a:t>
              </a:r>
              <a:r>
                <a:rPr sz="1725" spc="4" dirty="0">
                  <a:latin typeface="Calibri"/>
                  <a:cs typeface="Calibri"/>
                </a:rPr>
                <a:t> </a:t>
              </a:r>
              <a:r>
                <a:rPr sz="1725" spc="-4" dirty="0">
                  <a:latin typeface="Calibri"/>
                  <a:cs typeface="Calibri"/>
                </a:rPr>
                <a:t>operations</a:t>
              </a:r>
              <a:r>
                <a:rPr sz="1725" dirty="0">
                  <a:latin typeface="Calibri"/>
                  <a:cs typeface="Calibri"/>
                </a:rPr>
                <a:t> grows</a:t>
              </a:r>
              <a:r>
                <a:rPr sz="1725" spc="19" dirty="0">
                  <a:latin typeface="Calibri"/>
                  <a:cs typeface="Calibri"/>
                </a:rPr>
                <a:t> </a:t>
              </a:r>
              <a:r>
                <a:rPr sz="1725" dirty="0">
                  <a:latin typeface="Calibri"/>
                  <a:cs typeface="Calibri"/>
                </a:rPr>
                <a:t>as</a:t>
              </a:r>
              <a:r>
                <a:rPr sz="1725" spc="23" dirty="0">
                  <a:latin typeface="Calibri"/>
                  <a:cs typeface="Calibri"/>
                </a:rPr>
                <a:t> </a:t>
              </a:r>
              <a:r>
                <a:rPr sz="1725" dirty="0">
                  <a:latin typeface="Cambria Math"/>
                  <a:cs typeface="Cambria Math"/>
                </a:rPr>
                <a:t>𝑂	</a:t>
              </a:r>
              <a:r>
                <a:rPr sz="1725" spc="68" dirty="0">
                  <a:latin typeface="Cambria Math"/>
                  <a:cs typeface="Cambria Math"/>
                </a:rPr>
                <a:t>𝑇</a:t>
              </a:r>
              <a:r>
                <a:rPr sz="1856" spc="101" baseline="28619" dirty="0">
                  <a:latin typeface="Cambria Math"/>
                  <a:cs typeface="Cambria Math"/>
                </a:rPr>
                <a:t>2</a:t>
              </a:r>
              <a:r>
                <a:rPr sz="1725" spc="68" dirty="0">
                  <a:latin typeface="Cambria Math"/>
                  <a:cs typeface="Cambria Math"/>
                </a:rPr>
                <a:t>𝑑	</a:t>
              </a:r>
              <a:r>
                <a:rPr sz="1725" dirty="0">
                  <a:latin typeface="Calibri"/>
                  <a:cs typeface="Calibri"/>
                </a:rPr>
                <a:t>,</a:t>
              </a:r>
              <a:r>
                <a:rPr sz="1725" spc="-11" dirty="0">
                  <a:latin typeface="Calibri"/>
                  <a:cs typeface="Calibri"/>
                </a:rPr>
                <a:t> </a:t>
              </a:r>
              <a:r>
                <a:rPr sz="1725" dirty="0">
                  <a:latin typeface="Calibri"/>
                  <a:cs typeface="Calibri"/>
                </a:rPr>
                <a:t>where </a:t>
              </a:r>
              <a:r>
                <a:rPr sz="1725" dirty="0">
                  <a:latin typeface="Cambria Math"/>
                  <a:cs typeface="Cambria Math"/>
                </a:rPr>
                <a:t>𝑇</a:t>
              </a:r>
              <a:r>
                <a:rPr sz="1725" spc="34" dirty="0">
                  <a:latin typeface="Cambria Math"/>
                  <a:cs typeface="Cambria Math"/>
                </a:rPr>
                <a:t> </a:t>
              </a:r>
              <a:r>
                <a:rPr sz="1725" dirty="0">
                  <a:latin typeface="Calibri"/>
                  <a:cs typeface="Calibri"/>
                </a:rPr>
                <a:t>is</a:t>
              </a:r>
              <a:r>
                <a:rPr sz="1725" spc="-11" dirty="0">
                  <a:latin typeface="Calibri"/>
                  <a:cs typeface="Calibri"/>
                </a:rPr>
                <a:t> </a:t>
              </a:r>
              <a:r>
                <a:rPr sz="1725" dirty="0">
                  <a:latin typeface="Calibri"/>
                  <a:cs typeface="Calibri"/>
                </a:rPr>
                <a:t>the </a:t>
              </a:r>
              <a:r>
                <a:rPr sz="1725" spc="-379" dirty="0">
                  <a:latin typeface="Calibri"/>
                  <a:cs typeface="Calibri"/>
                </a:rPr>
                <a:t> </a:t>
              </a:r>
              <a:r>
                <a:rPr sz="1725" dirty="0">
                  <a:latin typeface="Calibri"/>
                  <a:cs typeface="Calibri"/>
                </a:rPr>
                <a:t>sequence length, and </a:t>
              </a:r>
              <a:r>
                <a:rPr sz="1725" dirty="0">
                  <a:latin typeface="Cambria Math"/>
                  <a:cs typeface="Cambria Math"/>
                </a:rPr>
                <a:t>𝑑</a:t>
              </a:r>
              <a:r>
                <a:rPr sz="1725" spc="68" dirty="0">
                  <a:latin typeface="Cambria Math"/>
                  <a:cs typeface="Cambria Math"/>
                </a:rPr>
                <a:t> </a:t>
              </a:r>
              <a:r>
                <a:rPr sz="1725" dirty="0">
                  <a:latin typeface="Calibri"/>
                  <a:cs typeface="Calibri"/>
                </a:rPr>
                <a:t>is the</a:t>
              </a:r>
              <a:r>
                <a:rPr sz="1725" spc="8" dirty="0">
                  <a:latin typeface="Calibri"/>
                  <a:cs typeface="Calibri"/>
                </a:rPr>
                <a:t> </a:t>
              </a:r>
              <a:r>
                <a:rPr sz="1725" spc="-4" dirty="0">
                  <a:latin typeface="Calibri"/>
                  <a:cs typeface="Calibri"/>
                </a:rPr>
                <a:t>dimensionality.</a:t>
              </a:r>
              <a:endParaRPr sz="1725">
                <a:latin typeface="Calibri"/>
                <a:cs typeface="Calibri"/>
              </a:endParaRPr>
            </a:p>
          </p:txBody>
        </p:sp>
        <p:sp>
          <p:nvSpPr>
            <p:cNvPr id="5" name="object 5"/>
            <p:cNvSpPr/>
            <p:nvPr/>
          </p:nvSpPr>
          <p:spPr>
            <a:xfrm>
              <a:off x="5623942" y="3086100"/>
              <a:ext cx="992505" cy="910114"/>
            </a:xfrm>
            <a:custGeom>
              <a:avLst/>
              <a:gdLst/>
              <a:ahLst/>
              <a:cxnLst/>
              <a:rect l="l" t="t" r="r" b="b"/>
              <a:pathLst>
                <a:path w="1323340" h="1213485">
                  <a:moveTo>
                    <a:pt x="1120647" y="0"/>
                  </a:moveTo>
                  <a:lnTo>
                    <a:pt x="202184" y="0"/>
                  </a:lnTo>
                  <a:lnTo>
                    <a:pt x="155834" y="5341"/>
                  </a:lnTo>
                  <a:lnTo>
                    <a:pt x="113281" y="20555"/>
                  </a:lnTo>
                  <a:lnTo>
                    <a:pt x="75740" y="44427"/>
                  </a:lnTo>
                  <a:lnTo>
                    <a:pt x="44427" y="75740"/>
                  </a:lnTo>
                  <a:lnTo>
                    <a:pt x="20555" y="113281"/>
                  </a:lnTo>
                  <a:lnTo>
                    <a:pt x="5341" y="155834"/>
                  </a:lnTo>
                  <a:lnTo>
                    <a:pt x="0" y="202184"/>
                  </a:lnTo>
                  <a:lnTo>
                    <a:pt x="0" y="1010919"/>
                  </a:lnTo>
                  <a:lnTo>
                    <a:pt x="5341" y="1057269"/>
                  </a:lnTo>
                  <a:lnTo>
                    <a:pt x="20555" y="1099822"/>
                  </a:lnTo>
                  <a:lnTo>
                    <a:pt x="44427" y="1137363"/>
                  </a:lnTo>
                  <a:lnTo>
                    <a:pt x="75740" y="1168676"/>
                  </a:lnTo>
                  <a:lnTo>
                    <a:pt x="113281" y="1192548"/>
                  </a:lnTo>
                  <a:lnTo>
                    <a:pt x="155834" y="1207762"/>
                  </a:lnTo>
                  <a:lnTo>
                    <a:pt x="202184" y="1213104"/>
                  </a:lnTo>
                  <a:lnTo>
                    <a:pt x="1120647" y="1213104"/>
                  </a:lnTo>
                  <a:lnTo>
                    <a:pt x="1166997" y="1207762"/>
                  </a:lnTo>
                  <a:lnTo>
                    <a:pt x="1209550" y="1192548"/>
                  </a:lnTo>
                  <a:lnTo>
                    <a:pt x="1247091" y="1168676"/>
                  </a:lnTo>
                  <a:lnTo>
                    <a:pt x="1278404" y="1137363"/>
                  </a:lnTo>
                  <a:lnTo>
                    <a:pt x="1302276" y="1099822"/>
                  </a:lnTo>
                  <a:lnTo>
                    <a:pt x="1317490" y="1057269"/>
                  </a:lnTo>
                  <a:lnTo>
                    <a:pt x="1322832" y="1010919"/>
                  </a:lnTo>
                  <a:lnTo>
                    <a:pt x="1322832" y="202184"/>
                  </a:lnTo>
                  <a:lnTo>
                    <a:pt x="1317490" y="155834"/>
                  </a:lnTo>
                  <a:lnTo>
                    <a:pt x="1302276" y="113281"/>
                  </a:lnTo>
                  <a:lnTo>
                    <a:pt x="1278404" y="75740"/>
                  </a:lnTo>
                  <a:lnTo>
                    <a:pt x="1247091" y="44427"/>
                  </a:lnTo>
                  <a:lnTo>
                    <a:pt x="1209550" y="20555"/>
                  </a:lnTo>
                  <a:lnTo>
                    <a:pt x="1166997" y="5341"/>
                  </a:lnTo>
                  <a:lnTo>
                    <a:pt x="1120647" y="0"/>
                  </a:lnTo>
                  <a:close/>
                </a:path>
              </a:pathLst>
            </a:custGeom>
            <a:solidFill>
              <a:srgbClr val="FFACF8"/>
            </a:solidFill>
          </p:spPr>
          <p:txBody>
            <a:bodyPr wrap="square" lIns="0" tIns="0" rIns="0" bIns="0" rtlCol="0"/>
            <a:lstStyle/>
            <a:p>
              <a:endParaRPr sz="1350"/>
            </a:p>
          </p:txBody>
        </p:sp>
        <p:sp>
          <p:nvSpPr>
            <p:cNvPr id="6" name="object 6"/>
            <p:cNvSpPr txBox="1"/>
            <p:nvPr/>
          </p:nvSpPr>
          <p:spPr>
            <a:xfrm>
              <a:off x="5355337" y="3263361"/>
              <a:ext cx="1202531" cy="414055"/>
            </a:xfrm>
            <a:prstGeom prst="rect">
              <a:avLst/>
            </a:prstGeom>
          </p:spPr>
          <p:txBody>
            <a:bodyPr vert="horz" wrap="square" lIns="0" tIns="10001" rIns="0" bIns="0" rtlCol="0">
              <a:spAutoFit/>
            </a:bodyPr>
            <a:lstStyle/>
            <a:p>
              <a:pPr marL="28575">
                <a:spcBef>
                  <a:spcPts val="79"/>
                </a:spcBef>
                <a:tabLst>
                  <a:tab pos="385763" algn="l"/>
                </a:tabLst>
              </a:pPr>
              <a:r>
                <a:rPr sz="2625" b="1" dirty="0">
                  <a:latin typeface="Calibri"/>
                  <a:cs typeface="Calibri"/>
                </a:rPr>
                <a:t>=	</a:t>
              </a:r>
              <a:r>
                <a:rPr sz="1500" spc="83" dirty="0">
                  <a:latin typeface="Cambria Math"/>
                  <a:cs typeface="Cambria Math"/>
                </a:rPr>
                <a:t>𝑋𝑄𝐾</a:t>
              </a:r>
              <a:r>
                <a:rPr sz="1631" spc="124" baseline="28735" dirty="0">
                  <a:latin typeface="Cambria Math"/>
                  <a:cs typeface="Cambria Math"/>
                </a:rPr>
                <a:t>𝖳</a:t>
              </a:r>
              <a:r>
                <a:rPr sz="1631" spc="163" baseline="28735" dirty="0">
                  <a:latin typeface="Cambria Math"/>
                  <a:cs typeface="Cambria Math"/>
                </a:rPr>
                <a:t> </a:t>
              </a:r>
              <a:r>
                <a:rPr sz="1500" spc="139" dirty="0">
                  <a:latin typeface="Cambria Math"/>
                  <a:cs typeface="Cambria Math"/>
                </a:rPr>
                <a:t>𝑋</a:t>
              </a:r>
              <a:r>
                <a:rPr sz="1631" spc="208" baseline="28735" dirty="0">
                  <a:latin typeface="Cambria Math"/>
                  <a:cs typeface="Cambria Math"/>
                </a:rPr>
                <a:t>𝖳</a:t>
              </a:r>
              <a:endParaRPr sz="1631" baseline="28735">
                <a:latin typeface="Cambria Math"/>
                <a:cs typeface="Cambria Math"/>
              </a:endParaRPr>
            </a:p>
          </p:txBody>
        </p:sp>
        <p:sp>
          <p:nvSpPr>
            <p:cNvPr id="7" name="object 7"/>
            <p:cNvSpPr txBox="1"/>
            <p:nvPr/>
          </p:nvSpPr>
          <p:spPr>
            <a:xfrm>
              <a:off x="6675786" y="3719894"/>
              <a:ext cx="396240"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a:t>
              </a:r>
              <a:r>
                <a:rPr spc="41" dirty="0">
                  <a:latin typeface="Cambria Math"/>
                  <a:cs typeface="Cambria Math"/>
                </a:rPr>
                <a:t> </a:t>
              </a:r>
              <a:r>
                <a:rPr dirty="0">
                  <a:latin typeface="Cambria Math"/>
                  <a:cs typeface="Cambria Math"/>
                </a:rPr>
                <a:t>ℝ</a:t>
              </a:r>
              <a:endParaRPr>
                <a:latin typeface="Cambria Math"/>
                <a:cs typeface="Cambria Math"/>
              </a:endParaRPr>
            </a:p>
          </p:txBody>
        </p:sp>
        <p:sp>
          <p:nvSpPr>
            <p:cNvPr id="8" name="object 8"/>
            <p:cNvSpPr txBox="1"/>
            <p:nvPr/>
          </p:nvSpPr>
          <p:spPr>
            <a:xfrm>
              <a:off x="7052976" y="3698178"/>
              <a:ext cx="348138" cy="211661"/>
            </a:xfrm>
            <a:prstGeom prst="rect">
              <a:avLst/>
            </a:prstGeom>
          </p:spPr>
          <p:txBody>
            <a:bodyPr vert="horz" wrap="square" lIns="0" tIns="9525" rIns="0" bIns="0" rtlCol="0">
              <a:spAutoFit/>
            </a:bodyPr>
            <a:lstStyle/>
            <a:p>
              <a:pPr marL="9525">
                <a:spcBef>
                  <a:spcPts val="75"/>
                </a:spcBef>
              </a:pPr>
              <a:r>
                <a:rPr sz="1313" spc="79" dirty="0">
                  <a:latin typeface="Cambria Math"/>
                  <a:cs typeface="Cambria Math"/>
                </a:rPr>
                <a:t>𝑇</a:t>
              </a:r>
              <a:r>
                <a:rPr sz="1313" spc="-4" dirty="0">
                  <a:latin typeface="Cambria Math"/>
                  <a:cs typeface="Cambria Math"/>
                </a:rPr>
                <a:t>×</a:t>
              </a:r>
              <a:r>
                <a:rPr sz="1313" spc="41" dirty="0">
                  <a:latin typeface="Cambria Math"/>
                  <a:cs typeface="Cambria Math"/>
                </a:rPr>
                <a:t>𝑇</a:t>
              </a:r>
              <a:endParaRPr sz="1313">
                <a:latin typeface="Cambria Math"/>
                <a:cs typeface="Cambria Math"/>
              </a:endParaRPr>
            </a:p>
          </p:txBody>
        </p:sp>
        <p:sp>
          <p:nvSpPr>
            <p:cNvPr id="9" name="object 9"/>
            <p:cNvSpPr/>
            <p:nvPr/>
          </p:nvSpPr>
          <p:spPr>
            <a:xfrm>
              <a:off x="8190739" y="3675125"/>
              <a:ext cx="409099" cy="159068"/>
            </a:xfrm>
            <a:custGeom>
              <a:avLst/>
              <a:gdLst/>
              <a:ahLst/>
              <a:cxnLst/>
              <a:rect l="l" t="t" r="r" b="b"/>
              <a:pathLst>
                <a:path w="545465" h="212089">
                  <a:moveTo>
                    <a:pt x="477900" y="0"/>
                  </a:moveTo>
                  <a:lnTo>
                    <a:pt x="474852" y="8635"/>
                  </a:lnTo>
                  <a:lnTo>
                    <a:pt x="487120" y="13946"/>
                  </a:lnTo>
                  <a:lnTo>
                    <a:pt x="497649" y="21304"/>
                  </a:lnTo>
                  <a:lnTo>
                    <a:pt x="519068" y="55429"/>
                  </a:lnTo>
                  <a:lnTo>
                    <a:pt x="526034" y="104774"/>
                  </a:lnTo>
                  <a:lnTo>
                    <a:pt x="525268" y="123517"/>
                  </a:lnTo>
                  <a:lnTo>
                    <a:pt x="513588" y="169290"/>
                  </a:lnTo>
                  <a:lnTo>
                    <a:pt x="487281" y="197865"/>
                  </a:lnTo>
                  <a:lnTo>
                    <a:pt x="475234" y="203199"/>
                  </a:lnTo>
                  <a:lnTo>
                    <a:pt x="477900" y="211708"/>
                  </a:lnTo>
                  <a:lnTo>
                    <a:pt x="518298" y="187705"/>
                  </a:lnTo>
                  <a:lnTo>
                    <a:pt x="541083" y="143335"/>
                  </a:lnTo>
                  <a:lnTo>
                    <a:pt x="545465" y="105917"/>
                  </a:lnTo>
                  <a:lnTo>
                    <a:pt x="544369" y="86536"/>
                  </a:lnTo>
                  <a:lnTo>
                    <a:pt x="527939" y="37083"/>
                  </a:lnTo>
                  <a:lnTo>
                    <a:pt x="493238" y="5544"/>
                  </a:lnTo>
                  <a:lnTo>
                    <a:pt x="477900" y="0"/>
                  </a:lnTo>
                  <a:close/>
                </a:path>
                <a:path w="545465" h="212089">
                  <a:moveTo>
                    <a:pt x="67564" y="0"/>
                  </a:moveTo>
                  <a:lnTo>
                    <a:pt x="27094" y="24110"/>
                  </a:lnTo>
                  <a:lnTo>
                    <a:pt x="4365" y="68595"/>
                  </a:lnTo>
                  <a:lnTo>
                    <a:pt x="0" y="105917"/>
                  </a:lnTo>
                  <a:lnTo>
                    <a:pt x="1093" y="125370"/>
                  </a:lnTo>
                  <a:lnTo>
                    <a:pt x="17399" y="174751"/>
                  </a:lnTo>
                  <a:lnTo>
                    <a:pt x="52135" y="206184"/>
                  </a:lnTo>
                  <a:lnTo>
                    <a:pt x="67564" y="211708"/>
                  </a:lnTo>
                  <a:lnTo>
                    <a:pt x="70231" y="203199"/>
                  </a:lnTo>
                  <a:lnTo>
                    <a:pt x="58130" y="197865"/>
                  </a:lnTo>
                  <a:lnTo>
                    <a:pt x="47720" y="190436"/>
                  </a:lnTo>
                  <a:lnTo>
                    <a:pt x="26376" y="155763"/>
                  </a:lnTo>
                  <a:lnTo>
                    <a:pt x="19304" y="104774"/>
                  </a:lnTo>
                  <a:lnTo>
                    <a:pt x="20089" y="86723"/>
                  </a:lnTo>
                  <a:lnTo>
                    <a:pt x="31876" y="42163"/>
                  </a:lnTo>
                  <a:lnTo>
                    <a:pt x="58291" y="13946"/>
                  </a:lnTo>
                  <a:lnTo>
                    <a:pt x="70485" y="8635"/>
                  </a:lnTo>
                  <a:lnTo>
                    <a:pt x="67564" y="0"/>
                  </a:lnTo>
                  <a:close/>
                </a:path>
              </a:pathLst>
            </a:custGeom>
            <a:solidFill>
              <a:srgbClr val="007B92"/>
            </a:solidFill>
          </p:spPr>
          <p:txBody>
            <a:bodyPr wrap="square" lIns="0" tIns="0" rIns="0" bIns="0" rtlCol="0"/>
            <a:lstStyle/>
            <a:p>
              <a:endParaRPr sz="1350"/>
            </a:p>
          </p:txBody>
        </p:sp>
        <p:sp>
          <p:nvSpPr>
            <p:cNvPr id="10" name="object 10"/>
            <p:cNvSpPr txBox="1"/>
            <p:nvPr/>
          </p:nvSpPr>
          <p:spPr>
            <a:xfrm>
              <a:off x="7950137" y="3208686"/>
              <a:ext cx="1492091" cy="632866"/>
            </a:xfrm>
            <a:prstGeom prst="rect">
              <a:avLst/>
            </a:prstGeom>
          </p:spPr>
          <p:txBody>
            <a:bodyPr vert="horz" wrap="square" lIns="0" tIns="9525" rIns="0" bIns="0" rtlCol="0">
              <a:spAutoFit/>
            </a:bodyPr>
            <a:lstStyle/>
            <a:p>
              <a:pPr marL="28575" marR="22860">
                <a:spcBef>
                  <a:spcPts val="75"/>
                </a:spcBef>
              </a:pPr>
              <a:r>
                <a:rPr sz="1350" dirty="0">
                  <a:solidFill>
                    <a:srgbClr val="007B92"/>
                  </a:solidFill>
                  <a:latin typeface="Calibri"/>
                  <a:cs typeface="Calibri"/>
                </a:rPr>
                <a:t>Need </a:t>
              </a:r>
              <a:r>
                <a:rPr sz="1350" spc="-8" dirty="0">
                  <a:solidFill>
                    <a:srgbClr val="007B92"/>
                  </a:solidFill>
                  <a:latin typeface="Calibri"/>
                  <a:cs typeface="Calibri"/>
                </a:rPr>
                <a:t>to compute </a:t>
              </a:r>
              <a:r>
                <a:rPr sz="1350" dirty="0">
                  <a:solidFill>
                    <a:srgbClr val="007B92"/>
                  </a:solidFill>
                  <a:latin typeface="Calibri"/>
                  <a:cs typeface="Calibri"/>
                </a:rPr>
                <a:t>all </a:t>
              </a:r>
              <a:r>
                <a:rPr sz="1350" spc="-296" dirty="0">
                  <a:solidFill>
                    <a:srgbClr val="007B92"/>
                  </a:solidFill>
                  <a:latin typeface="Calibri"/>
                  <a:cs typeface="Calibri"/>
                </a:rPr>
                <a:t> </a:t>
              </a:r>
              <a:r>
                <a:rPr sz="1350" spc="-11" dirty="0">
                  <a:solidFill>
                    <a:srgbClr val="007B92"/>
                  </a:solidFill>
                  <a:latin typeface="Calibri"/>
                  <a:cs typeface="Calibri"/>
                </a:rPr>
                <a:t>pairs </a:t>
              </a:r>
              <a:r>
                <a:rPr sz="1350" spc="-4" dirty="0">
                  <a:solidFill>
                    <a:srgbClr val="007B92"/>
                  </a:solidFill>
                  <a:latin typeface="Calibri"/>
                  <a:cs typeface="Calibri"/>
                </a:rPr>
                <a:t>of</a:t>
              </a:r>
              <a:r>
                <a:rPr sz="1350" spc="-23" dirty="0">
                  <a:solidFill>
                    <a:srgbClr val="007B92"/>
                  </a:solidFill>
                  <a:latin typeface="Calibri"/>
                  <a:cs typeface="Calibri"/>
                </a:rPr>
                <a:t> </a:t>
              </a:r>
              <a:r>
                <a:rPr sz="1350" spc="-8" dirty="0">
                  <a:solidFill>
                    <a:srgbClr val="007B92"/>
                  </a:solidFill>
                  <a:latin typeface="Calibri"/>
                  <a:cs typeface="Calibri"/>
                </a:rPr>
                <a:t>interactions!</a:t>
              </a:r>
              <a:endParaRPr sz="1350">
                <a:latin typeface="Calibri"/>
                <a:cs typeface="Calibri"/>
              </a:endParaRPr>
            </a:p>
            <a:p>
              <a:pPr marL="107156">
                <a:spcBef>
                  <a:spcPts val="19"/>
                </a:spcBef>
              </a:pPr>
              <a:r>
                <a:rPr sz="1350" dirty="0">
                  <a:solidFill>
                    <a:srgbClr val="007B92"/>
                  </a:solidFill>
                  <a:latin typeface="Cambria Math"/>
                  <a:cs typeface="Cambria Math"/>
                </a:rPr>
                <a:t>𝑂</a:t>
              </a:r>
              <a:r>
                <a:rPr sz="1350" spc="251" dirty="0">
                  <a:solidFill>
                    <a:srgbClr val="007B92"/>
                  </a:solidFill>
                  <a:latin typeface="Cambria Math"/>
                  <a:cs typeface="Cambria Math"/>
                </a:rPr>
                <a:t> </a:t>
              </a:r>
              <a:r>
                <a:rPr sz="1350" spc="49" dirty="0">
                  <a:solidFill>
                    <a:srgbClr val="007B92"/>
                  </a:solidFill>
                  <a:latin typeface="Cambria Math"/>
                  <a:cs typeface="Cambria Math"/>
                </a:rPr>
                <a:t>𝑇</a:t>
              </a:r>
              <a:r>
                <a:rPr sz="1463" spc="73" baseline="27777" dirty="0">
                  <a:solidFill>
                    <a:srgbClr val="007B92"/>
                  </a:solidFill>
                  <a:latin typeface="Cambria Math"/>
                  <a:cs typeface="Cambria Math"/>
                </a:rPr>
                <a:t>2</a:t>
              </a:r>
              <a:r>
                <a:rPr sz="1350" spc="49" dirty="0">
                  <a:solidFill>
                    <a:srgbClr val="007B92"/>
                  </a:solidFill>
                  <a:latin typeface="Cambria Math"/>
                  <a:cs typeface="Cambria Math"/>
                </a:rPr>
                <a:t>𝑑</a:t>
              </a:r>
              <a:endParaRPr sz="1350">
                <a:latin typeface="Cambria Math"/>
                <a:cs typeface="Cambria Math"/>
              </a:endParaRPr>
            </a:p>
          </p:txBody>
        </p:sp>
        <p:sp>
          <p:nvSpPr>
            <p:cNvPr id="11" name="object 11"/>
            <p:cNvSpPr/>
            <p:nvPr/>
          </p:nvSpPr>
          <p:spPr>
            <a:xfrm>
              <a:off x="4343781" y="3595877"/>
              <a:ext cx="910114" cy="400050"/>
            </a:xfrm>
            <a:custGeom>
              <a:avLst/>
              <a:gdLst/>
              <a:ahLst/>
              <a:cxnLst/>
              <a:rect l="l" t="t" r="r" b="b"/>
              <a:pathLst>
                <a:path w="1213485" h="533400">
                  <a:moveTo>
                    <a:pt x="1124203" y="0"/>
                  </a:moveTo>
                  <a:lnTo>
                    <a:pt x="88900" y="0"/>
                  </a:lnTo>
                  <a:lnTo>
                    <a:pt x="54274" y="6979"/>
                  </a:lnTo>
                  <a:lnTo>
                    <a:pt x="26019" y="26019"/>
                  </a:lnTo>
                  <a:lnTo>
                    <a:pt x="6979" y="54274"/>
                  </a:lnTo>
                  <a:lnTo>
                    <a:pt x="0" y="88900"/>
                  </a:lnTo>
                  <a:lnTo>
                    <a:pt x="0" y="444500"/>
                  </a:lnTo>
                  <a:lnTo>
                    <a:pt x="6979" y="479125"/>
                  </a:lnTo>
                  <a:lnTo>
                    <a:pt x="26019" y="507380"/>
                  </a:lnTo>
                  <a:lnTo>
                    <a:pt x="54274" y="526420"/>
                  </a:lnTo>
                  <a:lnTo>
                    <a:pt x="88900" y="533400"/>
                  </a:lnTo>
                  <a:lnTo>
                    <a:pt x="1124203" y="533400"/>
                  </a:lnTo>
                  <a:lnTo>
                    <a:pt x="1158829" y="526420"/>
                  </a:lnTo>
                  <a:lnTo>
                    <a:pt x="1187084" y="507380"/>
                  </a:lnTo>
                  <a:lnTo>
                    <a:pt x="1206124" y="479125"/>
                  </a:lnTo>
                  <a:lnTo>
                    <a:pt x="1213103" y="444500"/>
                  </a:lnTo>
                  <a:lnTo>
                    <a:pt x="1213103" y="88900"/>
                  </a:lnTo>
                  <a:lnTo>
                    <a:pt x="1206124" y="54274"/>
                  </a:lnTo>
                  <a:lnTo>
                    <a:pt x="1187084" y="26019"/>
                  </a:lnTo>
                  <a:lnTo>
                    <a:pt x="1158829" y="6979"/>
                  </a:lnTo>
                  <a:lnTo>
                    <a:pt x="1124203" y="0"/>
                  </a:lnTo>
                  <a:close/>
                </a:path>
              </a:pathLst>
            </a:custGeom>
            <a:solidFill>
              <a:srgbClr val="FFACF8"/>
            </a:solidFill>
          </p:spPr>
          <p:txBody>
            <a:bodyPr wrap="square" lIns="0" tIns="0" rIns="0" bIns="0" rtlCol="0"/>
            <a:lstStyle/>
            <a:p>
              <a:endParaRPr sz="1350"/>
            </a:p>
          </p:txBody>
        </p:sp>
        <p:sp>
          <p:nvSpPr>
            <p:cNvPr id="12" name="object 12"/>
            <p:cNvSpPr txBox="1"/>
            <p:nvPr/>
          </p:nvSpPr>
          <p:spPr>
            <a:xfrm>
              <a:off x="4487322" y="3593021"/>
              <a:ext cx="578644" cy="240450"/>
            </a:xfrm>
            <a:prstGeom prst="rect">
              <a:avLst/>
            </a:prstGeom>
          </p:spPr>
          <p:txBody>
            <a:bodyPr vert="horz" wrap="square" lIns="0" tIns="9525" rIns="0" bIns="0" rtlCol="0">
              <a:spAutoFit/>
            </a:bodyPr>
            <a:lstStyle/>
            <a:p>
              <a:pPr marL="28575">
                <a:spcBef>
                  <a:spcPts val="75"/>
                </a:spcBef>
              </a:pPr>
              <a:r>
                <a:rPr sz="2250" spc="225" baseline="-20833" dirty="0">
                  <a:latin typeface="Cambria Math"/>
                  <a:cs typeface="Cambria Math"/>
                </a:rPr>
                <a:t>𝐾</a:t>
              </a:r>
              <a:r>
                <a:rPr sz="1088" spc="150" dirty="0">
                  <a:latin typeface="Cambria Math"/>
                  <a:cs typeface="Cambria Math"/>
                </a:rPr>
                <a:t>𝖳</a:t>
              </a:r>
              <a:r>
                <a:rPr sz="1088" spc="101" dirty="0">
                  <a:latin typeface="Cambria Math"/>
                  <a:cs typeface="Cambria Math"/>
                </a:rPr>
                <a:t> </a:t>
              </a:r>
              <a:r>
                <a:rPr sz="2250" spc="208" baseline="-20833" dirty="0">
                  <a:latin typeface="Cambria Math"/>
                  <a:cs typeface="Cambria Math"/>
                </a:rPr>
                <a:t>𝑋</a:t>
              </a:r>
              <a:r>
                <a:rPr sz="1088" spc="139" dirty="0">
                  <a:latin typeface="Cambria Math"/>
                  <a:cs typeface="Cambria Math"/>
                </a:rPr>
                <a:t>𝖳</a:t>
              </a:r>
              <a:endParaRPr sz="1088">
                <a:latin typeface="Cambria Math"/>
                <a:cs typeface="Cambria Math"/>
              </a:endParaRPr>
            </a:p>
          </p:txBody>
        </p:sp>
        <p:sp>
          <p:nvSpPr>
            <p:cNvPr id="13" name="object 13"/>
            <p:cNvSpPr/>
            <p:nvPr/>
          </p:nvSpPr>
          <p:spPr>
            <a:xfrm>
              <a:off x="3832859" y="3086100"/>
              <a:ext cx="400050" cy="910114"/>
            </a:xfrm>
            <a:custGeom>
              <a:avLst/>
              <a:gdLst/>
              <a:ahLst/>
              <a:cxnLst/>
              <a:rect l="l" t="t" r="r" b="b"/>
              <a:pathLst>
                <a:path w="533400" h="1213485">
                  <a:moveTo>
                    <a:pt x="444499" y="0"/>
                  </a:moveTo>
                  <a:lnTo>
                    <a:pt x="88900" y="0"/>
                  </a:lnTo>
                  <a:lnTo>
                    <a:pt x="54274" y="6979"/>
                  </a:lnTo>
                  <a:lnTo>
                    <a:pt x="26019" y="26019"/>
                  </a:lnTo>
                  <a:lnTo>
                    <a:pt x="6979" y="54274"/>
                  </a:lnTo>
                  <a:lnTo>
                    <a:pt x="0" y="88900"/>
                  </a:lnTo>
                  <a:lnTo>
                    <a:pt x="0" y="1124204"/>
                  </a:lnTo>
                  <a:lnTo>
                    <a:pt x="6979" y="1158829"/>
                  </a:lnTo>
                  <a:lnTo>
                    <a:pt x="26019" y="1187084"/>
                  </a:lnTo>
                  <a:lnTo>
                    <a:pt x="54274" y="1206124"/>
                  </a:lnTo>
                  <a:lnTo>
                    <a:pt x="88900" y="1213104"/>
                  </a:lnTo>
                  <a:lnTo>
                    <a:pt x="444499" y="1213104"/>
                  </a:lnTo>
                  <a:lnTo>
                    <a:pt x="479125" y="1206124"/>
                  </a:lnTo>
                  <a:lnTo>
                    <a:pt x="507380" y="1187084"/>
                  </a:lnTo>
                  <a:lnTo>
                    <a:pt x="526420" y="1158829"/>
                  </a:lnTo>
                  <a:lnTo>
                    <a:pt x="533399" y="1124204"/>
                  </a:lnTo>
                  <a:lnTo>
                    <a:pt x="533399" y="88900"/>
                  </a:lnTo>
                  <a:lnTo>
                    <a:pt x="526420" y="54274"/>
                  </a:lnTo>
                  <a:lnTo>
                    <a:pt x="507380" y="26019"/>
                  </a:lnTo>
                  <a:lnTo>
                    <a:pt x="479125" y="6979"/>
                  </a:lnTo>
                  <a:lnTo>
                    <a:pt x="444499" y="0"/>
                  </a:lnTo>
                  <a:close/>
                </a:path>
              </a:pathLst>
            </a:custGeom>
            <a:solidFill>
              <a:srgbClr val="FFACF8"/>
            </a:solidFill>
          </p:spPr>
          <p:txBody>
            <a:bodyPr wrap="square" lIns="0" tIns="0" rIns="0" bIns="0" rtlCol="0"/>
            <a:lstStyle/>
            <a:p>
              <a:endParaRPr sz="1350"/>
            </a:p>
          </p:txBody>
        </p:sp>
        <p:sp>
          <p:nvSpPr>
            <p:cNvPr id="14" name="object 14"/>
            <p:cNvSpPr txBox="1"/>
            <p:nvPr/>
          </p:nvSpPr>
          <p:spPr>
            <a:xfrm>
              <a:off x="3899917" y="3405092"/>
              <a:ext cx="271939" cy="240931"/>
            </a:xfrm>
            <a:prstGeom prst="rect">
              <a:avLst/>
            </a:prstGeom>
          </p:spPr>
          <p:txBody>
            <a:bodyPr vert="horz" wrap="square" lIns="0" tIns="10001" rIns="0" bIns="0" rtlCol="0">
              <a:spAutoFit/>
            </a:bodyPr>
            <a:lstStyle/>
            <a:p>
              <a:pPr marL="9525">
                <a:spcBef>
                  <a:spcPts val="79"/>
                </a:spcBef>
              </a:pPr>
              <a:r>
                <a:rPr sz="1500" dirty="0">
                  <a:latin typeface="Cambria Math"/>
                  <a:cs typeface="Cambria Math"/>
                </a:rPr>
                <a:t>𝑋𝑄</a:t>
              </a:r>
              <a:endParaRPr sz="1500">
                <a:latin typeface="Cambria Math"/>
                <a:cs typeface="Cambria Math"/>
              </a:endParaRPr>
            </a:p>
          </p:txBody>
        </p:sp>
        <p:sp>
          <p:nvSpPr>
            <p:cNvPr id="15" name="object 15"/>
            <p:cNvSpPr txBox="1"/>
            <p:nvPr/>
          </p:nvSpPr>
          <p:spPr>
            <a:xfrm>
              <a:off x="2285468" y="4150357"/>
              <a:ext cx="7576661" cy="1279677"/>
            </a:xfrm>
            <a:prstGeom prst="rect">
              <a:avLst/>
            </a:prstGeom>
          </p:spPr>
          <p:txBody>
            <a:bodyPr vert="horz" wrap="square" lIns="0" tIns="63341" rIns="0" bIns="0" rtlCol="0">
              <a:spAutoFit/>
            </a:bodyPr>
            <a:lstStyle/>
            <a:p>
              <a:pPr marL="285274" indent="-257175">
                <a:spcBef>
                  <a:spcPts val="499"/>
                </a:spcBef>
                <a:buClr>
                  <a:srgbClr val="8B1515"/>
                </a:buClr>
                <a:buFont typeface="Times New Roman"/>
                <a:buChar char="•"/>
                <a:tabLst>
                  <a:tab pos="285274" algn="l"/>
                  <a:tab pos="285750" algn="l"/>
                </a:tabLst>
              </a:pPr>
              <a:r>
                <a:rPr sz="1725" spc="-4" dirty="0">
                  <a:latin typeface="Calibri"/>
                  <a:cs typeface="Calibri"/>
                </a:rPr>
                <a:t>Thin</a:t>
              </a:r>
              <a:r>
                <a:rPr sz="1725" dirty="0">
                  <a:latin typeface="Calibri"/>
                  <a:cs typeface="Calibri"/>
                </a:rPr>
                <a:t>k</a:t>
              </a:r>
              <a:r>
                <a:rPr sz="1725" spc="-4" dirty="0">
                  <a:latin typeface="Calibri"/>
                  <a:cs typeface="Calibri"/>
                </a:rPr>
                <a:t> o</a:t>
              </a:r>
              <a:r>
                <a:rPr sz="1725" dirty="0">
                  <a:latin typeface="Calibri"/>
                  <a:cs typeface="Calibri"/>
                </a:rPr>
                <a:t>f</a:t>
              </a:r>
              <a:r>
                <a:rPr sz="1725" spc="4" dirty="0">
                  <a:latin typeface="Calibri"/>
                  <a:cs typeface="Calibri"/>
                </a:rPr>
                <a:t> </a:t>
              </a:r>
              <a:r>
                <a:rPr sz="1725" spc="4" dirty="0">
                  <a:latin typeface="Cambria Math"/>
                  <a:cs typeface="Cambria Math"/>
                </a:rPr>
                <a:t>𝑑</a:t>
              </a:r>
              <a:r>
                <a:rPr sz="1725" spc="75" dirty="0">
                  <a:latin typeface="Cambria Math"/>
                  <a:cs typeface="Cambria Math"/>
                </a:rPr>
                <a:t> </a:t>
              </a:r>
              <a:r>
                <a:rPr sz="1725" dirty="0">
                  <a:latin typeface="Calibri"/>
                  <a:cs typeface="Calibri"/>
                </a:rPr>
                <a:t>as</a:t>
              </a:r>
              <a:r>
                <a:rPr sz="1725" spc="-8" dirty="0">
                  <a:latin typeface="Calibri"/>
                  <a:cs typeface="Calibri"/>
                </a:rPr>
                <a:t> </a:t>
              </a:r>
              <a:r>
                <a:rPr sz="1725" dirty="0">
                  <a:latin typeface="Calibri"/>
                  <a:cs typeface="Calibri"/>
                </a:rPr>
                <a:t>around</a:t>
              </a:r>
              <a:r>
                <a:rPr sz="1725" spc="-8" dirty="0">
                  <a:latin typeface="Calibri"/>
                  <a:cs typeface="Calibri"/>
                </a:rPr>
                <a:t> </a:t>
              </a:r>
              <a:r>
                <a:rPr sz="1725" dirty="0">
                  <a:latin typeface="Cambria Math"/>
                  <a:cs typeface="Cambria Math"/>
                </a:rPr>
                <a:t>𝟏,</a:t>
              </a:r>
              <a:r>
                <a:rPr sz="1725" spc="-98" dirty="0">
                  <a:latin typeface="Cambria Math"/>
                  <a:cs typeface="Cambria Math"/>
                </a:rPr>
                <a:t> </a:t>
              </a:r>
              <a:r>
                <a:rPr sz="1725" spc="4" dirty="0">
                  <a:latin typeface="Cambria Math"/>
                  <a:cs typeface="Cambria Math"/>
                </a:rPr>
                <a:t>𝟎𝟎</a:t>
              </a:r>
              <a:r>
                <a:rPr sz="1725" spc="-8" dirty="0">
                  <a:latin typeface="Cambria Math"/>
                  <a:cs typeface="Cambria Math"/>
                </a:rPr>
                <a:t>𝟎</a:t>
              </a:r>
              <a:r>
                <a:rPr sz="1725" dirty="0">
                  <a:latin typeface="Calibri"/>
                  <a:cs typeface="Calibri"/>
                </a:rPr>
                <a:t>.</a:t>
              </a:r>
              <a:endParaRPr sz="1725">
                <a:latin typeface="Calibri"/>
                <a:cs typeface="Calibri"/>
              </a:endParaRPr>
            </a:p>
            <a:p>
              <a:pPr marL="542449" lvl="1" indent="-171926">
                <a:spcBef>
                  <a:spcPts val="424"/>
                </a:spcBef>
                <a:buClr>
                  <a:srgbClr val="007B92"/>
                </a:buClr>
                <a:buFont typeface="Times New Roman"/>
                <a:buChar char="•"/>
                <a:tabLst>
                  <a:tab pos="542925" algn="l"/>
                  <a:tab pos="3760470" algn="l"/>
                </a:tabLst>
              </a:pPr>
              <a:r>
                <a:rPr sz="1725" spc="-4" dirty="0">
                  <a:latin typeface="Calibri"/>
                  <a:cs typeface="Calibri"/>
                </a:rPr>
                <a:t>So,</a:t>
              </a:r>
              <a:r>
                <a:rPr sz="1725" spc="4" dirty="0">
                  <a:latin typeface="Calibri"/>
                  <a:cs typeface="Calibri"/>
                </a:rPr>
                <a:t> </a:t>
              </a:r>
              <a:r>
                <a:rPr sz="1725" dirty="0">
                  <a:latin typeface="Calibri"/>
                  <a:cs typeface="Calibri"/>
                </a:rPr>
                <a:t>for a</a:t>
              </a:r>
              <a:r>
                <a:rPr sz="1725" spc="11" dirty="0">
                  <a:latin typeface="Calibri"/>
                  <a:cs typeface="Calibri"/>
                </a:rPr>
                <a:t> </a:t>
              </a:r>
              <a:r>
                <a:rPr sz="1725" spc="-4" dirty="0">
                  <a:latin typeface="Calibri"/>
                  <a:cs typeface="Calibri"/>
                </a:rPr>
                <a:t>single</a:t>
              </a:r>
              <a:r>
                <a:rPr sz="1725" spc="8" dirty="0">
                  <a:latin typeface="Calibri"/>
                  <a:cs typeface="Calibri"/>
                </a:rPr>
                <a:t> </a:t>
              </a:r>
              <a:r>
                <a:rPr sz="1725" spc="-4" dirty="0">
                  <a:latin typeface="Calibri"/>
                  <a:cs typeface="Calibri"/>
                </a:rPr>
                <a:t>(shortish)</a:t>
              </a:r>
              <a:r>
                <a:rPr sz="1725" spc="23" dirty="0">
                  <a:latin typeface="Calibri"/>
                  <a:cs typeface="Calibri"/>
                </a:rPr>
                <a:t> </a:t>
              </a:r>
              <a:r>
                <a:rPr sz="1725" spc="-4" dirty="0">
                  <a:latin typeface="Calibri"/>
                  <a:cs typeface="Calibri"/>
                </a:rPr>
                <a:t>sentence,	</a:t>
              </a:r>
              <a:r>
                <a:rPr sz="1725" dirty="0">
                  <a:latin typeface="Cambria Math"/>
                  <a:cs typeface="Cambria Math"/>
                </a:rPr>
                <a:t>𝑇</a:t>
              </a:r>
              <a:r>
                <a:rPr sz="1725" spc="131" dirty="0">
                  <a:latin typeface="Cambria Math"/>
                  <a:cs typeface="Cambria Math"/>
                </a:rPr>
                <a:t> </a:t>
              </a:r>
              <a:r>
                <a:rPr sz="1725" dirty="0">
                  <a:latin typeface="Cambria Math"/>
                  <a:cs typeface="Cambria Math"/>
                </a:rPr>
                <a:t>≤</a:t>
              </a:r>
              <a:r>
                <a:rPr sz="1725" spc="90" dirty="0">
                  <a:latin typeface="Cambria Math"/>
                  <a:cs typeface="Cambria Math"/>
                </a:rPr>
                <a:t> </a:t>
              </a:r>
              <a:r>
                <a:rPr sz="1725" dirty="0">
                  <a:latin typeface="Cambria Math"/>
                  <a:cs typeface="Cambria Math"/>
                </a:rPr>
                <a:t>30</a:t>
              </a:r>
              <a:r>
                <a:rPr sz="1725" dirty="0">
                  <a:latin typeface="Calibri"/>
                  <a:cs typeface="Calibri"/>
                </a:rPr>
                <a:t>;</a:t>
              </a:r>
              <a:r>
                <a:rPr sz="1725" spc="-15" dirty="0">
                  <a:latin typeface="Calibri"/>
                  <a:cs typeface="Calibri"/>
                </a:rPr>
                <a:t> </a:t>
              </a:r>
              <a:r>
                <a:rPr sz="1725" spc="64" dirty="0">
                  <a:latin typeface="Cambria Math"/>
                  <a:cs typeface="Cambria Math"/>
                </a:rPr>
                <a:t>𝑇</a:t>
              </a:r>
              <a:r>
                <a:rPr sz="1856" spc="95" baseline="28619" dirty="0">
                  <a:latin typeface="Cambria Math"/>
                  <a:cs typeface="Cambria Math"/>
                </a:rPr>
                <a:t>2</a:t>
              </a:r>
              <a:r>
                <a:rPr sz="1856" spc="410" baseline="28619" dirty="0">
                  <a:latin typeface="Cambria Math"/>
                  <a:cs typeface="Cambria Math"/>
                </a:rPr>
                <a:t> </a:t>
              </a:r>
              <a:r>
                <a:rPr sz="1725" dirty="0">
                  <a:latin typeface="Cambria Math"/>
                  <a:cs typeface="Cambria Math"/>
                </a:rPr>
                <a:t>≤</a:t>
              </a:r>
              <a:r>
                <a:rPr sz="1725" spc="90" dirty="0">
                  <a:latin typeface="Cambria Math"/>
                  <a:cs typeface="Cambria Math"/>
                </a:rPr>
                <a:t> </a:t>
              </a:r>
              <a:r>
                <a:rPr sz="1725" spc="-4" dirty="0">
                  <a:latin typeface="Cambria Math"/>
                  <a:cs typeface="Cambria Math"/>
                </a:rPr>
                <a:t>𝟗𝟎𝟎</a:t>
              </a:r>
              <a:r>
                <a:rPr sz="1725" b="1" spc="-4" dirty="0">
                  <a:latin typeface="Calibri"/>
                  <a:cs typeface="Calibri"/>
                </a:rPr>
                <a:t>.</a:t>
              </a:r>
              <a:endParaRPr sz="1725">
                <a:latin typeface="Calibri"/>
                <a:cs typeface="Calibri"/>
              </a:endParaRPr>
            </a:p>
            <a:p>
              <a:pPr marL="542449" lvl="1" indent="-171926">
                <a:spcBef>
                  <a:spcPts val="405"/>
                </a:spcBef>
                <a:buClr>
                  <a:srgbClr val="007B92"/>
                </a:buClr>
                <a:buFont typeface="Times New Roman"/>
                <a:buChar char="•"/>
                <a:tabLst>
                  <a:tab pos="542925" algn="l"/>
                </a:tabLst>
              </a:pPr>
              <a:r>
                <a:rPr sz="1725" dirty="0">
                  <a:latin typeface="Calibri"/>
                  <a:cs typeface="Calibri"/>
                </a:rPr>
                <a:t>In</a:t>
              </a:r>
              <a:r>
                <a:rPr sz="1725" spc="-4" dirty="0">
                  <a:latin typeface="Calibri"/>
                  <a:cs typeface="Calibri"/>
                </a:rPr>
                <a:t> </a:t>
              </a:r>
              <a:r>
                <a:rPr sz="1725" dirty="0">
                  <a:latin typeface="Calibri"/>
                  <a:cs typeface="Calibri"/>
                </a:rPr>
                <a:t>practice, we</a:t>
              </a:r>
              <a:r>
                <a:rPr sz="1725" spc="8" dirty="0">
                  <a:latin typeface="Calibri"/>
                  <a:cs typeface="Calibri"/>
                </a:rPr>
                <a:t> </a:t>
              </a:r>
              <a:r>
                <a:rPr sz="1725" spc="-4" dirty="0">
                  <a:latin typeface="Calibri"/>
                  <a:cs typeface="Calibri"/>
                </a:rPr>
                <a:t>set</a:t>
              </a:r>
              <a:r>
                <a:rPr sz="1725" dirty="0">
                  <a:latin typeface="Calibri"/>
                  <a:cs typeface="Calibri"/>
                </a:rPr>
                <a:t> a</a:t>
              </a:r>
              <a:r>
                <a:rPr sz="1725" spc="-4" dirty="0">
                  <a:latin typeface="Calibri"/>
                  <a:cs typeface="Calibri"/>
                </a:rPr>
                <a:t> bound</a:t>
              </a:r>
              <a:r>
                <a:rPr sz="1725" spc="4" dirty="0">
                  <a:latin typeface="Calibri"/>
                  <a:cs typeface="Calibri"/>
                </a:rPr>
                <a:t> </a:t>
              </a:r>
              <a:r>
                <a:rPr sz="1725" spc="-4" dirty="0">
                  <a:latin typeface="Calibri"/>
                  <a:cs typeface="Calibri"/>
                </a:rPr>
                <a:t>like</a:t>
              </a:r>
              <a:r>
                <a:rPr sz="1725" spc="19" dirty="0">
                  <a:latin typeface="Calibri"/>
                  <a:cs typeface="Calibri"/>
                </a:rPr>
                <a:t> </a:t>
              </a:r>
              <a:r>
                <a:rPr sz="1725" dirty="0">
                  <a:latin typeface="Cambria Math"/>
                  <a:cs typeface="Cambria Math"/>
                </a:rPr>
                <a:t>𝑇</a:t>
              </a:r>
              <a:r>
                <a:rPr sz="1725" spc="135" dirty="0">
                  <a:latin typeface="Cambria Math"/>
                  <a:cs typeface="Cambria Math"/>
                </a:rPr>
                <a:t> </a:t>
              </a:r>
              <a:r>
                <a:rPr sz="1725" dirty="0">
                  <a:latin typeface="Cambria Math"/>
                  <a:cs typeface="Cambria Math"/>
                </a:rPr>
                <a:t>=</a:t>
              </a:r>
              <a:r>
                <a:rPr sz="1725" spc="90" dirty="0">
                  <a:latin typeface="Cambria Math"/>
                  <a:cs typeface="Cambria Math"/>
                </a:rPr>
                <a:t> </a:t>
              </a:r>
              <a:r>
                <a:rPr sz="1725" spc="-4" dirty="0">
                  <a:latin typeface="Cambria Math"/>
                  <a:cs typeface="Cambria Math"/>
                </a:rPr>
                <a:t>512.</a:t>
              </a:r>
              <a:endParaRPr sz="1725">
                <a:latin typeface="Cambria Math"/>
                <a:cs typeface="Cambria Math"/>
              </a:endParaRPr>
            </a:p>
            <a:p>
              <a:pPr marL="542449" lvl="1" indent="-171926">
                <a:spcBef>
                  <a:spcPts val="416"/>
                </a:spcBef>
                <a:buClr>
                  <a:srgbClr val="007B92"/>
                </a:buClr>
                <a:buFont typeface="Times New Roman"/>
                <a:buChar char="•"/>
                <a:tabLst>
                  <a:tab pos="542925" algn="l"/>
                </a:tabLst>
              </a:pPr>
              <a:r>
                <a:rPr sz="1725" b="1" dirty="0">
                  <a:latin typeface="Calibri"/>
                  <a:cs typeface="Calibri"/>
                </a:rPr>
                <a:t>But </a:t>
              </a:r>
              <a:r>
                <a:rPr sz="1725" b="1" spc="-4" dirty="0">
                  <a:latin typeface="Calibri"/>
                  <a:cs typeface="Calibri"/>
                </a:rPr>
                <a:t>what</a:t>
              </a:r>
              <a:r>
                <a:rPr sz="1725" b="1" spc="4" dirty="0">
                  <a:latin typeface="Calibri"/>
                  <a:cs typeface="Calibri"/>
                </a:rPr>
                <a:t> </a:t>
              </a:r>
              <a:r>
                <a:rPr sz="1725" b="1" dirty="0">
                  <a:latin typeface="Calibri"/>
                  <a:cs typeface="Calibri"/>
                </a:rPr>
                <a:t>if we’d</a:t>
              </a:r>
              <a:r>
                <a:rPr sz="1725" b="1" spc="-11" dirty="0">
                  <a:latin typeface="Calibri"/>
                  <a:cs typeface="Calibri"/>
                </a:rPr>
                <a:t> </a:t>
              </a:r>
              <a:r>
                <a:rPr sz="1725" b="1" spc="-4" dirty="0">
                  <a:latin typeface="Calibri"/>
                  <a:cs typeface="Calibri"/>
                </a:rPr>
                <a:t>like</a:t>
              </a:r>
              <a:r>
                <a:rPr sz="1725" b="1" spc="4" dirty="0">
                  <a:latin typeface="Calibri"/>
                  <a:cs typeface="Calibri"/>
                </a:rPr>
                <a:t> </a:t>
              </a:r>
              <a:r>
                <a:rPr sz="1725" dirty="0">
                  <a:latin typeface="Cambria Math"/>
                  <a:cs typeface="Cambria Math"/>
                </a:rPr>
                <a:t>𝑻</a:t>
              </a:r>
              <a:r>
                <a:rPr sz="1725" spc="101"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𝟏𝟎,</a:t>
              </a:r>
              <a:r>
                <a:rPr sz="1725" spc="-90" dirty="0">
                  <a:latin typeface="Cambria Math"/>
                  <a:cs typeface="Cambria Math"/>
                </a:rPr>
                <a:t> </a:t>
              </a:r>
              <a:r>
                <a:rPr sz="1725" spc="-4" dirty="0">
                  <a:latin typeface="Cambria Math"/>
                  <a:cs typeface="Cambria Math"/>
                </a:rPr>
                <a:t>𝟎𝟎𝟎</a:t>
              </a:r>
              <a:r>
                <a:rPr sz="1725" b="1" spc="-4" dirty="0">
                  <a:latin typeface="Calibri"/>
                  <a:cs typeface="Calibri"/>
                </a:rPr>
                <a:t>?</a:t>
              </a:r>
              <a:r>
                <a:rPr sz="1725" b="1" spc="8" dirty="0">
                  <a:latin typeface="Calibri"/>
                  <a:cs typeface="Calibri"/>
                </a:rPr>
                <a:t> </a:t>
              </a:r>
              <a:r>
                <a:rPr sz="1725" spc="-4" dirty="0">
                  <a:latin typeface="Calibri"/>
                  <a:cs typeface="Calibri"/>
                </a:rPr>
                <a:t>For example,</a:t>
              </a:r>
              <a:r>
                <a:rPr sz="1725" spc="4" dirty="0">
                  <a:latin typeface="Calibri"/>
                  <a:cs typeface="Calibri"/>
                </a:rPr>
                <a:t> </a:t>
              </a:r>
              <a:r>
                <a:rPr sz="1725" spc="-4" dirty="0">
                  <a:latin typeface="Calibri"/>
                  <a:cs typeface="Calibri"/>
                </a:rPr>
                <a:t>to</a:t>
              </a:r>
              <a:r>
                <a:rPr sz="1725" dirty="0">
                  <a:latin typeface="Calibri"/>
                  <a:cs typeface="Calibri"/>
                </a:rPr>
                <a:t> work</a:t>
              </a:r>
              <a:r>
                <a:rPr sz="1725" spc="8" dirty="0">
                  <a:latin typeface="Calibri"/>
                  <a:cs typeface="Calibri"/>
                </a:rPr>
                <a:t> </a:t>
              </a:r>
              <a:r>
                <a:rPr sz="1725" spc="-4" dirty="0">
                  <a:latin typeface="Calibri"/>
                  <a:cs typeface="Calibri"/>
                </a:rPr>
                <a:t>on</a:t>
              </a:r>
              <a:r>
                <a:rPr sz="1725" spc="4" dirty="0">
                  <a:latin typeface="Calibri"/>
                  <a:cs typeface="Calibri"/>
                </a:rPr>
                <a:t> </a:t>
              </a:r>
              <a:r>
                <a:rPr sz="1725" dirty="0">
                  <a:latin typeface="Calibri"/>
                  <a:cs typeface="Calibri"/>
                </a:rPr>
                <a:t>long </a:t>
              </a:r>
              <a:r>
                <a:rPr sz="1725" spc="-4" dirty="0">
                  <a:latin typeface="Calibri"/>
                  <a:cs typeface="Calibri"/>
                </a:rPr>
                <a:t>documents?</a:t>
              </a:r>
              <a:endParaRPr sz="1725">
                <a:latin typeface="Calibri"/>
                <a:cs typeface="Calibri"/>
              </a:endParaRPr>
            </a:p>
          </p:txBody>
        </p:sp>
      </p:grpSp>
      <p:sp>
        <p:nvSpPr>
          <p:cNvPr id="17" name="TextBox 16">
            <a:extLst>
              <a:ext uri="{FF2B5EF4-FFF2-40B4-BE49-F238E27FC236}">
                <a16:creationId xmlns:a16="http://schemas.microsoft.com/office/drawing/2014/main" id="{D1195570-8E3E-400E-9256-43289DDA517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00443" y="3377433"/>
            <a:ext cx="3587115" cy="332303"/>
          </a:xfrm>
          <a:prstGeom prst="rect">
            <a:avLst/>
          </a:prstGeom>
        </p:spPr>
        <p:txBody>
          <a:bodyPr vert="horz" wrap="square" lIns="0" tIns="9049" rIns="0" bIns="0" rtlCol="0">
            <a:spAutoFit/>
          </a:bodyPr>
          <a:lstStyle/>
          <a:p>
            <a:pPr marL="9525">
              <a:spcBef>
                <a:spcPts val="71"/>
              </a:spcBef>
              <a:tabLst>
                <a:tab pos="1023938" algn="l"/>
              </a:tabLst>
            </a:pPr>
            <a:r>
              <a:rPr sz="2100" spc="-4" dirty="0">
                <a:latin typeface="Calibri"/>
                <a:cs typeface="Calibri"/>
              </a:rPr>
              <a:t>I </a:t>
            </a:r>
            <a:r>
              <a:rPr sz="2100" spc="-8" dirty="0">
                <a:latin typeface="Calibri"/>
                <a:cs typeface="Calibri"/>
              </a:rPr>
              <a:t>put</a:t>
            </a:r>
            <a:r>
              <a:rPr sz="2100" u="heavy" spc="-8" dirty="0">
                <a:uFill>
                  <a:solidFill>
                    <a:srgbClr val="000000"/>
                  </a:solidFill>
                </a:uFill>
                <a:latin typeface="Calibri"/>
                <a:cs typeface="Calibri"/>
              </a:rPr>
              <a:t> 	</a:t>
            </a:r>
            <a:r>
              <a:rPr sz="2100" spc="-4" dirty="0">
                <a:latin typeface="Calibri"/>
                <a:cs typeface="Calibri"/>
              </a:rPr>
              <a:t>fork down on the</a:t>
            </a:r>
            <a:r>
              <a:rPr sz="2100" spc="-30" dirty="0">
                <a:latin typeface="Calibri"/>
                <a:cs typeface="Calibri"/>
              </a:rPr>
              <a:t> </a:t>
            </a:r>
            <a:r>
              <a:rPr sz="2100" spc="-4" dirty="0">
                <a:latin typeface="Calibri"/>
                <a:cs typeface="Calibri"/>
              </a:rPr>
              <a:t>table.</a:t>
            </a:r>
            <a:endParaRPr sz="2100">
              <a:latin typeface="Calibri"/>
              <a:cs typeface="Calibri"/>
            </a:endParaRPr>
          </a:p>
        </p:txBody>
      </p:sp>
      <p:sp>
        <p:nvSpPr>
          <p:cNvPr id="5" name="TextBox 4">
            <a:extLst>
              <a:ext uri="{FF2B5EF4-FFF2-40B4-BE49-F238E27FC236}">
                <a16:creationId xmlns:a16="http://schemas.microsoft.com/office/drawing/2014/main" id="{B53307BC-9CEC-4E0A-8C70-5710FCC9BA67}"/>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9" name="Title 8">
            <a:extLst>
              <a:ext uri="{FF2B5EF4-FFF2-40B4-BE49-F238E27FC236}">
                <a16:creationId xmlns:a16="http://schemas.microsoft.com/office/drawing/2014/main" id="{8F01FE8B-9534-4A4C-B2B3-31E18541FE00}"/>
              </a:ext>
            </a:extLst>
          </p:cNvPr>
          <p:cNvSpPr>
            <a:spLocks noGrp="1"/>
          </p:cNvSpPr>
          <p:nvPr>
            <p:ph type="title"/>
          </p:nvPr>
        </p:nvSpPr>
        <p:spPr>
          <a:xfrm>
            <a:off x="802909" y="338477"/>
            <a:ext cx="10582182" cy="912812"/>
          </a:xfrm>
        </p:spPr>
        <p:txBody>
          <a:bodyPr>
            <a:normAutofit fontScale="90000"/>
          </a:bodyPr>
          <a:lstStyle/>
          <a:p>
            <a:r>
              <a:rPr lang="en-US" b="0" dirty="0"/>
              <a:t>What can we learn from reconstructing the input?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4EDD43-45B7-4E64-B611-DE272D3F05CC}"/>
              </a:ext>
            </a:extLst>
          </p:cNvPr>
          <p:cNvSpPr>
            <a:spLocks noGrp="1"/>
          </p:cNvSpPr>
          <p:nvPr>
            <p:ph type="title"/>
          </p:nvPr>
        </p:nvSpPr>
        <p:spPr>
          <a:xfrm>
            <a:off x="372862" y="124969"/>
            <a:ext cx="11487705" cy="984885"/>
          </a:xfrm>
        </p:spPr>
        <p:txBody>
          <a:bodyPr vert="horz" lIns="91440" tIns="45720" rIns="91440" bIns="45720" rtlCol="0" anchor="ctr">
            <a:normAutofit fontScale="90000"/>
          </a:bodyPr>
          <a:lstStyle/>
          <a:p>
            <a:r>
              <a:rPr lang="en-US" spc="-120" dirty="0"/>
              <a:t>Recent work on improving on quadratic self-attention cost</a:t>
            </a:r>
          </a:p>
        </p:txBody>
      </p:sp>
      <p:grpSp>
        <p:nvGrpSpPr>
          <p:cNvPr id="4" name="Group 3">
            <a:extLst>
              <a:ext uri="{FF2B5EF4-FFF2-40B4-BE49-F238E27FC236}">
                <a16:creationId xmlns:a16="http://schemas.microsoft.com/office/drawing/2014/main" id="{7ABB7271-554F-410B-9D5A-90C4E6044D72}"/>
              </a:ext>
            </a:extLst>
          </p:cNvPr>
          <p:cNvGrpSpPr/>
          <p:nvPr/>
        </p:nvGrpSpPr>
        <p:grpSpPr>
          <a:xfrm>
            <a:off x="982670" y="1505228"/>
            <a:ext cx="8313783" cy="3645434"/>
            <a:chOff x="2039113" y="1727169"/>
            <a:chExt cx="8313783" cy="3645434"/>
          </a:xfrm>
        </p:grpSpPr>
        <p:sp>
          <p:nvSpPr>
            <p:cNvPr id="2" name="object 2"/>
            <p:cNvSpPr/>
            <p:nvPr/>
          </p:nvSpPr>
          <p:spPr>
            <a:xfrm>
              <a:off x="5752052" y="2057116"/>
              <a:ext cx="387668" cy="203359"/>
            </a:xfrm>
            <a:custGeom>
              <a:avLst/>
              <a:gdLst/>
              <a:ahLst/>
              <a:cxnLst/>
              <a:rect l="l" t="t" r="r" b="b"/>
              <a:pathLst>
                <a:path w="516889" h="271144">
                  <a:moveTo>
                    <a:pt x="430149" y="0"/>
                  </a:moveTo>
                  <a:lnTo>
                    <a:pt x="426338" y="11048"/>
                  </a:lnTo>
                  <a:lnTo>
                    <a:pt x="442007" y="17881"/>
                  </a:lnTo>
                  <a:lnTo>
                    <a:pt x="455485" y="27320"/>
                  </a:lnTo>
                  <a:lnTo>
                    <a:pt x="482869" y="70981"/>
                  </a:lnTo>
                  <a:lnTo>
                    <a:pt x="490870" y="111089"/>
                  </a:lnTo>
                  <a:lnTo>
                    <a:pt x="491871" y="134238"/>
                  </a:lnTo>
                  <a:lnTo>
                    <a:pt x="490868" y="158118"/>
                  </a:lnTo>
                  <a:lnTo>
                    <a:pt x="482816" y="199354"/>
                  </a:lnTo>
                  <a:lnTo>
                    <a:pt x="455469" y="243712"/>
                  </a:lnTo>
                  <a:lnTo>
                    <a:pt x="426720" y="260095"/>
                  </a:lnTo>
                  <a:lnTo>
                    <a:pt x="430149" y="271144"/>
                  </a:lnTo>
                  <a:lnTo>
                    <a:pt x="467121" y="253793"/>
                  </a:lnTo>
                  <a:lnTo>
                    <a:pt x="494284" y="223773"/>
                  </a:lnTo>
                  <a:lnTo>
                    <a:pt x="511032" y="183562"/>
                  </a:lnTo>
                  <a:lnTo>
                    <a:pt x="516636" y="135635"/>
                  </a:lnTo>
                  <a:lnTo>
                    <a:pt x="515233" y="110775"/>
                  </a:lnTo>
                  <a:lnTo>
                    <a:pt x="504045" y="66770"/>
                  </a:lnTo>
                  <a:lnTo>
                    <a:pt x="481851" y="30932"/>
                  </a:lnTo>
                  <a:lnTo>
                    <a:pt x="449796" y="7119"/>
                  </a:lnTo>
                  <a:lnTo>
                    <a:pt x="430149" y="0"/>
                  </a:lnTo>
                  <a:close/>
                </a:path>
                <a:path w="516889" h="271144">
                  <a:moveTo>
                    <a:pt x="86487" y="0"/>
                  </a:moveTo>
                  <a:lnTo>
                    <a:pt x="49609" y="17430"/>
                  </a:lnTo>
                  <a:lnTo>
                    <a:pt x="22351" y="47625"/>
                  </a:lnTo>
                  <a:lnTo>
                    <a:pt x="5603" y="87820"/>
                  </a:lnTo>
                  <a:lnTo>
                    <a:pt x="0" y="135635"/>
                  </a:lnTo>
                  <a:lnTo>
                    <a:pt x="1402" y="160569"/>
                  </a:lnTo>
                  <a:lnTo>
                    <a:pt x="12590" y="204626"/>
                  </a:lnTo>
                  <a:lnTo>
                    <a:pt x="34712" y="240373"/>
                  </a:lnTo>
                  <a:lnTo>
                    <a:pt x="66768" y="264046"/>
                  </a:lnTo>
                  <a:lnTo>
                    <a:pt x="86487" y="271144"/>
                  </a:lnTo>
                  <a:lnTo>
                    <a:pt x="89916" y="260095"/>
                  </a:lnTo>
                  <a:lnTo>
                    <a:pt x="74487" y="253237"/>
                  </a:lnTo>
                  <a:lnTo>
                    <a:pt x="61166" y="243712"/>
                  </a:lnTo>
                  <a:lnTo>
                    <a:pt x="33819" y="199354"/>
                  </a:lnTo>
                  <a:lnTo>
                    <a:pt x="25767" y="158118"/>
                  </a:lnTo>
                  <a:lnTo>
                    <a:pt x="24764" y="134238"/>
                  </a:lnTo>
                  <a:lnTo>
                    <a:pt x="25767" y="111089"/>
                  </a:lnTo>
                  <a:lnTo>
                    <a:pt x="33819" y="70981"/>
                  </a:lnTo>
                  <a:lnTo>
                    <a:pt x="61261" y="27320"/>
                  </a:lnTo>
                  <a:lnTo>
                    <a:pt x="90297" y="11048"/>
                  </a:lnTo>
                  <a:lnTo>
                    <a:pt x="86487" y="0"/>
                  </a:lnTo>
                  <a:close/>
                </a:path>
              </a:pathLst>
            </a:custGeom>
            <a:solidFill>
              <a:srgbClr val="000000"/>
            </a:solidFill>
          </p:spPr>
          <p:txBody>
            <a:bodyPr wrap="square" lIns="0" tIns="0" rIns="0" bIns="0" rtlCol="0"/>
            <a:lstStyle/>
            <a:p>
              <a:endParaRPr sz="1350"/>
            </a:p>
          </p:txBody>
        </p:sp>
        <p:sp>
          <p:nvSpPr>
            <p:cNvPr id="3" name="object 3"/>
            <p:cNvSpPr txBox="1"/>
            <p:nvPr/>
          </p:nvSpPr>
          <p:spPr>
            <a:xfrm>
              <a:off x="2331796" y="1727169"/>
              <a:ext cx="7311390" cy="857767"/>
            </a:xfrm>
            <a:prstGeom prst="rect">
              <a:avLst/>
            </a:prstGeom>
          </p:spPr>
          <p:txBody>
            <a:bodyPr vert="horz" wrap="square" lIns="0" tIns="10001" rIns="0" bIns="0" rtlCol="0">
              <a:spAutoFit/>
            </a:bodyPr>
            <a:lstStyle/>
            <a:p>
              <a:pPr marL="276225" indent="-257651">
                <a:spcBef>
                  <a:spcPts val="79"/>
                </a:spcBef>
                <a:buClr>
                  <a:srgbClr val="8B1515"/>
                </a:buClr>
                <a:buFont typeface="Times New Roman"/>
                <a:buChar char="•"/>
                <a:tabLst>
                  <a:tab pos="275749" algn="l"/>
                  <a:tab pos="276701" algn="l"/>
                </a:tabLst>
              </a:pPr>
              <a:r>
                <a:rPr sz="1725" spc="-4" dirty="0">
                  <a:latin typeface="Calibri"/>
                  <a:cs typeface="Calibri"/>
                </a:rPr>
                <a:t>Considerable</a:t>
              </a:r>
              <a:r>
                <a:rPr sz="1725" dirty="0">
                  <a:latin typeface="Calibri"/>
                  <a:cs typeface="Calibri"/>
                </a:rPr>
                <a:t> recent </a:t>
              </a:r>
              <a:r>
                <a:rPr sz="1725" spc="-4" dirty="0">
                  <a:latin typeface="Calibri"/>
                  <a:cs typeface="Calibri"/>
                </a:rPr>
                <a:t>work</a:t>
              </a:r>
              <a:r>
                <a:rPr sz="1725" spc="8" dirty="0">
                  <a:latin typeface="Calibri"/>
                  <a:cs typeface="Calibri"/>
                </a:rPr>
                <a:t> </a:t>
              </a:r>
              <a:r>
                <a:rPr sz="1725" spc="-4" dirty="0">
                  <a:latin typeface="Calibri"/>
                  <a:cs typeface="Calibri"/>
                </a:rPr>
                <a:t>has</a:t>
              </a:r>
              <a:r>
                <a:rPr sz="1725" dirty="0">
                  <a:latin typeface="Calibri"/>
                  <a:cs typeface="Calibri"/>
                </a:rPr>
                <a:t> </a:t>
              </a:r>
              <a:r>
                <a:rPr sz="1725" spc="-4" dirty="0">
                  <a:latin typeface="Calibri"/>
                  <a:cs typeface="Calibri"/>
                </a:rPr>
                <a:t>gone</a:t>
              </a:r>
              <a:r>
                <a:rPr sz="1725" spc="15" dirty="0">
                  <a:latin typeface="Calibri"/>
                  <a:cs typeface="Calibri"/>
                </a:rPr>
                <a:t> </a:t>
              </a:r>
              <a:r>
                <a:rPr sz="1725" dirty="0">
                  <a:latin typeface="Calibri"/>
                  <a:cs typeface="Calibri"/>
                </a:rPr>
                <a:t>into</a:t>
              </a:r>
              <a:r>
                <a:rPr sz="1725" spc="4" dirty="0">
                  <a:latin typeface="Calibri"/>
                  <a:cs typeface="Calibri"/>
                </a:rPr>
                <a:t> </a:t>
              </a:r>
              <a:r>
                <a:rPr sz="1725" dirty="0">
                  <a:latin typeface="Calibri"/>
                  <a:cs typeface="Calibri"/>
                </a:rPr>
                <a:t>the</a:t>
              </a:r>
              <a:r>
                <a:rPr sz="1725" spc="11" dirty="0">
                  <a:latin typeface="Calibri"/>
                  <a:cs typeface="Calibri"/>
                </a:rPr>
                <a:t> </a:t>
              </a:r>
              <a:r>
                <a:rPr sz="1725" spc="-4" dirty="0">
                  <a:latin typeface="Calibri"/>
                  <a:cs typeface="Calibri"/>
                </a:rPr>
                <a:t>question,</a:t>
              </a:r>
              <a:r>
                <a:rPr sz="1725" spc="45" dirty="0">
                  <a:latin typeface="Calibri"/>
                  <a:cs typeface="Calibri"/>
                </a:rPr>
                <a:t> </a:t>
              </a:r>
              <a:r>
                <a:rPr sz="1725" i="1" spc="-4" dirty="0">
                  <a:latin typeface="Calibri"/>
                  <a:cs typeface="Calibri"/>
                </a:rPr>
                <a:t>Can</a:t>
              </a:r>
              <a:r>
                <a:rPr sz="1725" i="1" spc="8" dirty="0">
                  <a:latin typeface="Calibri"/>
                  <a:cs typeface="Calibri"/>
                </a:rPr>
                <a:t> </a:t>
              </a:r>
              <a:r>
                <a:rPr sz="1725" i="1" dirty="0">
                  <a:latin typeface="Calibri"/>
                  <a:cs typeface="Calibri"/>
                </a:rPr>
                <a:t>we</a:t>
              </a:r>
              <a:r>
                <a:rPr sz="1725" i="1" spc="4" dirty="0">
                  <a:latin typeface="Calibri"/>
                  <a:cs typeface="Calibri"/>
                </a:rPr>
                <a:t> </a:t>
              </a:r>
              <a:r>
                <a:rPr sz="1725" i="1" spc="-4" dirty="0">
                  <a:latin typeface="Calibri"/>
                  <a:cs typeface="Calibri"/>
                </a:rPr>
                <a:t>build</a:t>
              </a:r>
              <a:r>
                <a:rPr sz="1725" i="1" spc="4" dirty="0">
                  <a:latin typeface="Calibri"/>
                  <a:cs typeface="Calibri"/>
                </a:rPr>
                <a:t> </a:t>
              </a:r>
              <a:r>
                <a:rPr sz="1725" i="1" dirty="0">
                  <a:latin typeface="Calibri"/>
                  <a:cs typeface="Calibri"/>
                </a:rPr>
                <a:t>models</a:t>
              </a:r>
              <a:r>
                <a:rPr sz="1725" i="1" spc="-4" dirty="0">
                  <a:latin typeface="Calibri"/>
                  <a:cs typeface="Calibri"/>
                </a:rPr>
                <a:t> like</a:t>
              </a:r>
              <a:endParaRPr sz="1725" dirty="0">
                <a:latin typeface="Calibri"/>
                <a:cs typeface="Calibri"/>
              </a:endParaRPr>
            </a:p>
            <a:p>
              <a:pPr marL="276225">
                <a:spcBef>
                  <a:spcPts val="15"/>
                </a:spcBef>
                <a:tabLst>
                  <a:tab pos="3492341" algn="l"/>
                  <a:tab pos="3878104" algn="l"/>
                </a:tabLst>
              </a:pPr>
              <a:r>
                <a:rPr sz="1725" i="1" dirty="0">
                  <a:latin typeface="Calibri"/>
                  <a:cs typeface="Calibri"/>
                </a:rPr>
                <a:t>Transformers</a:t>
              </a:r>
              <a:r>
                <a:rPr sz="1725" i="1" spc="-26" dirty="0">
                  <a:latin typeface="Calibri"/>
                  <a:cs typeface="Calibri"/>
                </a:rPr>
                <a:t> </a:t>
              </a:r>
              <a:r>
                <a:rPr sz="1725" i="1" dirty="0">
                  <a:latin typeface="Calibri"/>
                  <a:cs typeface="Calibri"/>
                </a:rPr>
                <a:t>without</a:t>
              </a:r>
              <a:r>
                <a:rPr sz="1725" i="1" spc="11" dirty="0">
                  <a:latin typeface="Calibri"/>
                  <a:cs typeface="Calibri"/>
                </a:rPr>
                <a:t> </a:t>
              </a:r>
              <a:r>
                <a:rPr sz="1725" i="1" spc="-4" dirty="0">
                  <a:latin typeface="Calibri"/>
                  <a:cs typeface="Calibri"/>
                </a:rPr>
                <a:t>paying</a:t>
              </a:r>
              <a:r>
                <a:rPr sz="1725" i="1" spc="8" dirty="0">
                  <a:latin typeface="Calibri"/>
                  <a:cs typeface="Calibri"/>
                </a:rPr>
                <a:t> </a:t>
              </a:r>
              <a:r>
                <a:rPr sz="1725" i="1" spc="-4" dirty="0">
                  <a:latin typeface="Calibri"/>
                  <a:cs typeface="Calibri"/>
                </a:rPr>
                <a:t>the</a:t>
              </a:r>
              <a:r>
                <a:rPr sz="1725" i="1" spc="30" dirty="0">
                  <a:latin typeface="Calibri"/>
                  <a:cs typeface="Calibri"/>
                </a:rPr>
                <a:t> </a:t>
              </a:r>
              <a:r>
                <a:rPr sz="1725" dirty="0">
                  <a:latin typeface="Cambria Math"/>
                  <a:cs typeface="Cambria Math"/>
                </a:rPr>
                <a:t>𝑂	</a:t>
              </a:r>
              <a:r>
                <a:rPr sz="1725" spc="64" dirty="0">
                  <a:latin typeface="Cambria Math"/>
                  <a:cs typeface="Cambria Math"/>
                </a:rPr>
                <a:t>𝑇</a:t>
              </a:r>
              <a:r>
                <a:rPr sz="1856" spc="95" baseline="28619" dirty="0">
                  <a:latin typeface="Cambria Math"/>
                  <a:cs typeface="Cambria Math"/>
                </a:rPr>
                <a:t>2	</a:t>
              </a:r>
              <a:r>
                <a:rPr sz="1725" i="1" spc="-4" dirty="0">
                  <a:latin typeface="Calibri"/>
                  <a:cs typeface="Calibri"/>
                </a:rPr>
                <a:t>all-pairs</a:t>
              </a:r>
              <a:r>
                <a:rPr sz="1725" i="1" spc="-8" dirty="0">
                  <a:latin typeface="Calibri"/>
                  <a:cs typeface="Calibri"/>
                </a:rPr>
                <a:t> </a:t>
              </a:r>
              <a:r>
                <a:rPr sz="1725" i="1" spc="-4" dirty="0">
                  <a:latin typeface="Calibri"/>
                  <a:cs typeface="Calibri"/>
                </a:rPr>
                <a:t>self-attention</a:t>
              </a:r>
              <a:r>
                <a:rPr sz="1725" i="1" spc="-15" dirty="0">
                  <a:latin typeface="Calibri"/>
                  <a:cs typeface="Calibri"/>
                </a:rPr>
                <a:t> </a:t>
              </a:r>
              <a:r>
                <a:rPr sz="1725" i="1" dirty="0">
                  <a:latin typeface="Calibri"/>
                  <a:cs typeface="Calibri"/>
                </a:rPr>
                <a:t>cost?</a:t>
              </a:r>
              <a:endParaRPr sz="1725" dirty="0">
                <a:latin typeface="Calibri"/>
                <a:cs typeface="Calibri"/>
              </a:endParaRPr>
            </a:p>
            <a:p>
              <a:pPr marL="276225" indent="-257651">
                <a:spcBef>
                  <a:spcPts val="398"/>
                </a:spcBef>
                <a:buClr>
                  <a:srgbClr val="8B1515"/>
                </a:buClr>
                <a:buFont typeface="Times New Roman"/>
                <a:buChar char="•"/>
                <a:tabLst>
                  <a:tab pos="275749" algn="l"/>
                  <a:tab pos="276701" algn="l"/>
                </a:tabLst>
              </a:pPr>
              <a:r>
                <a:rPr sz="1725" spc="-4" dirty="0">
                  <a:latin typeface="Calibri"/>
                  <a:cs typeface="Calibri"/>
                </a:rPr>
                <a:t>For example,</a:t>
              </a:r>
              <a:r>
                <a:rPr sz="1725" spc="4" dirty="0">
                  <a:latin typeface="Calibri"/>
                  <a:cs typeface="Calibri"/>
                </a:rPr>
                <a:t> </a:t>
              </a:r>
              <a:r>
                <a:rPr sz="1725" b="1" spc="-4" dirty="0">
                  <a:latin typeface="Calibri"/>
                  <a:cs typeface="Calibri"/>
                </a:rPr>
                <a:t>Linformer</a:t>
              </a:r>
              <a:r>
                <a:rPr sz="1725" b="1" dirty="0">
                  <a:solidFill>
                    <a:srgbClr val="4197B5"/>
                  </a:solidFill>
                  <a:latin typeface="Calibri"/>
                  <a:cs typeface="Calibri"/>
                </a:rPr>
                <a:t> </a:t>
              </a:r>
              <a:r>
                <a:rPr sz="1725" u="heavy" dirty="0">
                  <a:solidFill>
                    <a:srgbClr val="4197B5"/>
                  </a:solidFill>
                  <a:uFill>
                    <a:solidFill>
                      <a:srgbClr val="4197B5"/>
                    </a:solidFill>
                  </a:uFill>
                  <a:latin typeface="Calibri"/>
                  <a:cs typeface="Calibri"/>
                  <a:hlinkClick r:id="rId2"/>
                </a:rPr>
                <a:t>[Wang</a:t>
              </a:r>
              <a:r>
                <a:rPr sz="1725" u="heavy" spc="4" dirty="0">
                  <a:solidFill>
                    <a:srgbClr val="4197B5"/>
                  </a:solidFill>
                  <a:uFill>
                    <a:solidFill>
                      <a:srgbClr val="4197B5"/>
                    </a:solidFill>
                  </a:uFill>
                  <a:latin typeface="Calibri"/>
                  <a:cs typeface="Calibri"/>
                  <a:hlinkClick r:id="rId2"/>
                </a:rPr>
                <a:t> </a:t>
              </a:r>
              <a:r>
                <a:rPr sz="1725" u="heavy" dirty="0">
                  <a:solidFill>
                    <a:srgbClr val="4197B5"/>
                  </a:solidFill>
                  <a:uFill>
                    <a:solidFill>
                      <a:srgbClr val="4197B5"/>
                    </a:solidFill>
                  </a:uFill>
                  <a:latin typeface="Calibri"/>
                  <a:cs typeface="Calibri"/>
                  <a:hlinkClick r:id="rId2"/>
                </a:rPr>
                <a:t>et</a:t>
              </a:r>
              <a:r>
                <a:rPr sz="1725" u="heavy" spc="4" dirty="0">
                  <a:solidFill>
                    <a:srgbClr val="4197B5"/>
                  </a:solidFill>
                  <a:uFill>
                    <a:solidFill>
                      <a:srgbClr val="4197B5"/>
                    </a:solidFill>
                  </a:uFill>
                  <a:latin typeface="Calibri"/>
                  <a:cs typeface="Calibri"/>
                  <a:hlinkClick r:id="rId2"/>
                </a:rPr>
                <a:t> </a:t>
              </a:r>
              <a:r>
                <a:rPr sz="1725" u="heavy" dirty="0">
                  <a:solidFill>
                    <a:srgbClr val="4197B5"/>
                  </a:solidFill>
                  <a:uFill>
                    <a:solidFill>
                      <a:srgbClr val="4197B5"/>
                    </a:solidFill>
                  </a:uFill>
                  <a:latin typeface="Calibri"/>
                  <a:cs typeface="Calibri"/>
                  <a:hlinkClick r:id="rId2"/>
                </a:rPr>
                <a:t>al.,</a:t>
              </a:r>
              <a:r>
                <a:rPr sz="1725" u="heavy" spc="-8" dirty="0">
                  <a:solidFill>
                    <a:srgbClr val="4197B5"/>
                  </a:solidFill>
                  <a:uFill>
                    <a:solidFill>
                      <a:srgbClr val="4197B5"/>
                    </a:solidFill>
                  </a:uFill>
                  <a:latin typeface="Calibri"/>
                  <a:cs typeface="Calibri"/>
                  <a:hlinkClick r:id="rId2"/>
                </a:rPr>
                <a:t> </a:t>
              </a:r>
              <a:r>
                <a:rPr sz="1725" u="heavy" spc="-4" dirty="0">
                  <a:solidFill>
                    <a:srgbClr val="4197B5"/>
                  </a:solidFill>
                  <a:uFill>
                    <a:solidFill>
                      <a:srgbClr val="4197B5"/>
                    </a:solidFill>
                  </a:uFill>
                  <a:latin typeface="Calibri"/>
                  <a:cs typeface="Calibri"/>
                  <a:hlinkClick r:id="rId2"/>
                </a:rPr>
                <a:t>2020]</a:t>
              </a:r>
              <a:endParaRPr sz="1725" dirty="0">
                <a:latin typeface="Calibri"/>
                <a:cs typeface="Calibri"/>
              </a:endParaRPr>
            </a:p>
          </p:txBody>
        </p:sp>
        <p:pic>
          <p:nvPicPr>
            <p:cNvPr id="5" name="object 5"/>
            <p:cNvPicPr/>
            <p:nvPr/>
          </p:nvPicPr>
          <p:blipFill>
            <a:blip r:embed="rId3" cstate="print"/>
            <a:stretch>
              <a:fillRect/>
            </a:stretch>
          </p:blipFill>
          <p:spPr>
            <a:xfrm>
              <a:off x="4546378" y="3100337"/>
              <a:ext cx="1656290" cy="2161935"/>
            </a:xfrm>
            <a:prstGeom prst="rect">
              <a:avLst/>
            </a:prstGeom>
          </p:spPr>
        </p:pic>
        <p:sp>
          <p:nvSpPr>
            <p:cNvPr id="6" name="object 6"/>
            <p:cNvSpPr txBox="1"/>
            <p:nvPr/>
          </p:nvSpPr>
          <p:spPr>
            <a:xfrm>
              <a:off x="2039113" y="3447098"/>
              <a:ext cx="1975009" cy="1337385"/>
            </a:xfrm>
            <a:prstGeom prst="rect">
              <a:avLst/>
            </a:prstGeom>
          </p:spPr>
          <p:txBody>
            <a:bodyPr vert="horz" wrap="square" lIns="0" tIns="10001" rIns="0" bIns="0" rtlCol="0">
              <a:spAutoFit/>
            </a:bodyPr>
            <a:lstStyle/>
            <a:p>
              <a:pPr marL="9525" marR="3810">
                <a:spcBef>
                  <a:spcPts val="79"/>
                </a:spcBef>
              </a:pPr>
              <a:r>
                <a:rPr sz="1725" dirty="0">
                  <a:solidFill>
                    <a:srgbClr val="175E53"/>
                  </a:solidFill>
                  <a:latin typeface="Calibri"/>
                  <a:cs typeface="Calibri"/>
                </a:rPr>
                <a:t>Key idea: map the </a:t>
              </a:r>
              <a:r>
                <a:rPr sz="1725" spc="4" dirty="0">
                  <a:solidFill>
                    <a:srgbClr val="175E53"/>
                  </a:solidFill>
                  <a:latin typeface="Calibri"/>
                  <a:cs typeface="Calibri"/>
                </a:rPr>
                <a:t> </a:t>
              </a:r>
              <a:r>
                <a:rPr sz="1725" dirty="0">
                  <a:solidFill>
                    <a:srgbClr val="175E53"/>
                  </a:solidFill>
                  <a:latin typeface="Calibri"/>
                  <a:cs typeface="Calibri"/>
                </a:rPr>
                <a:t>sequence length </a:t>
              </a:r>
              <a:r>
                <a:rPr sz="1725" spc="4" dirty="0">
                  <a:solidFill>
                    <a:srgbClr val="175E53"/>
                  </a:solidFill>
                  <a:latin typeface="Calibri"/>
                  <a:cs typeface="Calibri"/>
                </a:rPr>
                <a:t> </a:t>
              </a:r>
              <a:r>
                <a:rPr sz="1725" spc="-4" dirty="0">
                  <a:solidFill>
                    <a:srgbClr val="175E53"/>
                  </a:solidFill>
                  <a:latin typeface="Calibri"/>
                  <a:cs typeface="Calibri"/>
                </a:rPr>
                <a:t>dimension to </a:t>
              </a:r>
              <a:r>
                <a:rPr sz="1725" dirty="0">
                  <a:solidFill>
                    <a:srgbClr val="175E53"/>
                  </a:solidFill>
                  <a:latin typeface="Calibri"/>
                  <a:cs typeface="Calibri"/>
                </a:rPr>
                <a:t>a lower- </a:t>
              </a:r>
              <a:r>
                <a:rPr sz="1725" spc="-379" dirty="0">
                  <a:solidFill>
                    <a:srgbClr val="175E53"/>
                  </a:solidFill>
                  <a:latin typeface="Calibri"/>
                  <a:cs typeface="Calibri"/>
                </a:rPr>
                <a:t> </a:t>
              </a:r>
              <a:r>
                <a:rPr sz="1725" dirty="0">
                  <a:solidFill>
                    <a:srgbClr val="175E53"/>
                  </a:solidFill>
                  <a:latin typeface="Calibri"/>
                  <a:cs typeface="Calibri"/>
                </a:rPr>
                <a:t>dimensional</a:t>
              </a:r>
              <a:r>
                <a:rPr sz="1725" spc="-34" dirty="0">
                  <a:solidFill>
                    <a:srgbClr val="175E53"/>
                  </a:solidFill>
                  <a:latin typeface="Calibri"/>
                  <a:cs typeface="Calibri"/>
                </a:rPr>
                <a:t> </a:t>
              </a:r>
              <a:r>
                <a:rPr sz="1725" spc="-4" dirty="0">
                  <a:solidFill>
                    <a:srgbClr val="175E53"/>
                  </a:solidFill>
                  <a:latin typeface="Calibri"/>
                  <a:cs typeface="Calibri"/>
                </a:rPr>
                <a:t>space</a:t>
              </a:r>
              <a:r>
                <a:rPr sz="1725" spc="-23" dirty="0">
                  <a:solidFill>
                    <a:srgbClr val="175E53"/>
                  </a:solidFill>
                  <a:latin typeface="Calibri"/>
                  <a:cs typeface="Calibri"/>
                </a:rPr>
                <a:t> </a:t>
              </a:r>
              <a:r>
                <a:rPr sz="1725" spc="-4" dirty="0">
                  <a:solidFill>
                    <a:srgbClr val="175E53"/>
                  </a:solidFill>
                  <a:latin typeface="Calibri"/>
                  <a:cs typeface="Calibri"/>
                </a:rPr>
                <a:t>for </a:t>
              </a:r>
              <a:r>
                <a:rPr sz="1725" spc="-379" dirty="0">
                  <a:solidFill>
                    <a:srgbClr val="175E53"/>
                  </a:solidFill>
                  <a:latin typeface="Calibri"/>
                  <a:cs typeface="Calibri"/>
                </a:rPr>
                <a:t> </a:t>
              </a:r>
              <a:r>
                <a:rPr sz="1725" dirty="0">
                  <a:solidFill>
                    <a:srgbClr val="175E53"/>
                  </a:solidFill>
                  <a:latin typeface="Calibri"/>
                  <a:cs typeface="Calibri"/>
                </a:rPr>
                <a:t>values,</a:t>
              </a:r>
              <a:r>
                <a:rPr sz="1725" spc="-19" dirty="0">
                  <a:solidFill>
                    <a:srgbClr val="175E53"/>
                  </a:solidFill>
                  <a:latin typeface="Calibri"/>
                  <a:cs typeface="Calibri"/>
                </a:rPr>
                <a:t> </a:t>
              </a:r>
              <a:r>
                <a:rPr sz="1725" dirty="0">
                  <a:solidFill>
                    <a:srgbClr val="175E53"/>
                  </a:solidFill>
                  <a:latin typeface="Calibri"/>
                  <a:cs typeface="Calibri"/>
                </a:rPr>
                <a:t>keys</a:t>
              </a:r>
              <a:endParaRPr sz="1725">
                <a:latin typeface="Calibri"/>
                <a:cs typeface="Calibri"/>
              </a:endParaRPr>
            </a:p>
          </p:txBody>
        </p:sp>
        <p:pic>
          <p:nvPicPr>
            <p:cNvPr id="7" name="object 7"/>
            <p:cNvPicPr/>
            <p:nvPr/>
          </p:nvPicPr>
          <p:blipFill>
            <a:blip r:embed="rId4" cstate="print"/>
            <a:stretch>
              <a:fillRect/>
            </a:stretch>
          </p:blipFill>
          <p:spPr>
            <a:xfrm>
              <a:off x="6805237" y="3053811"/>
              <a:ext cx="3547659" cy="2062846"/>
            </a:xfrm>
            <a:prstGeom prst="rect">
              <a:avLst/>
            </a:prstGeom>
          </p:spPr>
        </p:pic>
        <p:sp>
          <p:nvSpPr>
            <p:cNvPr id="8" name="object 8"/>
            <p:cNvSpPr txBox="1"/>
            <p:nvPr/>
          </p:nvSpPr>
          <p:spPr>
            <a:xfrm>
              <a:off x="6584727" y="3448364"/>
              <a:ext cx="180370" cy="1245870"/>
            </a:xfrm>
            <a:prstGeom prst="rect">
              <a:avLst/>
            </a:prstGeom>
          </p:spPr>
          <p:txBody>
            <a:bodyPr vert="vert270" wrap="square" lIns="0" tIns="0" rIns="0" bIns="0" rtlCol="0">
              <a:spAutoFit/>
            </a:bodyPr>
            <a:lstStyle/>
            <a:p>
              <a:pPr marL="9525">
                <a:lnSpc>
                  <a:spcPts val="1358"/>
                </a:lnSpc>
              </a:pPr>
              <a:r>
                <a:rPr sz="1350" spc="-8" dirty="0">
                  <a:latin typeface="Calibri"/>
                  <a:cs typeface="Calibri"/>
                </a:rPr>
                <a:t>Inference</a:t>
              </a:r>
              <a:r>
                <a:rPr sz="1350" spc="-19" dirty="0">
                  <a:latin typeface="Calibri"/>
                  <a:cs typeface="Calibri"/>
                </a:rPr>
                <a:t> </a:t>
              </a:r>
              <a:r>
                <a:rPr sz="1350" spc="-4" dirty="0">
                  <a:latin typeface="Calibri"/>
                  <a:cs typeface="Calibri"/>
                </a:rPr>
                <a:t>time</a:t>
              </a:r>
              <a:r>
                <a:rPr sz="1350" spc="-19" dirty="0">
                  <a:latin typeface="Calibri"/>
                  <a:cs typeface="Calibri"/>
                </a:rPr>
                <a:t> </a:t>
              </a:r>
              <a:r>
                <a:rPr sz="1350" spc="-4" dirty="0">
                  <a:latin typeface="Calibri"/>
                  <a:cs typeface="Calibri"/>
                </a:rPr>
                <a:t>(s)</a:t>
              </a:r>
              <a:endParaRPr sz="1350">
                <a:latin typeface="Calibri"/>
                <a:cs typeface="Calibri"/>
              </a:endParaRPr>
            </a:p>
          </p:txBody>
        </p:sp>
        <p:sp>
          <p:nvSpPr>
            <p:cNvPr id="9" name="object 9"/>
            <p:cNvSpPr txBox="1"/>
            <p:nvPr/>
          </p:nvSpPr>
          <p:spPr>
            <a:xfrm>
              <a:off x="7640479" y="5155236"/>
              <a:ext cx="200739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Sequence length</a:t>
              </a:r>
              <a:r>
                <a:rPr sz="1350" dirty="0">
                  <a:latin typeface="Calibri"/>
                  <a:cs typeface="Calibri"/>
                </a:rPr>
                <a:t> / </a:t>
              </a:r>
              <a:r>
                <a:rPr sz="1350" spc="-11" dirty="0">
                  <a:latin typeface="Calibri"/>
                  <a:cs typeface="Calibri"/>
                </a:rPr>
                <a:t>batch</a:t>
              </a:r>
              <a:r>
                <a:rPr sz="1350" spc="-15" dirty="0">
                  <a:latin typeface="Calibri"/>
                  <a:cs typeface="Calibri"/>
                </a:rPr>
                <a:t> </a:t>
              </a:r>
              <a:r>
                <a:rPr sz="1350" spc="-8" dirty="0">
                  <a:latin typeface="Calibri"/>
                  <a:cs typeface="Calibri"/>
                </a:rPr>
                <a:t>size</a:t>
              </a:r>
              <a:endParaRPr sz="1350">
                <a:latin typeface="Calibri"/>
                <a:cs typeface="Calibri"/>
              </a:endParaRPr>
            </a:p>
          </p:txBody>
        </p:sp>
      </p:grpSp>
      <p:sp>
        <p:nvSpPr>
          <p:cNvPr id="11" name="TextBox 10">
            <a:extLst>
              <a:ext uri="{FF2B5EF4-FFF2-40B4-BE49-F238E27FC236}">
                <a16:creationId xmlns:a16="http://schemas.microsoft.com/office/drawing/2014/main" id="{FE977257-0F47-4433-A098-DF7846184B8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020F13C-C4D7-414C-9E19-C453C5EF1D1B}"/>
              </a:ext>
            </a:extLst>
          </p:cNvPr>
          <p:cNvGrpSpPr/>
          <p:nvPr/>
        </p:nvGrpSpPr>
        <p:grpSpPr>
          <a:xfrm>
            <a:off x="866611" y="1558493"/>
            <a:ext cx="7662605" cy="3892167"/>
            <a:chOff x="2082852" y="1727169"/>
            <a:chExt cx="7662605" cy="3892167"/>
          </a:xfrm>
        </p:grpSpPr>
        <p:sp>
          <p:nvSpPr>
            <p:cNvPr id="2" name="object 2"/>
            <p:cNvSpPr/>
            <p:nvPr/>
          </p:nvSpPr>
          <p:spPr>
            <a:xfrm>
              <a:off x="5752052" y="2057116"/>
              <a:ext cx="387668" cy="203359"/>
            </a:xfrm>
            <a:custGeom>
              <a:avLst/>
              <a:gdLst/>
              <a:ahLst/>
              <a:cxnLst/>
              <a:rect l="l" t="t" r="r" b="b"/>
              <a:pathLst>
                <a:path w="516889" h="271144">
                  <a:moveTo>
                    <a:pt x="430149" y="0"/>
                  </a:moveTo>
                  <a:lnTo>
                    <a:pt x="426338" y="11048"/>
                  </a:lnTo>
                  <a:lnTo>
                    <a:pt x="442007" y="17881"/>
                  </a:lnTo>
                  <a:lnTo>
                    <a:pt x="455485" y="27320"/>
                  </a:lnTo>
                  <a:lnTo>
                    <a:pt x="482869" y="70981"/>
                  </a:lnTo>
                  <a:lnTo>
                    <a:pt x="490870" y="111089"/>
                  </a:lnTo>
                  <a:lnTo>
                    <a:pt x="491871" y="134238"/>
                  </a:lnTo>
                  <a:lnTo>
                    <a:pt x="490868" y="158118"/>
                  </a:lnTo>
                  <a:lnTo>
                    <a:pt x="482816" y="199354"/>
                  </a:lnTo>
                  <a:lnTo>
                    <a:pt x="455469" y="243712"/>
                  </a:lnTo>
                  <a:lnTo>
                    <a:pt x="426720" y="260095"/>
                  </a:lnTo>
                  <a:lnTo>
                    <a:pt x="430149" y="271144"/>
                  </a:lnTo>
                  <a:lnTo>
                    <a:pt x="467121" y="253793"/>
                  </a:lnTo>
                  <a:lnTo>
                    <a:pt x="494284" y="223773"/>
                  </a:lnTo>
                  <a:lnTo>
                    <a:pt x="511032" y="183562"/>
                  </a:lnTo>
                  <a:lnTo>
                    <a:pt x="516636" y="135635"/>
                  </a:lnTo>
                  <a:lnTo>
                    <a:pt x="515233" y="110775"/>
                  </a:lnTo>
                  <a:lnTo>
                    <a:pt x="504045" y="66770"/>
                  </a:lnTo>
                  <a:lnTo>
                    <a:pt x="481851" y="30932"/>
                  </a:lnTo>
                  <a:lnTo>
                    <a:pt x="449796" y="7119"/>
                  </a:lnTo>
                  <a:lnTo>
                    <a:pt x="430149" y="0"/>
                  </a:lnTo>
                  <a:close/>
                </a:path>
                <a:path w="516889" h="271144">
                  <a:moveTo>
                    <a:pt x="86487" y="0"/>
                  </a:moveTo>
                  <a:lnTo>
                    <a:pt x="49609" y="17430"/>
                  </a:lnTo>
                  <a:lnTo>
                    <a:pt x="22351" y="47625"/>
                  </a:lnTo>
                  <a:lnTo>
                    <a:pt x="5603" y="87820"/>
                  </a:lnTo>
                  <a:lnTo>
                    <a:pt x="0" y="135635"/>
                  </a:lnTo>
                  <a:lnTo>
                    <a:pt x="1402" y="160569"/>
                  </a:lnTo>
                  <a:lnTo>
                    <a:pt x="12590" y="204626"/>
                  </a:lnTo>
                  <a:lnTo>
                    <a:pt x="34712" y="240373"/>
                  </a:lnTo>
                  <a:lnTo>
                    <a:pt x="66768" y="264046"/>
                  </a:lnTo>
                  <a:lnTo>
                    <a:pt x="86487" y="271144"/>
                  </a:lnTo>
                  <a:lnTo>
                    <a:pt x="89916" y="260095"/>
                  </a:lnTo>
                  <a:lnTo>
                    <a:pt x="74487" y="253237"/>
                  </a:lnTo>
                  <a:lnTo>
                    <a:pt x="61166" y="243712"/>
                  </a:lnTo>
                  <a:lnTo>
                    <a:pt x="33819" y="199354"/>
                  </a:lnTo>
                  <a:lnTo>
                    <a:pt x="25767" y="158118"/>
                  </a:lnTo>
                  <a:lnTo>
                    <a:pt x="24764" y="134238"/>
                  </a:lnTo>
                  <a:lnTo>
                    <a:pt x="25767" y="111089"/>
                  </a:lnTo>
                  <a:lnTo>
                    <a:pt x="33819" y="70981"/>
                  </a:lnTo>
                  <a:lnTo>
                    <a:pt x="61261" y="27320"/>
                  </a:lnTo>
                  <a:lnTo>
                    <a:pt x="90297" y="11048"/>
                  </a:lnTo>
                  <a:lnTo>
                    <a:pt x="86487" y="0"/>
                  </a:lnTo>
                  <a:close/>
                </a:path>
              </a:pathLst>
            </a:custGeom>
            <a:solidFill>
              <a:srgbClr val="000000"/>
            </a:solidFill>
          </p:spPr>
          <p:txBody>
            <a:bodyPr wrap="square" lIns="0" tIns="0" rIns="0" bIns="0" rtlCol="0"/>
            <a:lstStyle/>
            <a:p>
              <a:endParaRPr sz="1350"/>
            </a:p>
          </p:txBody>
        </p:sp>
        <p:sp>
          <p:nvSpPr>
            <p:cNvPr id="3" name="object 3"/>
            <p:cNvSpPr txBox="1"/>
            <p:nvPr/>
          </p:nvSpPr>
          <p:spPr>
            <a:xfrm>
              <a:off x="2082852" y="1727169"/>
              <a:ext cx="7560469" cy="1683057"/>
            </a:xfrm>
            <a:prstGeom prst="rect">
              <a:avLst/>
            </a:prstGeom>
          </p:spPr>
          <p:txBody>
            <a:bodyPr vert="horz" wrap="square" lIns="0" tIns="10001" rIns="0" bIns="0" rtlCol="0">
              <a:spAutoFit/>
            </a:bodyPr>
            <a:lstStyle/>
            <a:p>
              <a:pPr marL="524828" indent="-257651">
                <a:spcBef>
                  <a:spcPts val="79"/>
                </a:spcBef>
                <a:buClr>
                  <a:srgbClr val="8B1515"/>
                </a:buClr>
                <a:buFont typeface="Times New Roman"/>
                <a:buChar char="•"/>
                <a:tabLst>
                  <a:tab pos="524828" algn="l"/>
                  <a:tab pos="525304" algn="l"/>
                </a:tabLst>
              </a:pPr>
              <a:r>
                <a:rPr sz="1725" spc="-4" dirty="0">
                  <a:latin typeface="Calibri"/>
                  <a:cs typeface="Calibri"/>
                </a:rPr>
                <a:t>Considerable</a:t>
              </a:r>
              <a:r>
                <a:rPr sz="1725" dirty="0">
                  <a:latin typeface="Calibri"/>
                  <a:cs typeface="Calibri"/>
                </a:rPr>
                <a:t> recent </a:t>
              </a:r>
              <a:r>
                <a:rPr sz="1725" spc="-4" dirty="0">
                  <a:latin typeface="Calibri"/>
                  <a:cs typeface="Calibri"/>
                </a:rPr>
                <a:t>work</a:t>
              </a:r>
              <a:r>
                <a:rPr sz="1725" spc="8" dirty="0">
                  <a:latin typeface="Calibri"/>
                  <a:cs typeface="Calibri"/>
                </a:rPr>
                <a:t> </a:t>
              </a:r>
              <a:r>
                <a:rPr sz="1725" spc="-4" dirty="0">
                  <a:latin typeface="Calibri"/>
                  <a:cs typeface="Calibri"/>
                </a:rPr>
                <a:t>has</a:t>
              </a:r>
              <a:r>
                <a:rPr sz="1725" dirty="0">
                  <a:latin typeface="Calibri"/>
                  <a:cs typeface="Calibri"/>
                </a:rPr>
                <a:t> </a:t>
              </a:r>
              <a:r>
                <a:rPr sz="1725" spc="-4" dirty="0">
                  <a:latin typeface="Calibri"/>
                  <a:cs typeface="Calibri"/>
                </a:rPr>
                <a:t>gone</a:t>
              </a:r>
              <a:r>
                <a:rPr sz="1725" spc="15" dirty="0">
                  <a:latin typeface="Calibri"/>
                  <a:cs typeface="Calibri"/>
                </a:rPr>
                <a:t> </a:t>
              </a:r>
              <a:r>
                <a:rPr sz="1725" dirty="0">
                  <a:latin typeface="Calibri"/>
                  <a:cs typeface="Calibri"/>
                </a:rPr>
                <a:t>into</a:t>
              </a:r>
              <a:r>
                <a:rPr sz="1725" spc="4" dirty="0">
                  <a:latin typeface="Calibri"/>
                  <a:cs typeface="Calibri"/>
                </a:rPr>
                <a:t> </a:t>
              </a:r>
              <a:r>
                <a:rPr sz="1725" dirty="0">
                  <a:latin typeface="Calibri"/>
                  <a:cs typeface="Calibri"/>
                </a:rPr>
                <a:t>the</a:t>
              </a:r>
              <a:r>
                <a:rPr sz="1725" spc="11" dirty="0">
                  <a:latin typeface="Calibri"/>
                  <a:cs typeface="Calibri"/>
                </a:rPr>
                <a:t> </a:t>
              </a:r>
              <a:r>
                <a:rPr sz="1725" spc="-4" dirty="0">
                  <a:latin typeface="Calibri"/>
                  <a:cs typeface="Calibri"/>
                </a:rPr>
                <a:t>question,</a:t>
              </a:r>
              <a:r>
                <a:rPr sz="1725" spc="45" dirty="0">
                  <a:latin typeface="Calibri"/>
                  <a:cs typeface="Calibri"/>
                </a:rPr>
                <a:t> </a:t>
              </a:r>
              <a:r>
                <a:rPr sz="1725" i="1" spc="-4" dirty="0">
                  <a:latin typeface="Calibri"/>
                  <a:cs typeface="Calibri"/>
                </a:rPr>
                <a:t>Can</a:t>
              </a:r>
              <a:r>
                <a:rPr sz="1725" i="1" spc="8" dirty="0">
                  <a:latin typeface="Calibri"/>
                  <a:cs typeface="Calibri"/>
                </a:rPr>
                <a:t> </a:t>
              </a:r>
              <a:r>
                <a:rPr sz="1725" i="1" dirty="0">
                  <a:latin typeface="Calibri"/>
                  <a:cs typeface="Calibri"/>
                </a:rPr>
                <a:t>we</a:t>
              </a:r>
              <a:r>
                <a:rPr sz="1725" i="1" spc="4" dirty="0">
                  <a:latin typeface="Calibri"/>
                  <a:cs typeface="Calibri"/>
                </a:rPr>
                <a:t> </a:t>
              </a:r>
              <a:r>
                <a:rPr sz="1725" i="1" spc="-4" dirty="0">
                  <a:latin typeface="Calibri"/>
                  <a:cs typeface="Calibri"/>
                </a:rPr>
                <a:t>build</a:t>
              </a:r>
              <a:r>
                <a:rPr sz="1725" i="1" spc="4" dirty="0">
                  <a:latin typeface="Calibri"/>
                  <a:cs typeface="Calibri"/>
                </a:rPr>
                <a:t> </a:t>
              </a:r>
              <a:r>
                <a:rPr sz="1725" i="1" dirty="0">
                  <a:latin typeface="Calibri"/>
                  <a:cs typeface="Calibri"/>
                </a:rPr>
                <a:t>models</a:t>
              </a:r>
              <a:r>
                <a:rPr sz="1725" i="1" spc="-4" dirty="0">
                  <a:latin typeface="Calibri"/>
                  <a:cs typeface="Calibri"/>
                </a:rPr>
                <a:t> like</a:t>
              </a:r>
              <a:endParaRPr sz="1725" dirty="0">
                <a:latin typeface="Calibri"/>
                <a:cs typeface="Calibri"/>
              </a:endParaRPr>
            </a:p>
            <a:p>
              <a:pPr marL="524828">
                <a:spcBef>
                  <a:spcPts val="15"/>
                </a:spcBef>
                <a:tabLst>
                  <a:tab pos="3741420" algn="l"/>
                  <a:tab pos="4127183" algn="l"/>
                </a:tabLst>
              </a:pPr>
              <a:r>
                <a:rPr sz="1725" i="1" dirty="0">
                  <a:latin typeface="Calibri"/>
                  <a:cs typeface="Calibri"/>
                </a:rPr>
                <a:t>Transformers</a:t>
              </a:r>
              <a:r>
                <a:rPr sz="1725" i="1" spc="-26" dirty="0">
                  <a:latin typeface="Calibri"/>
                  <a:cs typeface="Calibri"/>
                </a:rPr>
                <a:t> </a:t>
              </a:r>
              <a:r>
                <a:rPr sz="1725" i="1" dirty="0">
                  <a:latin typeface="Calibri"/>
                  <a:cs typeface="Calibri"/>
                </a:rPr>
                <a:t>without</a:t>
              </a:r>
              <a:r>
                <a:rPr sz="1725" i="1" spc="11" dirty="0">
                  <a:latin typeface="Calibri"/>
                  <a:cs typeface="Calibri"/>
                </a:rPr>
                <a:t> </a:t>
              </a:r>
              <a:r>
                <a:rPr sz="1725" i="1" spc="-4" dirty="0">
                  <a:latin typeface="Calibri"/>
                  <a:cs typeface="Calibri"/>
                </a:rPr>
                <a:t>paying</a:t>
              </a:r>
              <a:r>
                <a:rPr sz="1725" i="1" spc="8" dirty="0">
                  <a:latin typeface="Calibri"/>
                  <a:cs typeface="Calibri"/>
                </a:rPr>
                <a:t> </a:t>
              </a:r>
              <a:r>
                <a:rPr sz="1725" i="1" spc="-4" dirty="0">
                  <a:latin typeface="Calibri"/>
                  <a:cs typeface="Calibri"/>
                </a:rPr>
                <a:t>the</a:t>
              </a:r>
              <a:r>
                <a:rPr sz="1725" i="1" spc="30" dirty="0">
                  <a:latin typeface="Calibri"/>
                  <a:cs typeface="Calibri"/>
                </a:rPr>
                <a:t> </a:t>
              </a:r>
              <a:r>
                <a:rPr sz="1725" dirty="0">
                  <a:latin typeface="Cambria Math"/>
                  <a:cs typeface="Cambria Math"/>
                </a:rPr>
                <a:t>𝑂	</a:t>
              </a:r>
              <a:r>
                <a:rPr sz="1725" spc="64" dirty="0">
                  <a:latin typeface="Cambria Math"/>
                  <a:cs typeface="Cambria Math"/>
                </a:rPr>
                <a:t>𝑇</a:t>
              </a:r>
              <a:r>
                <a:rPr sz="1856" spc="95" baseline="28619" dirty="0">
                  <a:latin typeface="Cambria Math"/>
                  <a:cs typeface="Cambria Math"/>
                </a:rPr>
                <a:t>2	</a:t>
              </a:r>
              <a:r>
                <a:rPr sz="1725" i="1" spc="-4" dirty="0">
                  <a:latin typeface="Calibri"/>
                  <a:cs typeface="Calibri"/>
                </a:rPr>
                <a:t>all-pairs</a:t>
              </a:r>
              <a:r>
                <a:rPr sz="1725" i="1" spc="-8" dirty="0">
                  <a:latin typeface="Calibri"/>
                  <a:cs typeface="Calibri"/>
                </a:rPr>
                <a:t> </a:t>
              </a:r>
              <a:r>
                <a:rPr sz="1725" i="1" spc="-4" dirty="0">
                  <a:latin typeface="Calibri"/>
                  <a:cs typeface="Calibri"/>
                </a:rPr>
                <a:t>self-attention</a:t>
              </a:r>
              <a:r>
                <a:rPr sz="1725" i="1" spc="-15" dirty="0">
                  <a:latin typeface="Calibri"/>
                  <a:cs typeface="Calibri"/>
                </a:rPr>
                <a:t> </a:t>
              </a:r>
              <a:r>
                <a:rPr sz="1725" i="1" dirty="0">
                  <a:latin typeface="Calibri"/>
                  <a:cs typeface="Calibri"/>
                </a:rPr>
                <a:t>cost?</a:t>
              </a:r>
              <a:endParaRPr sz="1725" dirty="0">
                <a:latin typeface="Calibri"/>
                <a:cs typeface="Calibri"/>
              </a:endParaRPr>
            </a:p>
            <a:p>
              <a:pPr marL="524828" indent="-257651">
                <a:spcBef>
                  <a:spcPts val="398"/>
                </a:spcBef>
                <a:buClr>
                  <a:srgbClr val="8B1515"/>
                </a:buClr>
                <a:buFont typeface="Times New Roman"/>
                <a:buChar char="•"/>
                <a:tabLst>
                  <a:tab pos="524828" algn="l"/>
                  <a:tab pos="525304" algn="l"/>
                </a:tabLst>
              </a:pPr>
              <a:r>
                <a:rPr sz="1725" spc="-4" dirty="0">
                  <a:latin typeface="Calibri"/>
                  <a:cs typeface="Calibri"/>
                </a:rPr>
                <a:t>For</a:t>
              </a:r>
              <a:r>
                <a:rPr sz="1725" spc="-8" dirty="0">
                  <a:latin typeface="Calibri"/>
                  <a:cs typeface="Calibri"/>
                </a:rPr>
                <a:t> </a:t>
              </a:r>
              <a:r>
                <a:rPr sz="1725" spc="-4" dirty="0">
                  <a:latin typeface="Calibri"/>
                  <a:cs typeface="Calibri"/>
                </a:rPr>
                <a:t>example,</a:t>
              </a:r>
              <a:r>
                <a:rPr sz="1725" spc="4" dirty="0">
                  <a:latin typeface="Calibri"/>
                  <a:cs typeface="Calibri"/>
                </a:rPr>
                <a:t> </a:t>
              </a:r>
              <a:r>
                <a:rPr sz="1725" b="1" dirty="0">
                  <a:latin typeface="Calibri"/>
                  <a:cs typeface="Calibri"/>
                </a:rPr>
                <a:t>BigBird</a:t>
              </a:r>
              <a:r>
                <a:rPr sz="1725" b="1" spc="-15" dirty="0">
                  <a:solidFill>
                    <a:srgbClr val="4197B5"/>
                  </a:solidFill>
                  <a:latin typeface="Calibri"/>
                  <a:cs typeface="Calibri"/>
                </a:rPr>
                <a:t> </a:t>
              </a:r>
              <a:r>
                <a:rPr sz="1725" u="heavy" dirty="0">
                  <a:solidFill>
                    <a:srgbClr val="4197B5"/>
                  </a:solidFill>
                  <a:uFill>
                    <a:solidFill>
                      <a:srgbClr val="4197B5"/>
                    </a:solidFill>
                  </a:uFill>
                  <a:latin typeface="Calibri"/>
                  <a:cs typeface="Calibri"/>
                  <a:hlinkClick r:id="rId2"/>
                </a:rPr>
                <a:t>[Zaheer</a:t>
              </a:r>
              <a:r>
                <a:rPr sz="1725" u="heavy" spc="-8" dirty="0">
                  <a:solidFill>
                    <a:srgbClr val="4197B5"/>
                  </a:solidFill>
                  <a:uFill>
                    <a:solidFill>
                      <a:srgbClr val="4197B5"/>
                    </a:solidFill>
                  </a:uFill>
                  <a:latin typeface="Calibri"/>
                  <a:cs typeface="Calibri"/>
                  <a:hlinkClick r:id="rId2"/>
                </a:rPr>
                <a:t> </a:t>
              </a:r>
              <a:r>
                <a:rPr sz="1725" u="heavy" dirty="0">
                  <a:solidFill>
                    <a:srgbClr val="4197B5"/>
                  </a:solidFill>
                  <a:uFill>
                    <a:solidFill>
                      <a:srgbClr val="4197B5"/>
                    </a:solidFill>
                  </a:uFill>
                  <a:latin typeface="Calibri"/>
                  <a:cs typeface="Calibri"/>
                  <a:hlinkClick r:id="rId2"/>
                </a:rPr>
                <a:t>et al.,</a:t>
              </a:r>
              <a:r>
                <a:rPr sz="1725" u="heavy" spc="-11" dirty="0">
                  <a:solidFill>
                    <a:srgbClr val="4197B5"/>
                  </a:solidFill>
                  <a:uFill>
                    <a:solidFill>
                      <a:srgbClr val="4197B5"/>
                    </a:solidFill>
                  </a:uFill>
                  <a:latin typeface="Calibri"/>
                  <a:cs typeface="Calibri"/>
                  <a:hlinkClick r:id="rId2"/>
                </a:rPr>
                <a:t> </a:t>
              </a:r>
              <a:r>
                <a:rPr sz="1725" u="heavy" spc="-4" dirty="0">
                  <a:solidFill>
                    <a:srgbClr val="4197B5"/>
                  </a:solidFill>
                  <a:uFill>
                    <a:solidFill>
                      <a:srgbClr val="4197B5"/>
                    </a:solidFill>
                  </a:uFill>
                  <a:latin typeface="Calibri"/>
                  <a:cs typeface="Calibri"/>
                  <a:hlinkClick r:id="rId2"/>
                </a:rPr>
                <a:t>2021]</a:t>
              </a:r>
              <a:endParaRPr sz="1725" dirty="0">
                <a:latin typeface="Calibri"/>
                <a:cs typeface="Calibri"/>
              </a:endParaRPr>
            </a:p>
            <a:p>
              <a:pPr>
                <a:spcBef>
                  <a:spcPts val="23"/>
                </a:spcBef>
              </a:pPr>
              <a:endParaRPr sz="1913" dirty="0">
                <a:latin typeface="Calibri"/>
                <a:cs typeface="Calibri"/>
              </a:endParaRPr>
            </a:p>
            <a:p>
              <a:pPr marL="19050" marR="162878"/>
              <a:r>
                <a:rPr sz="1725" dirty="0">
                  <a:solidFill>
                    <a:srgbClr val="175E53"/>
                  </a:solidFill>
                  <a:latin typeface="Calibri"/>
                  <a:cs typeface="Calibri"/>
                </a:rPr>
                <a:t>Key idea:</a:t>
              </a:r>
              <a:r>
                <a:rPr sz="1725" spc="-4" dirty="0">
                  <a:solidFill>
                    <a:srgbClr val="175E53"/>
                  </a:solidFill>
                  <a:latin typeface="Calibri"/>
                  <a:cs typeface="Calibri"/>
                </a:rPr>
                <a:t> </a:t>
              </a:r>
              <a:r>
                <a:rPr sz="1725" dirty="0">
                  <a:solidFill>
                    <a:srgbClr val="175E53"/>
                  </a:solidFill>
                  <a:latin typeface="Calibri"/>
                  <a:cs typeface="Calibri"/>
                </a:rPr>
                <a:t>replace</a:t>
              </a:r>
              <a:r>
                <a:rPr sz="1725" spc="4" dirty="0">
                  <a:solidFill>
                    <a:srgbClr val="175E53"/>
                  </a:solidFill>
                  <a:latin typeface="Calibri"/>
                  <a:cs typeface="Calibri"/>
                </a:rPr>
                <a:t> </a:t>
              </a:r>
              <a:r>
                <a:rPr sz="1725" spc="-4" dirty="0">
                  <a:solidFill>
                    <a:srgbClr val="175E53"/>
                  </a:solidFill>
                  <a:latin typeface="Calibri"/>
                  <a:cs typeface="Calibri"/>
                </a:rPr>
                <a:t>all-pairs</a:t>
              </a:r>
              <a:r>
                <a:rPr sz="1725" spc="-23" dirty="0">
                  <a:solidFill>
                    <a:srgbClr val="175E53"/>
                  </a:solidFill>
                  <a:latin typeface="Calibri"/>
                  <a:cs typeface="Calibri"/>
                </a:rPr>
                <a:t> </a:t>
              </a:r>
              <a:r>
                <a:rPr sz="1725" dirty="0">
                  <a:solidFill>
                    <a:srgbClr val="175E53"/>
                  </a:solidFill>
                  <a:latin typeface="Calibri"/>
                  <a:cs typeface="Calibri"/>
                </a:rPr>
                <a:t>interactions</a:t>
              </a:r>
              <a:r>
                <a:rPr sz="1725" spc="8" dirty="0">
                  <a:solidFill>
                    <a:srgbClr val="175E53"/>
                  </a:solidFill>
                  <a:latin typeface="Calibri"/>
                  <a:cs typeface="Calibri"/>
                </a:rPr>
                <a:t> </a:t>
              </a:r>
              <a:r>
                <a:rPr sz="1725" spc="-4" dirty="0">
                  <a:solidFill>
                    <a:srgbClr val="175E53"/>
                  </a:solidFill>
                  <a:latin typeface="Calibri"/>
                  <a:cs typeface="Calibri"/>
                </a:rPr>
                <a:t>with</a:t>
              </a:r>
              <a:r>
                <a:rPr sz="1725" spc="15" dirty="0">
                  <a:solidFill>
                    <a:srgbClr val="175E53"/>
                  </a:solidFill>
                  <a:latin typeface="Calibri"/>
                  <a:cs typeface="Calibri"/>
                </a:rPr>
                <a:t> </a:t>
              </a:r>
              <a:r>
                <a:rPr sz="1725" dirty="0">
                  <a:solidFill>
                    <a:srgbClr val="175E53"/>
                  </a:solidFill>
                  <a:latin typeface="Calibri"/>
                  <a:cs typeface="Calibri"/>
                </a:rPr>
                <a:t>a</a:t>
              </a:r>
              <a:r>
                <a:rPr sz="1725" spc="4" dirty="0">
                  <a:solidFill>
                    <a:srgbClr val="175E53"/>
                  </a:solidFill>
                  <a:latin typeface="Calibri"/>
                  <a:cs typeface="Calibri"/>
                </a:rPr>
                <a:t> </a:t>
              </a:r>
              <a:r>
                <a:rPr sz="1725" spc="-4" dirty="0">
                  <a:solidFill>
                    <a:srgbClr val="175E53"/>
                  </a:solidFill>
                  <a:latin typeface="Calibri"/>
                  <a:cs typeface="Calibri"/>
                </a:rPr>
                <a:t>family</a:t>
              </a:r>
              <a:r>
                <a:rPr sz="1725" spc="-11" dirty="0">
                  <a:solidFill>
                    <a:srgbClr val="175E53"/>
                  </a:solidFill>
                  <a:latin typeface="Calibri"/>
                  <a:cs typeface="Calibri"/>
                </a:rPr>
                <a:t> </a:t>
              </a:r>
              <a:r>
                <a:rPr sz="1725" spc="-4" dirty="0">
                  <a:solidFill>
                    <a:srgbClr val="175E53"/>
                  </a:solidFill>
                  <a:latin typeface="Calibri"/>
                  <a:cs typeface="Calibri"/>
                </a:rPr>
                <a:t>of</a:t>
              </a:r>
              <a:r>
                <a:rPr sz="1725" dirty="0">
                  <a:solidFill>
                    <a:srgbClr val="175E53"/>
                  </a:solidFill>
                  <a:latin typeface="Calibri"/>
                  <a:cs typeface="Calibri"/>
                </a:rPr>
                <a:t> </a:t>
              </a:r>
              <a:r>
                <a:rPr sz="1725" spc="-4" dirty="0">
                  <a:solidFill>
                    <a:srgbClr val="175E53"/>
                  </a:solidFill>
                  <a:latin typeface="Calibri"/>
                  <a:cs typeface="Calibri"/>
                </a:rPr>
                <a:t>other</a:t>
              </a:r>
              <a:r>
                <a:rPr sz="1725" spc="8" dirty="0">
                  <a:solidFill>
                    <a:srgbClr val="175E53"/>
                  </a:solidFill>
                  <a:latin typeface="Calibri"/>
                  <a:cs typeface="Calibri"/>
                </a:rPr>
                <a:t> </a:t>
              </a:r>
              <a:r>
                <a:rPr sz="1725" dirty="0">
                  <a:solidFill>
                    <a:srgbClr val="175E53"/>
                  </a:solidFill>
                  <a:latin typeface="Calibri"/>
                  <a:cs typeface="Calibri"/>
                </a:rPr>
                <a:t>interactions,</a:t>
              </a:r>
              <a:r>
                <a:rPr sz="1725" spc="26" dirty="0">
                  <a:solidFill>
                    <a:srgbClr val="175E53"/>
                  </a:solidFill>
                  <a:latin typeface="Calibri"/>
                  <a:cs typeface="Calibri"/>
                </a:rPr>
                <a:t> </a:t>
              </a:r>
              <a:r>
                <a:rPr sz="1725" b="1" spc="-4" dirty="0">
                  <a:solidFill>
                    <a:srgbClr val="175E53"/>
                  </a:solidFill>
                  <a:latin typeface="Calibri"/>
                  <a:cs typeface="Calibri"/>
                </a:rPr>
                <a:t>like</a:t>
              </a:r>
              <a:r>
                <a:rPr sz="1725" b="1" dirty="0">
                  <a:solidFill>
                    <a:srgbClr val="175E53"/>
                  </a:solidFill>
                  <a:latin typeface="Calibri"/>
                  <a:cs typeface="Calibri"/>
                </a:rPr>
                <a:t> </a:t>
              </a:r>
              <a:r>
                <a:rPr sz="1725" b="1" spc="-4" dirty="0">
                  <a:solidFill>
                    <a:srgbClr val="175E53"/>
                  </a:solidFill>
                  <a:latin typeface="Calibri"/>
                  <a:cs typeface="Calibri"/>
                </a:rPr>
                <a:t>local </a:t>
              </a:r>
              <a:r>
                <a:rPr sz="1725" b="1" spc="-379" dirty="0">
                  <a:solidFill>
                    <a:srgbClr val="175E53"/>
                  </a:solidFill>
                  <a:latin typeface="Calibri"/>
                  <a:cs typeface="Calibri"/>
                </a:rPr>
                <a:t> </a:t>
              </a:r>
              <a:r>
                <a:rPr sz="1725" b="1" spc="-4" dirty="0">
                  <a:solidFill>
                    <a:srgbClr val="175E53"/>
                  </a:solidFill>
                  <a:latin typeface="Calibri"/>
                  <a:cs typeface="Calibri"/>
                </a:rPr>
                <a:t>windows</a:t>
              </a:r>
              <a:r>
                <a:rPr sz="1725" spc="-4" dirty="0">
                  <a:solidFill>
                    <a:srgbClr val="175E53"/>
                  </a:solidFill>
                  <a:latin typeface="Calibri"/>
                  <a:cs typeface="Calibri"/>
                </a:rPr>
                <a:t>,</a:t>
              </a:r>
              <a:r>
                <a:rPr sz="1725" spc="-11" dirty="0">
                  <a:solidFill>
                    <a:srgbClr val="175E53"/>
                  </a:solidFill>
                  <a:latin typeface="Calibri"/>
                  <a:cs typeface="Calibri"/>
                </a:rPr>
                <a:t> </a:t>
              </a:r>
              <a:r>
                <a:rPr sz="1725" b="1" dirty="0">
                  <a:solidFill>
                    <a:srgbClr val="175E53"/>
                  </a:solidFill>
                  <a:latin typeface="Calibri"/>
                  <a:cs typeface="Calibri"/>
                </a:rPr>
                <a:t>looking at</a:t>
              </a:r>
              <a:r>
                <a:rPr sz="1725" b="1" spc="4" dirty="0">
                  <a:solidFill>
                    <a:srgbClr val="175E53"/>
                  </a:solidFill>
                  <a:latin typeface="Calibri"/>
                  <a:cs typeface="Calibri"/>
                </a:rPr>
                <a:t> </a:t>
              </a:r>
              <a:r>
                <a:rPr sz="1725" b="1" spc="-4" dirty="0">
                  <a:solidFill>
                    <a:srgbClr val="175E53"/>
                  </a:solidFill>
                  <a:latin typeface="Calibri"/>
                  <a:cs typeface="Calibri"/>
                </a:rPr>
                <a:t>everything</a:t>
              </a:r>
              <a:r>
                <a:rPr sz="1725" spc="-4" dirty="0">
                  <a:solidFill>
                    <a:srgbClr val="175E53"/>
                  </a:solidFill>
                  <a:latin typeface="Calibri"/>
                  <a:cs typeface="Calibri"/>
                </a:rPr>
                <a:t>,</a:t>
              </a:r>
              <a:r>
                <a:rPr sz="1725" spc="-11" dirty="0">
                  <a:solidFill>
                    <a:srgbClr val="175E53"/>
                  </a:solidFill>
                  <a:latin typeface="Calibri"/>
                  <a:cs typeface="Calibri"/>
                </a:rPr>
                <a:t> </a:t>
              </a:r>
              <a:r>
                <a:rPr sz="1725" dirty="0">
                  <a:solidFill>
                    <a:srgbClr val="175E53"/>
                  </a:solidFill>
                  <a:latin typeface="Calibri"/>
                  <a:cs typeface="Calibri"/>
                </a:rPr>
                <a:t>and</a:t>
              </a:r>
              <a:r>
                <a:rPr sz="1725" spc="-4" dirty="0">
                  <a:solidFill>
                    <a:srgbClr val="175E53"/>
                  </a:solidFill>
                  <a:latin typeface="Calibri"/>
                  <a:cs typeface="Calibri"/>
                </a:rPr>
                <a:t> </a:t>
              </a:r>
              <a:r>
                <a:rPr sz="1725" b="1" spc="-4" dirty="0">
                  <a:solidFill>
                    <a:srgbClr val="175E53"/>
                  </a:solidFill>
                  <a:latin typeface="Calibri"/>
                  <a:cs typeface="Calibri"/>
                </a:rPr>
                <a:t>random </a:t>
              </a:r>
              <a:r>
                <a:rPr sz="1725" b="1" dirty="0">
                  <a:solidFill>
                    <a:srgbClr val="175E53"/>
                  </a:solidFill>
                  <a:latin typeface="Calibri"/>
                  <a:cs typeface="Calibri"/>
                </a:rPr>
                <a:t>interactions</a:t>
              </a:r>
              <a:r>
                <a:rPr sz="1725" dirty="0">
                  <a:solidFill>
                    <a:srgbClr val="175E53"/>
                  </a:solidFill>
                  <a:latin typeface="Calibri"/>
                  <a:cs typeface="Calibri"/>
                </a:rPr>
                <a:t>.</a:t>
              </a:r>
              <a:endParaRPr sz="1725" dirty="0">
                <a:latin typeface="Calibri"/>
                <a:cs typeface="Calibri"/>
              </a:endParaRPr>
            </a:p>
          </p:txBody>
        </p:sp>
        <p:pic>
          <p:nvPicPr>
            <p:cNvPr id="5" name="object 5"/>
            <p:cNvPicPr/>
            <p:nvPr/>
          </p:nvPicPr>
          <p:blipFill>
            <a:blip r:embed="rId3" cstate="print"/>
            <a:stretch>
              <a:fillRect/>
            </a:stretch>
          </p:blipFill>
          <p:spPr>
            <a:xfrm>
              <a:off x="2486334" y="3742192"/>
              <a:ext cx="7259123" cy="1877144"/>
            </a:xfrm>
            <a:prstGeom prst="rect">
              <a:avLst/>
            </a:prstGeom>
          </p:spPr>
        </p:pic>
      </p:grpSp>
      <p:sp>
        <p:nvSpPr>
          <p:cNvPr id="8" name="Title 7">
            <a:extLst>
              <a:ext uri="{FF2B5EF4-FFF2-40B4-BE49-F238E27FC236}">
                <a16:creationId xmlns:a16="http://schemas.microsoft.com/office/drawing/2014/main" id="{20570467-68FE-489E-85BE-C3F6EF31E873}"/>
              </a:ext>
            </a:extLst>
          </p:cNvPr>
          <p:cNvSpPr>
            <a:spLocks noGrp="1"/>
          </p:cNvSpPr>
          <p:nvPr>
            <p:ph type="title"/>
          </p:nvPr>
        </p:nvSpPr>
        <p:spPr>
          <a:xfrm>
            <a:off x="412133" y="320278"/>
            <a:ext cx="11581599" cy="984885"/>
          </a:xfrm>
        </p:spPr>
        <p:txBody>
          <a:bodyPr vert="horz" lIns="91440" tIns="45720" rIns="91440" bIns="45720" rtlCol="0" anchor="ctr">
            <a:normAutofit fontScale="90000"/>
          </a:bodyPr>
          <a:lstStyle/>
          <a:p>
            <a:r>
              <a:rPr lang="en-US" spc="-120" dirty="0"/>
              <a:t>Recent work on improving on quadratic self-attention cost</a:t>
            </a:r>
          </a:p>
        </p:txBody>
      </p:sp>
      <p:sp>
        <p:nvSpPr>
          <p:cNvPr id="7" name="TextBox 6">
            <a:extLst>
              <a:ext uri="{FF2B5EF4-FFF2-40B4-BE49-F238E27FC236}">
                <a16:creationId xmlns:a16="http://schemas.microsoft.com/office/drawing/2014/main" id="{33693473-7471-4600-AB62-EC6956996EC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F0F6AF-41E5-46F3-B792-B776D8768378}"/>
              </a:ext>
            </a:extLst>
          </p:cNvPr>
          <p:cNvGrpSpPr/>
          <p:nvPr/>
        </p:nvGrpSpPr>
        <p:grpSpPr>
          <a:xfrm>
            <a:off x="1055283" y="1493777"/>
            <a:ext cx="8374742" cy="3437872"/>
            <a:chOff x="1887779" y="1724597"/>
            <a:chExt cx="8374742" cy="3437872"/>
          </a:xfrm>
        </p:grpSpPr>
        <p:sp>
          <p:nvSpPr>
            <p:cNvPr id="3" name="object 3"/>
            <p:cNvSpPr txBox="1"/>
            <p:nvPr/>
          </p:nvSpPr>
          <p:spPr>
            <a:xfrm>
              <a:off x="1887780" y="1724597"/>
              <a:ext cx="1403509" cy="275556"/>
            </a:xfrm>
            <a:prstGeom prst="rect">
              <a:avLst/>
            </a:prstGeom>
          </p:spPr>
          <p:txBody>
            <a:bodyPr vert="horz" wrap="square" lIns="0" tIns="10001" rIns="0" bIns="0" rtlCol="0">
              <a:spAutoFit/>
            </a:bodyPr>
            <a:lstStyle/>
            <a:p>
              <a:pPr marL="9525">
                <a:spcBef>
                  <a:spcPts val="79"/>
                </a:spcBef>
              </a:pPr>
              <a:r>
                <a:rPr sz="1725" dirty="0">
                  <a:latin typeface="Calibri"/>
                  <a:cs typeface="Calibri"/>
                </a:rPr>
                <a:t>In modern</a:t>
              </a:r>
              <a:r>
                <a:rPr sz="1725" spc="-49" dirty="0">
                  <a:latin typeface="Calibri"/>
                  <a:cs typeface="Calibri"/>
                </a:rPr>
                <a:t> </a:t>
              </a:r>
              <a:r>
                <a:rPr sz="1725" dirty="0">
                  <a:latin typeface="Calibri"/>
                  <a:cs typeface="Calibri"/>
                </a:rPr>
                <a:t>NLP:</a:t>
              </a:r>
              <a:endParaRPr sz="1725">
                <a:latin typeface="Calibri"/>
                <a:cs typeface="Calibri"/>
              </a:endParaRPr>
            </a:p>
          </p:txBody>
        </p:sp>
        <p:sp>
          <p:nvSpPr>
            <p:cNvPr id="4" name="object 4"/>
            <p:cNvSpPr txBox="1"/>
            <p:nvPr/>
          </p:nvSpPr>
          <p:spPr>
            <a:xfrm>
              <a:off x="1887779" y="2040065"/>
              <a:ext cx="4153376" cy="3112936"/>
            </a:xfrm>
            <a:prstGeom prst="rect">
              <a:avLst/>
            </a:prstGeom>
          </p:spPr>
          <p:txBody>
            <a:bodyPr vert="horz" wrap="square" lIns="0" tIns="10001" rIns="0" bIns="0" rtlCol="0">
              <a:spAutoFit/>
            </a:bodyPr>
            <a:lstStyle/>
            <a:p>
              <a:pPr marL="266700" indent="-257175">
                <a:spcBef>
                  <a:spcPts val="79"/>
                </a:spcBef>
                <a:buClr>
                  <a:srgbClr val="8B1515"/>
                </a:buClr>
                <a:buFont typeface="Arial"/>
                <a:buChar char="•"/>
                <a:tabLst>
                  <a:tab pos="266224" algn="l"/>
                  <a:tab pos="266700" algn="l"/>
                </a:tabLst>
              </a:pPr>
              <a:r>
                <a:rPr sz="1725" spc="-4" dirty="0">
                  <a:latin typeface="Calibri"/>
                  <a:cs typeface="Calibri"/>
                </a:rPr>
                <a:t>All (or almost </a:t>
              </a:r>
              <a:r>
                <a:rPr sz="1725" dirty="0">
                  <a:latin typeface="Calibri"/>
                  <a:cs typeface="Calibri"/>
                </a:rPr>
                <a:t>all) parameters in</a:t>
              </a:r>
              <a:r>
                <a:rPr sz="1725" spc="-15" dirty="0">
                  <a:latin typeface="Calibri"/>
                  <a:cs typeface="Calibri"/>
                </a:rPr>
                <a:t> </a:t>
              </a:r>
              <a:r>
                <a:rPr sz="1725" dirty="0">
                  <a:latin typeface="Calibri"/>
                  <a:cs typeface="Calibri"/>
                </a:rPr>
                <a:t>NLP</a:t>
              </a:r>
            </a:p>
            <a:p>
              <a:pPr marL="266224"/>
              <a:r>
                <a:rPr sz="1725" spc="-4" dirty="0">
                  <a:latin typeface="Calibri"/>
                  <a:cs typeface="Calibri"/>
                </a:rPr>
                <a:t>networks </a:t>
              </a:r>
              <a:r>
                <a:rPr sz="1725" dirty="0">
                  <a:latin typeface="Calibri"/>
                  <a:cs typeface="Calibri"/>
                </a:rPr>
                <a:t>are initialized via</a:t>
              </a:r>
              <a:r>
                <a:rPr sz="1725" spc="-11" dirty="0">
                  <a:latin typeface="Calibri"/>
                  <a:cs typeface="Calibri"/>
                </a:rPr>
                <a:t> </a:t>
              </a:r>
              <a:r>
                <a:rPr sz="1725" b="1" dirty="0">
                  <a:latin typeface="Calibri"/>
                  <a:cs typeface="Calibri"/>
                </a:rPr>
                <a:t>pretraining</a:t>
              </a:r>
              <a:r>
                <a:rPr sz="1725" dirty="0">
                  <a:latin typeface="Calibri"/>
                  <a:cs typeface="Calibri"/>
                </a:rPr>
                <a:t>.</a:t>
              </a:r>
            </a:p>
            <a:p>
              <a:pPr marL="266224" marR="3810" indent="-257175">
                <a:spcBef>
                  <a:spcPts val="413"/>
                </a:spcBef>
                <a:buClr>
                  <a:srgbClr val="8B1515"/>
                </a:buClr>
                <a:buFont typeface="Arial"/>
                <a:buChar char="•"/>
                <a:tabLst>
                  <a:tab pos="266224" algn="l"/>
                  <a:tab pos="266700" algn="l"/>
                </a:tabLst>
              </a:pPr>
              <a:r>
                <a:rPr sz="1725" dirty="0">
                  <a:latin typeface="Calibri"/>
                  <a:cs typeface="Calibri"/>
                </a:rPr>
                <a:t>Pretraining methods </a:t>
              </a:r>
              <a:r>
                <a:rPr sz="1725" spc="-4" dirty="0">
                  <a:latin typeface="Calibri"/>
                  <a:cs typeface="Calibri"/>
                </a:rPr>
                <a:t>hide parts of </a:t>
              </a:r>
              <a:r>
                <a:rPr sz="1725" dirty="0">
                  <a:latin typeface="Calibri"/>
                  <a:cs typeface="Calibri"/>
                </a:rPr>
                <a:t>the input  </a:t>
              </a:r>
              <a:r>
                <a:rPr sz="1725" spc="-4" dirty="0">
                  <a:latin typeface="Calibri"/>
                  <a:cs typeface="Calibri"/>
                </a:rPr>
                <a:t>from the model, </a:t>
              </a:r>
              <a:r>
                <a:rPr sz="1725" dirty="0">
                  <a:latin typeface="Calibri"/>
                  <a:cs typeface="Calibri"/>
                </a:rPr>
                <a:t>and train the </a:t>
              </a:r>
              <a:r>
                <a:rPr sz="1725" spc="-4" dirty="0">
                  <a:latin typeface="Calibri"/>
                  <a:cs typeface="Calibri"/>
                </a:rPr>
                <a:t>model </a:t>
              </a:r>
              <a:r>
                <a:rPr sz="1725" spc="-8" dirty="0">
                  <a:latin typeface="Calibri"/>
                  <a:cs typeface="Calibri"/>
                </a:rPr>
                <a:t>to  </a:t>
              </a:r>
              <a:r>
                <a:rPr sz="1725" dirty="0">
                  <a:latin typeface="Calibri"/>
                  <a:cs typeface="Calibri"/>
                </a:rPr>
                <a:t>reconstruct those</a:t>
              </a:r>
              <a:r>
                <a:rPr sz="1725" spc="8" dirty="0">
                  <a:latin typeface="Calibri"/>
                  <a:cs typeface="Calibri"/>
                </a:rPr>
                <a:t> </a:t>
              </a:r>
              <a:r>
                <a:rPr sz="1725" spc="-4" dirty="0">
                  <a:latin typeface="Calibri"/>
                  <a:cs typeface="Calibri"/>
                </a:rPr>
                <a:t>parts.</a:t>
              </a:r>
              <a:endParaRPr sz="1725" dirty="0">
                <a:latin typeface="Calibri"/>
                <a:cs typeface="Calibri"/>
              </a:endParaRPr>
            </a:p>
            <a:p>
              <a:pPr>
                <a:spcBef>
                  <a:spcPts val="15"/>
                </a:spcBef>
                <a:buClr>
                  <a:srgbClr val="8B1515"/>
                </a:buClr>
                <a:buFont typeface="Arial"/>
                <a:buChar char="•"/>
              </a:pPr>
              <a:endParaRPr sz="2363" dirty="0">
                <a:latin typeface="Calibri"/>
                <a:cs typeface="Calibri"/>
              </a:endParaRPr>
            </a:p>
            <a:p>
              <a:pPr marL="266224" marR="378619" indent="-257175">
                <a:spcBef>
                  <a:spcPts val="4"/>
                </a:spcBef>
                <a:buClr>
                  <a:srgbClr val="8B1515"/>
                </a:buClr>
                <a:buFont typeface="Arial"/>
                <a:buChar char="•"/>
                <a:tabLst>
                  <a:tab pos="266224" algn="l"/>
                  <a:tab pos="266700" algn="l"/>
                </a:tabLst>
              </a:pPr>
              <a:r>
                <a:rPr sz="1725" dirty="0">
                  <a:latin typeface="Calibri"/>
                  <a:cs typeface="Calibri"/>
                </a:rPr>
                <a:t>This </a:t>
              </a:r>
              <a:r>
                <a:rPr sz="1725" spc="-4" dirty="0">
                  <a:latin typeface="Calibri"/>
                  <a:cs typeface="Calibri"/>
                </a:rPr>
                <a:t>has </a:t>
              </a:r>
              <a:r>
                <a:rPr sz="1725" dirty="0">
                  <a:latin typeface="Calibri"/>
                  <a:cs typeface="Calibri"/>
                </a:rPr>
                <a:t>been exceptionally effective at  </a:t>
              </a:r>
              <a:r>
                <a:rPr sz="1725" spc="-4" dirty="0">
                  <a:latin typeface="Calibri"/>
                  <a:cs typeface="Calibri"/>
                </a:rPr>
                <a:t>building</a:t>
              </a:r>
              <a:r>
                <a:rPr sz="1725" spc="-8" dirty="0">
                  <a:latin typeface="Calibri"/>
                  <a:cs typeface="Calibri"/>
                </a:rPr>
                <a:t> </a:t>
              </a:r>
              <a:r>
                <a:rPr sz="1725" spc="-4" dirty="0">
                  <a:latin typeface="Calibri"/>
                  <a:cs typeface="Calibri"/>
                </a:rPr>
                <a:t>strong:</a:t>
              </a:r>
              <a:endParaRPr sz="1725" dirty="0">
                <a:latin typeface="Calibri"/>
                <a:cs typeface="Calibri"/>
              </a:endParaRPr>
            </a:p>
            <a:p>
              <a:pPr marL="523875" lvl="1" indent="-171926">
                <a:spcBef>
                  <a:spcPts val="390"/>
                </a:spcBef>
                <a:buClr>
                  <a:srgbClr val="007B92"/>
                </a:buClr>
                <a:buFont typeface="Arial"/>
                <a:buChar char="•"/>
                <a:tabLst>
                  <a:tab pos="523399" algn="l"/>
                  <a:tab pos="523875" algn="l"/>
                </a:tabLst>
              </a:pPr>
              <a:r>
                <a:rPr sz="1575" b="1" spc="-4" dirty="0">
                  <a:latin typeface="Calibri"/>
                  <a:cs typeface="Calibri"/>
                </a:rPr>
                <a:t>representations </a:t>
              </a:r>
              <a:r>
                <a:rPr sz="1575" b="1" dirty="0">
                  <a:latin typeface="Calibri"/>
                  <a:cs typeface="Calibri"/>
                </a:rPr>
                <a:t>of</a:t>
              </a:r>
              <a:r>
                <a:rPr sz="1575" b="1" spc="4" dirty="0">
                  <a:latin typeface="Calibri"/>
                  <a:cs typeface="Calibri"/>
                </a:rPr>
                <a:t> </a:t>
              </a:r>
              <a:r>
                <a:rPr sz="1575" b="1" dirty="0">
                  <a:latin typeface="Calibri"/>
                  <a:cs typeface="Calibri"/>
                </a:rPr>
                <a:t>language</a:t>
              </a:r>
              <a:endParaRPr sz="1575" dirty="0">
                <a:latin typeface="Calibri"/>
                <a:cs typeface="Calibri"/>
              </a:endParaRPr>
            </a:p>
            <a:p>
              <a:pPr marL="523875" lvl="1" indent="-171926">
                <a:spcBef>
                  <a:spcPts val="379"/>
                </a:spcBef>
                <a:buClr>
                  <a:srgbClr val="007B92"/>
                </a:buClr>
                <a:buFont typeface="Arial"/>
                <a:buChar char="•"/>
                <a:tabLst>
                  <a:tab pos="523399" algn="l"/>
                  <a:tab pos="523875" algn="l"/>
                </a:tabLst>
              </a:pPr>
              <a:r>
                <a:rPr sz="1575" b="1" spc="-4" dirty="0">
                  <a:latin typeface="Calibri"/>
                  <a:cs typeface="Calibri"/>
                </a:rPr>
                <a:t>parameter </a:t>
              </a:r>
              <a:r>
                <a:rPr sz="1575" b="1" dirty="0">
                  <a:latin typeface="Calibri"/>
                  <a:cs typeface="Calibri"/>
                </a:rPr>
                <a:t>initializations </a:t>
              </a:r>
              <a:r>
                <a:rPr sz="1575" spc="-4" dirty="0">
                  <a:latin typeface="Calibri"/>
                  <a:cs typeface="Calibri"/>
                </a:rPr>
                <a:t>for strong</a:t>
              </a:r>
              <a:r>
                <a:rPr sz="1575" spc="-23" dirty="0">
                  <a:latin typeface="Calibri"/>
                  <a:cs typeface="Calibri"/>
                </a:rPr>
                <a:t> </a:t>
              </a:r>
              <a:r>
                <a:rPr sz="1575" dirty="0">
                  <a:latin typeface="Calibri"/>
                  <a:cs typeface="Calibri"/>
                </a:rPr>
                <a:t>NLP</a:t>
              </a:r>
            </a:p>
            <a:p>
              <a:pPr marL="523399">
                <a:spcBef>
                  <a:spcPts val="4"/>
                </a:spcBef>
              </a:pPr>
              <a:r>
                <a:rPr sz="1575" dirty="0">
                  <a:latin typeface="Calibri"/>
                  <a:cs typeface="Calibri"/>
                </a:rPr>
                <a:t>models.</a:t>
              </a:r>
            </a:p>
          </p:txBody>
        </p:sp>
        <p:grpSp>
          <p:nvGrpSpPr>
            <p:cNvPr id="5" name="object 5"/>
            <p:cNvGrpSpPr/>
            <p:nvPr/>
          </p:nvGrpSpPr>
          <p:grpSpPr>
            <a:xfrm>
              <a:off x="6952108" y="2571750"/>
              <a:ext cx="1541145" cy="1386840"/>
              <a:chOff x="7237476" y="2286000"/>
              <a:chExt cx="2054860" cy="1849120"/>
            </a:xfrm>
          </p:grpSpPr>
          <p:sp>
            <p:nvSpPr>
              <p:cNvPr id="6" name="object 6"/>
              <p:cNvSpPr/>
              <p:nvPr/>
            </p:nvSpPr>
            <p:spPr>
              <a:xfrm>
                <a:off x="7237476" y="2293619"/>
                <a:ext cx="913130" cy="485140"/>
              </a:xfrm>
              <a:custGeom>
                <a:avLst/>
                <a:gdLst/>
                <a:ahLst/>
                <a:cxnLst/>
                <a:rect l="l" t="t" r="r" b="b"/>
                <a:pathLst>
                  <a:path w="913129" h="485139">
                    <a:moveTo>
                      <a:pt x="150876" y="1524"/>
                    </a:moveTo>
                    <a:lnTo>
                      <a:pt x="0" y="1524"/>
                    </a:lnTo>
                    <a:lnTo>
                      <a:pt x="0" y="484632"/>
                    </a:lnTo>
                    <a:lnTo>
                      <a:pt x="150876" y="484632"/>
                    </a:lnTo>
                    <a:lnTo>
                      <a:pt x="150876" y="1524"/>
                    </a:lnTo>
                    <a:close/>
                  </a:path>
                  <a:path w="913129" h="485139">
                    <a:moveTo>
                      <a:pt x="531876" y="0"/>
                    </a:moveTo>
                    <a:lnTo>
                      <a:pt x="381000" y="0"/>
                    </a:lnTo>
                    <a:lnTo>
                      <a:pt x="381000" y="483108"/>
                    </a:lnTo>
                    <a:lnTo>
                      <a:pt x="531876" y="483108"/>
                    </a:lnTo>
                    <a:lnTo>
                      <a:pt x="531876" y="0"/>
                    </a:lnTo>
                    <a:close/>
                  </a:path>
                  <a:path w="913129" h="485139">
                    <a:moveTo>
                      <a:pt x="912876" y="0"/>
                    </a:moveTo>
                    <a:lnTo>
                      <a:pt x="762000" y="0"/>
                    </a:lnTo>
                    <a:lnTo>
                      <a:pt x="762000" y="483108"/>
                    </a:lnTo>
                    <a:lnTo>
                      <a:pt x="912876" y="483108"/>
                    </a:lnTo>
                    <a:lnTo>
                      <a:pt x="912876" y="0"/>
                    </a:lnTo>
                    <a:close/>
                  </a:path>
                </a:pathLst>
              </a:custGeom>
              <a:solidFill>
                <a:srgbClr val="E34848"/>
              </a:solidFill>
            </p:spPr>
            <p:txBody>
              <a:bodyPr wrap="square" lIns="0" tIns="0" rIns="0" bIns="0" rtlCol="0"/>
              <a:lstStyle/>
              <a:p>
                <a:endParaRPr sz="1350"/>
              </a:p>
            </p:txBody>
          </p:sp>
          <p:sp>
            <p:nvSpPr>
              <p:cNvPr id="7" name="object 7"/>
              <p:cNvSpPr/>
              <p:nvPr/>
            </p:nvSpPr>
            <p:spPr>
              <a:xfrm>
                <a:off x="7769352" y="2487676"/>
                <a:ext cx="229997" cy="76581"/>
              </a:xfrm>
              <a:prstGeom prst="rect">
                <a:avLst/>
              </a:prstGeom>
              <a:blipFill>
                <a:blip r:embed="rId2" cstate="print"/>
                <a:stretch>
                  <a:fillRect/>
                </a:stretch>
              </a:blipFill>
            </p:spPr>
            <p:txBody>
              <a:bodyPr wrap="square" lIns="0" tIns="0" rIns="0" bIns="0" rtlCol="0"/>
              <a:lstStyle/>
              <a:p>
                <a:endParaRPr sz="1350"/>
              </a:p>
            </p:txBody>
          </p:sp>
          <p:sp>
            <p:nvSpPr>
              <p:cNvPr id="8" name="object 8"/>
              <p:cNvSpPr/>
              <p:nvPr/>
            </p:nvSpPr>
            <p:spPr>
              <a:xfrm>
                <a:off x="7388352" y="2498343"/>
                <a:ext cx="229997" cy="76580"/>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8380476" y="2287523"/>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0" name="object 10"/>
              <p:cNvSpPr/>
              <p:nvPr/>
            </p:nvSpPr>
            <p:spPr>
              <a:xfrm>
                <a:off x="8150352" y="2498343"/>
                <a:ext cx="229997" cy="76580"/>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8759952" y="2286000"/>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2" name="object 12"/>
              <p:cNvSpPr/>
              <p:nvPr/>
            </p:nvSpPr>
            <p:spPr>
              <a:xfrm>
                <a:off x="8531352" y="2498343"/>
                <a:ext cx="229997" cy="76580"/>
              </a:xfrm>
              <a:prstGeom prst="rect">
                <a:avLst/>
              </a:prstGeom>
              <a:blipFill>
                <a:blip r:embed="rId2" cstate="print"/>
                <a:stretch>
                  <a:fillRect/>
                </a:stretch>
              </a:blipFill>
            </p:spPr>
            <p:txBody>
              <a:bodyPr wrap="square" lIns="0" tIns="0" rIns="0" bIns="0" rtlCol="0"/>
              <a:lstStyle/>
              <a:p>
                <a:endParaRPr sz="1350"/>
              </a:p>
            </p:txBody>
          </p:sp>
          <p:sp>
            <p:nvSpPr>
              <p:cNvPr id="13" name="object 13"/>
              <p:cNvSpPr/>
              <p:nvPr/>
            </p:nvSpPr>
            <p:spPr>
              <a:xfrm>
                <a:off x="9140952" y="2286000"/>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4" name="object 14"/>
              <p:cNvSpPr/>
              <p:nvPr/>
            </p:nvSpPr>
            <p:spPr>
              <a:xfrm>
                <a:off x="8910827" y="2498343"/>
                <a:ext cx="229997" cy="76580"/>
              </a:xfrm>
              <a:prstGeom prst="rect">
                <a:avLst/>
              </a:prstGeom>
              <a:blipFill>
                <a:blip r:embed="rId3" cstate="print"/>
                <a:stretch>
                  <a:fillRect/>
                </a:stretch>
              </a:blipFill>
            </p:spPr>
            <p:txBody>
              <a:bodyPr wrap="square" lIns="0" tIns="0" rIns="0" bIns="0" rtlCol="0"/>
              <a:lstStyle/>
              <a:p>
                <a:endParaRPr sz="1350"/>
              </a:p>
            </p:txBody>
          </p:sp>
          <p:sp>
            <p:nvSpPr>
              <p:cNvPr id="15" name="object 15"/>
              <p:cNvSpPr/>
              <p:nvPr/>
            </p:nvSpPr>
            <p:spPr>
              <a:xfrm>
                <a:off x="7237476" y="2965703"/>
                <a:ext cx="532130" cy="483234"/>
              </a:xfrm>
              <a:custGeom>
                <a:avLst/>
                <a:gdLst/>
                <a:ahLst/>
                <a:cxnLst/>
                <a:rect l="l" t="t" r="r" b="b"/>
                <a:pathLst>
                  <a:path w="532129" h="483235">
                    <a:moveTo>
                      <a:pt x="150876" y="1524"/>
                    </a:moveTo>
                    <a:lnTo>
                      <a:pt x="0" y="1524"/>
                    </a:lnTo>
                    <a:lnTo>
                      <a:pt x="0" y="483108"/>
                    </a:lnTo>
                    <a:lnTo>
                      <a:pt x="150876" y="483108"/>
                    </a:lnTo>
                    <a:lnTo>
                      <a:pt x="150876" y="1524"/>
                    </a:lnTo>
                    <a:close/>
                  </a:path>
                  <a:path w="532129" h="483235">
                    <a:moveTo>
                      <a:pt x="531876" y="0"/>
                    </a:moveTo>
                    <a:lnTo>
                      <a:pt x="381000" y="0"/>
                    </a:lnTo>
                    <a:lnTo>
                      <a:pt x="381000" y="481584"/>
                    </a:lnTo>
                    <a:lnTo>
                      <a:pt x="531876" y="481584"/>
                    </a:lnTo>
                    <a:lnTo>
                      <a:pt x="531876" y="0"/>
                    </a:lnTo>
                    <a:close/>
                  </a:path>
                </a:pathLst>
              </a:custGeom>
              <a:solidFill>
                <a:srgbClr val="E34848"/>
              </a:solidFill>
            </p:spPr>
            <p:txBody>
              <a:bodyPr wrap="square" lIns="0" tIns="0" rIns="0" bIns="0" rtlCol="0"/>
              <a:lstStyle/>
              <a:p>
                <a:endParaRPr sz="1350"/>
              </a:p>
            </p:txBody>
          </p:sp>
          <p:sp>
            <p:nvSpPr>
              <p:cNvPr id="16" name="object 16"/>
              <p:cNvSpPr/>
              <p:nvPr/>
            </p:nvSpPr>
            <p:spPr>
              <a:xfrm>
                <a:off x="7388352" y="3168903"/>
                <a:ext cx="229997" cy="76581"/>
              </a:xfrm>
              <a:prstGeom prst="rect">
                <a:avLst/>
              </a:prstGeom>
              <a:blipFill>
                <a:blip r:embed="rId2" cstate="print"/>
                <a:stretch>
                  <a:fillRect/>
                </a:stretch>
              </a:blipFill>
            </p:spPr>
            <p:txBody>
              <a:bodyPr wrap="square" lIns="0" tIns="0" rIns="0" bIns="0" rtlCol="0"/>
              <a:lstStyle/>
              <a:p>
                <a:endParaRPr sz="1350"/>
              </a:p>
            </p:txBody>
          </p:sp>
          <p:sp>
            <p:nvSpPr>
              <p:cNvPr id="17" name="object 17"/>
              <p:cNvSpPr/>
              <p:nvPr/>
            </p:nvSpPr>
            <p:spPr>
              <a:xfrm>
                <a:off x="7999476" y="2965704"/>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8" name="object 18"/>
              <p:cNvSpPr/>
              <p:nvPr/>
            </p:nvSpPr>
            <p:spPr>
              <a:xfrm>
                <a:off x="7769352" y="3159760"/>
                <a:ext cx="229997" cy="76580"/>
              </a:xfrm>
              <a:prstGeom prst="rect">
                <a:avLst/>
              </a:prstGeom>
              <a:blipFill>
                <a:blip r:embed="rId4" cstate="print"/>
                <a:stretch>
                  <a:fillRect/>
                </a:stretch>
              </a:blipFill>
            </p:spPr>
            <p:txBody>
              <a:bodyPr wrap="square" lIns="0" tIns="0" rIns="0" bIns="0" rtlCol="0"/>
              <a:lstStyle/>
              <a:p>
                <a:endParaRPr sz="1350"/>
              </a:p>
            </p:txBody>
          </p:sp>
          <p:sp>
            <p:nvSpPr>
              <p:cNvPr id="19" name="object 19"/>
              <p:cNvSpPr/>
              <p:nvPr/>
            </p:nvSpPr>
            <p:spPr>
              <a:xfrm>
                <a:off x="8380476" y="2958083"/>
                <a:ext cx="151130" cy="483234"/>
              </a:xfrm>
              <a:custGeom>
                <a:avLst/>
                <a:gdLst/>
                <a:ahLst/>
                <a:cxnLst/>
                <a:rect l="l" t="t" r="r" b="b"/>
                <a:pathLst>
                  <a:path w="151129" h="483235">
                    <a:moveTo>
                      <a:pt x="150875" y="0"/>
                    </a:moveTo>
                    <a:lnTo>
                      <a:pt x="0" y="0"/>
                    </a:lnTo>
                    <a:lnTo>
                      <a:pt x="0" y="483108"/>
                    </a:lnTo>
                    <a:lnTo>
                      <a:pt x="150875" y="483108"/>
                    </a:lnTo>
                    <a:lnTo>
                      <a:pt x="150875" y="0"/>
                    </a:lnTo>
                    <a:close/>
                  </a:path>
                </a:pathLst>
              </a:custGeom>
              <a:solidFill>
                <a:srgbClr val="E34848"/>
              </a:solidFill>
            </p:spPr>
            <p:txBody>
              <a:bodyPr wrap="square" lIns="0" tIns="0" rIns="0" bIns="0" rtlCol="0"/>
              <a:lstStyle/>
              <a:p>
                <a:endParaRPr sz="1350"/>
              </a:p>
            </p:txBody>
          </p:sp>
          <p:sp>
            <p:nvSpPr>
              <p:cNvPr id="20" name="object 20"/>
              <p:cNvSpPr/>
              <p:nvPr/>
            </p:nvSpPr>
            <p:spPr>
              <a:xfrm>
                <a:off x="8150352" y="3168903"/>
                <a:ext cx="229997" cy="76581"/>
              </a:xfrm>
              <a:prstGeom prst="rect">
                <a:avLst/>
              </a:prstGeom>
              <a:blipFill>
                <a:blip r:embed="rId2" cstate="print"/>
                <a:stretch>
                  <a:fillRect/>
                </a:stretch>
              </a:blipFill>
            </p:spPr>
            <p:txBody>
              <a:bodyPr wrap="square" lIns="0" tIns="0" rIns="0" bIns="0" rtlCol="0"/>
              <a:lstStyle/>
              <a:p>
                <a:endParaRPr sz="1350"/>
              </a:p>
            </p:txBody>
          </p:sp>
          <p:sp>
            <p:nvSpPr>
              <p:cNvPr id="21" name="object 21"/>
              <p:cNvSpPr/>
              <p:nvPr/>
            </p:nvSpPr>
            <p:spPr>
              <a:xfrm>
                <a:off x="8759952" y="2958083"/>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22" name="object 22"/>
              <p:cNvSpPr/>
              <p:nvPr/>
            </p:nvSpPr>
            <p:spPr>
              <a:xfrm>
                <a:off x="8531352" y="3168903"/>
                <a:ext cx="229997" cy="76581"/>
              </a:xfrm>
              <a:prstGeom prst="rect">
                <a:avLst/>
              </a:prstGeom>
              <a:blipFill>
                <a:blip r:embed="rId2" cstate="print"/>
                <a:stretch>
                  <a:fillRect/>
                </a:stretch>
              </a:blipFill>
            </p:spPr>
            <p:txBody>
              <a:bodyPr wrap="square" lIns="0" tIns="0" rIns="0" bIns="0" rtlCol="0"/>
              <a:lstStyle/>
              <a:p>
                <a:endParaRPr sz="1350"/>
              </a:p>
            </p:txBody>
          </p:sp>
          <p:sp>
            <p:nvSpPr>
              <p:cNvPr id="23" name="object 23"/>
              <p:cNvSpPr/>
              <p:nvPr/>
            </p:nvSpPr>
            <p:spPr>
              <a:xfrm>
                <a:off x="9140952" y="2958083"/>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24" name="object 24"/>
              <p:cNvSpPr/>
              <p:nvPr/>
            </p:nvSpPr>
            <p:spPr>
              <a:xfrm>
                <a:off x="8910827" y="3168903"/>
                <a:ext cx="229997" cy="76581"/>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7274052" y="2778251"/>
                <a:ext cx="76200" cy="189230"/>
              </a:xfrm>
              <a:prstGeom prst="rect">
                <a:avLst/>
              </a:prstGeom>
              <a:blipFill>
                <a:blip r:embed="rId5" cstate="print"/>
                <a:stretch>
                  <a:fillRect/>
                </a:stretch>
              </a:blipFill>
            </p:spPr>
            <p:txBody>
              <a:bodyPr wrap="square" lIns="0" tIns="0" rIns="0" bIns="0" rtlCol="0"/>
              <a:lstStyle/>
              <a:p>
                <a:endParaRPr sz="1350"/>
              </a:p>
            </p:txBody>
          </p:sp>
          <p:sp>
            <p:nvSpPr>
              <p:cNvPr id="26" name="object 26"/>
              <p:cNvSpPr/>
              <p:nvPr/>
            </p:nvSpPr>
            <p:spPr>
              <a:xfrm>
                <a:off x="7655052" y="2776727"/>
                <a:ext cx="76200" cy="189230"/>
              </a:xfrm>
              <a:prstGeom prst="rect">
                <a:avLst/>
              </a:prstGeom>
              <a:blipFill>
                <a:blip r:embed="rId5" cstate="print"/>
                <a:stretch>
                  <a:fillRect/>
                </a:stretch>
              </a:blipFill>
            </p:spPr>
            <p:txBody>
              <a:bodyPr wrap="square" lIns="0" tIns="0" rIns="0" bIns="0" rtlCol="0"/>
              <a:lstStyle/>
              <a:p>
                <a:endParaRPr sz="1350"/>
              </a:p>
            </p:txBody>
          </p:sp>
          <p:sp>
            <p:nvSpPr>
              <p:cNvPr id="27" name="object 27"/>
              <p:cNvSpPr/>
              <p:nvPr/>
            </p:nvSpPr>
            <p:spPr>
              <a:xfrm>
                <a:off x="8036052" y="2776727"/>
                <a:ext cx="76200" cy="189230"/>
              </a:xfrm>
              <a:prstGeom prst="rect">
                <a:avLst/>
              </a:prstGeom>
              <a:blipFill>
                <a:blip r:embed="rId5" cstate="print"/>
                <a:stretch>
                  <a:fillRect/>
                </a:stretch>
              </a:blipFill>
            </p:spPr>
            <p:txBody>
              <a:bodyPr wrap="square" lIns="0" tIns="0" rIns="0" bIns="0" rtlCol="0"/>
              <a:lstStyle/>
              <a:p>
                <a:endParaRPr sz="1350"/>
              </a:p>
            </p:txBody>
          </p:sp>
          <p:sp>
            <p:nvSpPr>
              <p:cNvPr id="28" name="object 28"/>
              <p:cNvSpPr/>
              <p:nvPr/>
            </p:nvSpPr>
            <p:spPr>
              <a:xfrm>
                <a:off x="8417052" y="2767583"/>
                <a:ext cx="76200" cy="189229"/>
              </a:xfrm>
              <a:prstGeom prst="rect">
                <a:avLst/>
              </a:prstGeom>
              <a:blipFill>
                <a:blip r:embed="rId5" cstate="print"/>
                <a:stretch>
                  <a:fillRect/>
                </a:stretch>
              </a:blipFill>
            </p:spPr>
            <p:txBody>
              <a:bodyPr wrap="square" lIns="0" tIns="0" rIns="0" bIns="0" rtlCol="0"/>
              <a:lstStyle/>
              <a:p>
                <a:endParaRPr sz="1350"/>
              </a:p>
            </p:txBody>
          </p:sp>
          <p:sp>
            <p:nvSpPr>
              <p:cNvPr id="29" name="object 29"/>
              <p:cNvSpPr/>
              <p:nvPr/>
            </p:nvSpPr>
            <p:spPr>
              <a:xfrm>
                <a:off x="8798052" y="2767583"/>
                <a:ext cx="76200" cy="189229"/>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9179052" y="2767583"/>
                <a:ext cx="76200" cy="189229"/>
              </a:xfrm>
              <a:prstGeom prst="rect">
                <a:avLst/>
              </a:prstGeom>
              <a:blipFill>
                <a:blip r:embed="rId5" cstate="print"/>
                <a:stretch>
                  <a:fillRect/>
                </a:stretch>
              </a:blipFill>
            </p:spPr>
            <p:txBody>
              <a:bodyPr wrap="square" lIns="0" tIns="0" rIns="0" bIns="0" rtlCol="0"/>
              <a:lstStyle/>
              <a:p>
                <a:endParaRPr sz="1350"/>
              </a:p>
            </p:txBody>
          </p:sp>
          <p:sp>
            <p:nvSpPr>
              <p:cNvPr id="31" name="object 31"/>
              <p:cNvSpPr/>
              <p:nvPr/>
            </p:nvSpPr>
            <p:spPr>
              <a:xfrm>
                <a:off x="7237476" y="3653027"/>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32" name="object 32"/>
              <p:cNvSpPr/>
              <p:nvPr/>
            </p:nvSpPr>
            <p:spPr>
              <a:xfrm>
                <a:off x="7274052" y="3464052"/>
                <a:ext cx="76200" cy="189230"/>
              </a:xfrm>
              <a:prstGeom prst="rect">
                <a:avLst/>
              </a:prstGeom>
              <a:blipFill>
                <a:blip r:embed="rId5" cstate="print"/>
                <a:stretch>
                  <a:fillRect/>
                </a:stretch>
              </a:blipFill>
            </p:spPr>
            <p:txBody>
              <a:bodyPr wrap="square" lIns="0" tIns="0" rIns="0" bIns="0" rtlCol="0"/>
              <a:lstStyle/>
              <a:p>
                <a:endParaRPr sz="1350"/>
              </a:p>
            </p:txBody>
          </p:sp>
          <p:sp>
            <p:nvSpPr>
              <p:cNvPr id="33" name="object 33"/>
              <p:cNvSpPr/>
              <p:nvPr/>
            </p:nvSpPr>
            <p:spPr>
              <a:xfrm>
                <a:off x="7618476" y="3651503"/>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34" name="object 34"/>
              <p:cNvSpPr/>
              <p:nvPr/>
            </p:nvSpPr>
            <p:spPr>
              <a:xfrm>
                <a:off x="7655052" y="3462527"/>
                <a:ext cx="76200" cy="189230"/>
              </a:xfrm>
              <a:prstGeom prst="rect">
                <a:avLst/>
              </a:prstGeom>
              <a:blipFill>
                <a:blip r:embed="rId5" cstate="print"/>
                <a:stretch>
                  <a:fillRect/>
                </a:stretch>
              </a:blipFill>
            </p:spPr>
            <p:txBody>
              <a:bodyPr wrap="square" lIns="0" tIns="0" rIns="0" bIns="0" rtlCol="0"/>
              <a:lstStyle/>
              <a:p>
                <a:endParaRPr sz="1350"/>
              </a:p>
            </p:txBody>
          </p:sp>
          <p:sp>
            <p:nvSpPr>
              <p:cNvPr id="35" name="object 35"/>
              <p:cNvSpPr/>
              <p:nvPr/>
            </p:nvSpPr>
            <p:spPr>
              <a:xfrm>
                <a:off x="7999476" y="3651503"/>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36" name="object 36"/>
              <p:cNvSpPr/>
              <p:nvPr/>
            </p:nvSpPr>
            <p:spPr>
              <a:xfrm>
                <a:off x="8036052" y="3462527"/>
                <a:ext cx="76200" cy="189230"/>
              </a:xfrm>
              <a:prstGeom prst="rect">
                <a:avLst/>
              </a:prstGeom>
              <a:blipFill>
                <a:blip r:embed="rId5" cstate="print"/>
                <a:stretch>
                  <a:fillRect/>
                </a:stretch>
              </a:blipFill>
            </p:spPr>
            <p:txBody>
              <a:bodyPr wrap="square" lIns="0" tIns="0" rIns="0" bIns="0" rtlCol="0"/>
              <a:lstStyle/>
              <a:p>
                <a:endParaRPr sz="1350"/>
              </a:p>
            </p:txBody>
          </p:sp>
          <p:sp>
            <p:nvSpPr>
              <p:cNvPr id="37" name="object 37"/>
              <p:cNvSpPr/>
              <p:nvPr/>
            </p:nvSpPr>
            <p:spPr>
              <a:xfrm>
                <a:off x="8380476" y="3643883"/>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38" name="object 38"/>
              <p:cNvSpPr/>
              <p:nvPr/>
            </p:nvSpPr>
            <p:spPr>
              <a:xfrm>
                <a:off x="8417052" y="3453383"/>
                <a:ext cx="76200" cy="189229"/>
              </a:xfrm>
              <a:prstGeom prst="rect">
                <a:avLst/>
              </a:prstGeom>
              <a:blipFill>
                <a:blip r:embed="rId5" cstate="print"/>
                <a:stretch>
                  <a:fillRect/>
                </a:stretch>
              </a:blipFill>
            </p:spPr>
            <p:txBody>
              <a:bodyPr wrap="square" lIns="0" tIns="0" rIns="0" bIns="0" rtlCol="0"/>
              <a:lstStyle/>
              <a:p>
                <a:endParaRPr sz="1350"/>
              </a:p>
            </p:txBody>
          </p:sp>
          <p:sp>
            <p:nvSpPr>
              <p:cNvPr id="39" name="object 39"/>
              <p:cNvSpPr/>
              <p:nvPr/>
            </p:nvSpPr>
            <p:spPr>
              <a:xfrm>
                <a:off x="8759952" y="3642360"/>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40" name="object 40"/>
              <p:cNvSpPr/>
              <p:nvPr/>
            </p:nvSpPr>
            <p:spPr>
              <a:xfrm>
                <a:off x="8798052" y="3453383"/>
                <a:ext cx="76200" cy="189229"/>
              </a:xfrm>
              <a:prstGeom prst="rect">
                <a:avLst/>
              </a:prstGeom>
              <a:blipFill>
                <a:blip r:embed="rId5" cstate="print"/>
                <a:stretch>
                  <a:fillRect/>
                </a:stretch>
              </a:blipFill>
            </p:spPr>
            <p:txBody>
              <a:bodyPr wrap="square" lIns="0" tIns="0" rIns="0" bIns="0" rtlCol="0"/>
              <a:lstStyle/>
              <a:p>
                <a:endParaRPr sz="1350"/>
              </a:p>
            </p:txBody>
          </p:sp>
          <p:sp>
            <p:nvSpPr>
              <p:cNvPr id="41" name="object 41"/>
              <p:cNvSpPr/>
              <p:nvPr/>
            </p:nvSpPr>
            <p:spPr>
              <a:xfrm>
                <a:off x="9140952" y="3642360"/>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42" name="object 42"/>
              <p:cNvSpPr/>
              <p:nvPr/>
            </p:nvSpPr>
            <p:spPr>
              <a:xfrm>
                <a:off x="9179052" y="3453383"/>
                <a:ext cx="76200" cy="189229"/>
              </a:xfrm>
              <a:prstGeom prst="rect">
                <a:avLst/>
              </a:prstGeom>
              <a:blipFill>
                <a:blip r:embed="rId5" cstate="print"/>
                <a:stretch>
                  <a:fillRect/>
                </a:stretch>
              </a:blipFill>
            </p:spPr>
            <p:txBody>
              <a:bodyPr wrap="square" lIns="0" tIns="0" rIns="0" bIns="0" rtlCol="0"/>
              <a:lstStyle/>
              <a:p>
                <a:endParaRPr sz="1350"/>
              </a:p>
            </p:txBody>
          </p:sp>
        </p:grpSp>
        <p:sp>
          <p:nvSpPr>
            <p:cNvPr id="43" name="object 43"/>
            <p:cNvSpPr txBox="1"/>
            <p:nvPr/>
          </p:nvSpPr>
          <p:spPr>
            <a:xfrm>
              <a:off x="7253954" y="4036029"/>
              <a:ext cx="1337310" cy="217367"/>
            </a:xfrm>
            <a:prstGeom prst="rect">
              <a:avLst/>
            </a:prstGeom>
          </p:spPr>
          <p:txBody>
            <a:bodyPr vert="horz" wrap="square" lIns="0" tIns="9525" rIns="0" bIns="0" rtlCol="0">
              <a:spAutoFit/>
            </a:bodyPr>
            <a:lstStyle/>
            <a:p>
              <a:pPr marL="9525">
                <a:spcBef>
                  <a:spcPts val="75"/>
                </a:spcBef>
              </a:pPr>
              <a:r>
                <a:rPr sz="1350" i="1" dirty="0">
                  <a:latin typeface="Calibri"/>
                  <a:cs typeface="Calibri"/>
                </a:rPr>
                <a:t>… the </a:t>
              </a:r>
              <a:r>
                <a:rPr sz="1350" i="1" spc="-4" dirty="0">
                  <a:latin typeface="Calibri"/>
                  <a:cs typeface="Calibri"/>
                </a:rPr>
                <a:t>movie </a:t>
              </a:r>
              <a:r>
                <a:rPr sz="1350" i="1" dirty="0">
                  <a:latin typeface="Calibri"/>
                  <a:cs typeface="Calibri"/>
                </a:rPr>
                <a:t>was</a:t>
              </a:r>
              <a:r>
                <a:rPr sz="1350" i="1" spc="-56" dirty="0">
                  <a:latin typeface="Calibri"/>
                  <a:cs typeface="Calibri"/>
                </a:rPr>
                <a:t> </a:t>
              </a:r>
              <a:r>
                <a:rPr sz="1350" i="1" dirty="0">
                  <a:latin typeface="Calibri"/>
                  <a:cs typeface="Calibri"/>
                </a:rPr>
                <a:t>…</a:t>
              </a:r>
              <a:endParaRPr sz="1350">
                <a:latin typeface="Calibri"/>
                <a:cs typeface="Calibri"/>
              </a:endParaRPr>
            </a:p>
          </p:txBody>
        </p:sp>
        <p:sp>
          <p:nvSpPr>
            <p:cNvPr id="44" name="object 44"/>
            <p:cNvSpPr/>
            <p:nvPr/>
          </p:nvSpPr>
          <p:spPr>
            <a:xfrm>
              <a:off x="6939534" y="2328293"/>
              <a:ext cx="1547813" cy="196691"/>
            </a:xfrm>
            <a:custGeom>
              <a:avLst/>
              <a:gdLst/>
              <a:ahLst/>
              <a:cxnLst/>
              <a:rect l="l" t="t" r="r" b="b"/>
              <a:pathLst>
                <a:path w="2063750" h="262255">
                  <a:moveTo>
                    <a:pt x="1224534" y="0"/>
                  </a:moveTo>
                  <a:lnTo>
                    <a:pt x="838962" y="0"/>
                  </a:lnTo>
                  <a:lnTo>
                    <a:pt x="0" y="262127"/>
                  </a:lnTo>
                  <a:lnTo>
                    <a:pt x="2063496" y="262127"/>
                  </a:lnTo>
                  <a:lnTo>
                    <a:pt x="1224534" y="0"/>
                  </a:lnTo>
                  <a:close/>
                </a:path>
              </a:pathLst>
            </a:custGeom>
            <a:solidFill>
              <a:srgbClr val="E34848"/>
            </a:solidFill>
          </p:spPr>
          <p:txBody>
            <a:bodyPr wrap="square" lIns="0" tIns="0" rIns="0" bIns="0" rtlCol="0"/>
            <a:lstStyle/>
            <a:p>
              <a:endParaRPr sz="1350"/>
            </a:p>
          </p:txBody>
        </p:sp>
        <p:sp>
          <p:nvSpPr>
            <p:cNvPr id="45" name="object 45"/>
            <p:cNvSpPr txBox="1"/>
            <p:nvPr/>
          </p:nvSpPr>
          <p:spPr>
            <a:xfrm>
              <a:off x="7677340" y="1964437"/>
              <a:ext cx="140018" cy="263053"/>
            </a:xfrm>
            <a:prstGeom prst="rect">
              <a:avLst/>
            </a:prstGeom>
          </p:spPr>
          <p:txBody>
            <a:bodyPr vert="horz" wrap="square" lIns="0" tIns="9049" rIns="0" bIns="0" rtlCol="0">
              <a:spAutoFit/>
            </a:bodyPr>
            <a:lstStyle/>
            <a:p>
              <a:pPr marL="9525">
                <a:spcBef>
                  <a:spcPts val="71"/>
                </a:spcBef>
              </a:pPr>
              <a:r>
                <a:rPr sz="1650" spc="-971" dirty="0">
                  <a:latin typeface="Cambria Math"/>
                  <a:cs typeface="Cambria Math"/>
                </a:rPr>
                <a:t>𝒚</a:t>
              </a:r>
              <a:endParaRPr sz="2475" baseline="1262" dirty="0">
                <a:latin typeface="Cambria Math"/>
                <a:cs typeface="Cambria Math"/>
              </a:endParaRPr>
            </a:p>
          </p:txBody>
        </p:sp>
        <p:sp>
          <p:nvSpPr>
            <p:cNvPr id="46" name="object 46"/>
            <p:cNvSpPr/>
            <p:nvPr/>
          </p:nvSpPr>
          <p:spPr>
            <a:xfrm>
              <a:off x="8665466" y="2323719"/>
              <a:ext cx="242411" cy="1633538"/>
            </a:xfrm>
            <a:custGeom>
              <a:avLst/>
              <a:gdLst/>
              <a:ahLst/>
              <a:cxnLst/>
              <a:rect l="l" t="t" r="r" b="b"/>
              <a:pathLst>
                <a:path w="323215" h="2178050">
                  <a:moveTo>
                    <a:pt x="0" y="2177796"/>
                  </a:moveTo>
                  <a:lnTo>
                    <a:pt x="62906" y="2175678"/>
                  </a:lnTo>
                  <a:lnTo>
                    <a:pt x="114252" y="2169906"/>
                  </a:lnTo>
                  <a:lnTo>
                    <a:pt x="148857" y="2161347"/>
                  </a:lnTo>
                  <a:lnTo>
                    <a:pt x="161544" y="2150872"/>
                  </a:lnTo>
                  <a:lnTo>
                    <a:pt x="161544" y="1115822"/>
                  </a:lnTo>
                  <a:lnTo>
                    <a:pt x="174230" y="1105346"/>
                  </a:lnTo>
                  <a:lnTo>
                    <a:pt x="208835" y="1096787"/>
                  </a:lnTo>
                  <a:lnTo>
                    <a:pt x="260181" y="1091015"/>
                  </a:lnTo>
                  <a:lnTo>
                    <a:pt x="323088" y="1088898"/>
                  </a:lnTo>
                  <a:lnTo>
                    <a:pt x="260181" y="1086780"/>
                  </a:lnTo>
                  <a:lnTo>
                    <a:pt x="208835" y="1081008"/>
                  </a:lnTo>
                  <a:lnTo>
                    <a:pt x="174230" y="1072449"/>
                  </a:lnTo>
                  <a:lnTo>
                    <a:pt x="161544" y="1061974"/>
                  </a:lnTo>
                  <a:lnTo>
                    <a:pt x="161544" y="26924"/>
                  </a:lnTo>
                  <a:lnTo>
                    <a:pt x="148857" y="16448"/>
                  </a:lnTo>
                  <a:lnTo>
                    <a:pt x="114252" y="7889"/>
                  </a:lnTo>
                  <a:lnTo>
                    <a:pt x="62906" y="2117"/>
                  </a:lnTo>
                  <a:lnTo>
                    <a:pt x="0" y="0"/>
                  </a:lnTo>
                </a:path>
              </a:pathLst>
            </a:custGeom>
            <a:ln w="9525">
              <a:solidFill>
                <a:srgbClr val="000000"/>
              </a:solidFill>
            </a:ln>
          </p:spPr>
          <p:txBody>
            <a:bodyPr wrap="square" lIns="0" tIns="0" rIns="0" bIns="0" rtlCol="0"/>
            <a:lstStyle/>
            <a:p>
              <a:endParaRPr sz="1350"/>
            </a:p>
          </p:txBody>
        </p:sp>
        <p:sp>
          <p:nvSpPr>
            <p:cNvPr id="47" name="object 47"/>
            <p:cNvSpPr txBox="1"/>
            <p:nvPr/>
          </p:nvSpPr>
          <p:spPr>
            <a:xfrm>
              <a:off x="9040463" y="2999042"/>
              <a:ext cx="1222058"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Pretrained</a:t>
              </a:r>
              <a:r>
                <a:rPr sz="1350" spc="-26" dirty="0">
                  <a:latin typeface="Calibri"/>
                  <a:cs typeface="Calibri"/>
                </a:rPr>
                <a:t> </a:t>
              </a:r>
              <a:r>
                <a:rPr sz="1350" spc="-8" dirty="0">
                  <a:latin typeface="Calibri"/>
                  <a:cs typeface="Calibri"/>
                </a:rPr>
                <a:t>jointly</a:t>
              </a:r>
              <a:endParaRPr sz="1350">
                <a:latin typeface="Calibri"/>
                <a:cs typeface="Calibri"/>
              </a:endParaRPr>
            </a:p>
          </p:txBody>
        </p:sp>
        <p:sp>
          <p:nvSpPr>
            <p:cNvPr id="48" name="object 48"/>
            <p:cNvSpPr/>
            <p:nvPr/>
          </p:nvSpPr>
          <p:spPr>
            <a:xfrm>
              <a:off x="7840217" y="3978783"/>
              <a:ext cx="57150" cy="114300"/>
            </a:xfrm>
            <a:prstGeom prst="rect">
              <a:avLst/>
            </a:prstGeom>
            <a:blipFill>
              <a:blip r:embed="rId6" cstate="print"/>
              <a:stretch>
                <a:fillRect/>
              </a:stretch>
            </a:blipFill>
          </p:spPr>
          <p:txBody>
            <a:bodyPr wrap="square" lIns="0" tIns="0" rIns="0" bIns="0" rtlCol="0"/>
            <a:lstStyle/>
            <a:p>
              <a:endParaRPr sz="1350"/>
            </a:p>
          </p:txBody>
        </p:sp>
        <p:sp>
          <p:nvSpPr>
            <p:cNvPr id="49" name="object 49"/>
            <p:cNvSpPr txBox="1"/>
            <p:nvPr/>
          </p:nvSpPr>
          <p:spPr>
            <a:xfrm>
              <a:off x="7165945" y="4737353"/>
              <a:ext cx="2927509" cy="425116"/>
            </a:xfrm>
            <a:prstGeom prst="rect">
              <a:avLst/>
            </a:prstGeom>
          </p:spPr>
          <p:txBody>
            <a:bodyPr vert="horz" wrap="square" lIns="0" tIns="9525" rIns="0" bIns="0" rtlCol="0">
              <a:spAutoFit/>
            </a:bodyPr>
            <a:lstStyle/>
            <a:p>
              <a:pPr marL="160020" marR="3810" indent="-150971">
                <a:spcBef>
                  <a:spcPts val="75"/>
                </a:spcBef>
              </a:pPr>
              <a:r>
                <a:rPr sz="1350" dirty="0">
                  <a:solidFill>
                    <a:srgbClr val="175E53"/>
                  </a:solidFill>
                  <a:latin typeface="Calibri"/>
                  <a:cs typeface="Calibri"/>
                </a:rPr>
                <a:t>[This model </a:t>
              </a:r>
              <a:r>
                <a:rPr sz="1350" spc="-4" dirty="0">
                  <a:solidFill>
                    <a:srgbClr val="175E53"/>
                  </a:solidFill>
                  <a:latin typeface="Calibri"/>
                  <a:cs typeface="Calibri"/>
                </a:rPr>
                <a:t>has </a:t>
              </a:r>
              <a:r>
                <a:rPr sz="1350" dirty="0">
                  <a:solidFill>
                    <a:srgbClr val="175E53"/>
                  </a:solidFill>
                  <a:latin typeface="Calibri"/>
                  <a:cs typeface="Calibri"/>
                </a:rPr>
                <a:t>learned </a:t>
              </a:r>
              <a:r>
                <a:rPr sz="1350" spc="-4" dirty="0">
                  <a:solidFill>
                    <a:srgbClr val="175E53"/>
                  </a:solidFill>
                  <a:latin typeface="Calibri"/>
                  <a:cs typeface="Calibri"/>
                </a:rPr>
                <a:t>how </a:t>
              </a:r>
              <a:r>
                <a:rPr sz="1350" spc="-8" dirty="0">
                  <a:solidFill>
                    <a:srgbClr val="175E53"/>
                  </a:solidFill>
                  <a:latin typeface="Calibri"/>
                  <a:cs typeface="Calibri"/>
                </a:rPr>
                <a:t>to represent  entire </a:t>
              </a:r>
              <a:r>
                <a:rPr sz="1350" spc="-4" dirty="0">
                  <a:solidFill>
                    <a:srgbClr val="175E53"/>
                  </a:solidFill>
                  <a:latin typeface="Calibri"/>
                  <a:cs typeface="Calibri"/>
                </a:rPr>
                <a:t>sentences </a:t>
              </a:r>
              <a:r>
                <a:rPr sz="1350" spc="-8" dirty="0">
                  <a:solidFill>
                    <a:srgbClr val="175E53"/>
                  </a:solidFill>
                  <a:latin typeface="Calibri"/>
                  <a:cs typeface="Calibri"/>
                </a:rPr>
                <a:t>through</a:t>
              </a:r>
              <a:r>
                <a:rPr sz="1350" spc="11" dirty="0">
                  <a:solidFill>
                    <a:srgbClr val="175E53"/>
                  </a:solidFill>
                  <a:latin typeface="Calibri"/>
                  <a:cs typeface="Calibri"/>
                </a:rPr>
                <a:t> </a:t>
              </a:r>
              <a:r>
                <a:rPr sz="1350" spc="-8" dirty="0">
                  <a:solidFill>
                    <a:srgbClr val="175E53"/>
                  </a:solidFill>
                  <a:latin typeface="Calibri"/>
                  <a:cs typeface="Calibri"/>
                </a:rPr>
                <a:t>pretraining]</a:t>
              </a:r>
              <a:endParaRPr sz="1350">
                <a:latin typeface="Calibri"/>
                <a:cs typeface="Calibri"/>
              </a:endParaRPr>
            </a:p>
          </p:txBody>
        </p:sp>
      </p:grpSp>
      <p:sp>
        <p:nvSpPr>
          <p:cNvPr id="52" name="Title 51">
            <a:extLst>
              <a:ext uri="{FF2B5EF4-FFF2-40B4-BE49-F238E27FC236}">
                <a16:creationId xmlns:a16="http://schemas.microsoft.com/office/drawing/2014/main" id="{4724C035-108B-4162-A715-0EB488119CFD}"/>
              </a:ext>
            </a:extLst>
          </p:cNvPr>
          <p:cNvSpPr>
            <a:spLocks noGrp="1"/>
          </p:cNvSpPr>
          <p:nvPr>
            <p:ph type="title"/>
          </p:nvPr>
        </p:nvSpPr>
        <p:spPr>
          <a:xfrm>
            <a:off x="1055283" y="310332"/>
            <a:ext cx="8355330" cy="492443"/>
          </a:xfrm>
        </p:spPr>
        <p:txBody>
          <a:bodyPr vert="horz" lIns="91440" tIns="45720" rIns="91440" bIns="45720" rtlCol="0" anchor="ctr">
            <a:normAutofit fontScale="90000"/>
          </a:bodyPr>
          <a:lstStyle/>
          <a:p>
            <a:r>
              <a:rPr lang="en-US" spc="-120" dirty="0"/>
              <a:t>Pretraining models</a:t>
            </a:r>
          </a:p>
        </p:txBody>
      </p:sp>
      <p:sp>
        <p:nvSpPr>
          <p:cNvPr id="51" name="TextBox 50">
            <a:extLst>
              <a:ext uri="{FF2B5EF4-FFF2-40B4-BE49-F238E27FC236}">
                <a16:creationId xmlns:a16="http://schemas.microsoft.com/office/drawing/2014/main" id="{2CBB72C8-9249-4750-AC5E-BB2AB69691C3}"/>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34F9E717-99E3-4E6D-B7FA-C75DDDDFF2B6}"/>
              </a:ext>
            </a:extLst>
          </p:cNvPr>
          <p:cNvSpPr>
            <a:spLocks noGrp="1"/>
          </p:cNvSpPr>
          <p:nvPr>
            <p:ph type="title"/>
          </p:nvPr>
        </p:nvSpPr>
        <p:spPr>
          <a:xfrm>
            <a:off x="896645" y="124969"/>
            <a:ext cx="9366225" cy="984885"/>
          </a:xfrm>
        </p:spPr>
        <p:txBody>
          <a:bodyPr vert="horz" lIns="91440" tIns="45720" rIns="91440" bIns="45720" rtlCol="0" anchor="ctr">
            <a:normAutofit fontScale="90000"/>
          </a:bodyPr>
          <a:lstStyle/>
          <a:p>
            <a:r>
              <a:rPr lang="en-US" spc="-120" dirty="0"/>
              <a:t>Pretraining through language modeling </a:t>
            </a:r>
            <a:br>
              <a:rPr lang="en-US" spc="-120" dirty="0"/>
            </a:br>
            <a:r>
              <a:rPr lang="en-US" spc="-120" dirty="0">
                <a:hlinkClick r:id="rId2"/>
              </a:rPr>
              <a:t>[Dai and Le, 2015]</a:t>
            </a:r>
            <a:endParaRPr lang="en-US" spc="-120" dirty="0"/>
          </a:p>
        </p:txBody>
      </p:sp>
      <p:grpSp>
        <p:nvGrpSpPr>
          <p:cNvPr id="2" name="Group 1">
            <a:extLst>
              <a:ext uri="{FF2B5EF4-FFF2-40B4-BE49-F238E27FC236}">
                <a16:creationId xmlns:a16="http://schemas.microsoft.com/office/drawing/2014/main" id="{3DC9F085-9674-4342-BB71-050FDE608923}"/>
              </a:ext>
            </a:extLst>
          </p:cNvPr>
          <p:cNvGrpSpPr/>
          <p:nvPr/>
        </p:nvGrpSpPr>
        <p:grpSpPr>
          <a:xfrm>
            <a:off x="980315" y="1948559"/>
            <a:ext cx="7950640" cy="2960882"/>
            <a:chOff x="1859205" y="1724597"/>
            <a:chExt cx="7950640" cy="2960882"/>
          </a:xfrm>
        </p:grpSpPr>
        <p:sp>
          <p:nvSpPr>
            <p:cNvPr id="3" name="object 3"/>
            <p:cNvSpPr txBox="1"/>
            <p:nvPr/>
          </p:nvSpPr>
          <p:spPr>
            <a:xfrm>
              <a:off x="1887780" y="1724597"/>
              <a:ext cx="3145155" cy="275556"/>
            </a:xfrm>
            <a:prstGeom prst="rect">
              <a:avLst/>
            </a:prstGeom>
          </p:spPr>
          <p:txBody>
            <a:bodyPr vert="horz" wrap="square" lIns="0" tIns="10001" rIns="0" bIns="0" rtlCol="0">
              <a:spAutoFit/>
            </a:bodyPr>
            <a:lstStyle/>
            <a:p>
              <a:pPr marL="9525">
                <a:spcBef>
                  <a:spcPts val="79"/>
                </a:spcBef>
              </a:pPr>
              <a:r>
                <a:rPr sz="1725" dirty="0">
                  <a:latin typeface="Calibri"/>
                  <a:cs typeface="Calibri"/>
                </a:rPr>
                <a:t>Recall the </a:t>
              </a:r>
              <a:r>
                <a:rPr sz="1725" b="1" dirty="0">
                  <a:latin typeface="Calibri"/>
                  <a:cs typeface="Calibri"/>
                </a:rPr>
                <a:t>language </a:t>
              </a:r>
              <a:r>
                <a:rPr sz="1725" b="1" spc="-4" dirty="0">
                  <a:latin typeface="Calibri"/>
                  <a:cs typeface="Calibri"/>
                </a:rPr>
                <a:t>modeling</a:t>
              </a:r>
              <a:r>
                <a:rPr sz="1725" b="1" spc="-15" dirty="0">
                  <a:latin typeface="Calibri"/>
                  <a:cs typeface="Calibri"/>
                </a:rPr>
                <a:t> </a:t>
              </a:r>
              <a:r>
                <a:rPr sz="1725" spc="-4" dirty="0">
                  <a:latin typeface="Calibri"/>
                  <a:cs typeface="Calibri"/>
                </a:rPr>
                <a:t>task:</a:t>
              </a:r>
              <a:endParaRPr sz="1725">
                <a:latin typeface="Calibri"/>
                <a:cs typeface="Calibri"/>
              </a:endParaRPr>
            </a:p>
          </p:txBody>
        </p:sp>
        <p:sp>
          <p:nvSpPr>
            <p:cNvPr id="4" name="object 4"/>
            <p:cNvSpPr/>
            <p:nvPr/>
          </p:nvSpPr>
          <p:spPr>
            <a:xfrm>
              <a:off x="3032188" y="2105979"/>
              <a:ext cx="354330" cy="203359"/>
            </a:xfrm>
            <a:custGeom>
              <a:avLst/>
              <a:gdLst/>
              <a:ahLst/>
              <a:cxnLst/>
              <a:rect l="l" t="t" r="r" b="b"/>
              <a:pathLst>
                <a:path w="472439" h="271144">
                  <a:moveTo>
                    <a:pt x="471931" y="2031"/>
                  </a:moveTo>
                  <a:lnTo>
                    <a:pt x="449961" y="2031"/>
                  </a:lnTo>
                  <a:lnTo>
                    <a:pt x="449961" y="267969"/>
                  </a:lnTo>
                  <a:lnTo>
                    <a:pt x="471931" y="267969"/>
                  </a:lnTo>
                  <a:lnTo>
                    <a:pt x="471931" y="2031"/>
                  </a:lnTo>
                  <a:close/>
                </a:path>
                <a:path w="472439" h="271144">
                  <a:moveTo>
                    <a:pt x="86359" y="0"/>
                  </a:moveTo>
                  <a:lnTo>
                    <a:pt x="49498" y="17414"/>
                  </a:lnTo>
                  <a:lnTo>
                    <a:pt x="22351" y="47497"/>
                  </a:lnTo>
                  <a:lnTo>
                    <a:pt x="5556" y="87804"/>
                  </a:lnTo>
                  <a:lnTo>
                    <a:pt x="0" y="135635"/>
                  </a:lnTo>
                  <a:lnTo>
                    <a:pt x="1383" y="160516"/>
                  </a:lnTo>
                  <a:lnTo>
                    <a:pt x="12483" y="204608"/>
                  </a:lnTo>
                  <a:lnTo>
                    <a:pt x="34603" y="240319"/>
                  </a:lnTo>
                  <a:lnTo>
                    <a:pt x="66694" y="264029"/>
                  </a:lnTo>
                  <a:lnTo>
                    <a:pt x="86359" y="271144"/>
                  </a:lnTo>
                  <a:lnTo>
                    <a:pt x="89788" y="260095"/>
                  </a:lnTo>
                  <a:lnTo>
                    <a:pt x="74360" y="253237"/>
                  </a:lnTo>
                  <a:lnTo>
                    <a:pt x="61039" y="243712"/>
                  </a:lnTo>
                  <a:lnTo>
                    <a:pt x="33692" y="199354"/>
                  </a:lnTo>
                  <a:lnTo>
                    <a:pt x="25640" y="158118"/>
                  </a:lnTo>
                  <a:lnTo>
                    <a:pt x="24637" y="134238"/>
                  </a:lnTo>
                  <a:lnTo>
                    <a:pt x="25640" y="111089"/>
                  </a:lnTo>
                  <a:lnTo>
                    <a:pt x="33692" y="70981"/>
                  </a:lnTo>
                  <a:lnTo>
                    <a:pt x="61150" y="27273"/>
                  </a:lnTo>
                  <a:lnTo>
                    <a:pt x="90296" y="11049"/>
                  </a:lnTo>
                  <a:lnTo>
                    <a:pt x="86359" y="0"/>
                  </a:lnTo>
                  <a:close/>
                </a:path>
              </a:pathLst>
            </a:custGeom>
            <a:solidFill>
              <a:srgbClr val="000000"/>
            </a:solidFill>
          </p:spPr>
          <p:txBody>
            <a:bodyPr wrap="square" lIns="0" tIns="0" rIns="0" bIns="0" rtlCol="0"/>
            <a:lstStyle/>
            <a:p>
              <a:endParaRPr sz="1350"/>
            </a:p>
          </p:txBody>
        </p:sp>
        <p:sp>
          <p:nvSpPr>
            <p:cNvPr id="5" name="object 5"/>
            <p:cNvSpPr txBox="1"/>
            <p:nvPr/>
          </p:nvSpPr>
          <p:spPr>
            <a:xfrm>
              <a:off x="1859205" y="2041207"/>
              <a:ext cx="3896201" cy="1123706"/>
            </a:xfrm>
            <a:prstGeom prst="rect">
              <a:avLst/>
            </a:prstGeom>
          </p:spPr>
          <p:txBody>
            <a:bodyPr vert="horz" wrap="square" lIns="0" tIns="10478" rIns="0" bIns="0" rtlCol="0">
              <a:spAutoFit/>
            </a:bodyPr>
            <a:lstStyle/>
            <a:p>
              <a:pPr marL="294799" marR="76676" indent="-257175">
                <a:lnSpc>
                  <a:spcPct val="99800"/>
                </a:lnSpc>
                <a:spcBef>
                  <a:spcPts val="83"/>
                </a:spcBef>
                <a:buClr>
                  <a:srgbClr val="8B1515"/>
                </a:buClr>
                <a:buFont typeface="Arial"/>
                <a:buChar char="•"/>
                <a:tabLst>
                  <a:tab pos="294799" algn="l"/>
                  <a:tab pos="295275" algn="l"/>
                  <a:tab pos="1244917" algn="l"/>
                </a:tabLst>
              </a:pPr>
              <a:r>
                <a:rPr sz="1725" dirty="0">
                  <a:latin typeface="Calibri"/>
                  <a:cs typeface="Calibri"/>
                </a:rPr>
                <a:t>Model </a:t>
              </a:r>
              <a:r>
                <a:rPr sz="1725" spc="23" dirty="0">
                  <a:latin typeface="Cambria Math"/>
                  <a:cs typeface="Cambria Math"/>
                </a:rPr>
                <a:t>𝑝</a:t>
              </a:r>
              <a:r>
                <a:rPr sz="1856" spc="33" baseline="-15151" dirty="0">
                  <a:latin typeface="Cambria Math"/>
                  <a:cs typeface="Cambria Math"/>
                </a:rPr>
                <a:t>𝜃	</a:t>
              </a:r>
              <a:r>
                <a:rPr sz="1725" spc="4" dirty="0">
                  <a:latin typeface="Cambria Math"/>
                  <a:cs typeface="Cambria Math"/>
                </a:rPr>
                <a:t>𝑤</a:t>
              </a:r>
              <a:r>
                <a:rPr sz="1856" spc="5" baseline="-15151" dirty="0">
                  <a:latin typeface="Cambria Math"/>
                  <a:cs typeface="Cambria Math"/>
                </a:rPr>
                <a:t>𝑡 </a:t>
              </a:r>
              <a:r>
                <a:rPr lang="en-US" sz="1856" spc="5" baseline="-15151" dirty="0">
                  <a:latin typeface="Cambria Math"/>
                  <a:cs typeface="Cambria Math"/>
                </a:rPr>
                <a:t>  </a:t>
              </a:r>
              <a:r>
                <a:rPr sz="1725" spc="15" dirty="0">
                  <a:latin typeface="Cambria Math"/>
                  <a:cs typeface="Cambria Math"/>
                </a:rPr>
                <a:t>𝑤</a:t>
              </a:r>
              <a:r>
                <a:rPr sz="1856" spc="23" baseline="-15151" dirty="0">
                  <a:latin typeface="Cambria Math"/>
                  <a:cs typeface="Cambria Math"/>
                </a:rPr>
                <a:t>1:𝑡−1</a:t>
              </a:r>
              <a:r>
                <a:rPr sz="1725" spc="15" dirty="0">
                  <a:latin typeface="Cambria Math"/>
                  <a:cs typeface="Cambria Math"/>
                </a:rPr>
                <a:t>)</a:t>
              </a:r>
              <a:r>
                <a:rPr sz="1725" spc="15" dirty="0">
                  <a:latin typeface="Calibri"/>
                  <a:cs typeface="Calibri"/>
                </a:rPr>
                <a:t>, </a:t>
              </a:r>
              <a:r>
                <a:rPr sz="1725" dirty="0">
                  <a:latin typeface="Calibri"/>
                  <a:cs typeface="Calibri"/>
                </a:rPr>
                <a:t>the </a:t>
              </a:r>
              <a:r>
                <a:rPr sz="1725" spc="-4" dirty="0">
                  <a:latin typeface="Calibri"/>
                  <a:cs typeface="Calibri"/>
                </a:rPr>
                <a:t>probability  distribution over </a:t>
              </a:r>
              <a:r>
                <a:rPr sz="1725" dirty="0">
                  <a:latin typeface="Calibri"/>
                  <a:cs typeface="Calibri"/>
                </a:rPr>
                <a:t>words given </a:t>
              </a:r>
              <a:r>
                <a:rPr sz="1725" spc="-4" dirty="0">
                  <a:latin typeface="Calibri"/>
                  <a:cs typeface="Calibri"/>
                </a:rPr>
                <a:t>their past  contexts.</a:t>
              </a:r>
              <a:endParaRPr sz="1725" dirty="0">
                <a:latin typeface="Calibri"/>
                <a:cs typeface="Calibri"/>
              </a:endParaRPr>
            </a:p>
            <a:p>
              <a:pPr marL="295275" indent="-257175">
                <a:spcBef>
                  <a:spcPts val="413"/>
                </a:spcBef>
                <a:buClr>
                  <a:srgbClr val="8B1515"/>
                </a:buClr>
                <a:buFont typeface="Arial"/>
                <a:buChar char="•"/>
                <a:tabLst>
                  <a:tab pos="294799" algn="l"/>
                  <a:tab pos="295275" algn="l"/>
                </a:tabLst>
              </a:pPr>
              <a:r>
                <a:rPr sz="1725" dirty="0">
                  <a:latin typeface="Calibri"/>
                  <a:cs typeface="Calibri"/>
                </a:rPr>
                <a:t>There’s </a:t>
              </a:r>
              <a:r>
                <a:rPr sz="1725" spc="-4" dirty="0">
                  <a:latin typeface="Calibri"/>
                  <a:cs typeface="Calibri"/>
                </a:rPr>
                <a:t>lots of data </a:t>
              </a:r>
              <a:r>
                <a:rPr sz="1725" dirty="0">
                  <a:latin typeface="Calibri"/>
                  <a:cs typeface="Calibri"/>
                </a:rPr>
                <a:t>for this! </a:t>
              </a:r>
              <a:r>
                <a:rPr sz="1725" spc="-8" dirty="0">
                  <a:latin typeface="Calibri"/>
                  <a:cs typeface="Calibri"/>
                </a:rPr>
                <a:t>(In</a:t>
              </a:r>
              <a:r>
                <a:rPr sz="1725" spc="-15" dirty="0">
                  <a:latin typeface="Calibri"/>
                  <a:cs typeface="Calibri"/>
                </a:rPr>
                <a:t> </a:t>
              </a:r>
              <a:r>
                <a:rPr sz="1725" spc="-4" dirty="0">
                  <a:latin typeface="Calibri"/>
                  <a:cs typeface="Calibri"/>
                </a:rPr>
                <a:t>English.)</a:t>
              </a:r>
              <a:endParaRPr sz="1725" dirty="0">
                <a:latin typeface="Calibri"/>
                <a:cs typeface="Calibri"/>
              </a:endParaRPr>
            </a:p>
          </p:txBody>
        </p:sp>
        <p:sp>
          <p:nvSpPr>
            <p:cNvPr id="6" name="object 6"/>
            <p:cNvSpPr txBox="1"/>
            <p:nvPr/>
          </p:nvSpPr>
          <p:spPr>
            <a:xfrm>
              <a:off x="1887779" y="3512725"/>
              <a:ext cx="3649504" cy="275556"/>
            </a:xfrm>
            <a:prstGeom prst="rect">
              <a:avLst/>
            </a:prstGeom>
          </p:spPr>
          <p:txBody>
            <a:bodyPr vert="horz" wrap="square" lIns="0" tIns="10001" rIns="0" bIns="0" rtlCol="0">
              <a:spAutoFit/>
            </a:bodyPr>
            <a:lstStyle/>
            <a:p>
              <a:pPr marL="9525">
                <a:spcBef>
                  <a:spcPts val="79"/>
                </a:spcBef>
              </a:pPr>
              <a:r>
                <a:rPr sz="1725" b="1" spc="-4" dirty="0">
                  <a:latin typeface="Calibri"/>
                  <a:cs typeface="Calibri"/>
                </a:rPr>
                <a:t>Pretraining </a:t>
              </a:r>
              <a:r>
                <a:rPr sz="1725" b="1" dirty="0">
                  <a:latin typeface="Calibri"/>
                  <a:cs typeface="Calibri"/>
                </a:rPr>
                <a:t>through language</a:t>
              </a:r>
              <a:r>
                <a:rPr sz="1725" b="1" spc="-45" dirty="0">
                  <a:latin typeface="Calibri"/>
                  <a:cs typeface="Calibri"/>
                </a:rPr>
                <a:t> </a:t>
              </a:r>
              <a:r>
                <a:rPr sz="1725" b="1" spc="-4" dirty="0">
                  <a:latin typeface="Calibri"/>
                  <a:cs typeface="Calibri"/>
                </a:rPr>
                <a:t>modeling:</a:t>
              </a:r>
              <a:endParaRPr sz="1725">
                <a:latin typeface="Calibri"/>
                <a:cs typeface="Calibri"/>
              </a:endParaRPr>
            </a:p>
          </p:txBody>
        </p:sp>
        <p:sp>
          <p:nvSpPr>
            <p:cNvPr id="7" name="object 7"/>
            <p:cNvSpPr txBox="1"/>
            <p:nvPr/>
          </p:nvSpPr>
          <p:spPr>
            <a:xfrm>
              <a:off x="1887779" y="3828193"/>
              <a:ext cx="4184333" cy="857286"/>
            </a:xfrm>
            <a:prstGeom prst="rect">
              <a:avLst/>
            </a:prstGeom>
          </p:spPr>
          <p:txBody>
            <a:bodyPr vert="horz" wrap="square" lIns="0" tIns="9525" rIns="0" bIns="0" rtlCol="0">
              <a:spAutoFit/>
            </a:bodyPr>
            <a:lstStyle/>
            <a:p>
              <a:pPr marL="266224" marR="3810" indent="-257175">
                <a:spcBef>
                  <a:spcPts val="75"/>
                </a:spcBef>
                <a:buClr>
                  <a:srgbClr val="8B1515"/>
                </a:buClr>
                <a:buFont typeface="Times New Roman"/>
                <a:buChar char="•"/>
                <a:tabLst>
                  <a:tab pos="266224" algn="l"/>
                  <a:tab pos="266700" algn="l"/>
                </a:tabLst>
              </a:pPr>
              <a:r>
                <a:rPr sz="1725" spc="-4" dirty="0">
                  <a:latin typeface="Calibri"/>
                  <a:cs typeface="Calibri"/>
                </a:rPr>
                <a:t>Train </a:t>
              </a:r>
              <a:r>
                <a:rPr sz="1725" dirty="0">
                  <a:latin typeface="Calibri"/>
                  <a:cs typeface="Calibri"/>
                </a:rPr>
                <a:t>a neural </a:t>
              </a:r>
              <a:r>
                <a:rPr sz="1725" spc="-4" dirty="0">
                  <a:latin typeface="Calibri"/>
                  <a:cs typeface="Calibri"/>
                </a:rPr>
                <a:t>network </a:t>
              </a:r>
              <a:r>
                <a:rPr sz="1725" dirty="0">
                  <a:latin typeface="Calibri"/>
                  <a:cs typeface="Calibri"/>
                </a:rPr>
                <a:t>to perform language  modeling </a:t>
              </a:r>
              <a:r>
                <a:rPr sz="1725" spc="-4" dirty="0">
                  <a:latin typeface="Calibri"/>
                  <a:cs typeface="Calibri"/>
                </a:rPr>
                <a:t>on </a:t>
              </a:r>
              <a:r>
                <a:rPr sz="1725" dirty="0">
                  <a:latin typeface="Calibri"/>
                  <a:cs typeface="Calibri"/>
                </a:rPr>
                <a:t>a </a:t>
              </a:r>
              <a:r>
                <a:rPr sz="1725" spc="-4" dirty="0">
                  <a:latin typeface="Calibri"/>
                  <a:cs typeface="Calibri"/>
                </a:rPr>
                <a:t>large </a:t>
              </a:r>
              <a:r>
                <a:rPr sz="1725" dirty="0">
                  <a:latin typeface="Calibri"/>
                  <a:cs typeface="Calibri"/>
                </a:rPr>
                <a:t>amount </a:t>
              </a:r>
              <a:r>
                <a:rPr sz="1725" spc="-4" dirty="0">
                  <a:latin typeface="Calibri"/>
                  <a:cs typeface="Calibri"/>
                </a:rPr>
                <a:t>of</a:t>
              </a:r>
              <a:r>
                <a:rPr sz="1725" spc="4" dirty="0">
                  <a:latin typeface="Calibri"/>
                  <a:cs typeface="Calibri"/>
                </a:rPr>
                <a:t> </a:t>
              </a:r>
              <a:r>
                <a:rPr sz="1725" dirty="0">
                  <a:latin typeface="Calibri"/>
                  <a:cs typeface="Calibri"/>
                </a:rPr>
                <a:t>text.</a:t>
              </a:r>
              <a:endParaRPr sz="1725">
                <a:latin typeface="Calibri"/>
                <a:cs typeface="Calibri"/>
              </a:endParaRPr>
            </a:p>
            <a:p>
              <a:pPr marL="266700" indent="-257175">
                <a:spcBef>
                  <a:spcPts val="416"/>
                </a:spcBef>
                <a:buClr>
                  <a:srgbClr val="8B1515"/>
                </a:buClr>
                <a:buFont typeface="Times New Roman"/>
                <a:buChar char="•"/>
                <a:tabLst>
                  <a:tab pos="266224" algn="l"/>
                  <a:tab pos="266700" algn="l"/>
                </a:tabLst>
              </a:pPr>
              <a:r>
                <a:rPr sz="1725" spc="-4" dirty="0">
                  <a:latin typeface="Calibri"/>
                  <a:cs typeface="Calibri"/>
                </a:rPr>
                <a:t>Save </a:t>
              </a:r>
              <a:r>
                <a:rPr sz="1725" dirty="0">
                  <a:latin typeface="Calibri"/>
                  <a:cs typeface="Calibri"/>
                </a:rPr>
                <a:t>the </a:t>
              </a:r>
              <a:r>
                <a:rPr sz="1725" spc="-4" dirty="0">
                  <a:latin typeface="Calibri"/>
                  <a:cs typeface="Calibri"/>
                </a:rPr>
                <a:t>network</a:t>
              </a:r>
              <a:r>
                <a:rPr sz="1725" spc="15" dirty="0">
                  <a:latin typeface="Calibri"/>
                  <a:cs typeface="Calibri"/>
                </a:rPr>
                <a:t> </a:t>
              </a:r>
              <a:r>
                <a:rPr sz="1725" spc="-4" dirty="0">
                  <a:latin typeface="Calibri"/>
                  <a:cs typeface="Calibri"/>
                </a:rPr>
                <a:t>parameters.</a:t>
              </a:r>
              <a:endParaRPr sz="1725">
                <a:latin typeface="Calibri"/>
                <a:cs typeface="Calibri"/>
              </a:endParaRPr>
            </a:p>
          </p:txBody>
        </p:sp>
        <p:grpSp>
          <p:nvGrpSpPr>
            <p:cNvPr id="8" name="object 8"/>
            <p:cNvGrpSpPr/>
            <p:nvPr/>
          </p:nvGrpSpPr>
          <p:grpSpPr>
            <a:xfrm>
              <a:off x="6834236" y="2739629"/>
              <a:ext cx="2975609" cy="1403985"/>
              <a:chOff x="7080313" y="2509837"/>
              <a:chExt cx="3967479" cy="1871980"/>
            </a:xfrm>
          </p:grpSpPr>
          <p:sp>
            <p:nvSpPr>
              <p:cNvPr id="9" name="object 9"/>
              <p:cNvSpPr/>
              <p:nvPr/>
            </p:nvSpPr>
            <p:spPr>
              <a:xfrm>
                <a:off x="7237476" y="2534411"/>
                <a:ext cx="913130" cy="483234"/>
              </a:xfrm>
              <a:custGeom>
                <a:avLst/>
                <a:gdLst/>
                <a:ahLst/>
                <a:cxnLst/>
                <a:rect l="l" t="t" r="r" b="b"/>
                <a:pathLst>
                  <a:path w="913129" h="483235">
                    <a:moveTo>
                      <a:pt x="150876" y="1524"/>
                    </a:moveTo>
                    <a:lnTo>
                      <a:pt x="0" y="1524"/>
                    </a:lnTo>
                    <a:lnTo>
                      <a:pt x="0" y="483108"/>
                    </a:lnTo>
                    <a:lnTo>
                      <a:pt x="150876" y="483108"/>
                    </a:lnTo>
                    <a:lnTo>
                      <a:pt x="150876" y="1524"/>
                    </a:lnTo>
                    <a:close/>
                  </a:path>
                  <a:path w="913129" h="483235">
                    <a:moveTo>
                      <a:pt x="912876" y="0"/>
                    </a:moveTo>
                    <a:lnTo>
                      <a:pt x="762000" y="0"/>
                    </a:lnTo>
                    <a:lnTo>
                      <a:pt x="762000" y="483108"/>
                    </a:lnTo>
                    <a:lnTo>
                      <a:pt x="912876" y="483108"/>
                    </a:lnTo>
                    <a:lnTo>
                      <a:pt x="912876" y="0"/>
                    </a:lnTo>
                    <a:close/>
                  </a:path>
                </a:pathLst>
              </a:custGeom>
              <a:solidFill>
                <a:srgbClr val="E34848"/>
              </a:solidFill>
            </p:spPr>
            <p:txBody>
              <a:bodyPr wrap="square" lIns="0" tIns="0" rIns="0" bIns="0" rtlCol="0"/>
              <a:lstStyle/>
              <a:p>
                <a:endParaRPr sz="1350"/>
              </a:p>
            </p:txBody>
          </p:sp>
          <p:sp>
            <p:nvSpPr>
              <p:cNvPr id="10" name="object 10"/>
              <p:cNvSpPr/>
              <p:nvPr/>
            </p:nvSpPr>
            <p:spPr>
              <a:xfrm>
                <a:off x="7388352" y="2737231"/>
                <a:ext cx="611505" cy="77470"/>
              </a:xfrm>
              <a:custGeom>
                <a:avLst/>
                <a:gdLst/>
                <a:ahLst/>
                <a:cxnLst/>
                <a:rect l="l" t="t" r="r" b="b"/>
                <a:pathLst>
                  <a:path w="611504" h="77469">
                    <a:moveTo>
                      <a:pt x="76073" y="1143"/>
                    </a:moveTo>
                    <a:lnTo>
                      <a:pt x="0" y="39370"/>
                    </a:lnTo>
                    <a:lnTo>
                      <a:pt x="76326" y="77343"/>
                    </a:lnTo>
                    <a:lnTo>
                      <a:pt x="76221" y="45593"/>
                    </a:lnTo>
                    <a:lnTo>
                      <a:pt x="63500" y="45593"/>
                    </a:lnTo>
                    <a:lnTo>
                      <a:pt x="63500" y="32893"/>
                    </a:lnTo>
                    <a:lnTo>
                      <a:pt x="76178" y="32863"/>
                    </a:lnTo>
                    <a:lnTo>
                      <a:pt x="76073" y="1143"/>
                    </a:lnTo>
                    <a:close/>
                  </a:path>
                  <a:path w="611504" h="77469">
                    <a:moveTo>
                      <a:pt x="598742" y="31750"/>
                    </a:moveTo>
                    <a:lnTo>
                      <a:pt x="547751" y="31750"/>
                    </a:lnTo>
                    <a:lnTo>
                      <a:pt x="547751" y="44450"/>
                    </a:lnTo>
                    <a:lnTo>
                      <a:pt x="534998" y="44480"/>
                    </a:lnTo>
                    <a:lnTo>
                      <a:pt x="535051" y="76200"/>
                    </a:lnTo>
                    <a:lnTo>
                      <a:pt x="611251" y="37973"/>
                    </a:lnTo>
                    <a:lnTo>
                      <a:pt x="598742" y="31750"/>
                    </a:lnTo>
                    <a:close/>
                  </a:path>
                  <a:path w="611504" h="77469">
                    <a:moveTo>
                      <a:pt x="76178" y="32863"/>
                    </a:moveTo>
                    <a:lnTo>
                      <a:pt x="63500" y="32893"/>
                    </a:lnTo>
                    <a:lnTo>
                      <a:pt x="63500" y="45593"/>
                    </a:lnTo>
                    <a:lnTo>
                      <a:pt x="76221" y="45562"/>
                    </a:lnTo>
                    <a:lnTo>
                      <a:pt x="76178" y="32863"/>
                    </a:lnTo>
                    <a:close/>
                  </a:path>
                  <a:path w="611504" h="77469">
                    <a:moveTo>
                      <a:pt x="76221" y="45562"/>
                    </a:moveTo>
                    <a:lnTo>
                      <a:pt x="63500" y="45593"/>
                    </a:lnTo>
                    <a:lnTo>
                      <a:pt x="76221" y="45593"/>
                    </a:lnTo>
                    <a:close/>
                  </a:path>
                  <a:path w="611504" h="77469">
                    <a:moveTo>
                      <a:pt x="534976" y="31780"/>
                    </a:moveTo>
                    <a:lnTo>
                      <a:pt x="76178" y="32863"/>
                    </a:lnTo>
                    <a:lnTo>
                      <a:pt x="76221" y="45562"/>
                    </a:lnTo>
                    <a:lnTo>
                      <a:pt x="534998" y="44480"/>
                    </a:lnTo>
                    <a:lnTo>
                      <a:pt x="534976" y="31780"/>
                    </a:lnTo>
                    <a:close/>
                  </a:path>
                  <a:path w="611504" h="77469">
                    <a:moveTo>
                      <a:pt x="547751" y="31750"/>
                    </a:moveTo>
                    <a:lnTo>
                      <a:pt x="534976" y="31780"/>
                    </a:lnTo>
                    <a:lnTo>
                      <a:pt x="534998" y="44480"/>
                    </a:lnTo>
                    <a:lnTo>
                      <a:pt x="547751" y="44450"/>
                    </a:lnTo>
                    <a:lnTo>
                      <a:pt x="547751" y="31750"/>
                    </a:lnTo>
                    <a:close/>
                  </a:path>
                  <a:path w="611504" h="77469">
                    <a:moveTo>
                      <a:pt x="534924" y="0"/>
                    </a:moveTo>
                    <a:lnTo>
                      <a:pt x="534976" y="31780"/>
                    </a:lnTo>
                    <a:lnTo>
                      <a:pt x="598742" y="31750"/>
                    </a:lnTo>
                    <a:lnTo>
                      <a:pt x="534924" y="0"/>
                    </a:lnTo>
                    <a:close/>
                  </a:path>
                </a:pathLst>
              </a:custGeom>
              <a:solidFill>
                <a:srgbClr val="000000"/>
              </a:solidFill>
            </p:spPr>
            <p:txBody>
              <a:bodyPr wrap="square" lIns="0" tIns="0" rIns="0" bIns="0" rtlCol="0"/>
              <a:lstStyle/>
              <a:p>
                <a:endParaRPr sz="1350"/>
              </a:p>
            </p:txBody>
          </p:sp>
          <p:sp>
            <p:nvSpPr>
              <p:cNvPr id="11" name="object 11"/>
              <p:cNvSpPr/>
              <p:nvPr/>
            </p:nvSpPr>
            <p:spPr>
              <a:xfrm>
                <a:off x="8685276" y="2543555"/>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2" name="object 12"/>
              <p:cNvSpPr/>
              <p:nvPr/>
            </p:nvSpPr>
            <p:spPr>
              <a:xfrm>
                <a:off x="8150352" y="2738247"/>
                <a:ext cx="535940" cy="82550"/>
              </a:xfrm>
              <a:custGeom>
                <a:avLst/>
                <a:gdLst/>
                <a:ahLst/>
                <a:cxnLst/>
                <a:rect l="l" t="t" r="r" b="b"/>
                <a:pathLst>
                  <a:path w="535940" h="82550">
                    <a:moveTo>
                      <a:pt x="460248" y="5841"/>
                    </a:moveTo>
                    <a:lnTo>
                      <a:pt x="459717" y="37652"/>
                    </a:lnTo>
                    <a:lnTo>
                      <a:pt x="472440" y="37845"/>
                    </a:lnTo>
                    <a:lnTo>
                      <a:pt x="472186" y="50545"/>
                    </a:lnTo>
                    <a:lnTo>
                      <a:pt x="459502" y="50545"/>
                    </a:lnTo>
                    <a:lnTo>
                      <a:pt x="458977" y="82041"/>
                    </a:lnTo>
                    <a:lnTo>
                      <a:pt x="524685" y="50545"/>
                    </a:lnTo>
                    <a:lnTo>
                      <a:pt x="472186" y="50545"/>
                    </a:lnTo>
                    <a:lnTo>
                      <a:pt x="459506" y="50352"/>
                    </a:lnTo>
                    <a:lnTo>
                      <a:pt x="525087" y="50352"/>
                    </a:lnTo>
                    <a:lnTo>
                      <a:pt x="535813" y="45212"/>
                    </a:lnTo>
                    <a:lnTo>
                      <a:pt x="460248" y="5841"/>
                    </a:lnTo>
                    <a:close/>
                  </a:path>
                  <a:path w="535940" h="82550">
                    <a:moveTo>
                      <a:pt x="76834" y="0"/>
                    </a:moveTo>
                    <a:lnTo>
                      <a:pt x="0" y="36956"/>
                    </a:lnTo>
                    <a:lnTo>
                      <a:pt x="75565" y="76200"/>
                    </a:lnTo>
                    <a:lnTo>
                      <a:pt x="76093" y="44516"/>
                    </a:lnTo>
                    <a:lnTo>
                      <a:pt x="63373" y="44323"/>
                    </a:lnTo>
                    <a:lnTo>
                      <a:pt x="63626" y="31623"/>
                    </a:lnTo>
                    <a:lnTo>
                      <a:pt x="76307" y="31623"/>
                    </a:lnTo>
                    <a:lnTo>
                      <a:pt x="76834" y="0"/>
                    </a:lnTo>
                    <a:close/>
                  </a:path>
                  <a:path w="535940" h="82550">
                    <a:moveTo>
                      <a:pt x="459717" y="37652"/>
                    </a:moveTo>
                    <a:lnTo>
                      <a:pt x="459506" y="50352"/>
                    </a:lnTo>
                    <a:lnTo>
                      <a:pt x="472186" y="50545"/>
                    </a:lnTo>
                    <a:lnTo>
                      <a:pt x="472440" y="37845"/>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3"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13" name="object 13"/>
              <p:cNvSpPr/>
              <p:nvPr/>
            </p:nvSpPr>
            <p:spPr>
              <a:xfrm>
                <a:off x="9372600" y="2543555"/>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4" name="object 14"/>
              <p:cNvSpPr/>
              <p:nvPr/>
            </p:nvSpPr>
            <p:spPr>
              <a:xfrm>
                <a:off x="8836152" y="2746247"/>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5" name="object 15"/>
              <p:cNvSpPr/>
              <p:nvPr/>
            </p:nvSpPr>
            <p:spPr>
              <a:xfrm>
                <a:off x="10059924" y="2543555"/>
                <a:ext cx="149860" cy="481965"/>
              </a:xfrm>
              <a:custGeom>
                <a:avLst/>
                <a:gdLst/>
                <a:ahLst/>
                <a:cxnLst/>
                <a:rect l="l" t="t" r="r" b="b"/>
                <a:pathLst>
                  <a:path w="149859" h="481964">
                    <a:moveTo>
                      <a:pt x="149351" y="0"/>
                    </a:moveTo>
                    <a:lnTo>
                      <a:pt x="0" y="0"/>
                    </a:lnTo>
                    <a:lnTo>
                      <a:pt x="0" y="481584"/>
                    </a:lnTo>
                    <a:lnTo>
                      <a:pt x="149351" y="481584"/>
                    </a:lnTo>
                    <a:lnTo>
                      <a:pt x="149351" y="0"/>
                    </a:lnTo>
                    <a:close/>
                  </a:path>
                </a:pathLst>
              </a:custGeom>
              <a:solidFill>
                <a:srgbClr val="E34848"/>
              </a:solidFill>
            </p:spPr>
            <p:txBody>
              <a:bodyPr wrap="square" lIns="0" tIns="0" rIns="0" bIns="0" rtlCol="0"/>
              <a:lstStyle/>
              <a:p>
                <a:endParaRPr sz="1350"/>
              </a:p>
            </p:txBody>
          </p:sp>
          <p:sp>
            <p:nvSpPr>
              <p:cNvPr id="16" name="object 16"/>
              <p:cNvSpPr/>
              <p:nvPr/>
            </p:nvSpPr>
            <p:spPr>
              <a:xfrm>
                <a:off x="9523476" y="2746247"/>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7" name="object 17"/>
              <p:cNvSpPr/>
              <p:nvPr/>
            </p:nvSpPr>
            <p:spPr>
              <a:xfrm>
                <a:off x="10745723" y="2543555"/>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8" name="object 18"/>
              <p:cNvSpPr/>
              <p:nvPr/>
            </p:nvSpPr>
            <p:spPr>
              <a:xfrm>
                <a:off x="10209276" y="2746247"/>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9" name="object 19"/>
              <p:cNvSpPr/>
              <p:nvPr/>
            </p:nvSpPr>
            <p:spPr>
              <a:xfrm>
                <a:off x="7237476" y="3206495"/>
                <a:ext cx="913130" cy="483234"/>
              </a:xfrm>
              <a:custGeom>
                <a:avLst/>
                <a:gdLst/>
                <a:ahLst/>
                <a:cxnLst/>
                <a:rect l="l" t="t" r="r" b="b"/>
                <a:pathLst>
                  <a:path w="913129" h="483235">
                    <a:moveTo>
                      <a:pt x="150876" y="1524"/>
                    </a:moveTo>
                    <a:lnTo>
                      <a:pt x="0" y="1524"/>
                    </a:lnTo>
                    <a:lnTo>
                      <a:pt x="0" y="483108"/>
                    </a:lnTo>
                    <a:lnTo>
                      <a:pt x="150876" y="483108"/>
                    </a:lnTo>
                    <a:lnTo>
                      <a:pt x="150876" y="1524"/>
                    </a:lnTo>
                    <a:close/>
                  </a:path>
                  <a:path w="913129" h="483235">
                    <a:moveTo>
                      <a:pt x="912876" y="0"/>
                    </a:moveTo>
                    <a:lnTo>
                      <a:pt x="762000" y="0"/>
                    </a:lnTo>
                    <a:lnTo>
                      <a:pt x="762000" y="481584"/>
                    </a:lnTo>
                    <a:lnTo>
                      <a:pt x="912876" y="481584"/>
                    </a:lnTo>
                    <a:lnTo>
                      <a:pt x="912876" y="0"/>
                    </a:lnTo>
                    <a:close/>
                  </a:path>
                </a:pathLst>
              </a:custGeom>
              <a:solidFill>
                <a:srgbClr val="E34848"/>
              </a:solidFill>
            </p:spPr>
            <p:txBody>
              <a:bodyPr wrap="square" lIns="0" tIns="0" rIns="0" bIns="0" rtlCol="0"/>
              <a:lstStyle/>
              <a:p>
                <a:endParaRPr sz="1350"/>
              </a:p>
            </p:txBody>
          </p:sp>
          <p:sp>
            <p:nvSpPr>
              <p:cNvPr id="20" name="object 20"/>
              <p:cNvSpPr/>
              <p:nvPr/>
            </p:nvSpPr>
            <p:spPr>
              <a:xfrm>
                <a:off x="7388352" y="3409314"/>
                <a:ext cx="611505" cy="77470"/>
              </a:xfrm>
              <a:custGeom>
                <a:avLst/>
                <a:gdLst/>
                <a:ahLst/>
                <a:cxnLst/>
                <a:rect l="l" t="t" r="r" b="b"/>
                <a:pathLst>
                  <a:path w="611504" h="77470">
                    <a:moveTo>
                      <a:pt x="76073" y="1143"/>
                    </a:moveTo>
                    <a:lnTo>
                      <a:pt x="0" y="39370"/>
                    </a:lnTo>
                    <a:lnTo>
                      <a:pt x="76326" y="77343"/>
                    </a:lnTo>
                    <a:lnTo>
                      <a:pt x="76221" y="45593"/>
                    </a:lnTo>
                    <a:lnTo>
                      <a:pt x="63500" y="45593"/>
                    </a:lnTo>
                    <a:lnTo>
                      <a:pt x="63500" y="32893"/>
                    </a:lnTo>
                    <a:lnTo>
                      <a:pt x="76178" y="32863"/>
                    </a:lnTo>
                    <a:lnTo>
                      <a:pt x="76073" y="1143"/>
                    </a:lnTo>
                    <a:close/>
                  </a:path>
                  <a:path w="611504" h="77470">
                    <a:moveTo>
                      <a:pt x="598742" y="31750"/>
                    </a:moveTo>
                    <a:lnTo>
                      <a:pt x="547751" y="31750"/>
                    </a:lnTo>
                    <a:lnTo>
                      <a:pt x="547751" y="44450"/>
                    </a:lnTo>
                    <a:lnTo>
                      <a:pt x="534998" y="44480"/>
                    </a:lnTo>
                    <a:lnTo>
                      <a:pt x="535051" y="76200"/>
                    </a:lnTo>
                    <a:lnTo>
                      <a:pt x="611251" y="37973"/>
                    </a:lnTo>
                    <a:lnTo>
                      <a:pt x="598742" y="31750"/>
                    </a:lnTo>
                    <a:close/>
                  </a:path>
                  <a:path w="611504" h="77470">
                    <a:moveTo>
                      <a:pt x="76178" y="32863"/>
                    </a:moveTo>
                    <a:lnTo>
                      <a:pt x="63500" y="32893"/>
                    </a:lnTo>
                    <a:lnTo>
                      <a:pt x="63500" y="45593"/>
                    </a:lnTo>
                    <a:lnTo>
                      <a:pt x="76221" y="45562"/>
                    </a:lnTo>
                    <a:lnTo>
                      <a:pt x="76178" y="32863"/>
                    </a:lnTo>
                    <a:close/>
                  </a:path>
                  <a:path w="611504" h="77470">
                    <a:moveTo>
                      <a:pt x="76221" y="45562"/>
                    </a:moveTo>
                    <a:lnTo>
                      <a:pt x="63500" y="45593"/>
                    </a:lnTo>
                    <a:lnTo>
                      <a:pt x="76221" y="45593"/>
                    </a:lnTo>
                    <a:close/>
                  </a:path>
                  <a:path w="611504" h="77470">
                    <a:moveTo>
                      <a:pt x="534976" y="31780"/>
                    </a:moveTo>
                    <a:lnTo>
                      <a:pt x="76178" y="32863"/>
                    </a:lnTo>
                    <a:lnTo>
                      <a:pt x="76221" y="45562"/>
                    </a:lnTo>
                    <a:lnTo>
                      <a:pt x="534998" y="44480"/>
                    </a:lnTo>
                    <a:lnTo>
                      <a:pt x="534976" y="31780"/>
                    </a:lnTo>
                    <a:close/>
                  </a:path>
                  <a:path w="611504" h="77470">
                    <a:moveTo>
                      <a:pt x="547751" y="31750"/>
                    </a:moveTo>
                    <a:lnTo>
                      <a:pt x="534976" y="31780"/>
                    </a:lnTo>
                    <a:lnTo>
                      <a:pt x="534998" y="44480"/>
                    </a:lnTo>
                    <a:lnTo>
                      <a:pt x="547751" y="44450"/>
                    </a:lnTo>
                    <a:lnTo>
                      <a:pt x="547751" y="31750"/>
                    </a:lnTo>
                    <a:close/>
                  </a:path>
                  <a:path w="611504" h="77470">
                    <a:moveTo>
                      <a:pt x="534924" y="0"/>
                    </a:moveTo>
                    <a:lnTo>
                      <a:pt x="534976" y="31780"/>
                    </a:lnTo>
                    <a:lnTo>
                      <a:pt x="598742" y="31750"/>
                    </a:lnTo>
                    <a:lnTo>
                      <a:pt x="534924" y="0"/>
                    </a:lnTo>
                    <a:close/>
                  </a:path>
                </a:pathLst>
              </a:custGeom>
              <a:solidFill>
                <a:srgbClr val="000000"/>
              </a:solidFill>
            </p:spPr>
            <p:txBody>
              <a:bodyPr wrap="square" lIns="0" tIns="0" rIns="0" bIns="0" rtlCol="0"/>
              <a:lstStyle/>
              <a:p>
                <a:endParaRPr sz="1350"/>
              </a:p>
            </p:txBody>
          </p:sp>
          <p:sp>
            <p:nvSpPr>
              <p:cNvPr id="21" name="object 21"/>
              <p:cNvSpPr/>
              <p:nvPr/>
            </p:nvSpPr>
            <p:spPr>
              <a:xfrm>
                <a:off x="8685276" y="3214116"/>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22" name="object 22"/>
              <p:cNvSpPr/>
              <p:nvPr/>
            </p:nvSpPr>
            <p:spPr>
              <a:xfrm>
                <a:off x="8150352" y="3410330"/>
                <a:ext cx="535940" cy="82550"/>
              </a:xfrm>
              <a:custGeom>
                <a:avLst/>
                <a:gdLst/>
                <a:ahLst/>
                <a:cxnLst/>
                <a:rect l="l" t="t" r="r" b="b"/>
                <a:pathLst>
                  <a:path w="535940" h="82550">
                    <a:moveTo>
                      <a:pt x="460248" y="5842"/>
                    </a:moveTo>
                    <a:lnTo>
                      <a:pt x="459717" y="37652"/>
                    </a:lnTo>
                    <a:lnTo>
                      <a:pt x="472440" y="37846"/>
                    </a:lnTo>
                    <a:lnTo>
                      <a:pt x="472186" y="50546"/>
                    </a:lnTo>
                    <a:lnTo>
                      <a:pt x="459502" y="50546"/>
                    </a:lnTo>
                    <a:lnTo>
                      <a:pt x="458977" y="82042"/>
                    </a:lnTo>
                    <a:lnTo>
                      <a:pt x="524685" y="50546"/>
                    </a:lnTo>
                    <a:lnTo>
                      <a:pt x="472186" y="50546"/>
                    </a:lnTo>
                    <a:lnTo>
                      <a:pt x="459506" y="50352"/>
                    </a:lnTo>
                    <a:lnTo>
                      <a:pt x="525087" y="50352"/>
                    </a:lnTo>
                    <a:lnTo>
                      <a:pt x="535813" y="45212"/>
                    </a:lnTo>
                    <a:lnTo>
                      <a:pt x="460248" y="5842"/>
                    </a:lnTo>
                    <a:close/>
                  </a:path>
                  <a:path w="535940" h="82550">
                    <a:moveTo>
                      <a:pt x="76834" y="0"/>
                    </a:moveTo>
                    <a:lnTo>
                      <a:pt x="0" y="36957"/>
                    </a:lnTo>
                    <a:lnTo>
                      <a:pt x="75565" y="76200"/>
                    </a:lnTo>
                    <a:lnTo>
                      <a:pt x="76093" y="44516"/>
                    </a:lnTo>
                    <a:lnTo>
                      <a:pt x="63373" y="44323"/>
                    </a:lnTo>
                    <a:lnTo>
                      <a:pt x="63626" y="31623"/>
                    </a:lnTo>
                    <a:lnTo>
                      <a:pt x="76307" y="31623"/>
                    </a:lnTo>
                    <a:lnTo>
                      <a:pt x="76834" y="0"/>
                    </a:lnTo>
                    <a:close/>
                  </a:path>
                  <a:path w="535940" h="82550">
                    <a:moveTo>
                      <a:pt x="459717" y="37652"/>
                    </a:moveTo>
                    <a:lnTo>
                      <a:pt x="459506" y="50352"/>
                    </a:lnTo>
                    <a:lnTo>
                      <a:pt x="472186" y="50546"/>
                    </a:lnTo>
                    <a:lnTo>
                      <a:pt x="472440" y="37846"/>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3"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23" name="object 23"/>
              <p:cNvSpPr/>
              <p:nvPr/>
            </p:nvSpPr>
            <p:spPr>
              <a:xfrm>
                <a:off x="9372600" y="3214116"/>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24" name="object 24"/>
              <p:cNvSpPr/>
              <p:nvPr/>
            </p:nvSpPr>
            <p:spPr>
              <a:xfrm>
                <a:off x="8836152" y="3416808"/>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5" name="object 25"/>
              <p:cNvSpPr/>
              <p:nvPr/>
            </p:nvSpPr>
            <p:spPr>
              <a:xfrm>
                <a:off x="10059924" y="3214116"/>
                <a:ext cx="149860" cy="481965"/>
              </a:xfrm>
              <a:custGeom>
                <a:avLst/>
                <a:gdLst/>
                <a:ahLst/>
                <a:cxnLst/>
                <a:rect l="l" t="t" r="r" b="b"/>
                <a:pathLst>
                  <a:path w="149859" h="481964">
                    <a:moveTo>
                      <a:pt x="149351" y="0"/>
                    </a:moveTo>
                    <a:lnTo>
                      <a:pt x="0" y="0"/>
                    </a:lnTo>
                    <a:lnTo>
                      <a:pt x="0" y="481584"/>
                    </a:lnTo>
                    <a:lnTo>
                      <a:pt x="149351" y="481584"/>
                    </a:lnTo>
                    <a:lnTo>
                      <a:pt x="149351" y="0"/>
                    </a:lnTo>
                    <a:close/>
                  </a:path>
                </a:pathLst>
              </a:custGeom>
              <a:solidFill>
                <a:srgbClr val="E34848"/>
              </a:solidFill>
            </p:spPr>
            <p:txBody>
              <a:bodyPr wrap="square" lIns="0" tIns="0" rIns="0" bIns="0" rtlCol="0"/>
              <a:lstStyle/>
              <a:p>
                <a:endParaRPr sz="1350"/>
              </a:p>
            </p:txBody>
          </p:sp>
          <p:sp>
            <p:nvSpPr>
              <p:cNvPr id="26" name="object 26"/>
              <p:cNvSpPr/>
              <p:nvPr/>
            </p:nvSpPr>
            <p:spPr>
              <a:xfrm>
                <a:off x="9523476" y="3416808"/>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7" name="object 27"/>
              <p:cNvSpPr/>
              <p:nvPr/>
            </p:nvSpPr>
            <p:spPr>
              <a:xfrm>
                <a:off x="10745723" y="3214116"/>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28" name="object 28"/>
              <p:cNvSpPr/>
              <p:nvPr/>
            </p:nvSpPr>
            <p:spPr>
              <a:xfrm>
                <a:off x="10209276" y="3416808"/>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9" name="object 29"/>
              <p:cNvSpPr/>
              <p:nvPr/>
            </p:nvSpPr>
            <p:spPr>
              <a:xfrm>
                <a:off x="7274052" y="3017519"/>
                <a:ext cx="76200" cy="189229"/>
              </a:xfrm>
              <a:prstGeom prst="rect">
                <a:avLst/>
              </a:prstGeom>
              <a:blipFill>
                <a:blip r:embed="rId3" cstate="print"/>
                <a:stretch>
                  <a:fillRect/>
                </a:stretch>
              </a:blipFill>
            </p:spPr>
            <p:txBody>
              <a:bodyPr wrap="square" lIns="0" tIns="0" rIns="0" bIns="0" rtlCol="0"/>
              <a:lstStyle/>
              <a:p>
                <a:endParaRPr sz="1350"/>
              </a:p>
            </p:txBody>
          </p:sp>
          <p:sp>
            <p:nvSpPr>
              <p:cNvPr id="30" name="object 30"/>
              <p:cNvSpPr/>
              <p:nvPr/>
            </p:nvSpPr>
            <p:spPr>
              <a:xfrm>
                <a:off x="8036052" y="3017519"/>
                <a:ext cx="76200" cy="189229"/>
              </a:xfrm>
              <a:prstGeom prst="rect">
                <a:avLst/>
              </a:prstGeom>
              <a:blipFill>
                <a:blip r:embed="rId3" cstate="print"/>
                <a:stretch>
                  <a:fillRect/>
                </a:stretch>
              </a:blipFill>
            </p:spPr>
            <p:txBody>
              <a:bodyPr wrap="square" lIns="0" tIns="0" rIns="0" bIns="0" rtlCol="0"/>
              <a:lstStyle/>
              <a:p>
                <a:endParaRPr sz="1350"/>
              </a:p>
            </p:txBody>
          </p:sp>
          <p:sp>
            <p:nvSpPr>
              <p:cNvPr id="31" name="object 31"/>
              <p:cNvSpPr/>
              <p:nvPr/>
            </p:nvSpPr>
            <p:spPr>
              <a:xfrm>
                <a:off x="8723376" y="3025140"/>
                <a:ext cx="76200" cy="189230"/>
              </a:xfrm>
              <a:prstGeom prst="rect">
                <a:avLst/>
              </a:prstGeom>
              <a:blipFill>
                <a:blip r:embed="rId4" cstate="print"/>
                <a:stretch>
                  <a:fillRect/>
                </a:stretch>
              </a:blipFill>
            </p:spPr>
            <p:txBody>
              <a:bodyPr wrap="square" lIns="0" tIns="0" rIns="0" bIns="0" rtlCol="0"/>
              <a:lstStyle/>
              <a:p>
                <a:endParaRPr sz="1350"/>
              </a:p>
            </p:txBody>
          </p:sp>
          <p:sp>
            <p:nvSpPr>
              <p:cNvPr id="32" name="object 32"/>
              <p:cNvSpPr/>
              <p:nvPr/>
            </p:nvSpPr>
            <p:spPr>
              <a:xfrm>
                <a:off x="9409176" y="3023616"/>
                <a:ext cx="76200" cy="189230"/>
              </a:xfrm>
              <a:prstGeom prst="rect">
                <a:avLst/>
              </a:prstGeom>
              <a:blipFill>
                <a:blip r:embed="rId4" cstate="print"/>
                <a:stretch>
                  <a:fillRect/>
                </a:stretch>
              </a:blipFill>
            </p:spPr>
            <p:txBody>
              <a:bodyPr wrap="square" lIns="0" tIns="0" rIns="0" bIns="0" rtlCol="0"/>
              <a:lstStyle/>
              <a:p>
                <a:endParaRPr sz="1350"/>
              </a:p>
            </p:txBody>
          </p:sp>
          <p:sp>
            <p:nvSpPr>
              <p:cNvPr id="33" name="object 33"/>
              <p:cNvSpPr/>
              <p:nvPr/>
            </p:nvSpPr>
            <p:spPr>
              <a:xfrm>
                <a:off x="10096500" y="3025140"/>
                <a:ext cx="76200" cy="189230"/>
              </a:xfrm>
              <a:prstGeom prst="rect">
                <a:avLst/>
              </a:prstGeom>
              <a:blipFill>
                <a:blip r:embed="rId4" cstate="print"/>
                <a:stretch>
                  <a:fillRect/>
                </a:stretch>
              </a:blipFill>
            </p:spPr>
            <p:txBody>
              <a:bodyPr wrap="square" lIns="0" tIns="0" rIns="0" bIns="0" rtlCol="0"/>
              <a:lstStyle/>
              <a:p>
                <a:endParaRPr sz="1350"/>
              </a:p>
            </p:txBody>
          </p:sp>
          <p:sp>
            <p:nvSpPr>
              <p:cNvPr id="34" name="object 34"/>
              <p:cNvSpPr/>
              <p:nvPr/>
            </p:nvSpPr>
            <p:spPr>
              <a:xfrm>
                <a:off x="10783823" y="3025140"/>
                <a:ext cx="76200" cy="189230"/>
              </a:xfrm>
              <a:prstGeom prst="rect">
                <a:avLst/>
              </a:prstGeom>
              <a:blipFill>
                <a:blip r:embed="rId4" cstate="print"/>
                <a:stretch>
                  <a:fillRect/>
                </a:stretch>
              </a:blipFill>
            </p:spPr>
            <p:txBody>
              <a:bodyPr wrap="square" lIns="0" tIns="0" rIns="0" bIns="0" rtlCol="0"/>
              <a:lstStyle/>
              <a:p>
                <a:endParaRPr sz="1350"/>
              </a:p>
            </p:txBody>
          </p:sp>
          <p:sp>
            <p:nvSpPr>
              <p:cNvPr id="35" name="object 35"/>
              <p:cNvSpPr/>
              <p:nvPr/>
            </p:nvSpPr>
            <p:spPr>
              <a:xfrm>
                <a:off x="7085076" y="2514600"/>
                <a:ext cx="3957954" cy="1286510"/>
              </a:xfrm>
              <a:custGeom>
                <a:avLst/>
                <a:gdLst/>
                <a:ahLst/>
                <a:cxnLst/>
                <a:rect l="l" t="t" r="r" b="b"/>
                <a:pathLst>
                  <a:path w="3957954" h="1286510">
                    <a:moveTo>
                      <a:pt x="3743452" y="0"/>
                    </a:moveTo>
                    <a:lnTo>
                      <a:pt x="214375" y="0"/>
                    </a:lnTo>
                    <a:lnTo>
                      <a:pt x="165231" y="5663"/>
                    </a:lnTo>
                    <a:lnTo>
                      <a:pt x="120113" y="21795"/>
                    </a:lnTo>
                    <a:lnTo>
                      <a:pt x="80308" y="47106"/>
                    </a:lnTo>
                    <a:lnTo>
                      <a:pt x="47106" y="80308"/>
                    </a:lnTo>
                    <a:lnTo>
                      <a:pt x="21795" y="120113"/>
                    </a:lnTo>
                    <a:lnTo>
                      <a:pt x="5663" y="165231"/>
                    </a:lnTo>
                    <a:lnTo>
                      <a:pt x="0" y="214375"/>
                    </a:lnTo>
                    <a:lnTo>
                      <a:pt x="0" y="1071879"/>
                    </a:lnTo>
                    <a:lnTo>
                      <a:pt x="5663" y="1121024"/>
                    </a:lnTo>
                    <a:lnTo>
                      <a:pt x="21795" y="1166142"/>
                    </a:lnTo>
                    <a:lnTo>
                      <a:pt x="47106" y="1205947"/>
                    </a:lnTo>
                    <a:lnTo>
                      <a:pt x="80308" y="1239149"/>
                    </a:lnTo>
                    <a:lnTo>
                      <a:pt x="120113" y="1264460"/>
                    </a:lnTo>
                    <a:lnTo>
                      <a:pt x="165231" y="1280592"/>
                    </a:lnTo>
                    <a:lnTo>
                      <a:pt x="214375" y="1286256"/>
                    </a:lnTo>
                    <a:lnTo>
                      <a:pt x="3743452" y="1286256"/>
                    </a:lnTo>
                    <a:lnTo>
                      <a:pt x="3792596" y="1280592"/>
                    </a:lnTo>
                    <a:lnTo>
                      <a:pt x="3837714" y="1264460"/>
                    </a:lnTo>
                    <a:lnTo>
                      <a:pt x="3877519" y="1239149"/>
                    </a:lnTo>
                    <a:lnTo>
                      <a:pt x="3910721" y="1205947"/>
                    </a:lnTo>
                    <a:lnTo>
                      <a:pt x="3936032" y="1166142"/>
                    </a:lnTo>
                    <a:lnTo>
                      <a:pt x="3952164" y="1121024"/>
                    </a:lnTo>
                    <a:lnTo>
                      <a:pt x="3957828" y="1071879"/>
                    </a:lnTo>
                    <a:lnTo>
                      <a:pt x="3957828" y="214375"/>
                    </a:lnTo>
                    <a:lnTo>
                      <a:pt x="3952164" y="165231"/>
                    </a:lnTo>
                    <a:lnTo>
                      <a:pt x="3936032" y="120113"/>
                    </a:lnTo>
                    <a:lnTo>
                      <a:pt x="3910721" y="80308"/>
                    </a:lnTo>
                    <a:lnTo>
                      <a:pt x="3877519" y="47106"/>
                    </a:lnTo>
                    <a:lnTo>
                      <a:pt x="3837714" y="21795"/>
                    </a:lnTo>
                    <a:lnTo>
                      <a:pt x="3792596" y="5663"/>
                    </a:lnTo>
                    <a:lnTo>
                      <a:pt x="3743452" y="0"/>
                    </a:lnTo>
                    <a:close/>
                  </a:path>
                </a:pathLst>
              </a:custGeom>
              <a:solidFill>
                <a:srgbClr val="EC8585"/>
              </a:solidFill>
            </p:spPr>
            <p:txBody>
              <a:bodyPr wrap="square" lIns="0" tIns="0" rIns="0" bIns="0" rtlCol="0"/>
              <a:lstStyle/>
              <a:p>
                <a:endParaRPr sz="1350"/>
              </a:p>
            </p:txBody>
          </p:sp>
          <p:sp>
            <p:nvSpPr>
              <p:cNvPr id="36" name="object 36"/>
              <p:cNvSpPr/>
              <p:nvPr/>
            </p:nvSpPr>
            <p:spPr>
              <a:xfrm>
                <a:off x="7085076" y="2514600"/>
                <a:ext cx="3957954" cy="1286510"/>
              </a:xfrm>
              <a:custGeom>
                <a:avLst/>
                <a:gdLst/>
                <a:ahLst/>
                <a:cxnLst/>
                <a:rect l="l" t="t" r="r" b="b"/>
                <a:pathLst>
                  <a:path w="3957954" h="1286510">
                    <a:moveTo>
                      <a:pt x="0" y="214375"/>
                    </a:moveTo>
                    <a:lnTo>
                      <a:pt x="5663" y="165231"/>
                    </a:lnTo>
                    <a:lnTo>
                      <a:pt x="21795" y="120113"/>
                    </a:lnTo>
                    <a:lnTo>
                      <a:pt x="47106" y="80308"/>
                    </a:lnTo>
                    <a:lnTo>
                      <a:pt x="80308" y="47106"/>
                    </a:lnTo>
                    <a:lnTo>
                      <a:pt x="120113" y="21795"/>
                    </a:lnTo>
                    <a:lnTo>
                      <a:pt x="165231" y="5663"/>
                    </a:lnTo>
                    <a:lnTo>
                      <a:pt x="214375" y="0"/>
                    </a:lnTo>
                    <a:lnTo>
                      <a:pt x="3743452" y="0"/>
                    </a:lnTo>
                    <a:lnTo>
                      <a:pt x="3792596" y="5663"/>
                    </a:lnTo>
                    <a:lnTo>
                      <a:pt x="3837714" y="21795"/>
                    </a:lnTo>
                    <a:lnTo>
                      <a:pt x="3877519" y="47106"/>
                    </a:lnTo>
                    <a:lnTo>
                      <a:pt x="3910721" y="80308"/>
                    </a:lnTo>
                    <a:lnTo>
                      <a:pt x="3936032" y="120113"/>
                    </a:lnTo>
                    <a:lnTo>
                      <a:pt x="3952164" y="165231"/>
                    </a:lnTo>
                    <a:lnTo>
                      <a:pt x="3957828" y="214375"/>
                    </a:lnTo>
                    <a:lnTo>
                      <a:pt x="3957828" y="1071879"/>
                    </a:lnTo>
                    <a:lnTo>
                      <a:pt x="3952164" y="1121024"/>
                    </a:lnTo>
                    <a:lnTo>
                      <a:pt x="3936032" y="1166142"/>
                    </a:lnTo>
                    <a:lnTo>
                      <a:pt x="3910721" y="1205947"/>
                    </a:lnTo>
                    <a:lnTo>
                      <a:pt x="3877519" y="1239149"/>
                    </a:lnTo>
                    <a:lnTo>
                      <a:pt x="3837714" y="1264460"/>
                    </a:lnTo>
                    <a:lnTo>
                      <a:pt x="3792596" y="1280592"/>
                    </a:lnTo>
                    <a:lnTo>
                      <a:pt x="3743452" y="1286256"/>
                    </a:lnTo>
                    <a:lnTo>
                      <a:pt x="214375" y="1286256"/>
                    </a:lnTo>
                    <a:lnTo>
                      <a:pt x="165231" y="1280592"/>
                    </a:lnTo>
                    <a:lnTo>
                      <a:pt x="120113" y="1264460"/>
                    </a:lnTo>
                    <a:lnTo>
                      <a:pt x="80308" y="1239149"/>
                    </a:lnTo>
                    <a:lnTo>
                      <a:pt x="47106" y="1205947"/>
                    </a:lnTo>
                    <a:lnTo>
                      <a:pt x="21795" y="1166142"/>
                    </a:lnTo>
                    <a:lnTo>
                      <a:pt x="5663" y="1121024"/>
                    </a:lnTo>
                    <a:lnTo>
                      <a:pt x="0" y="1071879"/>
                    </a:lnTo>
                    <a:lnTo>
                      <a:pt x="0" y="214375"/>
                    </a:lnTo>
                    <a:close/>
                  </a:path>
                </a:pathLst>
              </a:custGeom>
              <a:ln w="9525">
                <a:solidFill>
                  <a:srgbClr val="EC8585"/>
                </a:solidFill>
              </a:ln>
            </p:spPr>
            <p:txBody>
              <a:bodyPr wrap="square" lIns="0" tIns="0" rIns="0" bIns="0" rtlCol="0"/>
              <a:lstStyle/>
              <a:p>
                <a:endParaRPr sz="1350"/>
              </a:p>
            </p:txBody>
          </p:sp>
          <p:sp>
            <p:nvSpPr>
              <p:cNvPr id="37" name="object 37"/>
              <p:cNvSpPr/>
              <p:nvPr/>
            </p:nvSpPr>
            <p:spPr>
              <a:xfrm>
                <a:off x="7237476" y="3892308"/>
                <a:ext cx="3659504" cy="489584"/>
              </a:xfrm>
              <a:custGeom>
                <a:avLst/>
                <a:gdLst/>
                <a:ahLst/>
                <a:cxnLst/>
                <a:rect l="l" t="t" r="r" b="b"/>
                <a:pathLst>
                  <a:path w="3659504" h="489585">
                    <a:moveTo>
                      <a:pt x="150876" y="1524"/>
                    </a:moveTo>
                    <a:lnTo>
                      <a:pt x="0" y="1524"/>
                    </a:lnTo>
                    <a:lnTo>
                      <a:pt x="0" y="483095"/>
                    </a:lnTo>
                    <a:lnTo>
                      <a:pt x="150876" y="483095"/>
                    </a:lnTo>
                    <a:lnTo>
                      <a:pt x="150876" y="1524"/>
                    </a:lnTo>
                    <a:close/>
                  </a:path>
                  <a:path w="3659504" h="489585">
                    <a:moveTo>
                      <a:pt x="912876" y="0"/>
                    </a:moveTo>
                    <a:lnTo>
                      <a:pt x="762000" y="0"/>
                    </a:lnTo>
                    <a:lnTo>
                      <a:pt x="762000" y="481571"/>
                    </a:lnTo>
                    <a:lnTo>
                      <a:pt x="912876" y="481571"/>
                    </a:lnTo>
                    <a:lnTo>
                      <a:pt x="912876" y="0"/>
                    </a:lnTo>
                    <a:close/>
                  </a:path>
                  <a:path w="3659504" h="489585">
                    <a:moveTo>
                      <a:pt x="1598676" y="7607"/>
                    </a:moveTo>
                    <a:lnTo>
                      <a:pt x="1447800" y="7607"/>
                    </a:lnTo>
                    <a:lnTo>
                      <a:pt x="1447800" y="489191"/>
                    </a:lnTo>
                    <a:lnTo>
                      <a:pt x="1598676" y="489191"/>
                    </a:lnTo>
                    <a:lnTo>
                      <a:pt x="1598676" y="7607"/>
                    </a:lnTo>
                    <a:close/>
                  </a:path>
                  <a:path w="3659504" h="489585">
                    <a:moveTo>
                      <a:pt x="2286000" y="7607"/>
                    </a:moveTo>
                    <a:lnTo>
                      <a:pt x="2135124" y="7607"/>
                    </a:lnTo>
                    <a:lnTo>
                      <a:pt x="2135124" y="489191"/>
                    </a:lnTo>
                    <a:lnTo>
                      <a:pt x="2286000" y="489191"/>
                    </a:lnTo>
                    <a:lnTo>
                      <a:pt x="2286000" y="7607"/>
                    </a:lnTo>
                    <a:close/>
                  </a:path>
                  <a:path w="3659504" h="489585">
                    <a:moveTo>
                      <a:pt x="2971800" y="7607"/>
                    </a:moveTo>
                    <a:lnTo>
                      <a:pt x="2822448" y="7607"/>
                    </a:lnTo>
                    <a:lnTo>
                      <a:pt x="2822448" y="489191"/>
                    </a:lnTo>
                    <a:lnTo>
                      <a:pt x="2971800" y="489191"/>
                    </a:lnTo>
                    <a:lnTo>
                      <a:pt x="2971800" y="7607"/>
                    </a:lnTo>
                    <a:close/>
                  </a:path>
                  <a:path w="3659504" h="489585">
                    <a:moveTo>
                      <a:pt x="3659124" y="7607"/>
                    </a:moveTo>
                    <a:lnTo>
                      <a:pt x="3508248" y="7607"/>
                    </a:lnTo>
                    <a:lnTo>
                      <a:pt x="3508248" y="489191"/>
                    </a:lnTo>
                    <a:lnTo>
                      <a:pt x="3659124" y="489191"/>
                    </a:lnTo>
                    <a:lnTo>
                      <a:pt x="3659124" y="7607"/>
                    </a:lnTo>
                    <a:close/>
                  </a:path>
                </a:pathLst>
              </a:custGeom>
              <a:solidFill>
                <a:srgbClr val="E34848"/>
              </a:solidFill>
            </p:spPr>
            <p:txBody>
              <a:bodyPr wrap="square" lIns="0" tIns="0" rIns="0" bIns="0" rtlCol="0"/>
              <a:lstStyle/>
              <a:p>
                <a:endParaRPr sz="1350"/>
              </a:p>
            </p:txBody>
          </p:sp>
        </p:grpSp>
        <p:sp>
          <p:nvSpPr>
            <p:cNvPr id="38" name="object 38"/>
            <p:cNvSpPr txBox="1"/>
            <p:nvPr/>
          </p:nvSpPr>
          <p:spPr>
            <a:xfrm>
              <a:off x="7912990" y="2928653"/>
              <a:ext cx="820103"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Dec</a:t>
              </a:r>
              <a:r>
                <a:rPr spc="11" dirty="0">
                  <a:latin typeface="Calibri"/>
                  <a:cs typeface="Calibri"/>
                </a:rPr>
                <a:t>o</a:t>
              </a:r>
              <a:r>
                <a:rPr spc="15" dirty="0">
                  <a:latin typeface="Calibri"/>
                  <a:cs typeface="Calibri"/>
                </a:rPr>
                <a:t>der</a:t>
              </a:r>
              <a:endParaRPr>
                <a:latin typeface="Calibri"/>
                <a:cs typeface="Calibri"/>
              </a:endParaRPr>
            </a:p>
          </p:txBody>
        </p:sp>
        <p:sp>
          <p:nvSpPr>
            <p:cNvPr id="39" name="object 39"/>
            <p:cNvSpPr txBox="1"/>
            <p:nvPr/>
          </p:nvSpPr>
          <p:spPr>
            <a:xfrm>
              <a:off x="7149275" y="3202973"/>
              <a:ext cx="2347436"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(Transformer, LSTM, </a:t>
              </a:r>
              <a:r>
                <a:rPr spc="-4" dirty="0">
                  <a:latin typeface="Calibri"/>
                  <a:cs typeface="Calibri"/>
                </a:rPr>
                <a:t>++</a:t>
              </a:r>
              <a:r>
                <a:rPr spc="-221" dirty="0">
                  <a:latin typeface="Calibri"/>
                  <a:cs typeface="Calibri"/>
                </a:rPr>
                <a:t> </a:t>
              </a:r>
              <a:r>
                <a:rPr spc="-4" dirty="0">
                  <a:latin typeface="Calibri"/>
                  <a:cs typeface="Calibri"/>
                </a:rPr>
                <a:t>)</a:t>
              </a:r>
              <a:endParaRPr>
                <a:latin typeface="Calibri"/>
                <a:cs typeface="Calibri"/>
              </a:endParaRPr>
            </a:p>
          </p:txBody>
        </p:sp>
        <p:sp>
          <p:nvSpPr>
            <p:cNvPr id="40" name="object 40"/>
            <p:cNvSpPr txBox="1"/>
            <p:nvPr/>
          </p:nvSpPr>
          <p:spPr>
            <a:xfrm>
              <a:off x="6858476" y="4209098"/>
              <a:ext cx="1318260" cy="217367"/>
            </a:xfrm>
            <a:prstGeom prst="rect">
              <a:avLst/>
            </a:prstGeom>
          </p:spPr>
          <p:txBody>
            <a:bodyPr vert="horz" wrap="square" lIns="0" tIns="9525" rIns="0" bIns="0" rtlCol="0">
              <a:spAutoFit/>
            </a:bodyPr>
            <a:lstStyle/>
            <a:p>
              <a:pPr marL="9525">
                <a:spcBef>
                  <a:spcPts val="75"/>
                </a:spcBef>
                <a:tabLst>
                  <a:tab pos="560070" algn="l"/>
                  <a:tab pos="1163003" algn="l"/>
                </a:tabLst>
              </a:pPr>
              <a:r>
                <a:rPr sz="2025" baseline="1543" dirty="0">
                  <a:latin typeface="Calibri"/>
                  <a:cs typeface="Calibri"/>
                </a:rPr>
                <a:t>I</a:t>
              </a:r>
              <a:r>
                <a:rPr sz="2025" spc="-33" baseline="1543" dirty="0">
                  <a:latin typeface="Calibri"/>
                  <a:cs typeface="Calibri"/>
                </a:rPr>
                <a:t>r</a:t>
              </a:r>
              <a:r>
                <a:rPr sz="2025" spc="-5" baseline="1543" dirty="0">
                  <a:latin typeface="Calibri"/>
                  <a:cs typeface="Calibri"/>
                </a:rPr>
                <a:t>o</a:t>
              </a:r>
              <a:r>
                <a:rPr sz="2025" baseline="1543" dirty="0">
                  <a:latin typeface="Calibri"/>
                  <a:cs typeface="Calibri"/>
                </a:rPr>
                <a:t>h	</a:t>
              </a:r>
              <a:r>
                <a:rPr sz="2025" spc="-11" baseline="1543" dirty="0">
                  <a:latin typeface="Calibri"/>
                  <a:cs typeface="Calibri"/>
                </a:rPr>
                <a:t>g</a:t>
              </a:r>
              <a:r>
                <a:rPr sz="2025" spc="-5" baseline="1543" dirty="0">
                  <a:latin typeface="Calibri"/>
                  <a:cs typeface="Calibri"/>
                </a:rPr>
                <a:t>oe</a:t>
              </a:r>
              <a:r>
                <a:rPr sz="2025" baseline="1543" dirty="0">
                  <a:latin typeface="Calibri"/>
                  <a:cs typeface="Calibri"/>
                </a:rPr>
                <a:t>s	</a:t>
              </a:r>
              <a:r>
                <a:rPr sz="1350" spc="-11" dirty="0">
                  <a:latin typeface="Calibri"/>
                  <a:cs typeface="Calibri"/>
                </a:rPr>
                <a:t>to</a:t>
              </a:r>
              <a:endParaRPr sz="1350">
                <a:latin typeface="Calibri"/>
                <a:cs typeface="Calibri"/>
              </a:endParaRPr>
            </a:p>
          </p:txBody>
        </p:sp>
        <p:sp>
          <p:nvSpPr>
            <p:cNvPr id="41" name="object 41"/>
            <p:cNvSpPr txBox="1"/>
            <p:nvPr/>
          </p:nvSpPr>
          <p:spPr>
            <a:xfrm>
              <a:off x="8413147" y="4222338"/>
              <a:ext cx="39624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ma</a:t>
              </a:r>
              <a:r>
                <a:rPr sz="1350" spc="-45" dirty="0">
                  <a:latin typeface="Calibri"/>
                  <a:cs typeface="Calibri"/>
                </a:rPr>
                <a:t>k</a:t>
              </a:r>
              <a:r>
                <a:rPr sz="1350" dirty="0">
                  <a:latin typeface="Calibri"/>
                  <a:cs typeface="Calibri"/>
                </a:rPr>
                <a:t>e</a:t>
              </a:r>
              <a:endParaRPr sz="1350">
                <a:latin typeface="Calibri"/>
                <a:cs typeface="Calibri"/>
              </a:endParaRPr>
            </a:p>
          </p:txBody>
        </p:sp>
        <p:sp>
          <p:nvSpPr>
            <p:cNvPr id="42" name="object 42"/>
            <p:cNvSpPr txBox="1"/>
            <p:nvPr/>
          </p:nvSpPr>
          <p:spPr>
            <a:xfrm>
              <a:off x="8947595" y="4227767"/>
              <a:ext cx="815340" cy="217367"/>
            </a:xfrm>
            <a:prstGeom prst="rect">
              <a:avLst/>
            </a:prstGeom>
          </p:spPr>
          <p:txBody>
            <a:bodyPr vert="horz" wrap="square" lIns="0" tIns="9525" rIns="0" bIns="0" rtlCol="0">
              <a:spAutoFit/>
            </a:bodyPr>
            <a:lstStyle/>
            <a:p>
              <a:pPr marL="9525">
                <a:spcBef>
                  <a:spcPts val="75"/>
                </a:spcBef>
                <a:tabLst>
                  <a:tab pos="582454" algn="l"/>
                </a:tabLst>
              </a:pPr>
              <a:r>
                <a:rPr sz="2025" spc="-33" baseline="1543" dirty="0">
                  <a:latin typeface="Calibri"/>
                  <a:cs typeface="Calibri"/>
                </a:rPr>
                <a:t>t</a:t>
              </a:r>
              <a:r>
                <a:rPr sz="2025" baseline="1543" dirty="0">
                  <a:latin typeface="Calibri"/>
                  <a:cs typeface="Calibri"/>
                </a:rPr>
                <a:t>a</a:t>
              </a:r>
              <a:r>
                <a:rPr sz="2025" spc="-23" baseline="1543" dirty="0">
                  <a:latin typeface="Calibri"/>
                  <a:cs typeface="Calibri"/>
                </a:rPr>
                <a:t>s</a:t>
              </a:r>
              <a:r>
                <a:rPr sz="2025" baseline="1543" dirty="0">
                  <a:latin typeface="Calibri"/>
                  <a:cs typeface="Calibri"/>
                </a:rPr>
                <a:t>ty	</a:t>
              </a:r>
              <a:r>
                <a:rPr sz="1350" spc="-23" dirty="0">
                  <a:latin typeface="Calibri"/>
                  <a:cs typeface="Calibri"/>
                </a:rPr>
                <a:t>t</a:t>
              </a:r>
              <a:r>
                <a:rPr sz="1350" dirty="0">
                  <a:latin typeface="Calibri"/>
                  <a:cs typeface="Calibri"/>
                </a:rPr>
                <a:t>ea</a:t>
              </a:r>
              <a:endParaRPr sz="1350">
                <a:latin typeface="Calibri"/>
                <a:cs typeface="Calibri"/>
              </a:endParaRPr>
            </a:p>
          </p:txBody>
        </p:sp>
        <p:grpSp>
          <p:nvGrpSpPr>
            <p:cNvPr id="43" name="object 43"/>
            <p:cNvGrpSpPr/>
            <p:nvPr/>
          </p:nvGrpSpPr>
          <p:grpSpPr>
            <a:xfrm>
              <a:off x="6979539" y="2647187"/>
              <a:ext cx="2693194" cy="1135380"/>
              <a:chOff x="7274052" y="2386583"/>
              <a:chExt cx="3590925" cy="1513840"/>
            </a:xfrm>
          </p:grpSpPr>
          <p:sp>
            <p:nvSpPr>
              <p:cNvPr id="44" name="object 44"/>
              <p:cNvSpPr/>
              <p:nvPr/>
            </p:nvSpPr>
            <p:spPr>
              <a:xfrm>
                <a:off x="7274052" y="3703319"/>
                <a:ext cx="76200" cy="189230"/>
              </a:xfrm>
              <a:prstGeom prst="rect">
                <a:avLst/>
              </a:prstGeom>
              <a:blipFill>
                <a:blip r:embed="rId3" cstate="print"/>
                <a:stretch>
                  <a:fillRect/>
                </a:stretch>
              </a:blipFill>
            </p:spPr>
            <p:txBody>
              <a:bodyPr wrap="square" lIns="0" tIns="0" rIns="0" bIns="0" rtlCol="0"/>
              <a:lstStyle/>
              <a:p>
                <a:endParaRPr sz="1350"/>
              </a:p>
            </p:txBody>
          </p:sp>
          <p:sp>
            <p:nvSpPr>
              <p:cNvPr id="45" name="object 45"/>
              <p:cNvSpPr/>
              <p:nvPr/>
            </p:nvSpPr>
            <p:spPr>
              <a:xfrm>
                <a:off x="8036052" y="3701795"/>
                <a:ext cx="76200" cy="189230"/>
              </a:xfrm>
              <a:prstGeom prst="rect">
                <a:avLst/>
              </a:prstGeom>
              <a:blipFill>
                <a:blip r:embed="rId4" cstate="print"/>
                <a:stretch>
                  <a:fillRect/>
                </a:stretch>
              </a:blipFill>
            </p:spPr>
            <p:txBody>
              <a:bodyPr wrap="square" lIns="0" tIns="0" rIns="0" bIns="0" rtlCol="0"/>
              <a:lstStyle/>
              <a:p>
                <a:endParaRPr sz="1350"/>
              </a:p>
            </p:txBody>
          </p:sp>
          <p:sp>
            <p:nvSpPr>
              <p:cNvPr id="46" name="object 46"/>
              <p:cNvSpPr/>
              <p:nvPr/>
            </p:nvSpPr>
            <p:spPr>
              <a:xfrm>
                <a:off x="8723376" y="3710939"/>
                <a:ext cx="76200" cy="189230"/>
              </a:xfrm>
              <a:prstGeom prst="rect">
                <a:avLst/>
              </a:prstGeom>
              <a:blipFill>
                <a:blip r:embed="rId4" cstate="print"/>
                <a:stretch>
                  <a:fillRect/>
                </a:stretch>
              </a:blipFill>
            </p:spPr>
            <p:txBody>
              <a:bodyPr wrap="square" lIns="0" tIns="0" rIns="0" bIns="0" rtlCol="0"/>
              <a:lstStyle/>
              <a:p>
                <a:endParaRPr sz="1350"/>
              </a:p>
            </p:txBody>
          </p:sp>
          <p:sp>
            <p:nvSpPr>
              <p:cNvPr id="47" name="object 47"/>
              <p:cNvSpPr/>
              <p:nvPr/>
            </p:nvSpPr>
            <p:spPr>
              <a:xfrm>
                <a:off x="9409176" y="3709416"/>
                <a:ext cx="76200" cy="189229"/>
              </a:xfrm>
              <a:prstGeom prst="rect">
                <a:avLst/>
              </a:prstGeom>
              <a:blipFill>
                <a:blip r:embed="rId4" cstate="print"/>
                <a:stretch>
                  <a:fillRect/>
                </a:stretch>
              </a:blipFill>
            </p:spPr>
            <p:txBody>
              <a:bodyPr wrap="square" lIns="0" tIns="0" rIns="0" bIns="0" rtlCol="0"/>
              <a:lstStyle/>
              <a:p>
                <a:endParaRPr sz="1350"/>
              </a:p>
            </p:txBody>
          </p:sp>
          <p:sp>
            <p:nvSpPr>
              <p:cNvPr id="48" name="object 48"/>
              <p:cNvSpPr/>
              <p:nvPr/>
            </p:nvSpPr>
            <p:spPr>
              <a:xfrm>
                <a:off x="10096500" y="3710939"/>
                <a:ext cx="76200" cy="189230"/>
              </a:xfrm>
              <a:prstGeom prst="rect">
                <a:avLst/>
              </a:prstGeom>
              <a:blipFill>
                <a:blip r:embed="rId4" cstate="print"/>
                <a:stretch>
                  <a:fillRect/>
                </a:stretch>
              </a:blipFill>
            </p:spPr>
            <p:txBody>
              <a:bodyPr wrap="square" lIns="0" tIns="0" rIns="0" bIns="0" rtlCol="0"/>
              <a:lstStyle/>
              <a:p>
                <a:endParaRPr sz="1350"/>
              </a:p>
            </p:txBody>
          </p:sp>
          <p:sp>
            <p:nvSpPr>
              <p:cNvPr id="49" name="object 49"/>
              <p:cNvSpPr/>
              <p:nvPr/>
            </p:nvSpPr>
            <p:spPr>
              <a:xfrm>
                <a:off x="10783823" y="3710939"/>
                <a:ext cx="76200" cy="189230"/>
              </a:xfrm>
              <a:prstGeom prst="rect">
                <a:avLst/>
              </a:prstGeom>
              <a:blipFill>
                <a:blip r:embed="rId4" cstate="print"/>
                <a:stretch>
                  <a:fillRect/>
                </a:stretch>
              </a:blipFill>
            </p:spPr>
            <p:txBody>
              <a:bodyPr wrap="square" lIns="0" tIns="0" rIns="0" bIns="0" rtlCol="0"/>
              <a:lstStyle/>
              <a:p>
                <a:endParaRPr sz="1350"/>
              </a:p>
            </p:txBody>
          </p:sp>
          <p:sp>
            <p:nvSpPr>
              <p:cNvPr id="50" name="object 50"/>
              <p:cNvSpPr/>
              <p:nvPr/>
            </p:nvSpPr>
            <p:spPr>
              <a:xfrm>
                <a:off x="7280148" y="2388107"/>
                <a:ext cx="76200" cy="189229"/>
              </a:xfrm>
              <a:prstGeom prst="rect">
                <a:avLst/>
              </a:prstGeom>
              <a:blipFill>
                <a:blip r:embed="rId4" cstate="print"/>
                <a:stretch>
                  <a:fillRect/>
                </a:stretch>
              </a:blipFill>
            </p:spPr>
            <p:txBody>
              <a:bodyPr wrap="square" lIns="0" tIns="0" rIns="0" bIns="0" rtlCol="0"/>
              <a:lstStyle/>
              <a:p>
                <a:endParaRPr sz="1350"/>
              </a:p>
            </p:txBody>
          </p:sp>
          <p:sp>
            <p:nvSpPr>
              <p:cNvPr id="51" name="object 51"/>
              <p:cNvSpPr/>
              <p:nvPr/>
            </p:nvSpPr>
            <p:spPr>
              <a:xfrm>
                <a:off x="8042148" y="2386583"/>
                <a:ext cx="76200" cy="189229"/>
              </a:xfrm>
              <a:prstGeom prst="rect">
                <a:avLst/>
              </a:prstGeom>
              <a:blipFill>
                <a:blip r:embed="rId4" cstate="print"/>
                <a:stretch>
                  <a:fillRect/>
                </a:stretch>
              </a:blipFill>
            </p:spPr>
            <p:txBody>
              <a:bodyPr wrap="square" lIns="0" tIns="0" rIns="0" bIns="0" rtlCol="0"/>
              <a:lstStyle/>
              <a:p>
                <a:endParaRPr sz="1350"/>
              </a:p>
            </p:txBody>
          </p:sp>
          <p:sp>
            <p:nvSpPr>
              <p:cNvPr id="52" name="object 52"/>
              <p:cNvSpPr/>
              <p:nvPr/>
            </p:nvSpPr>
            <p:spPr>
              <a:xfrm>
                <a:off x="8729472" y="2394203"/>
                <a:ext cx="76200" cy="189230"/>
              </a:xfrm>
              <a:prstGeom prst="rect">
                <a:avLst/>
              </a:prstGeom>
              <a:blipFill>
                <a:blip r:embed="rId3" cstate="print"/>
                <a:stretch>
                  <a:fillRect/>
                </a:stretch>
              </a:blipFill>
            </p:spPr>
            <p:txBody>
              <a:bodyPr wrap="square" lIns="0" tIns="0" rIns="0" bIns="0" rtlCol="0"/>
              <a:lstStyle/>
              <a:p>
                <a:endParaRPr sz="1350"/>
              </a:p>
            </p:txBody>
          </p:sp>
          <p:sp>
            <p:nvSpPr>
              <p:cNvPr id="53" name="object 53"/>
              <p:cNvSpPr/>
              <p:nvPr/>
            </p:nvSpPr>
            <p:spPr>
              <a:xfrm>
                <a:off x="9415272" y="2392679"/>
                <a:ext cx="76200" cy="189230"/>
              </a:xfrm>
              <a:prstGeom prst="rect">
                <a:avLst/>
              </a:prstGeom>
              <a:blipFill>
                <a:blip r:embed="rId4" cstate="print"/>
                <a:stretch>
                  <a:fillRect/>
                </a:stretch>
              </a:blipFill>
            </p:spPr>
            <p:txBody>
              <a:bodyPr wrap="square" lIns="0" tIns="0" rIns="0" bIns="0" rtlCol="0"/>
              <a:lstStyle/>
              <a:p>
                <a:endParaRPr sz="1350"/>
              </a:p>
            </p:txBody>
          </p:sp>
          <p:sp>
            <p:nvSpPr>
              <p:cNvPr id="54" name="object 54"/>
              <p:cNvSpPr/>
              <p:nvPr/>
            </p:nvSpPr>
            <p:spPr>
              <a:xfrm>
                <a:off x="10102596" y="2394203"/>
                <a:ext cx="76200" cy="189230"/>
              </a:xfrm>
              <a:prstGeom prst="rect">
                <a:avLst/>
              </a:prstGeom>
              <a:blipFill>
                <a:blip r:embed="rId3" cstate="print"/>
                <a:stretch>
                  <a:fillRect/>
                </a:stretch>
              </a:blipFill>
            </p:spPr>
            <p:txBody>
              <a:bodyPr wrap="square" lIns="0" tIns="0" rIns="0" bIns="0" rtlCol="0"/>
              <a:lstStyle/>
              <a:p>
                <a:endParaRPr sz="1350"/>
              </a:p>
            </p:txBody>
          </p:sp>
          <p:sp>
            <p:nvSpPr>
              <p:cNvPr id="55" name="object 55"/>
              <p:cNvSpPr/>
              <p:nvPr/>
            </p:nvSpPr>
            <p:spPr>
              <a:xfrm>
                <a:off x="10788396" y="2394203"/>
                <a:ext cx="76200" cy="189230"/>
              </a:xfrm>
              <a:prstGeom prst="rect">
                <a:avLst/>
              </a:prstGeom>
              <a:blipFill>
                <a:blip r:embed="rId3" cstate="print"/>
                <a:stretch>
                  <a:fillRect/>
                </a:stretch>
              </a:blipFill>
            </p:spPr>
            <p:txBody>
              <a:bodyPr wrap="square" lIns="0" tIns="0" rIns="0" bIns="0" rtlCol="0"/>
              <a:lstStyle/>
              <a:p>
                <a:endParaRPr sz="1350"/>
              </a:p>
            </p:txBody>
          </p:sp>
        </p:grpSp>
        <p:sp>
          <p:nvSpPr>
            <p:cNvPr id="56" name="object 56"/>
            <p:cNvSpPr txBox="1"/>
            <p:nvPr/>
          </p:nvSpPr>
          <p:spPr>
            <a:xfrm>
              <a:off x="6877430" y="2381155"/>
              <a:ext cx="341948"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g</a:t>
              </a:r>
              <a:r>
                <a:rPr sz="1350" spc="-4" dirty="0">
                  <a:latin typeface="Calibri"/>
                  <a:cs typeface="Calibri"/>
                </a:rPr>
                <a:t>oes</a:t>
              </a:r>
              <a:endParaRPr sz="1350">
                <a:latin typeface="Calibri"/>
                <a:cs typeface="Calibri"/>
              </a:endParaRPr>
            </a:p>
          </p:txBody>
        </p:sp>
        <p:sp>
          <p:nvSpPr>
            <p:cNvPr id="57" name="object 57"/>
            <p:cNvSpPr txBox="1"/>
            <p:nvPr/>
          </p:nvSpPr>
          <p:spPr>
            <a:xfrm>
              <a:off x="7480459" y="2385252"/>
              <a:ext cx="164306" cy="217367"/>
            </a:xfrm>
            <a:prstGeom prst="rect">
              <a:avLst/>
            </a:prstGeom>
          </p:spPr>
          <p:txBody>
            <a:bodyPr vert="horz" wrap="square" lIns="0" tIns="9525" rIns="0" bIns="0" rtlCol="0">
              <a:spAutoFit/>
            </a:bodyPr>
            <a:lstStyle/>
            <a:p>
              <a:pPr marL="9525">
                <a:spcBef>
                  <a:spcPts val="75"/>
                </a:spcBef>
              </a:pPr>
              <a:r>
                <a:rPr sz="1350" spc="-11" dirty="0">
                  <a:latin typeface="Calibri"/>
                  <a:cs typeface="Calibri"/>
                </a:rPr>
                <a:t>to</a:t>
              </a:r>
              <a:endParaRPr sz="1350">
                <a:latin typeface="Calibri"/>
                <a:cs typeface="Calibri"/>
              </a:endParaRPr>
            </a:p>
          </p:txBody>
        </p:sp>
        <p:sp>
          <p:nvSpPr>
            <p:cNvPr id="58" name="object 58"/>
            <p:cNvSpPr txBox="1"/>
            <p:nvPr/>
          </p:nvSpPr>
          <p:spPr>
            <a:xfrm>
              <a:off x="7881175" y="2398777"/>
              <a:ext cx="39624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ma</a:t>
              </a:r>
              <a:r>
                <a:rPr sz="1350" spc="-45" dirty="0">
                  <a:latin typeface="Calibri"/>
                  <a:cs typeface="Calibri"/>
                </a:rPr>
                <a:t>k</a:t>
              </a:r>
              <a:r>
                <a:rPr sz="1350" dirty="0">
                  <a:latin typeface="Calibri"/>
                  <a:cs typeface="Calibri"/>
                </a:rPr>
                <a:t>e</a:t>
              </a:r>
              <a:endParaRPr sz="1350">
                <a:latin typeface="Calibri"/>
                <a:cs typeface="Calibri"/>
              </a:endParaRPr>
            </a:p>
          </p:txBody>
        </p:sp>
        <p:sp>
          <p:nvSpPr>
            <p:cNvPr id="59" name="object 59"/>
            <p:cNvSpPr txBox="1"/>
            <p:nvPr/>
          </p:nvSpPr>
          <p:spPr>
            <a:xfrm>
              <a:off x="8415434" y="2398777"/>
              <a:ext cx="356711" cy="217367"/>
            </a:xfrm>
            <a:prstGeom prst="rect">
              <a:avLst/>
            </a:prstGeom>
          </p:spPr>
          <p:txBody>
            <a:bodyPr vert="horz" wrap="square" lIns="0" tIns="9525" rIns="0" bIns="0" rtlCol="0">
              <a:spAutoFit/>
            </a:bodyPr>
            <a:lstStyle/>
            <a:p>
              <a:pPr marL="9525">
                <a:spcBef>
                  <a:spcPts val="75"/>
                </a:spcBef>
              </a:pPr>
              <a:r>
                <a:rPr sz="1350" spc="-23" dirty="0">
                  <a:latin typeface="Calibri"/>
                  <a:cs typeface="Calibri"/>
                </a:rPr>
                <a:t>t</a:t>
              </a:r>
              <a:r>
                <a:rPr sz="1350" dirty="0">
                  <a:latin typeface="Calibri"/>
                  <a:cs typeface="Calibri"/>
                </a:rPr>
                <a:t>a</a:t>
              </a:r>
              <a:r>
                <a:rPr sz="1350" spc="-15" dirty="0">
                  <a:latin typeface="Calibri"/>
                  <a:cs typeface="Calibri"/>
                </a:rPr>
                <a:t>s</a:t>
              </a:r>
              <a:r>
                <a:rPr sz="1350" dirty="0">
                  <a:latin typeface="Calibri"/>
                  <a:cs typeface="Calibri"/>
                </a:rPr>
                <a:t>ty</a:t>
              </a:r>
              <a:endParaRPr sz="1350">
                <a:latin typeface="Calibri"/>
                <a:cs typeface="Calibri"/>
              </a:endParaRPr>
            </a:p>
          </p:txBody>
        </p:sp>
        <p:sp>
          <p:nvSpPr>
            <p:cNvPr id="60" name="object 60"/>
            <p:cNvSpPr txBox="1"/>
            <p:nvPr/>
          </p:nvSpPr>
          <p:spPr>
            <a:xfrm>
              <a:off x="8989027" y="2406969"/>
              <a:ext cx="795338" cy="217367"/>
            </a:xfrm>
            <a:prstGeom prst="rect">
              <a:avLst/>
            </a:prstGeom>
          </p:spPr>
          <p:txBody>
            <a:bodyPr vert="horz" wrap="square" lIns="0" tIns="9525" rIns="0" bIns="0" rtlCol="0">
              <a:spAutoFit/>
            </a:bodyPr>
            <a:lstStyle/>
            <a:p>
              <a:pPr marL="9525">
                <a:spcBef>
                  <a:spcPts val="75"/>
                </a:spcBef>
                <a:tabLst>
                  <a:tab pos="485299" algn="l"/>
                </a:tabLst>
              </a:pPr>
              <a:r>
                <a:rPr sz="2025" spc="-33" baseline="1543" dirty="0">
                  <a:latin typeface="Calibri"/>
                  <a:cs typeface="Calibri"/>
                </a:rPr>
                <a:t>t</a:t>
              </a:r>
              <a:r>
                <a:rPr sz="2025" baseline="1543" dirty="0">
                  <a:latin typeface="Calibri"/>
                  <a:cs typeface="Calibri"/>
                </a:rPr>
                <a:t>ea	</a:t>
              </a:r>
              <a:r>
                <a:rPr sz="1350" spc="-4" dirty="0">
                  <a:latin typeface="Calibri"/>
                  <a:cs typeface="Calibri"/>
                </a:rPr>
                <a:t>END</a:t>
              </a:r>
              <a:endParaRPr sz="1350">
                <a:latin typeface="Calibri"/>
                <a:cs typeface="Calibri"/>
              </a:endParaRPr>
            </a:p>
          </p:txBody>
        </p:sp>
      </p:grpSp>
      <p:sp>
        <p:nvSpPr>
          <p:cNvPr id="62" name="TextBox 61">
            <a:extLst>
              <a:ext uri="{FF2B5EF4-FFF2-40B4-BE49-F238E27FC236}">
                <a16:creationId xmlns:a16="http://schemas.microsoft.com/office/drawing/2014/main" id="{BC676544-59A5-4967-A7B7-C21AB0278B3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95CEF802-E128-4AA4-842E-2904588A2C68}"/>
              </a:ext>
            </a:extLst>
          </p:cNvPr>
          <p:cNvSpPr>
            <a:spLocks noGrp="1"/>
          </p:cNvSpPr>
          <p:nvPr>
            <p:ph type="title"/>
          </p:nvPr>
        </p:nvSpPr>
        <p:spPr>
          <a:xfrm>
            <a:off x="859917" y="281506"/>
            <a:ext cx="8355330" cy="492443"/>
          </a:xfrm>
        </p:spPr>
        <p:txBody>
          <a:bodyPr vert="horz" lIns="91440" tIns="45720" rIns="91440" bIns="45720" rtlCol="0" anchor="ctr">
            <a:normAutofit fontScale="90000"/>
          </a:bodyPr>
          <a:lstStyle/>
          <a:p>
            <a:r>
              <a:rPr lang="en-US" spc="-120" dirty="0"/>
              <a:t>The Pretraining / Finetuning Paradigm</a:t>
            </a:r>
          </a:p>
        </p:txBody>
      </p:sp>
      <p:grpSp>
        <p:nvGrpSpPr>
          <p:cNvPr id="2" name="Group 1">
            <a:extLst>
              <a:ext uri="{FF2B5EF4-FFF2-40B4-BE49-F238E27FC236}">
                <a16:creationId xmlns:a16="http://schemas.microsoft.com/office/drawing/2014/main" id="{A2706A26-4D38-453E-9AA8-AF9BACB30673}"/>
              </a:ext>
            </a:extLst>
          </p:cNvPr>
          <p:cNvGrpSpPr/>
          <p:nvPr/>
        </p:nvGrpSpPr>
        <p:grpSpPr>
          <a:xfrm>
            <a:off x="931601" y="1674212"/>
            <a:ext cx="8211961" cy="3509575"/>
            <a:chOff x="1887779" y="1724597"/>
            <a:chExt cx="8211961" cy="3509575"/>
          </a:xfrm>
        </p:grpSpPr>
        <p:sp>
          <p:nvSpPr>
            <p:cNvPr id="3" name="object 3"/>
            <p:cNvSpPr txBox="1"/>
            <p:nvPr/>
          </p:nvSpPr>
          <p:spPr>
            <a:xfrm>
              <a:off x="1887779" y="1724597"/>
              <a:ext cx="7071360" cy="275556"/>
            </a:xfrm>
            <a:prstGeom prst="rect">
              <a:avLst/>
            </a:prstGeom>
          </p:spPr>
          <p:txBody>
            <a:bodyPr vert="horz" wrap="square" lIns="0" tIns="10001" rIns="0" bIns="0" rtlCol="0">
              <a:spAutoFit/>
            </a:bodyPr>
            <a:lstStyle/>
            <a:p>
              <a:pPr marL="9525">
                <a:spcBef>
                  <a:spcPts val="79"/>
                </a:spcBef>
              </a:pPr>
              <a:r>
                <a:rPr sz="1725" dirty="0">
                  <a:latin typeface="Calibri"/>
                  <a:cs typeface="Calibri"/>
                </a:rPr>
                <a:t>Pretraining can improve NLP applications </a:t>
              </a:r>
              <a:r>
                <a:rPr sz="1725" spc="-4" dirty="0">
                  <a:latin typeface="Calibri"/>
                  <a:cs typeface="Calibri"/>
                </a:rPr>
                <a:t>by serving </a:t>
              </a:r>
              <a:r>
                <a:rPr sz="1725" dirty="0">
                  <a:latin typeface="Calibri"/>
                  <a:cs typeface="Calibri"/>
                </a:rPr>
                <a:t>as parameter</a:t>
              </a:r>
              <a:r>
                <a:rPr sz="1725" spc="-19" dirty="0">
                  <a:latin typeface="Calibri"/>
                  <a:cs typeface="Calibri"/>
                </a:rPr>
                <a:t> </a:t>
              </a:r>
              <a:r>
                <a:rPr sz="1725" dirty="0">
                  <a:latin typeface="Calibri"/>
                  <a:cs typeface="Calibri"/>
                </a:rPr>
                <a:t>initialization.</a:t>
              </a:r>
              <a:endParaRPr sz="1725">
                <a:latin typeface="Calibri"/>
                <a:cs typeface="Calibri"/>
              </a:endParaRPr>
            </a:p>
          </p:txBody>
        </p:sp>
        <p:grpSp>
          <p:nvGrpSpPr>
            <p:cNvPr id="4" name="object 4"/>
            <p:cNvGrpSpPr/>
            <p:nvPr/>
          </p:nvGrpSpPr>
          <p:grpSpPr>
            <a:xfrm>
              <a:off x="2232518" y="3504296"/>
              <a:ext cx="2975609" cy="1403985"/>
              <a:chOff x="944689" y="3529393"/>
              <a:chExt cx="3967479" cy="1871980"/>
            </a:xfrm>
          </p:grpSpPr>
          <p:sp>
            <p:nvSpPr>
              <p:cNvPr id="5" name="object 5"/>
              <p:cNvSpPr/>
              <p:nvPr/>
            </p:nvSpPr>
            <p:spPr>
              <a:xfrm>
                <a:off x="1101852" y="3553967"/>
                <a:ext cx="913130" cy="483234"/>
              </a:xfrm>
              <a:custGeom>
                <a:avLst/>
                <a:gdLst/>
                <a:ahLst/>
                <a:cxnLst/>
                <a:rect l="l" t="t" r="r" b="b"/>
                <a:pathLst>
                  <a:path w="913130" h="483235">
                    <a:moveTo>
                      <a:pt x="150876" y="1524"/>
                    </a:moveTo>
                    <a:lnTo>
                      <a:pt x="0" y="1524"/>
                    </a:lnTo>
                    <a:lnTo>
                      <a:pt x="0" y="483108"/>
                    </a:lnTo>
                    <a:lnTo>
                      <a:pt x="150876" y="483108"/>
                    </a:lnTo>
                    <a:lnTo>
                      <a:pt x="150876" y="1524"/>
                    </a:lnTo>
                    <a:close/>
                  </a:path>
                  <a:path w="913130" h="483235">
                    <a:moveTo>
                      <a:pt x="912876" y="0"/>
                    </a:moveTo>
                    <a:lnTo>
                      <a:pt x="762000" y="0"/>
                    </a:lnTo>
                    <a:lnTo>
                      <a:pt x="762000" y="483108"/>
                    </a:lnTo>
                    <a:lnTo>
                      <a:pt x="912876" y="483108"/>
                    </a:lnTo>
                    <a:lnTo>
                      <a:pt x="912876" y="0"/>
                    </a:lnTo>
                    <a:close/>
                  </a:path>
                </a:pathLst>
              </a:custGeom>
              <a:solidFill>
                <a:srgbClr val="E34848"/>
              </a:solidFill>
            </p:spPr>
            <p:txBody>
              <a:bodyPr wrap="square" lIns="0" tIns="0" rIns="0" bIns="0" rtlCol="0"/>
              <a:lstStyle/>
              <a:p>
                <a:endParaRPr sz="1350"/>
              </a:p>
            </p:txBody>
          </p:sp>
          <p:sp>
            <p:nvSpPr>
              <p:cNvPr id="6" name="object 6"/>
              <p:cNvSpPr/>
              <p:nvPr/>
            </p:nvSpPr>
            <p:spPr>
              <a:xfrm>
                <a:off x="1252728" y="3756786"/>
                <a:ext cx="611505" cy="77470"/>
              </a:xfrm>
              <a:custGeom>
                <a:avLst/>
                <a:gdLst/>
                <a:ahLst/>
                <a:cxnLst/>
                <a:rect l="l" t="t" r="r" b="b"/>
                <a:pathLst>
                  <a:path w="611505" h="77470">
                    <a:moveTo>
                      <a:pt x="76072" y="1143"/>
                    </a:moveTo>
                    <a:lnTo>
                      <a:pt x="0" y="39369"/>
                    </a:lnTo>
                    <a:lnTo>
                      <a:pt x="76327" y="77343"/>
                    </a:lnTo>
                    <a:lnTo>
                      <a:pt x="76221" y="45593"/>
                    </a:lnTo>
                    <a:lnTo>
                      <a:pt x="63500" y="45593"/>
                    </a:lnTo>
                    <a:lnTo>
                      <a:pt x="63500" y="32893"/>
                    </a:lnTo>
                    <a:lnTo>
                      <a:pt x="76178" y="32863"/>
                    </a:lnTo>
                    <a:lnTo>
                      <a:pt x="76072" y="1143"/>
                    </a:lnTo>
                    <a:close/>
                  </a:path>
                  <a:path w="611505" h="77470">
                    <a:moveTo>
                      <a:pt x="598742" y="31750"/>
                    </a:moveTo>
                    <a:lnTo>
                      <a:pt x="547751" y="31750"/>
                    </a:lnTo>
                    <a:lnTo>
                      <a:pt x="547751" y="44450"/>
                    </a:lnTo>
                    <a:lnTo>
                      <a:pt x="534998" y="44480"/>
                    </a:lnTo>
                    <a:lnTo>
                      <a:pt x="535051" y="76200"/>
                    </a:lnTo>
                    <a:lnTo>
                      <a:pt x="611251" y="37973"/>
                    </a:lnTo>
                    <a:lnTo>
                      <a:pt x="598742" y="31750"/>
                    </a:lnTo>
                    <a:close/>
                  </a:path>
                  <a:path w="611505" h="77470">
                    <a:moveTo>
                      <a:pt x="76178" y="32863"/>
                    </a:moveTo>
                    <a:lnTo>
                      <a:pt x="63500" y="32893"/>
                    </a:lnTo>
                    <a:lnTo>
                      <a:pt x="63500" y="45593"/>
                    </a:lnTo>
                    <a:lnTo>
                      <a:pt x="76221" y="45562"/>
                    </a:lnTo>
                    <a:lnTo>
                      <a:pt x="76178" y="32863"/>
                    </a:lnTo>
                    <a:close/>
                  </a:path>
                  <a:path w="611505" h="77470">
                    <a:moveTo>
                      <a:pt x="76221" y="45562"/>
                    </a:moveTo>
                    <a:lnTo>
                      <a:pt x="63500" y="45593"/>
                    </a:lnTo>
                    <a:lnTo>
                      <a:pt x="76221" y="45593"/>
                    </a:lnTo>
                    <a:close/>
                  </a:path>
                  <a:path w="611505" h="77470">
                    <a:moveTo>
                      <a:pt x="534976" y="31780"/>
                    </a:moveTo>
                    <a:lnTo>
                      <a:pt x="76178" y="32863"/>
                    </a:lnTo>
                    <a:lnTo>
                      <a:pt x="76221" y="45562"/>
                    </a:lnTo>
                    <a:lnTo>
                      <a:pt x="534998" y="44480"/>
                    </a:lnTo>
                    <a:lnTo>
                      <a:pt x="534976" y="31780"/>
                    </a:lnTo>
                    <a:close/>
                  </a:path>
                  <a:path w="611505" h="77470">
                    <a:moveTo>
                      <a:pt x="547751" y="31750"/>
                    </a:moveTo>
                    <a:lnTo>
                      <a:pt x="534976" y="31780"/>
                    </a:lnTo>
                    <a:lnTo>
                      <a:pt x="534998" y="44480"/>
                    </a:lnTo>
                    <a:lnTo>
                      <a:pt x="547751" y="44450"/>
                    </a:lnTo>
                    <a:lnTo>
                      <a:pt x="547751" y="31750"/>
                    </a:lnTo>
                    <a:close/>
                  </a:path>
                  <a:path w="611505" h="77470">
                    <a:moveTo>
                      <a:pt x="534923" y="0"/>
                    </a:moveTo>
                    <a:lnTo>
                      <a:pt x="534976" y="31780"/>
                    </a:lnTo>
                    <a:lnTo>
                      <a:pt x="598742" y="31750"/>
                    </a:lnTo>
                    <a:lnTo>
                      <a:pt x="534923" y="0"/>
                    </a:lnTo>
                    <a:close/>
                  </a:path>
                </a:pathLst>
              </a:custGeom>
              <a:solidFill>
                <a:srgbClr val="000000"/>
              </a:solidFill>
            </p:spPr>
            <p:txBody>
              <a:bodyPr wrap="square" lIns="0" tIns="0" rIns="0" bIns="0" rtlCol="0"/>
              <a:lstStyle/>
              <a:p>
                <a:endParaRPr sz="1350"/>
              </a:p>
            </p:txBody>
          </p:sp>
          <p:sp>
            <p:nvSpPr>
              <p:cNvPr id="7" name="object 7"/>
              <p:cNvSpPr/>
              <p:nvPr/>
            </p:nvSpPr>
            <p:spPr>
              <a:xfrm>
                <a:off x="2549652" y="3563111"/>
                <a:ext cx="151130" cy="481965"/>
              </a:xfrm>
              <a:custGeom>
                <a:avLst/>
                <a:gdLst/>
                <a:ahLst/>
                <a:cxnLst/>
                <a:rect l="l" t="t" r="r" b="b"/>
                <a:pathLst>
                  <a:path w="151130"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8" name="object 8"/>
              <p:cNvSpPr/>
              <p:nvPr/>
            </p:nvSpPr>
            <p:spPr>
              <a:xfrm>
                <a:off x="2014727" y="3757802"/>
                <a:ext cx="535940" cy="82550"/>
              </a:xfrm>
              <a:custGeom>
                <a:avLst/>
                <a:gdLst/>
                <a:ahLst/>
                <a:cxnLst/>
                <a:rect l="l" t="t" r="r" b="b"/>
                <a:pathLst>
                  <a:path w="535939" h="82550">
                    <a:moveTo>
                      <a:pt x="460248" y="5842"/>
                    </a:moveTo>
                    <a:lnTo>
                      <a:pt x="459717" y="37652"/>
                    </a:lnTo>
                    <a:lnTo>
                      <a:pt x="472440" y="37846"/>
                    </a:lnTo>
                    <a:lnTo>
                      <a:pt x="472186" y="50546"/>
                    </a:lnTo>
                    <a:lnTo>
                      <a:pt x="459502" y="50546"/>
                    </a:lnTo>
                    <a:lnTo>
                      <a:pt x="458978" y="82042"/>
                    </a:lnTo>
                    <a:lnTo>
                      <a:pt x="524685" y="50546"/>
                    </a:lnTo>
                    <a:lnTo>
                      <a:pt x="472186" y="50546"/>
                    </a:lnTo>
                    <a:lnTo>
                      <a:pt x="459506" y="50352"/>
                    </a:lnTo>
                    <a:lnTo>
                      <a:pt x="525087" y="50352"/>
                    </a:lnTo>
                    <a:lnTo>
                      <a:pt x="535813" y="45212"/>
                    </a:lnTo>
                    <a:lnTo>
                      <a:pt x="460248" y="5842"/>
                    </a:lnTo>
                    <a:close/>
                  </a:path>
                  <a:path w="535939" h="82550">
                    <a:moveTo>
                      <a:pt x="76835" y="0"/>
                    </a:moveTo>
                    <a:lnTo>
                      <a:pt x="0" y="36957"/>
                    </a:lnTo>
                    <a:lnTo>
                      <a:pt x="75565" y="76200"/>
                    </a:lnTo>
                    <a:lnTo>
                      <a:pt x="76093" y="44516"/>
                    </a:lnTo>
                    <a:lnTo>
                      <a:pt x="63373" y="44323"/>
                    </a:lnTo>
                    <a:lnTo>
                      <a:pt x="63627" y="31623"/>
                    </a:lnTo>
                    <a:lnTo>
                      <a:pt x="76307" y="31623"/>
                    </a:lnTo>
                    <a:lnTo>
                      <a:pt x="76835" y="0"/>
                    </a:lnTo>
                    <a:close/>
                  </a:path>
                  <a:path w="535939" h="82550">
                    <a:moveTo>
                      <a:pt x="459717" y="37652"/>
                    </a:moveTo>
                    <a:lnTo>
                      <a:pt x="459506" y="50352"/>
                    </a:lnTo>
                    <a:lnTo>
                      <a:pt x="472186" y="50546"/>
                    </a:lnTo>
                    <a:lnTo>
                      <a:pt x="472440" y="37846"/>
                    </a:lnTo>
                    <a:lnTo>
                      <a:pt x="459717" y="37652"/>
                    </a:lnTo>
                    <a:close/>
                  </a:path>
                  <a:path w="535939" h="82550">
                    <a:moveTo>
                      <a:pt x="76304" y="31815"/>
                    </a:moveTo>
                    <a:lnTo>
                      <a:pt x="76093" y="44516"/>
                    </a:lnTo>
                    <a:lnTo>
                      <a:pt x="459506" y="50352"/>
                    </a:lnTo>
                    <a:lnTo>
                      <a:pt x="459717" y="37652"/>
                    </a:lnTo>
                    <a:lnTo>
                      <a:pt x="76304" y="31815"/>
                    </a:lnTo>
                    <a:close/>
                  </a:path>
                  <a:path w="535939" h="82550">
                    <a:moveTo>
                      <a:pt x="63627" y="31623"/>
                    </a:moveTo>
                    <a:lnTo>
                      <a:pt x="63373" y="44323"/>
                    </a:lnTo>
                    <a:lnTo>
                      <a:pt x="76093" y="44516"/>
                    </a:lnTo>
                    <a:lnTo>
                      <a:pt x="76304" y="31815"/>
                    </a:lnTo>
                    <a:lnTo>
                      <a:pt x="63627" y="31623"/>
                    </a:lnTo>
                    <a:close/>
                  </a:path>
                  <a:path w="535939" h="82550">
                    <a:moveTo>
                      <a:pt x="76307" y="31623"/>
                    </a:moveTo>
                    <a:lnTo>
                      <a:pt x="63627"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9" name="object 9"/>
              <p:cNvSpPr/>
              <p:nvPr/>
            </p:nvSpPr>
            <p:spPr>
              <a:xfrm>
                <a:off x="3236975"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10" name="object 10"/>
              <p:cNvSpPr/>
              <p:nvPr/>
            </p:nvSpPr>
            <p:spPr>
              <a:xfrm>
                <a:off x="2700528" y="376580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1" name="object 11"/>
              <p:cNvSpPr/>
              <p:nvPr/>
            </p:nvSpPr>
            <p:spPr>
              <a:xfrm>
                <a:off x="3922775"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12" name="object 12"/>
              <p:cNvSpPr/>
              <p:nvPr/>
            </p:nvSpPr>
            <p:spPr>
              <a:xfrm>
                <a:off x="3387852" y="376580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3" name="object 13"/>
              <p:cNvSpPr/>
              <p:nvPr/>
            </p:nvSpPr>
            <p:spPr>
              <a:xfrm>
                <a:off x="4610099"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14" name="object 14"/>
              <p:cNvSpPr/>
              <p:nvPr/>
            </p:nvSpPr>
            <p:spPr>
              <a:xfrm>
                <a:off x="4073652" y="376580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15" name="object 15"/>
              <p:cNvSpPr/>
              <p:nvPr/>
            </p:nvSpPr>
            <p:spPr>
              <a:xfrm>
                <a:off x="1101852" y="4226051"/>
                <a:ext cx="913130" cy="483234"/>
              </a:xfrm>
              <a:custGeom>
                <a:avLst/>
                <a:gdLst/>
                <a:ahLst/>
                <a:cxnLst/>
                <a:rect l="l" t="t" r="r" b="b"/>
                <a:pathLst>
                  <a:path w="913130" h="483235">
                    <a:moveTo>
                      <a:pt x="150876" y="1524"/>
                    </a:moveTo>
                    <a:lnTo>
                      <a:pt x="0" y="1524"/>
                    </a:lnTo>
                    <a:lnTo>
                      <a:pt x="0" y="483108"/>
                    </a:lnTo>
                    <a:lnTo>
                      <a:pt x="150876" y="483108"/>
                    </a:lnTo>
                    <a:lnTo>
                      <a:pt x="150876" y="1524"/>
                    </a:lnTo>
                    <a:close/>
                  </a:path>
                  <a:path w="913130" h="483235">
                    <a:moveTo>
                      <a:pt x="912876" y="0"/>
                    </a:moveTo>
                    <a:lnTo>
                      <a:pt x="762000" y="0"/>
                    </a:lnTo>
                    <a:lnTo>
                      <a:pt x="762000" y="481584"/>
                    </a:lnTo>
                    <a:lnTo>
                      <a:pt x="912876" y="481584"/>
                    </a:lnTo>
                    <a:lnTo>
                      <a:pt x="912876" y="0"/>
                    </a:lnTo>
                    <a:close/>
                  </a:path>
                </a:pathLst>
              </a:custGeom>
              <a:solidFill>
                <a:srgbClr val="E34848"/>
              </a:solidFill>
            </p:spPr>
            <p:txBody>
              <a:bodyPr wrap="square" lIns="0" tIns="0" rIns="0" bIns="0" rtlCol="0"/>
              <a:lstStyle/>
              <a:p>
                <a:endParaRPr sz="1350"/>
              </a:p>
            </p:txBody>
          </p:sp>
          <p:sp>
            <p:nvSpPr>
              <p:cNvPr id="16" name="object 16"/>
              <p:cNvSpPr/>
              <p:nvPr/>
            </p:nvSpPr>
            <p:spPr>
              <a:xfrm>
                <a:off x="1252728" y="4428870"/>
                <a:ext cx="611505" cy="77470"/>
              </a:xfrm>
              <a:custGeom>
                <a:avLst/>
                <a:gdLst/>
                <a:ahLst/>
                <a:cxnLst/>
                <a:rect l="l" t="t" r="r" b="b"/>
                <a:pathLst>
                  <a:path w="611505" h="77470">
                    <a:moveTo>
                      <a:pt x="76072" y="1142"/>
                    </a:moveTo>
                    <a:lnTo>
                      <a:pt x="0" y="39369"/>
                    </a:lnTo>
                    <a:lnTo>
                      <a:pt x="76327" y="77342"/>
                    </a:lnTo>
                    <a:lnTo>
                      <a:pt x="76221" y="45592"/>
                    </a:lnTo>
                    <a:lnTo>
                      <a:pt x="63500" y="45592"/>
                    </a:lnTo>
                    <a:lnTo>
                      <a:pt x="63500" y="32892"/>
                    </a:lnTo>
                    <a:lnTo>
                      <a:pt x="76178" y="32863"/>
                    </a:lnTo>
                    <a:lnTo>
                      <a:pt x="76072" y="1142"/>
                    </a:lnTo>
                    <a:close/>
                  </a:path>
                  <a:path w="611505" h="77470">
                    <a:moveTo>
                      <a:pt x="598742" y="31749"/>
                    </a:moveTo>
                    <a:lnTo>
                      <a:pt x="547751" y="31749"/>
                    </a:lnTo>
                    <a:lnTo>
                      <a:pt x="547751" y="44449"/>
                    </a:lnTo>
                    <a:lnTo>
                      <a:pt x="534998" y="44480"/>
                    </a:lnTo>
                    <a:lnTo>
                      <a:pt x="535051" y="76199"/>
                    </a:lnTo>
                    <a:lnTo>
                      <a:pt x="611251" y="37972"/>
                    </a:lnTo>
                    <a:lnTo>
                      <a:pt x="598742" y="31749"/>
                    </a:lnTo>
                    <a:close/>
                  </a:path>
                  <a:path w="611505" h="77470">
                    <a:moveTo>
                      <a:pt x="76178" y="32863"/>
                    </a:moveTo>
                    <a:lnTo>
                      <a:pt x="63500" y="32892"/>
                    </a:lnTo>
                    <a:lnTo>
                      <a:pt x="63500" y="45592"/>
                    </a:lnTo>
                    <a:lnTo>
                      <a:pt x="76221" y="45562"/>
                    </a:lnTo>
                    <a:lnTo>
                      <a:pt x="76178" y="32863"/>
                    </a:lnTo>
                    <a:close/>
                  </a:path>
                  <a:path w="611505" h="77470">
                    <a:moveTo>
                      <a:pt x="76221" y="45562"/>
                    </a:moveTo>
                    <a:lnTo>
                      <a:pt x="63500" y="45592"/>
                    </a:lnTo>
                    <a:lnTo>
                      <a:pt x="76221" y="45592"/>
                    </a:lnTo>
                    <a:close/>
                  </a:path>
                  <a:path w="611505" h="77470">
                    <a:moveTo>
                      <a:pt x="534976" y="31780"/>
                    </a:moveTo>
                    <a:lnTo>
                      <a:pt x="76178" y="32863"/>
                    </a:lnTo>
                    <a:lnTo>
                      <a:pt x="76221" y="45562"/>
                    </a:lnTo>
                    <a:lnTo>
                      <a:pt x="534998" y="44480"/>
                    </a:lnTo>
                    <a:lnTo>
                      <a:pt x="534976" y="31780"/>
                    </a:lnTo>
                    <a:close/>
                  </a:path>
                  <a:path w="611505" h="77470">
                    <a:moveTo>
                      <a:pt x="547751" y="31749"/>
                    </a:moveTo>
                    <a:lnTo>
                      <a:pt x="534976" y="31780"/>
                    </a:lnTo>
                    <a:lnTo>
                      <a:pt x="534998" y="44480"/>
                    </a:lnTo>
                    <a:lnTo>
                      <a:pt x="547751" y="44449"/>
                    </a:lnTo>
                    <a:lnTo>
                      <a:pt x="547751" y="31749"/>
                    </a:lnTo>
                    <a:close/>
                  </a:path>
                  <a:path w="611505" h="77470">
                    <a:moveTo>
                      <a:pt x="534923" y="0"/>
                    </a:moveTo>
                    <a:lnTo>
                      <a:pt x="534976" y="31780"/>
                    </a:lnTo>
                    <a:lnTo>
                      <a:pt x="598742" y="31749"/>
                    </a:lnTo>
                    <a:lnTo>
                      <a:pt x="534923" y="0"/>
                    </a:lnTo>
                    <a:close/>
                  </a:path>
                </a:pathLst>
              </a:custGeom>
              <a:solidFill>
                <a:srgbClr val="000000"/>
              </a:solidFill>
            </p:spPr>
            <p:txBody>
              <a:bodyPr wrap="square" lIns="0" tIns="0" rIns="0" bIns="0" rtlCol="0"/>
              <a:lstStyle/>
              <a:p>
                <a:endParaRPr sz="1350"/>
              </a:p>
            </p:txBody>
          </p:sp>
          <p:sp>
            <p:nvSpPr>
              <p:cNvPr id="17" name="object 17"/>
              <p:cNvSpPr/>
              <p:nvPr/>
            </p:nvSpPr>
            <p:spPr>
              <a:xfrm>
                <a:off x="2549652" y="4233672"/>
                <a:ext cx="151130" cy="481965"/>
              </a:xfrm>
              <a:custGeom>
                <a:avLst/>
                <a:gdLst/>
                <a:ahLst/>
                <a:cxnLst/>
                <a:rect l="l" t="t" r="r" b="b"/>
                <a:pathLst>
                  <a:path w="151130"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18" name="object 18"/>
              <p:cNvSpPr/>
              <p:nvPr/>
            </p:nvSpPr>
            <p:spPr>
              <a:xfrm>
                <a:off x="2014727" y="4429886"/>
                <a:ext cx="535940" cy="82550"/>
              </a:xfrm>
              <a:custGeom>
                <a:avLst/>
                <a:gdLst/>
                <a:ahLst/>
                <a:cxnLst/>
                <a:rect l="l" t="t" r="r" b="b"/>
                <a:pathLst>
                  <a:path w="535939" h="82550">
                    <a:moveTo>
                      <a:pt x="460248" y="5842"/>
                    </a:moveTo>
                    <a:lnTo>
                      <a:pt x="459717" y="37652"/>
                    </a:lnTo>
                    <a:lnTo>
                      <a:pt x="472440" y="37845"/>
                    </a:lnTo>
                    <a:lnTo>
                      <a:pt x="472186" y="50545"/>
                    </a:lnTo>
                    <a:lnTo>
                      <a:pt x="459502" y="50545"/>
                    </a:lnTo>
                    <a:lnTo>
                      <a:pt x="458978" y="82042"/>
                    </a:lnTo>
                    <a:lnTo>
                      <a:pt x="524685" y="50545"/>
                    </a:lnTo>
                    <a:lnTo>
                      <a:pt x="472186" y="50545"/>
                    </a:lnTo>
                    <a:lnTo>
                      <a:pt x="459506" y="50352"/>
                    </a:lnTo>
                    <a:lnTo>
                      <a:pt x="525087" y="50352"/>
                    </a:lnTo>
                    <a:lnTo>
                      <a:pt x="535813" y="45212"/>
                    </a:lnTo>
                    <a:lnTo>
                      <a:pt x="460248" y="5842"/>
                    </a:lnTo>
                    <a:close/>
                  </a:path>
                  <a:path w="535939" h="82550">
                    <a:moveTo>
                      <a:pt x="76835" y="0"/>
                    </a:moveTo>
                    <a:lnTo>
                      <a:pt x="0" y="36956"/>
                    </a:lnTo>
                    <a:lnTo>
                      <a:pt x="75565" y="76200"/>
                    </a:lnTo>
                    <a:lnTo>
                      <a:pt x="76093" y="44516"/>
                    </a:lnTo>
                    <a:lnTo>
                      <a:pt x="63373" y="44323"/>
                    </a:lnTo>
                    <a:lnTo>
                      <a:pt x="63627" y="31623"/>
                    </a:lnTo>
                    <a:lnTo>
                      <a:pt x="76307" y="31623"/>
                    </a:lnTo>
                    <a:lnTo>
                      <a:pt x="76835" y="0"/>
                    </a:lnTo>
                    <a:close/>
                  </a:path>
                  <a:path w="535939" h="82550">
                    <a:moveTo>
                      <a:pt x="459717" y="37652"/>
                    </a:moveTo>
                    <a:lnTo>
                      <a:pt x="459506" y="50352"/>
                    </a:lnTo>
                    <a:lnTo>
                      <a:pt x="472186" y="50545"/>
                    </a:lnTo>
                    <a:lnTo>
                      <a:pt x="472440" y="37845"/>
                    </a:lnTo>
                    <a:lnTo>
                      <a:pt x="459717" y="37652"/>
                    </a:lnTo>
                    <a:close/>
                  </a:path>
                  <a:path w="535939" h="82550">
                    <a:moveTo>
                      <a:pt x="76304" y="31815"/>
                    </a:moveTo>
                    <a:lnTo>
                      <a:pt x="76093" y="44516"/>
                    </a:lnTo>
                    <a:lnTo>
                      <a:pt x="459506" y="50352"/>
                    </a:lnTo>
                    <a:lnTo>
                      <a:pt x="459717" y="37652"/>
                    </a:lnTo>
                    <a:lnTo>
                      <a:pt x="76304" y="31815"/>
                    </a:lnTo>
                    <a:close/>
                  </a:path>
                  <a:path w="535939" h="82550">
                    <a:moveTo>
                      <a:pt x="63627" y="31623"/>
                    </a:moveTo>
                    <a:lnTo>
                      <a:pt x="63373" y="44323"/>
                    </a:lnTo>
                    <a:lnTo>
                      <a:pt x="76093" y="44516"/>
                    </a:lnTo>
                    <a:lnTo>
                      <a:pt x="76304" y="31815"/>
                    </a:lnTo>
                    <a:lnTo>
                      <a:pt x="63627" y="31623"/>
                    </a:lnTo>
                    <a:close/>
                  </a:path>
                  <a:path w="535939" h="82550">
                    <a:moveTo>
                      <a:pt x="76307" y="31623"/>
                    </a:moveTo>
                    <a:lnTo>
                      <a:pt x="63627"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19" name="object 19"/>
              <p:cNvSpPr/>
              <p:nvPr/>
            </p:nvSpPr>
            <p:spPr>
              <a:xfrm>
                <a:off x="3236975"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20" name="object 20"/>
              <p:cNvSpPr/>
              <p:nvPr/>
            </p:nvSpPr>
            <p:spPr>
              <a:xfrm>
                <a:off x="2700528" y="443636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1" name="object 21"/>
              <p:cNvSpPr/>
              <p:nvPr/>
            </p:nvSpPr>
            <p:spPr>
              <a:xfrm>
                <a:off x="3922775"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22" name="object 22"/>
              <p:cNvSpPr/>
              <p:nvPr/>
            </p:nvSpPr>
            <p:spPr>
              <a:xfrm>
                <a:off x="3387852" y="443636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3" name="object 23"/>
              <p:cNvSpPr/>
              <p:nvPr/>
            </p:nvSpPr>
            <p:spPr>
              <a:xfrm>
                <a:off x="4610099"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24" name="object 24"/>
              <p:cNvSpPr/>
              <p:nvPr/>
            </p:nvSpPr>
            <p:spPr>
              <a:xfrm>
                <a:off x="4073652" y="4436363"/>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5" name="object 25"/>
              <p:cNvSpPr/>
              <p:nvPr/>
            </p:nvSpPr>
            <p:spPr>
              <a:xfrm>
                <a:off x="1138428" y="4037075"/>
                <a:ext cx="76200" cy="189230"/>
              </a:xfrm>
              <a:prstGeom prst="rect">
                <a:avLst/>
              </a:prstGeom>
              <a:blipFill>
                <a:blip r:embed="rId2" cstate="print"/>
                <a:stretch>
                  <a:fillRect/>
                </a:stretch>
              </a:blipFill>
            </p:spPr>
            <p:txBody>
              <a:bodyPr wrap="square" lIns="0" tIns="0" rIns="0" bIns="0" rtlCol="0"/>
              <a:lstStyle/>
              <a:p>
                <a:endParaRPr sz="1350"/>
              </a:p>
            </p:txBody>
          </p:sp>
          <p:sp>
            <p:nvSpPr>
              <p:cNvPr id="26" name="object 26"/>
              <p:cNvSpPr/>
              <p:nvPr/>
            </p:nvSpPr>
            <p:spPr>
              <a:xfrm>
                <a:off x="1900427" y="4037075"/>
                <a:ext cx="76200" cy="189230"/>
              </a:xfrm>
              <a:prstGeom prst="rect">
                <a:avLst/>
              </a:prstGeom>
              <a:blipFill>
                <a:blip r:embed="rId2" cstate="print"/>
                <a:stretch>
                  <a:fillRect/>
                </a:stretch>
              </a:blipFill>
            </p:spPr>
            <p:txBody>
              <a:bodyPr wrap="square" lIns="0" tIns="0" rIns="0" bIns="0" rtlCol="0"/>
              <a:lstStyle/>
              <a:p>
                <a:endParaRPr sz="1350"/>
              </a:p>
            </p:txBody>
          </p:sp>
          <p:sp>
            <p:nvSpPr>
              <p:cNvPr id="27" name="object 27"/>
              <p:cNvSpPr/>
              <p:nvPr/>
            </p:nvSpPr>
            <p:spPr>
              <a:xfrm>
                <a:off x="2587752"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28" name="object 28"/>
              <p:cNvSpPr/>
              <p:nvPr/>
            </p:nvSpPr>
            <p:spPr>
              <a:xfrm>
                <a:off x="3960875"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29" name="object 29"/>
              <p:cNvSpPr/>
              <p:nvPr/>
            </p:nvSpPr>
            <p:spPr>
              <a:xfrm>
                <a:off x="3273552" y="4043172"/>
                <a:ext cx="76200" cy="189229"/>
              </a:xfrm>
              <a:prstGeom prst="rect">
                <a:avLst/>
              </a:prstGeom>
              <a:blipFill>
                <a:blip r:embed="rId3" cstate="print"/>
                <a:stretch>
                  <a:fillRect/>
                </a:stretch>
              </a:blipFill>
            </p:spPr>
            <p:txBody>
              <a:bodyPr wrap="square" lIns="0" tIns="0" rIns="0" bIns="0" rtlCol="0"/>
              <a:lstStyle/>
              <a:p>
                <a:endParaRPr sz="1350"/>
              </a:p>
            </p:txBody>
          </p:sp>
          <p:sp>
            <p:nvSpPr>
              <p:cNvPr id="30" name="object 30"/>
              <p:cNvSpPr/>
              <p:nvPr/>
            </p:nvSpPr>
            <p:spPr>
              <a:xfrm>
                <a:off x="4646675"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31" name="object 31"/>
              <p:cNvSpPr/>
              <p:nvPr/>
            </p:nvSpPr>
            <p:spPr>
              <a:xfrm>
                <a:off x="949452" y="3534155"/>
                <a:ext cx="3957954" cy="1286510"/>
              </a:xfrm>
              <a:custGeom>
                <a:avLst/>
                <a:gdLst/>
                <a:ahLst/>
                <a:cxnLst/>
                <a:rect l="l" t="t" r="r" b="b"/>
                <a:pathLst>
                  <a:path w="3957954" h="1286510">
                    <a:moveTo>
                      <a:pt x="3743452" y="0"/>
                    </a:moveTo>
                    <a:lnTo>
                      <a:pt x="214375" y="0"/>
                    </a:lnTo>
                    <a:lnTo>
                      <a:pt x="165223" y="5663"/>
                    </a:lnTo>
                    <a:lnTo>
                      <a:pt x="120102" y="21795"/>
                    </a:lnTo>
                    <a:lnTo>
                      <a:pt x="80297" y="47106"/>
                    </a:lnTo>
                    <a:lnTo>
                      <a:pt x="47098" y="80308"/>
                    </a:lnTo>
                    <a:lnTo>
                      <a:pt x="21790" y="120113"/>
                    </a:lnTo>
                    <a:lnTo>
                      <a:pt x="5662" y="165231"/>
                    </a:lnTo>
                    <a:lnTo>
                      <a:pt x="0" y="214376"/>
                    </a:lnTo>
                    <a:lnTo>
                      <a:pt x="0" y="1071880"/>
                    </a:lnTo>
                    <a:lnTo>
                      <a:pt x="5662" y="1121024"/>
                    </a:lnTo>
                    <a:lnTo>
                      <a:pt x="21790" y="1166142"/>
                    </a:lnTo>
                    <a:lnTo>
                      <a:pt x="47098" y="1205947"/>
                    </a:lnTo>
                    <a:lnTo>
                      <a:pt x="80297" y="1239149"/>
                    </a:lnTo>
                    <a:lnTo>
                      <a:pt x="120102" y="1264460"/>
                    </a:lnTo>
                    <a:lnTo>
                      <a:pt x="165223" y="1280592"/>
                    </a:lnTo>
                    <a:lnTo>
                      <a:pt x="214375" y="1286256"/>
                    </a:lnTo>
                    <a:lnTo>
                      <a:pt x="3743452" y="1286256"/>
                    </a:lnTo>
                    <a:lnTo>
                      <a:pt x="3792596" y="1280592"/>
                    </a:lnTo>
                    <a:lnTo>
                      <a:pt x="3837714" y="1264460"/>
                    </a:lnTo>
                    <a:lnTo>
                      <a:pt x="3877519" y="1239149"/>
                    </a:lnTo>
                    <a:lnTo>
                      <a:pt x="3910721" y="1205947"/>
                    </a:lnTo>
                    <a:lnTo>
                      <a:pt x="3936032" y="1166142"/>
                    </a:lnTo>
                    <a:lnTo>
                      <a:pt x="3952164" y="1121024"/>
                    </a:lnTo>
                    <a:lnTo>
                      <a:pt x="3957828" y="1071880"/>
                    </a:lnTo>
                    <a:lnTo>
                      <a:pt x="3957828" y="214376"/>
                    </a:lnTo>
                    <a:lnTo>
                      <a:pt x="3952164" y="165231"/>
                    </a:lnTo>
                    <a:lnTo>
                      <a:pt x="3936032" y="120113"/>
                    </a:lnTo>
                    <a:lnTo>
                      <a:pt x="3910721" y="80308"/>
                    </a:lnTo>
                    <a:lnTo>
                      <a:pt x="3877519" y="47106"/>
                    </a:lnTo>
                    <a:lnTo>
                      <a:pt x="3837714" y="21795"/>
                    </a:lnTo>
                    <a:lnTo>
                      <a:pt x="3792596" y="5663"/>
                    </a:lnTo>
                    <a:lnTo>
                      <a:pt x="3743452" y="0"/>
                    </a:lnTo>
                    <a:close/>
                  </a:path>
                </a:pathLst>
              </a:custGeom>
              <a:solidFill>
                <a:srgbClr val="EC8585"/>
              </a:solidFill>
            </p:spPr>
            <p:txBody>
              <a:bodyPr wrap="square" lIns="0" tIns="0" rIns="0" bIns="0" rtlCol="0"/>
              <a:lstStyle/>
              <a:p>
                <a:endParaRPr sz="1350"/>
              </a:p>
            </p:txBody>
          </p:sp>
          <p:sp>
            <p:nvSpPr>
              <p:cNvPr id="32" name="object 32"/>
              <p:cNvSpPr/>
              <p:nvPr/>
            </p:nvSpPr>
            <p:spPr>
              <a:xfrm>
                <a:off x="949452" y="3534155"/>
                <a:ext cx="3957954" cy="1286510"/>
              </a:xfrm>
              <a:custGeom>
                <a:avLst/>
                <a:gdLst/>
                <a:ahLst/>
                <a:cxnLst/>
                <a:rect l="l" t="t" r="r" b="b"/>
                <a:pathLst>
                  <a:path w="3957954" h="1286510">
                    <a:moveTo>
                      <a:pt x="0" y="214376"/>
                    </a:moveTo>
                    <a:lnTo>
                      <a:pt x="5662" y="165231"/>
                    </a:lnTo>
                    <a:lnTo>
                      <a:pt x="21790" y="120113"/>
                    </a:lnTo>
                    <a:lnTo>
                      <a:pt x="47098" y="80308"/>
                    </a:lnTo>
                    <a:lnTo>
                      <a:pt x="80297" y="47106"/>
                    </a:lnTo>
                    <a:lnTo>
                      <a:pt x="120102" y="21795"/>
                    </a:lnTo>
                    <a:lnTo>
                      <a:pt x="165223" y="5663"/>
                    </a:lnTo>
                    <a:lnTo>
                      <a:pt x="214375" y="0"/>
                    </a:lnTo>
                    <a:lnTo>
                      <a:pt x="3743452" y="0"/>
                    </a:lnTo>
                    <a:lnTo>
                      <a:pt x="3792596" y="5663"/>
                    </a:lnTo>
                    <a:lnTo>
                      <a:pt x="3837714" y="21795"/>
                    </a:lnTo>
                    <a:lnTo>
                      <a:pt x="3877519" y="47106"/>
                    </a:lnTo>
                    <a:lnTo>
                      <a:pt x="3910721" y="80308"/>
                    </a:lnTo>
                    <a:lnTo>
                      <a:pt x="3936032" y="120113"/>
                    </a:lnTo>
                    <a:lnTo>
                      <a:pt x="3952164" y="165231"/>
                    </a:lnTo>
                    <a:lnTo>
                      <a:pt x="3957828" y="214376"/>
                    </a:lnTo>
                    <a:lnTo>
                      <a:pt x="3957828" y="1071880"/>
                    </a:lnTo>
                    <a:lnTo>
                      <a:pt x="3952164" y="1121024"/>
                    </a:lnTo>
                    <a:lnTo>
                      <a:pt x="3936032" y="1166142"/>
                    </a:lnTo>
                    <a:lnTo>
                      <a:pt x="3910721" y="1205947"/>
                    </a:lnTo>
                    <a:lnTo>
                      <a:pt x="3877519" y="1239149"/>
                    </a:lnTo>
                    <a:lnTo>
                      <a:pt x="3837714" y="1264460"/>
                    </a:lnTo>
                    <a:lnTo>
                      <a:pt x="3792596" y="1280592"/>
                    </a:lnTo>
                    <a:lnTo>
                      <a:pt x="3743452" y="1286256"/>
                    </a:lnTo>
                    <a:lnTo>
                      <a:pt x="214375" y="1286256"/>
                    </a:lnTo>
                    <a:lnTo>
                      <a:pt x="165223" y="1280592"/>
                    </a:lnTo>
                    <a:lnTo>
                      <a:pt x="120102" y="1264460"/>
                    </a:lnTo>
                    <a:lnTo>
                      <a:pt x="80297" y="1239149"/>
                    </a:lnTo>
                    <a:lnTo>
                      <a:pt x="47098" y="1205947"/>
                    </a:lnTo>
                    <a:lnTo>
                      <a:pt x="21790" y="1166142"/>
                    </a:lnTo>
                    <a:lnTo>
                      <a:pt x="5662" y="1121024"/>
                    </a:lnTo>
                    <a:lnTo>
                      <a:pt x="0" y="1071880"/>
                    </a:lnTo>
                    <a:lnTo>
                      <a:pt x="0" y="214376"/>
                    </a:lnTo>
                    <a:close/>
                  </a:path>
                </a:pathLst>
              </a:custGeom>
              <a:ln w="9524">
                <a:solidFill>
                  <a:srgbClr val="EC8585"/>
                </a:solidFill>
              </a:ln>
            </p:spPr>
            <p:txBody>
              <a:bodyPr wrap="square" lIns="0" tIns="0" rIns="0" bIns="0" rtlCol="0"/>
              <a:lstStyle/>
              <a:p>
                <a:endParaRPr sz="1350"/>
              </a:p>
            </p:txBody>
          </p:sp>
          <p:sp>
            <p:nvSpPr>
              <p:cNvPr id="33" name="object 33"/>
              <p:cNvSpPr/>
              <p:nvPr/>
            </p:nvSpPr>
            <p:spPr>
              <a:xfrm>
                <a:off x="1101852" y="4911851"/>
                <a:ext cx="3659504" cy="489584"/>
              </a:xfrm>
              <a:custGeom>
                <a:avLst/>
                <a:gdLst/>
                <a:ahLst/>
                <a:cxnLst/>
                <a:rect l="l" t="t" r="r" b="b"/>
                <a:pathLst>
                  <a:path w="3659504" h="489585">
                    <a:moveTo>
                      <a:pt x="150876" y="1524"/>
                    </a:moveTo>
                    <a:lnTo>
                      <a:pt x="0" y="1524"/>
                    </a:lnTo>
                    <a:lnTo>
                      <a:pt x="0" y="483108"/>
                    </a:lnTo>
                    <a:lnTo>
                      <a:pt x="150876" y="483108"/>
                    </a:lnTo>
                    <a:lnTo>
                      <a:pt x="150876" y="1524"/>
                    </a:lnTo>
                    <a:close/>
                  </a:path>
                  <a:path w="3659504" h="489585">
                    <a:moveTo>
                      <a:pt x="912876" y="0"/>
                    </a:moveTo>
                    <a:lnTo>
                      <a:pt x="762000" y="0"/>
                    </a:lnTo>
                    <a:lnTo>
                      <a:pt x="762000" y="481584"/>
                    </a:lnTo>
                    <a:lnTo>
                      <a:pt x="912876" y="481584"/>
                    </a:lnTo>
                    <a:lnTo>
                      <a:pt x="912876" y="0"/>
                    </a:lnTo>
                    <a:close/>
                  </a:path>
                  <a:path w="3659504" h="489585">
                    <a:moveTo>
                      <a:pt x="1598676" y="7620"/>
                    </a:moveTo>
                    <a:lnTo>
                      <a:pt x="1447800" y="7620"/>
                    </a:lnTo>
                    <a:lnTo>
                      <a:pt x="1447800" y="489204"/>
                    </a:lnTo>
                    <a:lnTo>
                      <a:pt x="1598676" y="489204"/>
                    </a:lnTo>
                    <a:lnTo>
                      <a:pt x="1598676" y="7620"/>
                    </a:lnTo>
                    <a:close/>
                  </a:path>
                  <a:path w="3659504" h="489585">
                    <a:moveTo>
                      <a:pt x="2286000" y="7620"/>
                    </a:moveTo>
                    <a:lnTo>
                      <a:pt x="2135124" y="7620"/>
                    </a:lnTo>
                    <a:lnTo>
                      <a:pt x="2135124" y="489204"/>
                    </a:lnTo>
                    <a:lnTo>
                      <a:pt x="2286000" y="489204"/>
                    </a:lnTo>
                    <a:lnTo>
                      <a:pt x="2286000" y="7620"/>
                    </a:lnTo>
                    <a:close/>
                  </a:path>
                  <a:path w="3659504" h="489585">
                    <a:moveTo>
                      <a:pt x="2971800" y="7620"/>
                    </a:moveTo>
                    <a:lnTo>
                      <a:pt x="2820924" y="7620"/>
                    </a:lnTo>
                    <a:lnTo>
                      <a:pt x="2820924" y="489204"/>
                    </a:lnTo>
                    <a:lnTo>
                      <a:pt x="2971800" y="489204"/>
                    </a:lnTo>
                    <a:lnTo>
                      <a:pt x="2971800" y="7620"/>
                    </a:lnTo>
                    <a:close/>
                  </a:path>
                  <a:path w="3659504" h="489585">
                    <a:moveTo>
                      <a:pt x="3659124" y="7620"/>
                    </a:moveTo>
                    <a:lnTo>
                      <a:pt x="3508248" y="7620"/>
                    </a:lnTo>
                    <a:lnTo>
                      <a:pt x="3508248" y="489204"/>
                    </a:lnTo>
                    <a:lnTo>
                      <a:pt x="3659124" y="489204"/>
                    </a:lnTo>
                    <a:lnTo>
                      <a:pt x="3659124" y="7620"/>
                    </a:lnTo>
                    <a:close/>
                  </a:path>
                </a:pathLst>
              </a:custGeom>
              <a:solidFill>
                <a:srgbClr val="E34848"/>
              </a:solidFill>
            </p:spPr>
            <p:txBody>
              <a:bodyPr wrap="square" lIns="0" tIns="0" rIns="0" bIns="0" rtlCol="0"/>
              <a:lstStyle/>
              <a:p>
                <a:endParaRPr sz="1350"/>
              </a:p>
            </p:txBody>
          </p:sp>
        </p:grpSp>
        <p:sp>
          <p:nvSpPr>
            <p:cNvPr id="34" name="object 34"/>
            <p:cNvSpPr txBox="1"/>
            <p:nvPr/>
          </p:nvSpPr>
          <p:spPr>
            <a:xfrm>
              <a:off x="3310605" y="3693092"/>
              <a:ext cx="820103"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De</a:t>
              </a:r>
              <a:r>
                <a:rPr spc="8" dirty="0">
                  <a:latin typeface="Calibri"/>
                  <a:cs typeface="Calibri"/>
                </a:rPr>
                <a:t>c</a:t>
              </a:r>
              <a:r>
                <a:rPr spc="38" dirty="0">
                  <a:latin typeface="Calibri"/>
                  <a:cs typeface="Calibri"/>
                </a:rPr>
                <a:t>o</a:t>
              </a:r>
              <a:r>
                <a:rPr spc="30" dirty="0">
                  <a:latin typeface="Calibri"/>
                  <a:cs typeface="Calibri"/>
                </a:rPr>
                <a:t>d</a:t>
              </a:r>
              <a:r>
                <a:rPr spc="-4" dirty="0">
                  <a:latin typeface="Calibri"/>
                  <a:cs typeface="Calibri"/>
                </a:rPr>
                <a:t>er</a:t>
              </a:r>
              <a:endParaRPr>
                <a:latin typeface="Calibri"/>
                <a:cs typeface="Calibri"/>
              </a:endParaRPr>
            </a:p>
          </p:txBody>
        </p:sp>
        <p:sp>
          <p:nvSpPr>
            <p:cNvPr id="35" name="object 35"/>
            <p:cNvSpPr txBox="1"/>
            <p:nvPr/>
          </p:nvSpPr>
          <p:spPr>
            <a:xfrm>
              <a:off x="2547081" y="3967926"/>
              <a:ext cx="2347436"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(Transformer, LSTM, </a:t>
              </a:r>
              <a:r>
                <a:rPr spc="-4" dirty="0">
                  <a:latin typeface="Calibri"/>
                  <a:cs typeface="Calibri"/>
                </a:rPr>
                <a:t>++</a:t>
              </a:r>
              <a:r>
                <a:rPr spc="-225" dirty="0">
                  <a:latin typeface="Calibri"/>
                  <a:cs typeface="Calibri"/>
                </a:rPr>
                <a:t> </a:t>
              </a:r>
              <a:r>
                <a:rPr spc="-4" dirty="0">
                  <a:latin typeface="Calibri"/>
                  <a:cs typeface="Calibri"/>
                </a:rPr>
                <a:t>)</a:t>
              </a:r>
              <a:endParaRPr>
                <a:latin typeface="Calibri"/>
                <a:cs typeface="Calibri"/>
              </a:endParaRPr>
            </a:p>
          </p:txBody>
        </p:sp>
        <p:sp>
          <p:nvSpPr>
            <p:cNvPr id="36" name="object 36"/>
            <p:cNvSpPr txBox="1"/>
            <p:nvPr/>
          </p:nvSpPr>
          <p:spPr>
            <a:xfrm>
              <a:off x="2256054" y="4969384"/>
              <a:ext cx="300514"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I</a:t>
              </a:r>
              <a:r>
                <a:rPr sz="1350" spc="-23" dirty="0">
                  <a:latin typeface="Calibri"/>
                  <a:cs typeface="Calibri"/>
                </a:rPr>
                <a:t>r</a:t>
              </a:r>
              <a:r>
                <a:rPr sz="1350" spc="-4" dirty="0">
                  <a:latin typeface="Calibri"/>
                  <a:cs typeface="Calibri"/>
                </a:rPr>
                <a:t>o</a:t>
              </a:r>
              <a:r>
                <a:rPr sz="1350" dirty="0">
                  <a:latin typeface="Calibri"/>
                  <a:cs typeface="Calibri"/>
                </a:rPr>
                <a:t>h</a:t>
              </a:r>
              <a:endParaRPr sz="1350">
                <a:latin typeface="Calibri"/>
                <a:cs typeface="Calibri"/>
              </a:endParaRPr>
            </a:p>
          </p:txBody>
        </p:sp>
        <p:sp>
          <p:nvSpPr>
            <p:cNvPr id="37" name="object 37"/>
            <p:cNvSpPr txBox="1"/>
            <p:nvPr/>
          </p:nvSpPr>
          <p:spPr>
            <a:xfrm>
              <a:off x="2807208" y="4969384"/>
              <a:ext cx="342424"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g</a:t>
              </a:r>
              <a:r>
                <a:rPr sz="1350" spc="-4" dirty="0">
                  <a:latin typeface="Calibri"/>
                  <a:cs typeface="Calibri"/>
                </a:rPr>
                <a:t>oes</a:t>
              </a:r>
              <a:endParaRPr sz="1350">
                <a:latin typeface="Calibri"/>
                <a:cs typeface="Calibri"/>
              </a:endParaRPr>
            </a:p>
          </p:txBody>
        </p:sp>
        <p:sp>
          <p:nvSpPr>
            <p:cNvPr id="38" name="object 38"/>
            <p:cNvSpPr txBox="1"/>
            <p:nvPr/>
          </p:nvSpPr>
          <p:spPr>
            <a:xfrm>
              <a:off x="3410236" y="4973956"/>
              <a:ext cx="164306" cy="217367"/>
            </a:xfrm>
            <a:prstGeom prst="rect">
              <a:avLst/>
            </a:prstGeom>
          </p:spPr>
          <p:txBody>
            <a:bodyPr vert="horz" wrap="square" lIns="0" tIns="9525" rIns="0" bIns="0" rtlCol="0">
              <a:spAutoFit/>
            </a:bodyPr>
            <a:lstStyle/>
            <a:p>
              <a:pPr marL="9525">
                <a:spcBef>
                  <a:spcPts val="75"/>
                </a:spcBef>
              </a:pPr>
              <a:r>
                <a:rPr sz="1350" spc="-11" dirty="0">
                  <a:latin typeface="Calibri"/>
                  <a:cs typeface="Calibri"/>
                </a:rPr>
                <a:t>to</a:t>
              </a:r>
              <a:endParaRPr sz="1350">
                <a:latin typeface="Calibri"/>
                <a:cs typeface="Calibri"/>
              </a:endParaRPr>
            </a:p>
          </p:txBody>
        </p:sp>
        <p:sp>
          <p:nvSpPr>
            <p:cNvPr id="39" name="object 39"/>
            <p:cNvSpPr txBox="1"/>
            <p:nvPr/>
          </p:nvSpPr>
          <p:spPr>
            <a:xfrm>
              <a:off x="3810953" y="4987215"/>
              <a:ext cx="39624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ma</a:t>
              </a:r>
              <a:r>
                <a:rPr sz="1350" spc="-45" dirty="0">
                  <a:latin typeface="Calibri"/>
                  <a:cs typeface="Calibri"/>
                </a:rPr>
                <a:t>k</a:t>
              </a:r>
              <a:r>
                <a:rPr sz="1350" dirty="0">
                  <a:latin typeface="Calibri"/>
                  <a:cs typeface="Calibri"/>
                </a:rPr>
                <a:t>e</a:t>
              </a:r>
              <a:endParaRPr sz="1350">
                <a:latin typeface="Calibri"/>
                <a:cs typeface="Calibri"/>
              </a:endParaRPr>
            </a:p>
          </p:txBody>
        </p:sp>
        <p:sp>
          <p:nvSpPr>
            <p:cNvPr id="40" name="object 40"/>
            <p:cNvSpPr txBox="1"/>
            <p:nvPr/>
          </p:nvSpPr>
          <p:spPr>
            <a:xfrm>
              <a:off x="4345211" y="4987215"/>
              <a:ext cx="356711" cy="217367"/>
            </a:xfrm>
            <a:prstGeom prst="rect">
              <a:avLst/>
            </a:prstGeom>
          </p:spPr>
          <p:txBody>
            <a:bodyPr vert="horz" wrap="square" lIns="0" tIns="9525" rIns="0" bIns="0" rtlCol="0">
              <a:spAutoFit/>
            </a:bodyPr>
            <a:lstStyle/>
            <a:p>
              <a:pPr marL="9525">
                <a:spcBef>
                  <a:spcPts val="75"/>
                </a:spcBef>
              </a:pPr>
              <a:r>
                <a:rPr sz="1350" spc="-23" dirty="0">
                  <a:latin typeface="Calibri"/>
                  <a:cs typeface="Calibri"/>
                </a:rPr>
                <a:t>t</a:t>
              </a:r>
              <a:r>
                <a:rPr sz="1350" dirty="0">
                  <a:latin typeface="Calibri"/>
                  <a:cs typeface="Calibri"/>
                </a:rPr>
                <a:t>a</a:t>
              </a:r>
              <a:r>
                <a:rPr sz="1350" spc="-15" dirty="0">
                  <a:latin typeface="Calibri"/>
                  <a:cs typeface="Calibri"/>
                </a:rPr>
                <a:t>s</a:t>
              </a:r>
              <a:r>
                <a:rPr sz="1350" dirty="0">
                  <a:latin typeface="Calibri"/>
                  <a:cs typeface="Calibri"/>
                </a:rPr>
                <a:t>ty</a:t>
              </a:r>
              <a:endParaRPr sz="1350">
                <a:latin typeface="Calibri"/>
                <a:cs typeface="Calibri"/>
              </a:endParaRPr>
            </a:p>
          </p:txBody>
        </p:sp>
        <p:sp>
          <p:nvSpPr>
            <p:cNvPr id="41" name="object 41"/>
            <p:cNvSpPr txBox="1"/>
            <p:nvPr/>
          </p:nvSpPr>
          <p:spPr>
            <a:xfrm>
              <a:off x="4918806" y="4992472"/>
              <a:ext cx="241935" cy="217367"/>
            </a:xfrm>
            <a:prstGeom prst="rect">
              <a:avLst/>
            </a:prstGeom>
          </p:spPr>
          <p:txBody>
            <a:bodyPr vert="horz" wrap="square" lIns="0" tIns="9525" rIns="0" bIns="0" rtlCol="0">
              <a:spAutoFit/>
            </a:bodyPr>
            <a:lstStyle/>
            <a:p>
              <a:pPr marL="9525">
                <a:spcBef>
                  <a:spcPts val="75"/>
                </a:spcBef>
              </a:pPr>
              <a:r>
                <a:rPr sz="1350" spc="-23" dirty="0">
                  <a:latin typeface="Calibri"/>
                  <a:cs typeface="Calibri"/>
                </a:rPr>
                <a:t>t</a:t>
              </a:r>
              <a:r>
                <a:rPr sz="1350" dirty="0">
                  <a:latin typeface="Calibri"/>
                  <a:cs typeface="Calibri"/>
                </a:rPr>
                <a:t>ea</a:t>
              </a:r>
              <a:endParaRPr sz="1350">
                <a:latin typeface="Calibri"/>
                <a:cs typeface="Calibri"/>
              </a:endParaRPr>
            </a:p>
          </p:txBody>
        </p:sp>
        <p:grpSp>
          <p:nvGrpSpPr>
            <p:cNvPr id="42" name="object 42"/>
            <p:cNvGrpSpPr/>
            <p:nvPr/>
          </p:nvGrpSpPr>
          <p:grpSpPr>
            <a:xfrm>
              <a:off x="2377821" y="3411855"/>
              <a:ext cx="2693194" cy="1135380"/>
              <a:chOff x="1138427" y="3406140"/>
              <a:chExt cx="3590925" cy="1513840"/>
            </a:xfrm>
          </p:grpSpPr>
          <p:sp>
            <p:nvSpPr>
              <p:cNvPr id="43" name="object 43"/>
              <p:cNvSpPr/>
              <p:nvPr/>
            </p:nvSpPr>
            <p:spPr>
              <a:xfrm>
                <a:off x="1138427" y="4722876"/>
                <a:ext cx="76200" cy="189230"/>
              </a:xfrm>
              <a:prstGeom prst="rect">
                <a:avLst/>
              </a:prstGeom>
              <a:blipFill>
                <a:blip r:embed="rId2" cstate="print"/>
                <a:stretch>
                  <a:fillRect/>
                </a:stretch>
              </a:blipFill>
            </p:spPr>
            <p:txBody>
              <a:bodyPr wrap="square" lIns="0" tIns="0" rIns="0" bIns="0" rtlCol="0"/>
              <a:lstStyle/>
              <a:p>
                <a:endParaRPr sz="1350"/>
              </a:p>
            </p:txBody>
          </p:sp>
          <p:sp>
            <p:nvSpPr>
              <p:cNvPr id="44" name="object 44"/>
              <p:cNvSpPr/>
              <p:nvPr/>
            </p:nvSpPr>
            <p:spPr>
              <a:xfrm>
                <a:off x="1900427" y="4721352"/>
                <a:ext cx="76200" cy="189230"/>
              </a:xfrm>
              <a:prstGeom prst="rect">
                <a:avLst/>
              </a:prstGeom>
              <a:blipFill>
                <a:blip r:embed="rId3" cstate="print"/>
                <a:stretch>
                  <a:fillRect/>
                </a:stretch>
              </a:blipFill>
            </p:spPr>
            <p:txBody>
              <a:bodyPr wrap="square" lIns="0" tIns="0" rIns="0" bIns="0" rtlCol="0"/>
              <a:lstStyle/>
              <a:p>
                <a:endParaRPr sz="1350"/>
              </a:p>
            </p:txBody>
          </p:sp>
          <p:sp>
            <p:nvSpPr>
              <p:cNvPr id="45" name="object 45"/>
              <p:cNvSpPr/>
              <p:nvPr/>
            </p:nvSpPr>
            <p:spPr>
              <a:xfrm>
                <a:off x="2587752"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46" name="object 46"/>
              <p:cNvSpPr/>
              <p:nvPr/>
            </p:nvSpPr>
            <p:spPr>
              <a:xfrm>
                <a:off x="3273551" y="4728972"/>
                <a:ext cx="76200" cy="189229"/>
              </a:xfrm>
              <a:prstGeom prst="rect">
                <a:avLst/>
              </a:prstGeom>
              <a:blipFill>
                <a:blip r:embed="rId3" cstate="print"/>
                <a:stretch>
                  <a:fillRect/>
                </a:stretch>
              </a:blipFill>
            </p:spPr>
            <p:txBody>
              <a:bodyPr wrap="square" lIns="0" tIns="0" rIns="0" bIns="0" rtlCol="0"/>
              <a:lstStyle/>
              <a:p>
                <a:endParaRPr sz="1350"/>
              </a:p>
            </p:txBody>
          </p:sp>
          <p:sp>
            <p:nvSpPr>
              <p:cNvPr id="47" name="object 47"/>
              <p:cNvSpPr/>
              <p:nvPr/>
            </p:nvSpPr>
            <p:spPr>
              <a:xfrm>
                <a:off x="3960876"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48" name="object 48"/>
              <p:cNvSpPr/>
              <p:nvPr/>
            </p:nvSpPr>
            <p:spPr>
              <a:xfrm>
                <a:off x="4646675"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49" name="object 49"/>
              <p:cNvSpPr/>
              <p:nvPr/>
            </p:nvSpPr>
            <p:spPr>
              <a:xfrm>
                <a:off x="1144523" y="3407664"/>
                <a:ext cx="76200" cy="189230"/>
              </a:xfrm>
              <a:prstGeom prst="rect">
                <a:avLst/>
              </a:prstGeom>
              <a:blipFill>
                <a:blip r:embed="rId2" cstate="print"/>
                <a:stretch>
                  <a:fillRect/>
                </a:stretch>
              </a:blipFill>
            </p:spPr>
            <p:txBody>
              <a:bodyPr wrap="square" lIns="0" tIns="0" rIns="0" bIns="0" rtlCol="0"/>
              <a:lstStyle/>
              <a:p>
                <a:endParaRPr sz="1350"/>
              </a:p>
            </p:txBody>
          </p:sp>
          <p:sp>
            <p:nvSpPr>
              <p:cNvPr id="50" name="object 50"/>
              <p:cNvSpPr/>
              <p:nvPr/>
            </p:nvSpPr>
            <p:spPr>
              <a:xfrm>
                <a:off x="1906523" y="3406140"/>
                <a:ext cx="76200" cy="189230"/>
              </a:xfrm>
              <a:prstGeom prst="rect">
                <a:avLst/>
              </a:prstGeom>
              <a:blipFill>
                <a:blip r:embed="rId3" cstate="print"/>
                <a:stretch>
                  <a:fillRect/>
                </a:stretch>
              </a:blipFill>
            </p:spPr>
            <p:txBody>
              <a:bodyPr wrap="square" lIns="0" tIns="0" rIns="0" bIns="0" rtlCol="0"/>
              <a:lstStyle/>
              <a:p>
                <a:endParaRPr sz="1350"/>
              </a:p>
            </p:txBody>
          </p:sp>
          <p:sp>
            <p:nvSpPr>
              <p:cNvPr id="51" name="object 51"/>
              <p:cNvSpPr/>
              <p:nvPr/>
            </p:nvSpPr>
            <p:spPr>
              <a:xfrm>
                <a:off x="2593847" y="3413760"/>
                <a:ext cx="76200" cy="189229"/>
              </a:xfrm>
              <a:prstGeom prst="rect">
                <a:avLst/>
              </a:prstGeom>
              <a:blipFill>
                <a:blip r:embed="rId3" cstate="print"/>
                <a:stretch>
                  <a:fillRect/>
                </a:stretch>
              </a:blipFill>
            </p:spPr>
            <p:txBody>
              <a:bodyPr wrap="square" lIns="0" tIns="0" rIns="0" bIns="0" rtlCol="0"/>
              <a:lstStyle/>
              <a:p>
                <a:endParaRPr sz="1350"/>
              </a:p>
            </p:txBody>
          </p:sp>
          <p:sp>
            <p:nvSpPr>
              <p:cNvPr id="52" name="object 52"/>
              <p:cNvSpPr/>
              <p:nvPr/>
            </p:nvSpPr>
            <p:spPr>
              <a:xfrm>
                <a:off x="3279648" y="3412236"/>
                <a:ext cx="76200" cy="189229"/>
              </a:xfrm>
              <a:prstGeom prst="rect">
                <a:avLst/>
              </a:prstGeom>
              <a:blipFill>
                <a:blip r:embed="rId3" cstate="print"/>
                <a:stretch>
                  <a:fillRect/>
                </a:stretch>
              </a:blipFill>
            </p:spPr>
            <p:txBody>
              <a:bodyPr wrap="square" lIns="0" tIns="0" rIns="0" bIns="0" rtlCol="0"/>
              <a:lstStyle/>
              <a:p>
                <a:endParaRPr sz="1350"/>
              </a:p>
            </p:txBody>
          </p:sp>
          <p:sp>
            <p:nvSpPr>
              <p:cNvPr id="53" name="object 53"/>
              <p:cNvSpPr/>
              <p:nvPr/>
            </p:nvSpPr>
            <p:spPr>
              <a:xfrm>
                <a:off x="3966972" y="3413760"/>
                <a:ext cx="76200" cy="189229"/>
              </a:xfrm>
              <a:prstGeom prst="rect">
                <a:avLst/>
              </a:prstGeom>
              <a:blipFill>
                <a:blip r:embed="rId3" cstate="print"/>
                <a:stretch>
                  <a:fillRect/>
                </a:stretch>
              </a:blipFill>
            </p:spPr>
            <p:txBody>
              <a:bodyPr wrap="square" lIns="0" tIns="0" rIns="0" bIns="0" rtlCol="0"/>
              <a:lstStyle/>
              <a:p>
                <a:endParaRPr sz="1350"/>
              </a:p>
            </p:txBody>
          </p:sp>
          <p:sp>
            <p:nvSpPr>
              <p:cNvPr id="54" name="object 54"/>
              <p:cNvSpPr/>
              <p:nvPr/>
            </p:nvSpPr>
            <p:spPr>
              <a:xfrm>
                <a:off x="4652772" y="3413760"/>
                <a:ext cx="76200" cy="189229"/>
              </a:xfrm>
              <a:prstGeom prst="rect">
                <a:avLst/>
              </a:prstGeom>
              <a:blipFill>
                <a:blip r:embed="rId3" cstate="print"/>
                <a:stretch>
                  <a:fillRect/>
                </a:stretch>
              </a:blipFill>
            </p:spPr>
            <p:txBody>
              <a:bodyPr wrap="square" lIns="0" tIns="0" rIns="0" bIns="0" rtlCol="0"/>
              <a:lstStyle/>
              <a:p>
                <a:endParaRPr sz="1350"/>
              </a:p>
            </p:txBody>
          </p:sp>
        </p:grpSp>
        <p:sp>
          <p:nvSpPr>
            <p:cNvPr id="55" name="object 55"/>
            <p:cNvSpPr txBox="1"/>
            <p:nvPr/>
          </p:nvSpPr>
          <p:spPr>
            <a:xfrm>
              <a:off x="2275028" y="3150205"/>
              <a:ext cx="767239" cy="217367"/>
            </a:xfrm>
            <a:prstGeom prst="rect">
              <a:avLst/>
            </a:prstGeom>
          </p:spPr>
          <p:txBody>
            <a:bodyPr vert="horz" wrap="square" lIns="0" tIns="9525" rIns="0" bIns="0" rtlCol="0">
              <a:spAutoFit/>
            </a:bodyPr>
            <a:lstStyle/>
            <a:p>
              <a:pPr marL="9525">
                <a:spcBef>
                  <a:spcPts val="75"/>
                </a:spcBef>
                <a:tabLst>
                  <a:tab pos="612458" algn="l"/>
                </a:tabLst>
              </a:pPr>
              <a:r>
                <a:rPr sz="2025" spc="-11" baseline="1543" dirty="0">
                  <a:latin typeface="Calibri"/>
                  <a:cs typeface="Calibri"/>
                </a:rPr>
                <a:t>g</a:t>
              </a:r>
              <a:r>
                <a:rPr sz="2025" spc="-5" baseline="1543" dirty="0">
                  <a:latin typeface="Calibri"/>
                  <a:cs typeface="Calibri"/>
                </a:rPr>
                <a:t>oe</a:t>
              </a:r>
              <a:r>
                <a:rPr sz="2025" baseline="1543" dirty="0">
                  <a:latin typeface="Calibri"/>
                  <a:cs typeface="Calibri"/>
                </a:rPr>
                <a:t>s	</a:t>
              </a:r>
              <a:r>
                <a:rPr sz="1350" spc="-11" dirty="0">
                  <a:latin typeface="Calibri"/>
                  <a:cs typeface="Calibri"/>
                </a:rPr>
                <a:t>to</a:t>
              </a:r>
              <a:endParaRPr sz="1350">
                <a:latin typeface="Calibri"/>
                <a:cs typeface="Calibri"/>
              </a:endParaRPr>
            </a:p>
          </p:txBody>
        </p:sp>
        <p:sp>
          <p:nvSpPr>
            <p:cNvPr id="56" name="object 56"/>
            <p:cNvSpPr txBox="1"/>
            <p:nvPr/>
          </p:nvSpPr>
          <p:spPr>
            <a:xfrm>
              <a:off x="3278791" y="3171407"/>
              <a:ext cx="1903095" cy="217367"/>
            </a:xfrm>
            <a:prstGeom prst="rect">
              <a:avLst/>
            </a:prstGeom>
          </p:spPr>
          <p:txBody>
            <a:bodyPr vert="horz" wrap="square" lIns="0" tIns="9525" rIns="0" bIns="0" rtlCol="0">
              <a:spAutoFit/>
            </a:bodyPr>
            <a:lstStyle/>
            <a:p>
              <a:pPr marL="9525">
                <a:spcBef>
                  <a:spcPts val="75"/>
                </a:spcBef>
                <a:tabLst>
                  <a:tab pos="543878" algn="l"/>
                  <a:tab pos="1117283" algn="l"/>
                  <a:tab pos="1593056" algn="l"/>
                </a:tabLst>
              </a:pPr>
              <a:r>
                <a:rPr sz="2025" baseline="3086" dirty="0">
                  <a:latin typeface="Calibri"/>
                  <a:cs typeface="Calibri"/>
                </a:rPr>
                <a:t>ma</a:t>
              </a:r>
              <a:r>
                <a:rPr sz="2025" spc="-67" baseline="3086" dirty="0">
                  <a:latin typeface="Calibri"/>
                  <a:cs typeface="Calibri"/>
                </a:rPr>
                <a:t>k</a:t>
              </a:r>
              <a:r>
                <a:rPr sz="2025" baseline="3086" dirty="0">
                  <a:latin typeface="Calibri"/>
                  <a:cs typeface="Calibri"/>
                </a:rPr>
                <a:t>e	</a:t>
              </a:r>
              <a:r>
                <a:rPr sz="2025" spc="-33" baseline="3086" dirty="0">
                  <a:latin typeface="Calibri"/>
                  <a:cs typeface="Calibri"/>
                </a:rPr>
                <a:t>t</a:t>
              </a:r>
              <a:r>
                <a:rPr sz="2025" baseline="3086" dirty="0">
                  <a:latin typeface="Calibri"/>
                  <a:cs typeface="Calibri"/>
                </a:rPr>
                <a:t>a</a:t>
              </a:r>
              <a:r>
                <a:rPr sz="2025" spc="-23" baseline="3086" dirty="0">
                  <a:latin typeface="Calibri"/>
                  <a:cs typeface="Calibri"/>
                </a:rPr>
                <a:t>s</a:t>
              </a:r>
              <a:r>
                <a:rPr sz="2025" baseline="3086" dirty="0">
                  <a:latin typeface="Calibri"/>
                  <a:cs typeface="Calibri"/>
                </a:rPr>
                <a:t>ty	</a:t>
              </a:r>
              <a:r>
                <a:rPr sz="2025" spc="-33" baseline="1543" dirty="0">
                  <a:latin typeface="Calibri"/>
                  <a:cs typeface="Calibri"/>
                </a:rPr>
                <a:t>t</a:t>
              </a:r>
              <a:r>
                <a:rPr sz="2025" baseline="1543" dirty="0">
                  <a:latin typeface="Calibri"/>
                  <a:cs typeface="Calibri"/>
                </a:rPr>
                <a:t>ea	</a:t>
              </a:r>
              <a:r>
                <a:rPr sz="1350" spc="-4" dirty="0">
                  <a:latin typeface="Calibri"/>
                  <a:cs typeface="Calibri"/>
                </a:rPr>
                <a:t>END</a:t>
              </a:r>
              <a:endParaRPr sz="1350">
                <a:latin typeface="Calibri"/>
                <a:cs typeface="Calibri"/>
              </a:endParaRPr>
            </a:p>
          </p:txBody>
        </p:sp>
        <p:sp>
          <p:nvSpPr>
            <p:cNvPr id="57" name="object 57"/>
            <p:cNvSpPr txBox="1"/>
            <p:nvPr/>
          </p:nvSpPr>
          <p:spPr>
            <a:xfrm>
              <a:off x="2080261" y="2339072"/>
              <a:ext cx="3471863" cy="619240"/>
            </a:xfrm>
            <a:prstGeom prst="rect">
              <a:avLst/>
            </a:prstGeom>
          </p:spPr>
          <p:txBody>
            <a:bodyPr vert="horz" wrap="square" lIns="0" tIns="59531" rIns="0" bIns="0" rtlCol="0">
              <a:spAutoFit/>
            </a:bodyPr>
            <a:lstStyle/>
            <a:p>
              <a:pPr algn="ctr">
                <a:spcBef>
                  <a:spcPts val="469"/>
                </a:spcBef>
              </a:pPr>
              <a:r>
                <a:rPr sz="1650" b="1" spc="-4" dirty="0">
                  <a:latin typeface="Calibri"/>
                  <a:cs typeface="Calibri"/>
                </a:rPr>
                <a:t>Step 1: </a:t>
              </a:r>
              <a:r>
                <a:rPr sz="1650" b="1" spc="-8" dirty="0">
                  <a:latin typeface="Calibri"/>
                  <a:cs typeface="Calibri"/>
                </a:rPr>
                <a:t>Pretrain (on language</a:t>
              </a:r>
              <a:r>
                <a:rPr sz="1650" b="1" spc="79" dirty="0">
                  <a:latin typeface="Calibri"/>
                  <a:cs typeface="Calibri"/>
                </a:rPr>
                <a:t> </a:t>
              </a:r>
              <a:r>
                <a:rPr sz="1650" b="1" spc="-8" dirty="0">
                  <a:latin typeface="Calibri"/>
                  <a:cs typeface="Calibri"/>
                </a:rPr>
                <a:t>modeling)</a:t>
              </a:r>
              <a:endParaRPr sz="1650">
                <a:latin typeface="Calibri"/>
                <a:cs typeface="Calibri"/>
              </a:endParaRPr>
            </a:p>
            <a:p>
              <a:pPr marL="2858" algn="ctr">
                <a:spcBef>
                  <a:spcPts val="398"/>
                </a:spcBef>
              </a:pPr>
              <a:r>
                <a:rPr sz="1650" spc="-4" dirty="0">
                  <a:latin typeface="Calibri"/>
                  <a:cs typeface="Calibri"/>
                </a:rPr>
                <a:t>Lots </a:t>
              </a:r>
              <a:r>
                <a:rPr sz="1650" dirty="0">
                  <a:latin typeface="Calibri"/>
                  <a:cs typeface="Calibri"/>
                </a:rPr>
                <a:t>of </a:t>
              </a:r>
              <a:r>
                <a:rPr sz="1650" spc="-4" dirty="0">
                  <a:latin typeface="Calibri"/>
                  <a:cs typeface="Calibri"/>
                </a:rPr>
                <a:t>text; learn general</a:t>
              </a:r>
              <a:r>
                <a:rPr sz="1650" spc="15" dirty="0">
                  <a:latin typeface="Calibri"/>
                  <a:cs typeface="Calibri"/>
                </a:rPr>
                <a:t> </a:t>
              </a:r>
              <a:r>
                <a:rPr sz="1650" spc="-4" dirty="0">
                  <a:latin typeface="Calibri"/>
                  <a:cs typeface="Calibri"/>
                </a:rPr>
                <a:t>things!</a:t>
              </a:r>
              <a:endParaRPr sz="1650">
                <a:latin typeface="Calibri"/>
                <a:cs typeface="Calibri"/>
              </a:endParaRPr>
            </a:p>
          </p:txBody>
        </p:sp>
        <p:grpSp>
          <p:nvGrpSpPr>
            <p:cNvPr id="58" name="object 58"/>
            <p:cNvGrpSpPr/>
            <p:nvPr/>
          </p:nvGrpSpPr>
          <p:grpSpPr>
            <a:xfrm>
              <a:off x="7012685" y="3507867"/>
              <a:ext cx="2968466" cy="1400175"/>
              <a:chOff x="7318247" y="3534155"/>
              <a:chExt cx="3957954" cy="1866900"/>
            </a:xfrm>
          </p:grpSpPr>
          <p:sp>
            <p:nvSpPr>
              <p:cNvPr id="59" name="object 59"/>
              <p:cNvSpPr/>
              <p:nvPr/>
            </p:nvSpPr>
            <p:spPr>
              <a:xfrm>
                <a:off x="7470648" y="3553967"/>
                <a:ext cx="911860" cy="483234"/>
              </a:xfrm>
              <a:custGeom>
                <a:avLst/>
                <a:gdLst/>
                <a:ahLst/>
                <a:cxnLst/>
                <a:rect l="l" t="t" r="r" b="b"/>
                <a:pathLst>
                  <a:path w="911859" h="483235">
                    <a:moveTo>
                      <a:pt x="149352" y="1524"/>
                    </a:moveTo>
                    <a:lnTo>
                      <a:pt x="0" y="1524"/>
                    </a:lnTo>
                    <a:lnTo>
                      <a:pt x="0" y="483108"/>
                    </a:lnTo>
                    <a:lnTo>
                      <a:pt x="149352" y="483108"/>
                    </a:lnTo>
                    <a:lnTo>
                      <a:pt x="149352" y="1524"/>
                    </a:lnTo>
                    <a:close/>
                  </a:path>
                  <a:path w="911859" h="483235">
                    <a:moveTo>
                      <a:pt x="911352" y="0"/>
                    </a:moveTo>
                    <a:lnTo>
                      <a:pt x="762000" y="0"/>
                    </a:lnTo>
                    <a:lnTo>
                      <a:pt x="762000" y="483108"/>
                    </a:lnTo>
                    <a:lnTo>
                      <a:pt x="911352" y="483108"/>
                    </a:lnTo>
                    <a:lnTo>
                      <a:pt x="911352" y="0"/>
                    </a:lnTo>
                    <a:close/>
                  </a:path>
                </a:pathLst>
              </a:custGeom>
              <a:solidFill>
                <a:srgbClr val="E34848"/>
              </a:solidFill>
            </p:spPr>
            <p:txBody>
              <a:bodyPr wrap="square" lIns="0" tIns="0" rIns="0" bIns="0" rtlCol="0"/>
              <a:lstStyle/>
              <a:p>
                <a:endParaRPr sz="1350"/>
              </a:p>
            </p:txBody>
          </p:sp>
          <p:sp>
            <p:nvSpPr>
              <p:cNvPr id="60" name="object 60"/>
              <p:cNvSpPr/>
              <p:nvPr/>
            </p:nvSpPr>
            <p:spPr>
              <a:xfrm>
                <a:off x="7619999" y="3756786"/>
                <a:ext cx="611505" cy="77470"/>
              </a:xfrm>
              <a:custGeom>
                <a:avLst/>
                <a:gdLst/>
                <a:ahLst/>
                <a:cxnLst/>
                <a:rect l="l" t="t" r="r" b="b"/>
                <a:pathLst>
                  <a:path w="611504" h="77470">
                    <a:moveTo>
                      <a:pt x="76073" y="1143"/>
                    </a:moveTo>
                    <a:lnTo>
                      <a:pt x="0" y="39369"/>
                    </a:lnTo>
                    <a:lnTo>
                      <a:pt x="76326" y="77343"/>
                    </a:lnTo>
                    <a:lnTo>
                      <a:pt x="76221" y="45593"/>
                    </a:lnTo>
                    <a:lnTo>
                      <a:pt x="63500" y="45593"/>
                    </a:lnTo>
                    <a:lnTo>
                      <a:pt x="63500" y="32893"/>
                    </a:lnTo>
                    <a:lnTo>
                      <a:pt x="76178" y="32863"/>
                    </a:lnTo>
                    <a:lnTo>
                      <a:pt x="76073" y="1143"/>
                    </a:lnTo>
                    <a:close/>
                  </a:path>
                  <a:path w="611504" h="77470">
                    <a:moveTo>
                      <a:pt x="598742" y="31750"/>
                    </a:moveTo>
                    <a:lnTo>
                      <a:pt x="547751" y="31750"/>
                    </a:lnTo>
                    <a:lnTo>
                      <a:pt x="547751" y="44450"/>
                    </a:lnTo>
                    <a:lnTo>
                      <a:pt x="534998" y="44480"/>
                    </a:lnTo>
                    <a:lnTo>
                      <a:pt x="535051" y="76200"/>
                    </a:lnTo>
                    <a:lnTo>
                      <a:pt x="611251" y="37973"/>
                    </a:lnTo>
                    <a:lnTo>
                      <a:pt x="598742" y="31750"/>
                    </a:lnTo>
                    <a:close/>
                  </a:path>
                  <a:path w="611504" h="77470">
                    <a:moveTo>
                      <a:pt x="76178" y="32863"/>
                    </a:moveTo>
                    <a:lnTo>
                      <a:pt x="63500" y="32893"/>
                    </a:lnTo>
                    <a:lnTo>
                      <a:pt x="63500" y="45593"/>
                    </a:lnTo>
                    <a:lnTo>
                      <a:pt x="76221" y="45562"/>
                    </a:lnTo>
                    <a:lnTo>
                      <a:pt x="76178" y="32863"/>
                    </a:lnTo>
                    <a:close/>
                  </a:path>
                  <a:path w="611504" h="77470">
                    <a:moveTo>
                      <a:pt x="76221" y="45562"/>
                    </a:moveTo>
                    <a:lnTo>
                      <a:pt x="63500" y="45593"/>
                    </a:lnTo>
                    <a:lnTo>
                      <a:pt x="76221" y="45593"/>
                    </a:lnTo>
                    <a:close/>
                  </a:path>
                  <a:path w="611504" h="77470">
                    <a:moveTo>
                      <a:pt x="534976" y="31780"/>
                    </a:moveTo>
                    <a:lnTo>
                      <a:pt x="76178" y="32863"/>
                    </a:lnTo>
                    <a:lnTo>
                      <a:pt x="76221" y="45562"/>
                    </a:lnTo>
                    <a:lnTo>
                      <a:pt x="534998" y="44480"/>
                    </a:lnTo>
                    <a:lnTo>
                      <a:pt x="534976" y="31780"/>
                    </a:lnTo>
                    <a:close/>
                  </a:path>
                  <a:path w="611504" h="77470">
                    <a:moveTo>
                      <a:pt x="547751" y="31750"/>
                    </a:moveTo>
                    <a:lnTo>
                      <a:pt x="534976" y="31780"/>
                    </a:lnTo>
                    <a:lnTo>
                      <a:pt x="534998" y="44480"/>
                    </a:lnTo>
                    <a:lnTo>
                      <a:pt x="547751" y="44450"/>
                    </a:lnTo>
                    <a:lnTo>
                      <a:pt x="547751" y="31750"/>
                    </a:lnTo>
                    <a:close/>
                  </a:path>
                  <a:path w="611504" h="77470">
                    <a:moveTo>
                      <a:pt x="534924" y="0"/>
                    </a:moveTo>
                    <a:lnTo>
                      <a:pt x="534976" y="31780"/>
                    </a:lnTo>
                    <a:lnTo>
                      <a:pt x="598742" y="31750"/>
                    </a:lnTo>
                    <a:lnTo>
                      <a:pt x="534924" y="0"/>
                    </a:lnTo>
                    <a:close/>
                  </a:path>
                </a:pathLst>
              </a:custGeom>
              <a:solidFill>
                <a:srgbClr val="000000"/>
              </a:solidFill>
            </p:spPr>
            <p:txBody>
              <a:bodyPr wrap="square" lIns="0" tIns="0" rIns="0" bIns="0" rtlCol="0"/>
              <a:lstStyle/>
              <a:p>
                <a:endParaRPr sz="1350"/>
              </a:p>
            </p:txBody>
          </p:sp>
          <p:sp>
            <p:nvSpPr>
              <p:cNvPr id="61" name="object 61"/>
              <p:cNvSpPr/>
              <p:nvPr/>
            </p:nvSpPr>
            <p:spPr>
              <a:xfrm>
                <a:off x="8918447"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2" name="object 62"/>
              <p:cNvSpPr/>
              <p:nvPr/>
            </p:nvSpPr>
            <p:spPr>
              <a:xfrm>
                <a:off x="8381999" y="3757802"/>
                <a:ext cx="535940" cy="82550"/>
              </a:xfrm>
              <a:custGeom>
                <a:avLst/>
                <a:gdLst/>
                <a:ahLst/>
                <a:cxnLst/>
                <a:rect l="l" t="t" r="r" b="b"/>
                <a:pathLst>
                  <a:path w="535940" h="82550">
                    <a:moveTo>
                      <a:pt x="460248" y="5842"/>
                    </a:moveTo>
                    <a:lnTo>
                      <a:pt x="459717" y="37652"/>
                    </a:lnTo>
                    <a:lnTo>
                      <a:pt x="472440" y="37846"/>
                    </a:lnTo>
                    <a:lnTo>
                      <a:pt x="472185" y="50546"/>
                    </a:lnTo>
                    <a:lnTo>
                      <a:pt x="459502" y="50546"/>
                    </a:lnTo>
                    <a:lnTo>
                      <a:pt x="458977" y="82042"/>
                    </a:lnTo>
                    <a:lnTo>
                      <a:pt x="524685" y="50546"/>
                    </a:lnTo>
                    <a:lnTo>
                      <a:pt x="472185" y="50546"/>
                    </a:lnTo>
                    <a:lnTo>
                      <a:pt x="459506" y="50352"/>
                    </a:lnTo>
                    <a:lnTo>
                      <a:pt x="525087" y="50352"/>
                    </a:lnTo>
                    <a:lnTo>
                      <a:pt x="535813" y="45212"/>
                    </a:lnTo>
                    <a:lnTo>
                      <a:pt x="460248" y="5842"/>
                    </a:lnTo>
                    <a:close/>
                  </a:path>
                  <a:path w="535940" h="82550">
                    <a:moveTo>
                      <a:pt x="76834" y="0"/>
                    </a:moveTo>
                    <a:lnTo>
                      <a:pt x="0" y="36957"/>
                    </a:lnTo>
                    <a:lnTo>
                      <a:pt x="75565" y="76200"/>
                    </a:lnTo>
                    <a:lnTo>
                      <a:pt x="76093" y="44516"/>
                    </a:lnTo>
                    <a:lnTo>
                      <a:pt x="63373" y="44323"/>
                    </a:lnTo>
                    <a:lnTo>
                      <a:pt x="63626" y="31623"/>
                    </a:lnTo>
                    <a:lnTo>
                      <a:pt x="76307" y="31623"/>
                    </a:lnTo>
                    <a:lnTo>
                      <a:pt x="76834" y="0"/>
                    </a:lnTo>
                    <a:close/>
                  </a:path>
                  <a:path w="535940" h="82550">
                    <a:moveTo>
                      <a:pt x="459717" y="37652"/>
                    </a:moveTo>
                    <a:lnTo>
                      <a:pt x="459506" y="50352"/>
                    </a:lnTo>
                    <a:lnTo>
                      <a:pt x="472185" y="50546"/>
                    </a:lnTo>
                    <a:lnTo>
                      <a:pt x="472440" y="37846"/>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3"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63" name="object 63"/>
              <p:cNvSpPr/>
              <p:nvPr/>
            </p:nvSpPr>
            <p:spPr>
              <a:xfrm>
                <a:off x="9605771"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4" name="object 64"/>
              <p:cNvSpPr/>
              <p:nvPr/>
            </p:nvSpPr>
            <p:spPr>
              <a:xfrm>
                <a:off x="9069323" y="376580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65" name="object 65"/>
              <p:cNvSpPr/>
              <p:nvPr/>
            </p:nvSpPr>
            <p:spPr>
              <a:xfrm>
                <a:off x="10291571"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6" name="object 66"/>
              <p:cNvSpPr/>
              <p:nvPr/>
            </p:nvSpPr>
            <p:spPr>
              <a:xfrm>
                <a:off x="9756647" y="376580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67" name="object 67"/>
              <p:cNvSpPr/>
              <p:nvPr/>
            </p:nvSpPr>
            <p:spPr>
              <a:xfrm>
                <a:off x="10978895" y="3563111"/>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8" name="object 68"/>
              <p:cNvSpPr/>
              <p:nvPr/>
            </p:nvSpPr>
            <p:spPr>
              <a:xfrm>
                <a:off x="10442447" y="376580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69" name="object 69"/>
              <p:cNvSpPr/>
              <p:nvPr/>
            </p:nvSpPr>
            <p:spPr>
              <a:xfrm>
                <a:off x="7470648" y="4226051"/>
                <a:ext cx="911860" cy="483234"/>
              </a:xfrm>
              <a:custGeom>
                <a:avLst/>
                <a:gdLst/>
                <a:ahLst/>
                <a:cxnLst/>
                <a:rect l="l" t="t" r="r" b="b"/>
                <a:pathLst>
                  <a:path w="911859" h="483235">
                    <a:moveTo>
                      <a:pt x="149352" y="1524"/>
                    </a:moveTo>
                    <a:lnTo>
                      <a:pt x="0" y="1524"/>
                    </a:lnTo>
                    <a:lnTo>
                      <a:pt x="0" y="483108"/>
                    </a:lnTo>
                    <a:lnTo>
                      <a:pt x="149352" y="483108"/>
                    </a:lnTo>
                    <a:lnTo>
                      <a:pt x="149352" y="1524"/>
                    </a:lnTo>
                    <a:close/>
                  </a:path>
                  <a:path w="911859" h="483235">
                    <a:moveTo>
                      <a:pt x="911352" y="0"/>
                    </a:moveTo>
                    <a:lnTo>
                      <a:pt x="762000" y="0"/>
                    </a:lnTo>
                    <a:lnTo>
                      <a:pt x="762000" y="481584"/>
                    </a:lnTo>
                    <a:lnTo>
                      <a:pt x="911352" y="481584"/>
                    </a:lnTo>
                    <a:lnTo>
                      <a:pt x="911352" y="0"/>
                    </a:lnTo>
                    <a:close/>
                  </a:path>
                </a:pathLst>
              </a:custGeom>
              <a:solidFill>
                <a:srgbClr val="E34848"/>
              </a:solidFill>
            </p:spPr>
            <p:txBody>
              <a:bodyPr wrap="square" lIns="0" tIns="0" rIns="0" bIns="0" rtlCol="0"/>
              <a:lstStyle/>
              <a:p>
                <a:endParaRPr sz="1350"/>
              </a:p>
            </p:txBody>
          </p:sp>
          <p:sp>
            <p:nvSpPr>
              <p:cNvPr id="70" name="object 70"/>
              <p:cNvSpPr/>
              <p:nvPr/>
            </p:nvSpPr>
            <p:spPr>
              <a:xfrm>
                <a:off x="7619999" y="4428870"/>
                <a:ext cx="611505" cy="77470"/>
              </a:xfrm>
              <a:custGeom>
                <a:avLst/>
                <a:gdLst/>
                <a:ahLst/>
                <a:cxnLst/>
                <a:rect l="l" t="t" r="r" b="b"/>
                <a:pathLst>
                  <a:path w="611504" h="77470">
                    <a:moveTo>
                      <a:pt x="76073" y="1142"/>
                    </a:moveTo>
                    <a:lnTo>
                      <a:pt x="0" y="39369"/>
                    </a:lnTo>
                    <a:lnTo>
                      <a:pt x="76326" y="77342"/>
                    </a:lnTo>
                    <a:lnTo>
                      <a:pt x="76221" y="45592"/>
                    </a:lnTo>
                    <a:lnTo>
                      <a:pt x="63500" y="45592"/>
                    </a:lnTo>
                    <a:lnTo>
                      <a:pt x="63500" y="32892"/>
                    </a:lnTo>
                    <a:lnTo>
                      <a:pt x="76178" y="32863"/>
                    </a:lnTo>
                    <a:lnTo>
                      <a:pt x="76073" y="1142"/>
                    </a:lnTo>
                    <a:close/>
                  </a:path>
                  <a:path w="611504" h="77470">
                    <a:moveTo>
                      <a:pt x="598742" y="31749"/>
                    </a:moveTo>
                    <a:lnTo>
                      <a:pt x="547751" y="31749"/>
                    </a:lnTo>
                    <a:lnTo>
                      <a:pt x="547751" y="44449"/>
                    </a:lnTo>
                    <a:lnTo>
                      <a:pt x="534998" y="44480"/>
                    </a:lnTo>
                    <a:lnTo>
                      <a:pt x="535051" y="76199"/>
                    </a:lnTo>
                    <a:lnTo>
                      <a:pt x="611251" y="37972"/>
                    </a:lnTo>
                    <a:lnTo>
                      <a:pt x="598742" y="31749"/>
                    </a:lnTo>
                    <a:close/>
                  </a:path>
                  <a:path w="611504" h="77470">
                    <a:moveTo>
                      <a:pt x="76178" y="32863"/>
                    </a:moveTo>
                    <a:lnTo>
                      <a:pt x="63500" y="32892"/>
                    </a:lnTo>
                    <a:lnTo>
                      <a:pt x="63500" y="45592"/>
                    </a:lnTo>
                    <a:lnTo>
                      <a:pt x="76221" y="45562"/>
                    </a:lnTo>
                    <a:lnTo>
                      <a:pt x="76178" y="32863"/>
                    </a:lnTo>
                    <a:close/>
                  </a:path>
                  <a:path w="611504" h="77470">
                    <a:moveTo>
                      <a:pt x="76221" y="45562"/>
                    </a:moveTo>
                    <a:lnTo>
                      <a:pt x="63500" y="45592"/>
                    </a:lnTo>
                    <a:lnTo>
                      <a:pt x="76221" y="45592"/>
                    </a:lnTo>
                    <a:close/>
                  </a:path>
                  <a:path w="611504" h="77470">
                    <a:moveTo>
                      <a:pt x="534976" y="31780"/>
                    </a:moveTo>
                    <a:lnTo>
                      <a:pt x="76178" y="32863"/>
                    </a:lnTo>
                    <a:lnTo>
                      <a:pt x="76221" y="45562"/>
                    </a:lnTo>
                    <a:lnTo>
                      <a:pt x="534998" y="44480"/>
                    </a:lnTo>
                    <a:lnTo>
                      <a:pt x="534976" y="31780"/>
                    </a:lnTo>
                    <a:close/>
                  </a:path>
                  <a:path w="611504" h="77470">
                    <a:moveTo>
                      <a:pt x="547751" y="31749"/>
                    </a:moveTo>
                    <a:lnTo>
                      <a:pt x="534976" y="31780"/>
                    </a:lnTo>
                    <a:lnTo>
                      <a:pt x="534998" y="44480"/>
                    </a:lnTo>
                    <a:lnTo>
                      <a:pt x="547751" y="44449"/>
                    </a:lnTo>
                    <a:lnTo>
                      <a:pt x="547751" y="31749"/>
                    </a:lnTo>
                    <a:close/>
                  </a:path>
                  <a:path w="611504" h="77470">
                    <a:moveTo>
                      <a:pt x="534924" y="0"/>
                    </a:moveTo>
                    <a:lnTo>
                      <a:pt x="534976" y="31780"/>
                    </a:lnTo>
                    <a:lnTo>
                      <a:pt x="598742" y="31749"/>
                    </a:lnTo>
                    <a:lnTo>
                      <a:pt x="534924" y="0"/>
                    </a:lnTo>
                    <a:close/>
                  </a:path>
                </a:pathLst>
              </a:custGeom>
              <a:solidFill>
                <a:srgbClr val="000000"/>
              </a:solidFill>
            </p:spPr>
            <p:txBody>
              <a:bodyPr wrap="square" lIns="0" tIns="0" rIns="0" bIns="0" rtlCol="0"/>
              <a:lstStyle/>
              <a:p>
                <a:endParaRPr sz="1350"/>
              </a:p>
            </p:txBody>
          </p:sp>
          <p:sp>
            <p:nvSpPr>
              <p:cNvPr id="71" name="object 71"/>
              <p:cNvSpPr/>
              <p:nvPr/>
            </p:nvSpPr>
            <p:spPr>
              <a:xfrm>
                <a:off x="8918447"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72" name="object 72"/>
              <p:cNvSpPr/>
              <p:nvPr/>
            </p:nvSpPr>
            <p:spPr>
              <a:xfrm>
                <a:off x="8381999" y="4429886"/>
                <a:ext cx="535940" cy="82550"/>
              </a:xfrm>
              <a:custGeom>
                <a:avLst/>
                <a:gdLst/>
                <a:ahLst/>
                <a:cxnLst/>
                <a:rect l="l" t="t" r="r" b="b"/>
                <a:pathLst>
                  <a:path w="535940" h="82550">
                    <a:moveTo>
                      <a:pt x="460248" y="5842"/>
                    </a:moveTo>
                    <a:lnTo>
                      <a:pt x="459717" y="37652"/>
                    </a:lnTo>
                    <a:lnTo>
                      <a:pt x="472440" y="37845"/>
                    </a:lnTo>
                    <a:lnTo>
                      <a:pt x="472185" y="50545"/>
                    </a:lnTo>
                    <a:lnTo>
                      <a:pt x="459502" y="50545"/>
                    </a:lnTo>
                    <a:lnTo>
                      <a:pt x="458977" y="82042"/>
                    </a:lnTo>
                    <a:lnTo>
                      <a:pt x="524685" y="50545"/>
                    </a:lnTo>
                    <a:lnTo>
                      <a:pt x="472185" y="50545"/>
                    </a:lnTo>
                    <a:lnTo>
                      <a:pt x="459506" y="50352"/>
                    </a:lnTo>
                    <a:lnTo>
                      <a:pt x="525087" y="50352"/>
                    </a:lnTo>
                    <a:lnTo>
                      <a:pt x="535813" y="45212"/>
                    </a:lnTo>
                    <a:lnTo>
                      <a:pt x="460248" y="5842"/>
                    </a:lnTo>
                    <a:close/>
                  </a:path>
                  <a:path w="535940" h="82550">
                    <a:moveTo>
                      <a:pt x="76834" y="0"/>
                    </a:moveTo>
                    <a:lnTo>
                      <a:pt x="0" y="36956"/>
                    </a:lnTo>
                    <a:lnTo>
                      <a:pt x="75565" y="76200"/>
                    </a:lnTo>
                    <a:lnTo>
                      <a:pt x="76093" y="44516"/>
                    </a:lnTo>
                    <a:lnTo>
                      <a:pt x="63373" y="44323"/>
                    </a:lnTo>
                    <a:lnTo>
                      <a:pt x="63626" y="31623"/>
                    </a:lnTo>
                    <a:lnTo>
                      <a:pt x="76307" y="31623"/>
                    </a:lnTo>
                    <a:lnTo>
                      <a:pt x="76834" y="0"/>
                    </a:lnTo>
                    <a:close/>
                  </a:path>
                  <a:path w="535940" h="82550">
                    <a:moveTo>
                      <a:pt x="459717" y="37652"/>
                    </a:moveTo>
                    <a:lnTo>
                      <a:pt x="459506" y="50352"/>
                    </a:lnTo>
                    <a:lnTo>
                      <a:pt x="472185" y="50545"/>
                    </a:lnTo>
                    <a:lnTo>
                      <a:pt x="472440" y="37845"/>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3"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73" name="object 73"/>
              <p:cNvSpPr/>
              <p:nvPr/>
            </p:nvSpPr>
            <p:spPr>
              <a:xfrm>
                <a:off x="9605771"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74" name="object 74"/>
              <p:cNvSpPr/>
              <p:nvPr/>
            </p:nvSpPr>
            <p:spPr>
              <a:xfrm>
                <a:off x="9069323" y="443636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75" name="object 75"/>
              <p:cNvSpPr/>
              <p:nvPr/>
            </p:nvSpPr>
            <p:spPr>
              <a:xfrm>
                <a:off x="10291571"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76" name="object 76"/>
              <p:cNvSpPr/>
              <p:nvPr/>
            </p:nvSpPr>
            <p:spPr>
              <a:xfrm>
                <a:off x="9756647" y="443636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77" name="object 77"/>
              <p:cNvSpPr/>
              <p:nvPr/>
            </p:nvSpPr>
            <p:spPr>
              <a:xfrm>
                <a:off x="10978895" y="4233672"/>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78" name="object 78"/>
              <p:cNvSpPr/>
              <p:nvPr/>
            </p:nvSpPr>
            <p:spPr>
              <a:xfrm>
                <a:off x="10442447" y="4436363"/>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79" name="object 79"/>
              <p:cNvSpPr/>
              <p:nvPr/>
            </p:nvSpPr>
            <p:spPr>
              <a:xfrm>
                <a:off x="7507223" y="4037075"/>
                <a:ext cx="76200" cy="189230"/>
              </a:xfrm>
              <a:prstGeom prst="rect">
                <a:avLst/>
              </a:prstGeom>
              <a:blipFill>
                <a:blip r:embed="rId2" cstate="print"/>
                <a:stretch>
                  <a:fillRect/>
                </a:stretch>
              </a:blipFill>
            </p:spPr>
            <p:txBody>
              <a:bodyPr wrap="square" lIns="0" tIns="0" rIns="0" bIns="0" rtlCol="0"/>
              <a:lstStyle/>
              <a:p>
                <a:endParaRPr sz="1350"/>
              </a:p>
            </p:txBody>
          </p:sp>
          <p:sp>
            <p:nvSpPr>
              <p:cNvPr id="80" name="object 80"/>
              <p:cNvSpPr/>
              <p:nvPr/>
            </p:nvSpPr>
            <p:spPr>
              <a:xfrm>
                <a:off x="8269223" y="4037075"/>
                <a:ext cx="76200" cy="189230"/>
              </a:xfrm>
              <a:prstGeom prst="rect">
                <a:avLst/>
              </a:prstGeom>
              <a:blipFill>
                <a:blip r:embed="rId2" cstate="print"/>
                <a:stretch>
                  <a:fillRect/>
                </a:stretch>
              </a:blipFill>
            </p:spPr>
            <p:txBody>
              <a:bodyPr wrap="square" lIns="0" tIns="0" rIns="0" bIns="0" rtlCol="0"/>
              <a:lstStyle/>
              <a:p>
                <a:endParaRPr sz="1350"/>
              </a:p>
            </p:txBody>
          </p:sp>
          <p:sp>
            <p:nvSpPr>
              <p:cNvPr id="81" name="object 81"/>
              <p:cNvSpPr/>
              <p:nvPr/>
            </p:nvSpPr>
            <p:spPr>
              <a:xfrm>
                <a:off x="8956547"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82" name="object 82"/>
              <p:cNvSpPr/>
              <p:nvPr/>
            </p:nvSpPr>
            <p:spPr>
              <a:xfrm>
                <a:off x="9642347" y="4043172"/>
                <a:ext cx="76200" cy="189229"/>
              </a:xfrm>
              <a:prstGeom prst="rect">
                <a:avLst/>
              </a:prstGeom>
              <a:blipFill>
                <a:blip r:embed="rId3" cstate="print"/>
                <a:stretch>
                  <a:fillRect/>
                </a:stretch>
              </a:blipFill>
            </p:spPr>
            <p:txBody>
              <a:bodyPr wrap="square" lIns="0" tIns="0" rIns="0" bIns="0" rtlCol="0"/>
              <a:lstStyle/>
              <a:p>
                <a:endParaRPr sz="1350"/>
              </a:p>
            </p:txBody>
          </p:sp>
          <p:sp>
            <p:nvSpPr>
              <p:cNvPr id="83" name="object 83"/>
              <p:cNvSpPr/>
              <p:nvPr/>
            </p:nvSpPr>
            <p:spPr>
              <a:xfrm>
                <a:off x="10329671"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84" name="object 84"/>
              <p:cNvSpPr/>
              <p:nvPr/>
            </p:nvSpPr>
            <p:spPr>
              <a:xfrm>
                <a:off x="11015471" y="4044695"/>
                <a:ext cx="76200" cy="189230"/>
              </a:xfrm>
              <a:prstGeom prst="rect">
                <a:avLst/>
              </a:prstGeom>
              <a:blipFill>
                <a:blip r:embed="rId3" cstate="print"/>
                <a:stretch>
                  <a:fillRect/>
                </a:stretch>
              </a:blipFill>
            </p:spPr>
            <p:txBody>
              <a:bodyPr wrap="square" lIns="0" tIns="0" rIns="0" bIns="0" rtlCol="0"/>
              <a:lstStyle/>
              <a:p>
                <a:endParaRPr sz="1350"/>
              </a:p>
            </p:txBody>
          </p:sp>
          <p:sp>
            <p:nvSpPr>
              <p:cNvPr id="85" name="object 85"/>
              <p:cNvSpPr/>
              <p:nvPr/>
            </p:nvSpPr>
            <p:spPr>
              <a:xfrm>
                <a:off x="7318247" y="3534155"/>
                <a:ext cx="3957828" cy="1286256"/>
              </a:xfrm>
              <a:prstGeom prst="rect">
                <a:avLst/>
              </a:prstGeom>
              <a:blipFill>
                <a:blip r:embed="rId4" cstate="print"/>
                <a:stretch>
                  <a:fillRect/>
                </a:stretch>
              </a:blipFill>
            </p:spPr>
            <p:txBody>
              <a:bodyPr wrap="square" lIns="0" tIns="0" rIns="0" bIns="0" rtlCol="0"/>
              <a:lstStyle/>
              <a:p>
                <a:endParaRPr sz="1350"/>
              </a:p>
            </p:txBody>
          </p:sp>
          <p:sp>
            <p:nvSpPr>
              <p:cNvPr id="86" name="object 86"/>
              <p:cNvSpPr/>
              <p:nvPr/>
            </p:nvSpPr>
            <p:spPr>
              <a:xfrm>
                <a:off x="7470648" y="4911851"/>
                <a:ext cx="3659504" cy="489584"/>
              </a:xfrm>
              <a:custGeom>
                <a:avLst/>
                <a:gdLst/>
                <a:ahLst/>
                <a:cxnLst/>
                <a:rect l="l" t="t" r="r" b="b"/>
                <a:pathLst>
                  <a:path w="3659504" h="489585">
                    <a:moveTo>
                      <a:pt x="149352" y="1524"/>
                    </a:moveTo>
                    <a:lnTo>
                      <a:pt x="0" y="1524"/>
                    </a:lnTo>
                    <a:lnTo>
                      <a:pt x="0" y="483108"/>
                    </a:lnTo>
                    <a:lnTo>
                      <a:pt x="149352" y="483108"/>
                    </a:lnTo>
                    <a:lnTo>
                      <a:pt x="149352" y="1524"/>
                    </a:lnTo>
                    <a:close/>
                  </a:path>
                  <a:path w="3659504" h="489585">
                    <a:moveTo>
                      <a:pt x="911352" y="0"/>
                    </a:moveTo>
                    <a:lnTo>
                      <a:pt x="762000" y="0"/>
                    </a:lnTo>
                    <a:lnTo>
                      <a:pt x="762000" y="481584"/>
                    </a:lnTo>
                    <a:lnTo>
                      <a:pt x="911352" y="481584"/>
                    </a:lnTo>
                    <a:lnTo>
                      <a:pt x="911352" y="0"/>
                    </a:lnTo>
                    <a:close/>
                  </a:path>
                  <a:path w="3659504" h="489585">
                    <a:moveTo>
                      <a:pt x="1598676" y="7620"/>
                    </a:moveTo>
                    <a:lnTo>
                      <a:pt x="1447800" y="7620"/>
                    </a:lnTo>
                    <a:lnTo>
                      <a:pt x="1447800" y="489204"/>
                    </a:lnTo>
                    <a:lnTo>
                      <a:pt x="1598676" y="489204"/>
                    </a:lnTo>
                    <a:lnTo>
                      <a:pt x="1598676" y="7620"/>
                    </a:lnTo>
                    <a:close/>
                  </a:path>
                  <a:path w="3659504" h="489585">
                    <a:moveTo>
                      <a:pt x="2286000" y="7620"/>
                    </a:moveTo>
                    <a:lnTo>
                      <a:pt x="2135124" y="7620"/>
                    </a:lnTo>
                    <a:lnTo>
                      <a:pt x="2135124" y="489204"/>
                    </a:lnTo>
                    <a:lnTo>
                      <a:pt x="2286000" y="489204"/>
                    </a:lnTo>
                    <a:lnTo>
                      <a:pt x="2286000" y="7620"/>
                    </a:lnTo>
                    <a:close/>
                  </a:path>
                  <a:path w="3659504" h="489585">
                    <a:moveTo>
                      <a:pt x="2971800" y="7620"/>
                    </a:moveTo>
                    <a:lnTo>
                      <a:pt x="2820924" y="7620"/>
                    </a:lnTo>
                    <a:lnTo>
                      <a:pt x="2820924" y="489204"/>
                    </a:lnTo>
                    <a:lnTo>
                      <a:pt x="2971800" y="489204"/>
                    </a:lnTo>
                    <a:lnTo>
                      <a:pt x="2971800" y="7620"/>
                    </a:lnTo>
                    <a:close/>
                  </a:path>
                  <a:path w="3659504" h="489585">
                    <a:moveTo>
                      <a:pt x="3659124" y="7620"/>
                    </a:moveTo>
                    <a:lnTo>
                      <a:pt x="3508248" y="7620"/>
                    </a:lnTo>
                    <a:lnTo>
                      <a:pt x="3508248" y="489204"/>
                    </a:lnTo>
                    <a:lnTo>
                      <a:pt x="3659124" y="489204"/>
                    </a:lnTo>
                    <a:lnTo>
                      <a:pt x="3659124" y="7620"/>
                    </a:lnTo>
                    <a:close/>
                  </a:path>
                </a:pathLst>
              </a:custGeom>
              <a:solidFill>
                <a:srgbClr val="E34848"/>
              </a:solidFill>
            </p:spPr>
            <p:txBody>
              <a:bodyPr wrap="square" lIns="0" tIns="0" rIns="0" bIns="0" rtlCol="0"/>
              <a:lstStyle/>
              <a:p>
                <a:endParaRPr sz="1350"/>
              </a:p>
            </p:txBody>
          </p:sp>
        </p:grpSp>
        <p:sp>
          <p:nvSpPr>
            <p:cNvPr id="87" name="object 87"/>
            <p:cNvSpPr txBox="1"/>
            <p:nvPr/>
          </p:nvSpPr>
          <p:spPr>
            <a:xfrm>
              <a:off x="8087393" y="3693092"/>
              <a:ext cx="820103"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De</a:t>
              </a:r>
              <a:r>
                <a:rPr spc="8" dirty="0">
                  <a:latin typeface="Calibri"/>
                  <a:cs typeface="Calibri"/>
                </a:rPr>
                <a:t>c</a:t>
              </a:r>
              <a:r>
                <a:rPr spc="38" dirty="0">
                  <a:latin typeface="Calibri"/>
                  <a:cs typeface="Calibri"/>
                </a:rPr>
                <a:t>o</a:t>
              </a:r>
              <a:r>
                <a:rPr spc="30" dirty="0">
                  <a:latin typeface="Calibri"/>
                  <a:cs typeface="Calibri"/>
                </a:rPr>
                <a:t>d</a:t>
              </a:r>
              <a:r>
                <a:rPr spc="-4" dirty="0">
                  <a:latin typeface="Calibri"/>
                  <a:cs typeface="Calibri"/>
                </a:rPr>
                <a:t>er</a:t>
              </a:r>
              <a:endParaRPr>
                <a:latin typeface="Calibri"/>
                <a:cs typeface="Calibri"/>
              </a:endParaRPr>
            </a:p>
          </p:txBody>
        </p:sp>
        <p:sp>
          <p:nvSpPr>
            <p:cNvPr id="88" name="object 88"/>
            <p:cNvSpPr txBox="1"/>
            <p:nvPr/>
          </p:nvSpPr>
          <p:spPr>
            <a:xfrm>
              <a:off x="7323678" y="3967926"/>
              <a:ext cx="2347436" cy="286617"/>
            </a:xfrm>
            <a:prstGeom prst="rect">
              <a:avLst/>
            </a:prstGeom>
          </p:spPr>
          <p:txBody>
            <a:bodyPr vert="horz" wrap="square" lIns="0" tIns="9525" rIns="0" bIns="0" rtlCol="0">
              <a:spAutoFit/>
            </a:bodyPr>
            <a:lstStyle/>
            <a:p>
              <a:pPr marL="9525">
                <a:spcBef>
                  <a:spcPts val="75"/>
                </a:spcBef>
              </a:pPr>
              <a:r>
                <a:rPr spc="19" dirty="0">
                  <a:latin typeface="Calibri"/>
                  <a:cs typeface="Calibri"/>
                </a:rPr>
                <a:t>(Transformer, LSTM, </a:t>
              </a:r>
              <a:r>
                <a:rPr spc="-4" dirty="0">
                  <a:latin typeface="Calibri"/>
                  <a:cs typeface="Calibri"/>
                </a:rPr>
                <a:t>++</a:t>
              </a:r>
              <a:r>
                <a:rPr spc="-221" dirty="0">
                  <a:latin typeface="Calibri"/>
                  <a:cs typeface="Calibri"/>
                </a:rPr>
                <a:t> </a:t>
              </a:r>
              <a:r>
                <a:rPr spc="-4" dirty="0">
                  <a:latin typeface="Calibri"/>
                  <a:cs typeface="Calibri"/>
                </a:rPr>
                <a:t>)</a:t>
              </a:r>
              <a:endParaRPr>
                <a:latin typeface="Calibri"/>
                <a:cs typeface="Calibri"/>
              </a:endParaRPr>
            </a:p>
          </p:txBody>
        </p:sp>
        <p:grpSp>
          <p:nvGrpSpPr>
            <p:cNvPr id="89" name="object 89"/>
            <p:cNvGrpSpPr/>
            <p:nvPr/>
          </p:nvGrpSpPr>
          <p:grpSpPr>
            <a:xfrm>
              <a:off x="7154418" y="3411855"/>
              <a:ext cx="2693194" cy="1135380"/>
              <a:chOff x="7507223" y="3406140"/>
              <a:chExt cx="3590925" cy="1513840"/>
            </a:xfrm>
          </p:grpSpPr>
          <p:sp>
            <p:nvSpPr>
              <p:cNvPr id="90" name="object 90"/>
              <p:cNvSpPr/>
              <p:nvPr/>
            </p:nvSpPr>
            <p:spPr>
              <a:xfrm>
                <a:off x="7507223" y="4722876"/>
                <a:ext cx="76200" cy="189230"/>
              </a:xfrm>
              <a:prstGeom prst="rect">
                <a:avLst/>
              </a:prstGeom>
              <a:blipFill>
                <a:blip r:embed="rId2" cstate="print"/>
                <a:stretch>
                  <a:fillRect/>
                </a:stretch>
              </a:blipFill>
            </p:spPr>
            <p:txBody>
              <a:bodyPr wrap="square" lIns="0" tIns="0" rIns="0" bIns="0" rtlCol="0"/>
              <a:lstStyle/>
              <a:p>
                <a:endParaRPr sz="1350"/>
              </a:p>
            </p:txBody>
          </p:sp>
          <p:sp>
            <p:nvSpPr>
              <p:cNvPr id="91" name="object 91"/>
              <p:cNvSpPr/>
              <p:nvPr/>
            </p:nvSpPr>
            <p:spPr>
              <a:xfrm>
                <a:off x="8269223" y="4721352"/>
                <a:ext cx="76200" cy="189230"/>
              </a:xfrm>
              <a:prstGeom prst="rect">
                <a:avLst/>
              </a:prstGeom>
              <a:blipFill>
                <a:blip r:embed="rId3" cstate="print"/>
                <a:stretch>
                  <a:fillRect/>
                </a:stretch>
              </a:blipFill>
            </p:spPr>
            <p:txBody>
              <a:bodyPr wrap="square" lIns="0" tIns="0" rIns="0" bIns="0" rtlCol="0"/>
              <a:lstStyle/>
              <a:p>
                <a:endParaRPr sz="1350"/>
              </a:p>
            </p:txBody>
          </p:sp>
          <p:sp>
            <p:nvSpPr>
              <p:cNvPr id="92" name="object 92"/>
              <p:cNvSpPr/>
              <p:nvPr/>
            </p:nvSpPr>
            <p:spPr>
              <a:xfrm>
                <a:off x="8956547"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93" name="object 93"/>
              <p:cNvSpPr/>
              <p:nvPr/>
            </p:nvSpPr>
            <p:spPr>
              <a:xfrm>
                <a:off x="9642347" y="4728972"/>
                <a:ext cx="76200" cy="189229"/>
              </a:xfrm>
              <a:prstGeom prst="rect">
                <a:avLst/>
              </a:prstGeom>
              <a:blipFill>
                <a:blip r:embed="rId3" cstate="print"/>
                <a:stretch>
                  <a:fillRect/>
                </a:stretch>
              </a:blipFill>
            </p:spPr>
            <p:txBody>
              <a:bodyPr wrap="square" lIns="0" tIns="0" rIns="0" bIns="0" rtlCol="0"/>
              <a:lstStyle/>
              <a:p>
                <a:endParaRPr sz="1350"/>
              </a:p>
            </p:txBody>
          </p:sp>
          <p:sp>
            <p:nvSpPr>
              <p:cNvPr id="94" name="object 94"/>
              <p:cNvSpPr/>
              <p:nvPr/>
            </p:nvSpPr>
            <p:spPr>
              <a:xfrm>
                <a:off x="10329672"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95" name="object 95"/>
              <p:cNvSpPr/>
              <p:nvPr/>
            </p:nvSpPr>
            <p:spPr>
              <a:xfrm>
                <a:off x="11015471" y="4730496"/>
                <a:ext cx="76200" cy="189230"/>
              </a:xfrm>
              <a:prstGeom prst="rect">
                <a:avLst/>
              </a:prstGeom>
              <a:blipFill>
                <a:blip r:embed="rId3" cstate="print"/>
                <a:stretch>
                  <a:fillRect/>
                </a:stretch>
              </a:blipFill>
            </p:spPr>
            <p:txBody>
              <a:bodyPr wrap="square" lIns="0" tIns="0" rIns="0" bIns="0" rtlCol="0"/>
              <a:lstStyle/>
              <a:p>
                <a:endParaRPr sz="1350"/>
              </a:p>
            </p:txBody>
          </p:sp>
          <p:sp>
            <p:nvSpPr>
              <p:cNvPr id="96" name="object 96"/>
              <p:cNvSpPr/>
              <p:nvPr/>
            </p:nvSpPr>
            <p:spPr>
              <a:xfrm>
                <a:off x="7513319" y="3407664"/>
                <a:ext cx="76200" cy="189230"/>
              </a:xfrm>
              <a:prstGeom prst="rect">
                <a:avLst/>
              </a:prstGeom>
              <a:blipFill>
                <a:blip r:embed="rId2" cstate="print"/>
                <a:stretch>
                  <a:fillRect/>
                </a:stretch>
              </a:blipFill>
            </p:spPr>
            <p:txBody>
              <a:bodyPr wrap="square" lIns="0" tIns="0" rIns="0" bIns="0" rtlCol="0"/>
              <a:lstStyle/>
              <a:p>
                <a:endParaRPr sz="1350"/>
              </a:p>
            </p:txBody>
          </p:sp>
          <p:sp>
            <p:nvSpPr>
              <p:cNvPr id="97" name="object 97"/>
              <p:cNvSpPr/>
              <p:nvPr/>
            </p:nvSpPr>
            <p:spPr>
              <a:xfrm>
                <a:off x="8275319" y="3406140"/>
                <a:ext cx="76200" cy="189230"/>
              </a:xfrm>
              <a:prstGeom prst="rect">
                <a:avLst/>
              </a:prstGeom>
              <a:blipFill>
                <a:blip r:embed="rId3" cstate="print"/>
                <a:stretch>
                  <a:fillRect/>
                </a:stretch>
              </a:blipFill>
            </p:spPr>
            <p:txBody>
              <a:bodyPr wrap="square" lIns="0" tIns="0" rIns="0" bIns="0" rtlCol="0"/>
              <a:lstStyle/>
              <a:p>
                <a:endParaRPr sz="1350"/>
              </a:p>
            </p:txBody>
          </p:sp>
          <p:sp>
            <p:nvSpPr>
              <p:cNvPr id="98" name="object 98"/>
              <p:cNvSpPr/>
              <p:nvPr/>
            </p:nvSpPr>
            <p:spPr>
              <a:xfrm>
                <a:off x="8961119" y="3413760"/>
                <a:ext cx="76200" cy="189229"/>
              </a:xfrm>
              <a:prstGeom prst="rect">
                <a:avLst/>
              </a:prstGeom>
              <a:blipFill>
                <a:blip r:embed="rId3" cstate="print"/>
                <a:stretch>
                  <a:fillRect/>
                </a:stretch>
              </a:blipFill>
            </p:spPr>
            <p:txBody>
              <a:bodyPr wrap="square" lIns="0" tIns="0" rIns="0" bIns="0" rtlCol="0"/>
              <a:lstStyle/>
              <a:p>
                <a:endParaRPr sz="1350"/>
              </a:p>
            </p:txBody>
          </p:sp>
          <p:sp>
            <p:nvSpPr>
              <p:cNvPr id="99" name="object 99"/>
              <p:cNvSpPr/>
              <p:nvPr/>
            </p:nvSpPr>
            <p:spPr>
              <a:xfrm>
                <a:off x="10334244" y="3413760"/>
                <a:ext cx="76200" cy="189229"/>
              </a:xfrm>
              <a:prstGeom prst="rect">
                <a:avLst/>
              </a:prstGeom>
              <a:blipFill>
                <a:blip r:embed="rId3" cstate="print"/>
                <a:stretch>
                  <a:fillRect/>
                </a:stretch>
              </a:blipFill>
            </p:spPr>
            <p:txBody>
              <a:bodyPr wrap="square" lIns="0" tIns="0" rIns="0" bIns="0" rtlCol="0"/>
              <a:lstStyle/>
              <a:p>
                <a:endParaRPr sz="1350"/>
              </a:p>
            </p:txBody>
          </p:sp>
          <p:sp>
            <p:nvSpPr>
              <p:cNvPr id="100" name="object 100"/>
              <p:cNvSpPr/>
              <p:nvPr/>
            </p:nvSpPr>
            <p:spPr>
              <a:xfrm>
                <a:off x="9648444" y="3412236"/>
                <a:ext cx="76200" cy="189229"/>
              </a:xfrm>
              <a:prstGeom prst="rect">
                <a:avLst/>
              </a:prstGeom>
              <a:blipFill>
                <a:blip r:embed="rId3" cstate="print"/>
                <a:stretch>
                  <a:fillRect/>
                </a:stretch>
              </a:blipFill>
            </p:spPr>
            <p:txBody>
              <a:bodyPr wrap="square" lIns="0" tIns="0" rIns="0" bIns="0" rtlCol="0"/>
              <a:lstStyle/>
              <a:p>
                <a:endParaRPr sz="1350"/>
              </a:p>
            </p:txBody>
          </p:sp>
          <p:sp>
            <p:nvSpPr>
              <p:cNvPr id="101" name="object 101"/>
              <p:cNvSpPr/>
              <p:nvPr/>
            </p:nvSpPr>
            <p:spPr>
              <a:xfrm>
                <a:off x="11021567" y="3413760"/>
                <a:ext cx="76200" cy="189229"/>
              </a:xfrm>
              <a:prstGeom prst="rect">
                <a:avLst/>
              </a:prstGeom>
              <a:blipFill>
                <a:blip r:embed="rId3" cstate="print"/>
                <a:stretch>
                  <a:fillRect/>
                </a:stretch>
              </a:blipFill>
            </p:spPr>
            <p:txBody>
              <a:bodyPr wrap="square" lIns="0" tIns="0" rIns="0" bIns="0" rtlCol="0"/>
              <a:lstStyle/>
              <a:p>
                <a:endParaRPr sz="1350"/>
              </a:p>
            </p:txBody>
          </p:sp>
        </p:grpSp>
        <p:sp>
          <p:nvSpPr>
            <p:cNvPr id="102" name="object 102"/>
            <p:cNvSpPr txBox="1"/>
            <p:nvPr/>
          </p:nvSpPr>
          <p:spPr>
            <a:xfrm>
              <a:off x="9561672" y="3170263"/>
              <a:ext cx="474345" cy="275556"/>
            </a:xfrm>
            <a:prstGeom prst="rect">
              <a:avLst/>
            </a:prstGeom>
          </p:spPr>
          <p:txBody>
            <a:bodyPr vert="horz" wrap="square" lIns="0" tIns="10001" rIns="0" bIns="0" rtlCol="0">
              <a:spAutoFit/>
            </a:bodyPr>
            <a:lstStyle/>
            <a:p>
              <a:pPr marL="9525">
                <a:spcBef>
                  <a:spcPts val="79"/>
                </a:spcBef>
              </a:pPr>
              <a:r>
                <a:rPr sz="1725" dirty="0">
                  <a:latin typeface="Wingdings"/>
                  <a:cs typeface="Wingdings"/>
                </a:rPr>
                <a:t></a:t>
              </a:r>
              <a:r>
                <a:rPr sz="1725" spc="-4" dirty="0">
                  <a:latin typeface="Calibri"/>
                  <a:cs typeface="Calibri"/>
                </a:rPr>
                <a:t>/</a:t>
              </a:r>
              <a:r>
                <a:rPr sz="1725" spc="4" dirty="0">
                  <a:latin typeface="Wingdings"/>
                  <a:cs typeface="Wingdings"/>
                </a:rPr>
                <a:t></a:t>
              </a:r>
              <a:endParaRPr sz="1725">
                <a:latin typeface="Wingdings"/>
                <a:cs typeface="Wingdings"/>
              </a:endParaRPr>
            </a:p>
          </p:txBody>
        </p:sp>
        <p:sp>
          <p:nvSpPr>
            <p:cNvPr id="103" name="object 103"/>
            <p:cNvSpPr txBox="1"/>
            <p:nvPr/>
          </p:nvSpPr>
          <p:spPr>
            <a:xfrm>
              <a:off x="7087935" y="2339072"/>
              <a:ext cx="3011805" cy="619240"/>
            </a:xfrm>
            <a:prstGeom prst="rect">
              <a:avLst/>
            </a:prstGeom>
          </p:spPr>
          <p:txBody>
            <a:bodyPr vert="horz" wrap="square" lIns="0" tIns="59531" rIns="0" bIns="0" rtlCol="0">
              <a:spAutoFit/>
            </a:bodyPr>
            <a:lstStyle/>
            <a:p>
              <a:pPr marL="476" algn="ctr">
                <a:spcBef>
                  <a:spcPts val="469"/>
                </a:spcBef>
              </a:pPr>
              <a:r>
                <a:rPr sz="1650" b="1" spc="-4" dirty="0">
                  <a:latin typeface="Calibri"/>
                  <a:cs typeface="Calibri"/>
                </a:rPr>
                <a:t>Step 2: Finetune </a:t>
              </a:r>
              <a:r>
                <a:rPr sz="1650" b="1" spc="-8" dirty="0">
                  <a:latin typeface="Calibri"/>
                  <a:cs typeface="Calibri"/>
                </a:rPr>
                <a:t>(on </a:t>
              </a:r>
              <a:r>
                <a:rPr sz="1650" b="1" spc="-4" dirty="0">
                  <a:latin typeface="Calibri"/>
                  <a:cs typeface="Calibri"/>
                </a:rPr>
                <a:t>your</a:t>
              </a:r>
              <a:r>
                <a:rPr sz="1650" b="1" spc="34" dirty="0">
                  <a:latin typeface="Calibri"/>
                  <a:cs typeface="Calibri"/>
                </a:rPr>
                <a:t> </a:t>
              </a:r>
              <a:r>
                <a:rPr sz="1650" b="1" spc="-4" dirty="0">
                  <a:latin typeface="Calibri"/>
                  <a:cs typeface="Calibri"/>
                </a:rPr>
                <a:t>task)</a:t>
              </a:r>
              <a:endParaRPr sz="1650">
                <a:latin typeface="Calibri"/>
                <a:cs typeface="Calibri"/>
              </a:endParaRPr>
            </a:p>
            <a:p>
              <a:pPr algn="ctr">
                <a:spcBef>
                  <a:spcPts val="398"/>
                </a:spcBef>
              </a:pPr>
              <a:r>
                <a:rPr sz="1650" spc="-4" dirty="0">
                  <a:latin typeface="Calibri"/>
                  <a:cs typeface="Calibri"/>
                </a:rPr>
                <a:t>Not many labels; adapt </a:t>
              </a:r>
              <a:r>
                <a:rPr sz="1650" spc="-8" dirty="0">
                  <a:latin typeface="Calibri"/>
                  <a:cs typeface="Calibri"/>
                </a:rPr>
                <a:t>to </a:t>
              </a:r>
              <a:r>
                <a:rPr sz="1650" spc="-4" dirty="0">
                  <a:latin typeface="Calibri"/>
                  <a:cs typeface="Calibri"/>
                </a:rPr>
                <a:t>the</a:t>
              </a:r>
              <a:r>
                <a:rPr sz="1650" spc="4" dirty="0">
                  <a:latin typeface="Calibri"/>
                  <a:cs typeface="Calibri"/>
                </a:rPr>
                <a:t> </a:t>
              </a:r>
              <a:r>
                <a:rPr sz="1650" spc="-4" dirty="0">
                  <a:latin typeface="Calibri"/>
                  <a:cs typeface="Calibri"/>
                </a:rPr>
                <a:t>task!</a:t>
              </a:r>
              <a:endParaRPr sz="1650">
                <a:latin typeface="Calibri"/>
                <a:cs typeface="Calibri"/>
              </a:endParaRPr>
            </a:p>
          </p:txBody>
        </p:sp>
        <p:sp>
          <p:nvSpPr>
            <p:cNvPr id="104" name="object 104"/>
            <p:cNvSpPr txBox="1"/>
            <p:nvPr/>
          </p:nvSpPr>
          <p:spPr>
            <a:xfrm>
              <a:off x="7629716" y="4959097"/>
              <a:ext cx="1706404" cy="275075"/>
            </a:xfrm>
            <a:prstGeom prst="rect">
              <a:avLst/>
            </a:prstGeom>
          </p:spPr>
          <p:txBody>
            <a:bodyPr vert="horz" wrap="square" lIns="0" tIns="9525" rIns="0" bIns="0" rtlCol="0">
              <a:spAutoFit/>
            </a:bodyPr>
            <a:lstStyle/>
            <a:p>
              <a:pPr marL="9525">
                <a:spcBef>
                  <a:spcPts val="75"/>
                </a:spcBef>
              </a:pPr>
              <a:r>
                <a:rPr sz="1725" i="1" dirty="0">
                  <a:latin typeface="Calibri"/>
                  <a:cs typeface="Calibri"/>
                </a:rPr>
                <a:t>… the </a:t>
              </a:r>
              <a:r>
                <a:rPr sz="1725" i="1" spc="-4" dirty="0">
                  <a:latin typeface="Calibri"/>
                  <a:cs typeface="Calibri"/>
                </a:rPr>
                <a:t>movie </a:t>
              </a:r>
              <a:r>
                <a:rPr sz="1725" i="1" dirty="0">
                  <a:latin typeface="Calibri"/>
                  <a:cs typeface="Calibri"/>
                </a:rPr>
                <a:t>was</a:t>
              </a:r>
              <a:r>
                <a:rPr sz="1725" i="1" spc="-45" dirty="0">
                  <a:latin typeface="Calibri"/>
                  <a:cs typeface="Calibri"/>
                </a:rPr>
                <a:t> </a:t>
              </a:r>
              <a:r>
                <a:rPr sz="1725" i="1" dirty="0">
                  <a:latin typeface="Calibri"/>
                  <a:cs typeface="Calibri"/>
                </a:rPr>
                <a:t>…</a:t>
              </a:r>
              <a:endParaRPr sz="1725">
                <a:latin typeface="Calibri"/>
                <a:cs typeface="Calibri"/>
              </a:endParaRPr>
            </a:p>
          </p:txBody>
        </p:sp>
      </p:grpSp>
      <p:sp>
        <p:nvSpPr>
          <p:cNvPr id="106" name="TextBox 105">
            <a:extLst>
              <a:ext uri="{FF2B5EF4-FFF2-40B4-BE49-F238E27FC236}">
                <a16:creationId xmlns:a16="http://schemas.microsoft.com/office/drawing/2014/main" id="{5238EC3E-ABD1-49AA-A2A3-43492BFDDC00}"/>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82258" y="1407219"/>
            <a:ext cx="8254841" cy="4223592"/>
          </a:xfrm>
          <a:prstGeom prst="rect">
            <a:avLst/>
          </a:prstGeom>
        </p:spPr>
        <p:txBody>
          <a:bodyPr vert="horz" wrap="square" lIns="0" tIns="9525" rIns="0" bIns="0" rtlCol="0">
            <a:spAutoFit/>
          </a:bodyPr>
          <a:lstStyle/>
          <a:p>
            <a:pPr marL="9525">
              <a:spcBef>
                <a:spcPts val="75"/>
              </a:spcBef>
            </a:pPr>
            <a:r>
              <a:rPr spc="-4" dirty="0">
                <a:latin typeface="Calibri"/>
                <a:cs typeface="Calibri"/>
              </a:rPr>
              <a:t>There’s increasing </a:t>
            </a:r>
            <a:r>
              <a:rPr dirty="0">
                <a:latin typeface="Calibri"/>
                <a:cs typeface="Calibri"/>
              </a:rPr>
              <a:t>evidence that </a:t>
            </a:r>
            <a:r>
              <a:rPr spc="-4" dirty="0">
                <a:latin typeface="Calibri"/>
                <a:cs typeface="Calibri"/>
              </a:rPr>
              <a:t>pretrained </a:t>
            </a:r>
            <a:r>
              <a:rPr dirty="0">
                <a:latin typeface="Calibri"/>
                <a:cs typeface="Calibri"/>
              </a:rPr>
              <a:t>models learn a wide variety </a:t>
            </a:r>
            <a:r>
              <a:rPr spc="-4" dirty="0">
                <a:latin typeface="Calibri"/>
                <a:cs typeface="Calibri"/>
              </a:rPr>
              <a:t>of </a:t>
            </a:r>
            <a:r>
              <a:rPr dirty="0">
                <a:latin typeface="Calibri"/>
                <a:cs typeface="Calibri"/>
              </a:rPr>
              <a:t>things</a:t>
            </a:r>
            <a:r>
              <a:rPr spc="-49" dirty="0">
                <a:latin typeface="Calibri"/>
                <a:cs typeface="Calibri"/>
              </a:rPr>
              <a:t> </a:t>
            </a:r>
            <a:r>
              <a:rPr dirty="0">
                <a:latin typeface="Calibri"/>
                <a:cs typeface="Calibri"/>
              </a:rPr>
              <a:t>about</a:t>
            </a:r>
          </a:p>
          <a:p>
            <a:pPr marL="9525"/>
            <a:r>
              <a:rPr dirty="0">
                <a:latin typeface="Calibri"/>
                <a:cs typeface="Calibri"/>
              </a:rPr>
              <a:t>the </a:t>
            </a:r>
            <a:r>
              <a:rPr spc="-4" dirty="0">
                <a:latin typeface="Calibri"/>
                <a:cs typeface="Calibri"/>
              </a:rPr>
              <a:t>statistical properties </a:t>
            </a:r>
            <a:r>
              <a:rPr spc="-8" dirty="0">
                <a:latin typeface="Calibri"/>
                <a:cs typeface="Calibri"/>
              </a:rPr>
              <a:t>of </a:t>
            </a:r>
            <a:r>
              <a:rPr dirty="0">
                <a:latin typeface="Calibri"/>
                <a:cs typeface="Calibri"/>
              </a:rPr>
              <a:t>language:</a:t>
            </a:r>
          </a:p>
          <a:p>
            <a:pPr marL="266700" indent="-257175">
              <a:spcBef>
                <a:spcPts val="416"/>
              </a:spcBef>
              <a:buClr>
                <a:srgbClr val="8B1515"/>
              </a:buClr>
              <a:buFont typeface="Times New Roman"/>
              <a:buChar char="•"/>
              <a:tabLst>
                <a:tab pos="266224" algn="l"/>
                <a:tab pos="266700" algn="l"/>
                <a:tab pos="4224814" algn="l"/>
              </a:tabLst>
            </a:pPr>
            <a:r>
              <a:rPr sz="1725" i="1" spc="-4" dirty="0">
                <a:latin typeface="Calibri"/>
                <a:cs typeface="Calibri"/>
              </a:rPr>
              <a:t>Stanford </a:t>
            </a:r>
            <a:r>
              <a:rPr sz="1725" i="1" dirty="0">
                <a:latin typeface="Calibri"/>
                <a:cs typeface="Calibri"/>
              </a:rPr>
              <a:t>University is</a:t>
            </a:r>
            <a:r>
              <a:rPr sz="1725" i="1" spc="8" dirty="0">
                <a:latin typeface="Calibri"/>
                <a:cs typeface="Calibri"/>
              </a:rPr>
              <a:t> </a:t>
            </a:r>
            <a:r>
              <a:rPr sz="1725" i="1" dirty="0">
                <a:latin typeface="Calibri"/>
                <a:cs typeface="Calibri"/>
              </a:rPr>
              <a:t>located</a:t>
            </a:r>
            <a:r>
              <a:rPr sz="1725" i="1" spc="8" dirty="0">
                <a:latin typeface="Calibri"/>
                <a:cs typeface="Calibri"/>
              </a:rPr>
              <a:t> </a:t>
            </a:r>
            <a:r>
              <a:rPr sz="1725" i="1" dirty="0">
                <a:latin typeface="Calibri"/>
                <a:cs typeface="Calibri"/>
              </a:rPr>
              <a:t>in</a:t>
            </a:r>
            <a:r>
              <a:rPr sz="1725" i="1" u="heavy" dirty="0">
                <a:uFill>
                  <a:solidFill>
                    <a:srgbClr val="000000"/>
                  </a:solidFill>
                </a:uFill>
                <a:latin typeface="Calibri"/>
                <a:cs typeface="Calibri"/>
              </a:rPr>
              <a:t> 	</a:t>
            </a:r>
            <a:r>
              <a:rPr sz="1725" i="1" dirty="0">
                <a:latin typeface="Calibri"/>
                <a:cs typeface="Calibri"/>
              </a:rPr>
              <a:t>, California.</a:t>
            </a:r>
            <a:r>
              <a:rPr sz="1725" i="1" spc="-45" dirty="0">
                <a:latin typeface="Calibri"/>
                <a:cs typeface="Calibri"/>
              </a:rPr>
              <a:t> </a:t>
            </a:r>
            <a:r>
              <a:rPr sz="1725" dirty="0">
                <a:solidFill>
                  <a:srgbClr val="175E53"/>
                </a:solidFill>
                <a:latin typeface="Calibri"/>
                <a:cs typeface="Calibri"/>
              </a:rPr>
              <a:t>[Trivia]</a:t>
            </a:r>
            <a:endParaRPr sz="1725" dirty="0">
              <a:latin typeface="Calibri"/>
              <a:cs typeface="Calibri"/>
            </a:endParaRPr>
          </a:p>
          <a:p>
            <a:pPr marL="266700" indent="-257175">
              <a:spcBef>
                <a:spcPts val="416"/>
              </a:spcBef>
              <a:buClr>
                <a:srgbClr val="8B1515"/>
              </a:buClr>
              <a:buFont typeface="Times New Roman"/>
              <a:buChar char="•"/>
              <a:tabLst>
                <a:tab pos="266224" algn="l"/>
                <a:tab pos="266700" algn="l"/>
                <a:tab pos="1096328" algn="l"/>
              </a:tabLst>
            </a:pPr>
            <a:r>
              <a:rPr sz="1725" i="1" dirty="0">
                <a:latin typeface="Calibri"/>
                <a:cs typeface="Calibri"/>
              </a:rPr>
              <a:t>I put</a:t>
            </a:r>
            <a:r>
              <a:rPr sz="1725" i="1" u="heavy" dirty="0">
                <a:uFill>
                  <a:solidFill>
                    <a:srgbClr val="000000"/>
                  </a:solidFill>
                </a:uFill>
                <a:latin typeface="Calibri"/>
                <a:cs typeface="Calibri"/>
              </a:rPr>
              <a:t> 	</a:t>
            </a:r>
            <a:r>
              <a:rPr sz="1725" i="1" dirty="0">
                <a:latin typeface="Calibri"/>
                <a:cs typeface="Calibri"/>
              </a:rPr>
              <a:t>fork down </a:t>
            </a:r>
            <a:r>
              <a:rPr sz="1725" i="1" spc="-4" dirty="0">
                <a:latin typeface="Calibri"/>
                <a:cs typeface="Calibri"/>
              </a:rPr>
              <a:t>on </a:t>
            </a:r>
            <a:r>
              <a:rPr sz="1725" i="1" dirty="0">
                <a:latin typeface="Calibri"/>
                <a:cs typeface="Calibri"/>
              </a:rPr>
              <a:t>the table.</a:t>
            </a:r>
            <a:r>
              <a:rPr sz="1725" i="1" spc="8" dirty="0">
                <a:latin typeface="Calibri"/>
                <a:cs typeface="Calibri"/>
              </a:rPr>
              <a:t> </a:t>
            </a:r>
            <a:r>
              <a:rPr sz="1725" dirty="0">
                <a:solidFill>
                  <a:srgbClr val="175E53"/>
                </a:solidFill>
                <a:latin typeface="Calibri"/>
                <a:cs typeface="Calibri"/>
              </a:rPr>
              <a:t>[syntax]</a:t>
            </a:r>
            <a:endParaRPr sz="1725" dirty="0">
              <a:latin typeface="Calibri"/>
              <a:cs typeface="Calibri"/>
            </a:endParaRPr>
          </a:p>
          <a:p>
            <a:pPr marL="266700" indent="-257175">
              <a:spcBef>
                <a:spcPts val="413"/>
              </a:spcBef>
              <a:buClr>
                <a:srgbClr val="8B1515"/>
              </a:buClr>
              <a:buFont typeface="Times New Roman"/>
              <a:buChar char="•"/>
              <a:tabLst>
                <a:tab pos="266224" algn="l"/>
                <a:tab pos="266700" algn="l"/>
                <a:tab pos="6156960" algn="l"/>
              </a:tabLst>
            </a:pPr>
            <a:r>
              <a:rPr sz="1725" i="1" dirty="0">
                <a:latin typeface="Calibri"/>
                <a:cs typeface="Calibri"/>
              </a:rPr>
              <a:t>The woman </a:t>
            </a:r>
            <a:r>
              <a:rPr sz="1725" i="1" spc="-4" dirty="0">
                <a:latin typeface="Calibri"/>
                <a:cs typeface="Calibri"/>
              </a:rPr>
              <a:t>walked </a:t>
            </a:r>
            <a:r>
              <a:rPr sz="1725" i="1" dirty="0">
                <a:latin typeface="Calibri"/>
                <a:cs typeface="Calibri"/>
              </a:rPr>
              <a:t>across the </a:t>
            </a:r>
            <a:r>
              <a:rPr sz="1725" i="1" spc="-4" dirty="0">
                <a:latin typeface="Calibri"/>
                <a:cs typeface="Calibri"/>
              </a:rPr>
              <a:t>street, </a:t>
            </a:r>
            <a:r>
              <a:rPr sz="1725" i="1" dirty="0">
                <a:latin typeface="Calibri"/>
                <a:cs typeface="Calibri"/>
              </a:rPr>
              <a:t>checking for</a:t>
            </a:r>
            <a:r>
              <a:rPr sz="1725" i="1" spc="49" dirty="0">
                <a:latin typeface="Calibri"/>
                <a:cs typeface="Calibri"/>
              </a:rPr>
              <a:t> </a:t>
            </a:r>
            <a:r>
              <a:rPr sz="1725" i="1" dirty="0">
                <a:latin typeface="Calibri"/>
                <a:cs typeface="Calibri"/>
              </a:rPr>
              <a:t>traffic</a:t>
            </a:r>
            <a:r>
              <a:rPr sz="1725" i="1" spc="4" dirty="0">
                <a:latin typeface="Calibri"/>
                <a:cs typeface="Calibri"/>
              </a:rPr>
              <a:t> </a:t>
            </a:r>
            <a:r>
              <a:rPr sz="1725" i="1" dirty="0">
                <a:latin typeface="Calibri"/>
                <a:cs typeface="Calibri"/>
              </a:rPr>
              <a:t>over</a:t>
            </a:r>
            <a:r>
              <a:rPr sz="1725" i="1" u="heavy" dirty="0">
                <a:uFill>
                  <a:solidFill>
                    <a:srgbClr val="000000"/>
                  </a:solidFill>
                </a:uFill>
                <a:latin typeface="Calibri"/>
                <a:cs typeface="Calibri"/>
              </a:rPr>
              <a:t> 	</a:t>
            </a:r>
            <a:r>
              <a:rPr sz="1725" i="1" dirty="0">
                <a:latin typeface="Calibri"/>
                <a:cs typeface="Calibri"/>
              </a:rPr>
              <a:t>shoulder.</a:t>
            </a:r>
            <a:r>
              <a:rPr sz="1725" i="1" spc="-15" dirty="0">
                <a:latin typeface="Calibri"/>
                <a:cs typeface="Calibri"/>
              </a:rPr>
              <a:t> </a:t>
            </a:r>
            <a:r>
              <a:rPr sz="1725" dirty="0">
                <a:solidFill>
                  <a:srgbClr val="175E53"/>
                </a:solidFill>
                <a:latin typeface="Calibri"/>
                <a:cs typeface="Calibri"/>
              </a:rPr>
              <a:t>[coreference]</a:t>
            </a:r>
            <a:endParaRPr sz="1725" dirty="0">
              <a:latin typeface="Calibri"/>
              <a:cs typeface="Calibri"/>
            </a:endParaRPr>
          </a:p>
          <a:p>
            <a:pPr marL="266700" indent="-257175">
              <a:spcBef>
                <a:spcPts val="416"/>
              </a:spcBef>
              <a:buClr>
                <a:srgbClr val="8B1515"/>
              </a:buClr>
              <a:buFont typeface="Times New Roman"/>
              <a:buChar char="•"/>
              <a:tabLst>
                <a:tab pos="266224" algn="l"/>
                <a:tab pos="266700" algn="l"/>
                <a:tab pos="5534978" algn="l"/>
                <a:tab pos="5693093" algn="l"/>
              </a:tabLst>
            </a:pPr>
            <a:r>
              <a:rPr sz="1725" i="1" dirty="0">
                <a:latin typeface="Calibri"/>
                <a:cs typeface="Calibri"/>
              </a:rPr>
              <a:t>I went to the ocean </a:t>
            </a:r>
            <a:r>
              <a:rPr sz="1725" i="1" spc="-4" dirty="0">
                <a:latin typeface="Calibri"/>
                <a:cs typeface="Calibri"/>
              </a:rPr>
              <a:t>to </a:t>
            </a:r>
            <a:r>
              <a:rPr sz="1725" i="1" dirty="0">
                <a:latin typeface="Calibri"/>
                <a:cs typeface="Calibri"/>
              </a:rPr>
              <a:t>see the </a:t>
            </a:r>
            <a:r>
              <a:rPr sz="1725" i="1" spc="-4" dirty="0">
                <a:latin typeface="Calibri"/>
                <a:cs typeface="Calibri"/>
              </a:rPr>
              <a:t>fish, </a:t>
            </a:r>
            <a:r>
              <a:rPr sz="1725" i="1" dirty="0">
                <a:latin typeface="Calibri"/>
                <a:cs typeface="Calibri"/>
              </a:rPr>
              <a:t>turtles,</a:t>
            </a:r>
            <a:r>
              <a:rPr sz="1725" i="1" spc="60" dirty="0">
                <a:latin typeface="Calibri"/>
                <a:cs typeface="Calibri"/>
              </a:rPr>
              <a:t> </a:t>
            </a:r>
            <a:r>
              <a:rPr sz="1725" i="1" dirty="0">
                <a:latin typeface="Calibri"/>
                <a:cs typeface="Calibri"/>
              </a:rPr>
              <a:t>seals,</a:t>
            </a:r>
            <a:r>
              <a:rPr sz="1725" i="1" spc="8" dirty="0">
                <a:latin typeface="Calibri"/>
                <a:cs typeface="Calibri"/>
              </a:rPr>
              <a:t> </a:t>
            </a:r>
            <a:r>
              <a:rPr sz="1725" i="1" spc="-4" dirty="0">
                <a:latin typeface="Calibri"/>
                <a:cs typeface="Calibri"/>
              </a:rPr>
              <a:t>and</a:t>
            </a:r>
            <a:r>
              <a:rPr sz="1725" i="1" u="heavy" spc="-4" dirty="0">
                <a:uFill>
                  <a:solidFill>
                    <a:srgbClr val="000000"/>
                  </a:solidFill>
                </a:uFill>
                <a:latin typeface="Calibri"/>
                <a:cs typeface="Calibri"/>
              </a:rPr>
              <a:t> 	</a:t>
            </a:r>
            <a:r>
              <a:rPr sz="1725" i="1" dirty="0">
                <a:latin typeface="Calibri"/>
                <a:cs typeface="Calibri"/>
              </a:rPr>
              <a:t>.	</a:t>
            </a:r>
            <a:r>
              <a:rPr sz="1725" dirty="0">
                <a:solidFill>
                  <a:srgbClr val="175E53"/>
                </a:solidFill>
                <a:latin typeface="Calibri"/>
                <a:cs typeface="Calibri"/>
              </a:rPr>
              <a:t>[lexical</a:t>
            </a:r>
            <a:r>
              <a:rPr sz="1725" spc="-23" dirty="0">
                <a:solidFill>
                  <a:srgbClr val="175E53"/>
                </a:solidFill>
                <a:latin typeface="Calibri"/>
                <a:cs typeface="Calibri"/>
              </a:rPr>
              <a:t> </a:t>
            </a:r>
            <a:r>
              <a:rPr sz="1725" spc="-4" dirty="0">
                <a:solidFill>
                  <a:srgbClr val="175E53"/>
                </a:solidFill>
                <a:latin typeface="Calibri"/>
                <a:cs typeface="Calibri"/>
              </a:rPr>
              <a:t>semantics/topic]</a:t>
            </a:r>
            <a:endParaRPr sz="1725" dirty="0">
              <a:latin typeface="Calibri"/>
              <a:cs typeface="Calibri"/>
            </a:endParaRPr>
          </a:p>
          <a:p>
            <a:pPr marL="266700" indent="-257175">
              <a:spcBef>
                <a:spcPts val="413"/>
              </a:spcBef>
              <a:buClr>
                <a:srgbClr val="8B1515"/>
              </a:buClr>
              <a:buFont typeface="Times New Roman"/>
              <a:buChar char="•"/>
              <a:tabLst>
                <a:tab pos="266224" algn="l"/>
                <a:tab pos="266700" algn="l"/>
              </a:tabLst>
            </a:pPr>
            <a:r>
              <a:rPr sz="1725" i="1" dirty="0">
                <a:latin typeface="Calibri"/>
                <a:cs typeface="Calibri"/>
              </a:rPr>
              <a:t>Overall, the value I got from the two </a:t>
            </a:r>
            <a:r>
              <a:rPr sz="1725" i="1" spc="-4" dirty="0">
                <a:latin typeface="Calibri"/>
                <a:cs typeface="Calibri"/>
              </a:rPr>
              <a:t>hours watching </a:t>
            </a:r>
            <a:r>
              <a:rPr sz="1725" i="1" dirty="0">
                <a:latin typeface="Calibri"/>
                <a:cs typeface="Calibri"/>
              </a:rPr>
              <a:t>it was the sum total of the</a:t>
            </a:r>
            <a:r>
              <a:rPr sz="1725" i="1" spc="38" dirty="0">
                <a:latin typeface="Calibri"/>
                <a:cs typeface="Calibri"/>
              </a:rPr>
              <a:t> </a:t>
            </a:r>
            <a:r>
              <a:rPr sz="1725" i="1" dirty="0">
                <a:latin typeface="Calibri"/>
                <a:cs typeface="Calibri"/>
              </a:rPr>
              <a:t>popcorn</a:t>
            </a:r>
            <a:endParaRPr sz="1725" dirty="0">
              <a:latin typeface="Calibri"/>
              <a:cs typeface="Calibri"/>
            </a:endParaRPr>
          </a:p>
          <a:p>
            <a:pPr marL="266224">
              <a:spcBef>
                <a:spcPts val="4"/>
              </a:spcBef>
              <a:tabLst>
                <a:tab pos="3249454" algn="l"/>
              </a:tabLst>
            </a:pPr>
            <a:r>
              <a:rPr sz="1725" i="1" dirty="0">
                <a:latin typeface="Calibri"/>
                <a:cs typeface="Calibri"/>
              </a:rPr>
              <a:t>and the </a:t>
            </a:r>
            <a:r>
              <a:rPr sz="1725" i="1" spc="-4" dirty="0">
                <a:latin typeface="Calibri"/>
                <a:cs typeface="Calibri"/>
              </a:rPr>
              <a:t>drink. The</a:t>
            </a:r>
            <a:r>
              <a:rPr sz="1725" i="1" spc="26" dirty="0">
                <a:latin typeface="Calibri"/>
                <a:cs typeface="Calibri"/>
              </a:rPr>
              <a:t> </a:t>
            </a:r>
            <a:r>
              <a:rPr sz="1725" i="1" dirty="0">
                <a:latin typeface="Calibri"/>
                <a:cs typeface="Calibri"/>
              </a:rPr>
              <a:t>movie</a:t>
            </a:r>
            <a:r>
              <a:rPr sz="1725" i="1" spc="-8" dirty="0">
                <a:latin typeface="Calibri"/>
                <a:cs typeface="Calibri"/>
              </a:rPr>
              <a:t> </a:t>
            </a:r>
            <a:r>
              <a:rPr sz="1725" i="1" dirty="0">
                <a:latin typeface="Calibri"/>
                <a:cs typeface="Calibri"/>
              </a:rPr>
              <a:t>was</a:t>
            </a:r>
            <a:r>
              <a:rPr sz="1725" i="1" u="heavy" dirty="0">
                <a:uFill>
                  <a:solidFill>
                    <a:srgbClr val="000000"/>
                  </a:solidFill>
                </a:uFill>
                <a:latin typeface="Calibri"/>
                <a:cs typeface="Calibri"/>
              </a:rPr>
              <a:t> 	</a:t>
            </a:r>
            <a:r>
              <a:rPr sz="1725" i="1" dirty="0">
                <a:latin typeface="Calibri"/>
                <a:cs typeface="Calibri"/>
              </a:rPr>
              <a:t>.</a:t>
            </a:r>
            <a:r>
              <a:rPr sz="1725" i="1" spc="11" dirty="0">
                <a:latin typeface="Calibri"/>
                <a:cs typeface="Calibri"/>
              </a:rPr>
              <a:t> </a:t>
            </a:r>
            <a:r>
              <a:rPr sz="1725" dirty="0">
                <a:solidFill>
                  <a:srgbClr val="175E53"/>
                </a:solidFill>
                <a:latin typeface="Calibri"/>
                <a:cs typeface="Calibri"/>
              </a:rPr>
              <a:t>[sentiment]</a:t>
            </a:r>
            <a:endParaRPr sz="1725" dirty="0">
              <a:latin typeface="Calibri"/>
              <a:cs typeface="Calibri"/>
            </a:endParaRPr>
          </a:p>
          <a:p>
            <a:pPr marL="266224" marR="258604" indent="-257175">
              <a:spcBef>
                <a:spcPts val="413"/>
              </a:spcBef>
              <a:buClr>
                <a:srgbClr val="8B1515"/>
              </a:buClr>
              <a:buFont typeface="Times New Roman"/>
              <a:buChar char="•"/>
              <a:tabLst>
                <a:tab pos="266224" algn="l"/>
                <a:tab pos="266700" algn="l"/>
                <a:tab pos="2858928" algn="l"/>
              </a:tabLst>
            </a:pPr>
            <a:r>
              <a:rPr sz="1725" spc="-4" dirty="0">
                <a:latin typeface="Calibri"/>
                <a:cs typeface="Calibri"/>
              </a:rPr>
              <a:t>Iroh </a:t>
            </a:r>
            <a:r>
              <a:rPr sz="1725" dirty="0">
                <a:latin typeface="Calibri"/>
                <a:cs typeface="Calibri"/>
              </a:rPr>
              <a:t>went into the kitchen to </a:t>
            </a:r>
            <a:r>
              <a:rPr sz="1725" spc="-4" dirty="0">
                <a:latin typeface="Calibri"/>
                <a:cs typeface="Calibri"/>
              </a:rPr>
              <a:t>make some </a:t>
            </a:r>
            <a:r>
              <a:rPr sz="1725" dirty="0">
                <a:latin typeface="Calibri"/>
                <a:cs typeface="Calibri"/>
              </a:rPr>
              <a:t>tea. </a:t>
            </a:r>
            <a:r>
              <a:rPr sz="1725" spc="-4" dirty="0">
                <a:latin typeface="Calibri"/>
                <a:cs typeface="Calibri"/>
              </a:rPr>
              <a:t>Standing next </a:t>
            </a:r>
            <a:r>
              <a:rPr sz="1725" dirty="0">
                <a:latin typeface="Calibri"/>
                <a:cs typeface="Calibri"/>
              </a:rPr>
              <a:t>to </a:t>
            </a:r>
            <a:r>
              <a:rPr sz="1725" spc="-4" dirty="0">
                <a:latin typeface="Calibri"/>
                <a:cs typeface="Calibri"/>
              </a:rPr>
              <a:t>Iroh, Zuko </a:t>
            </a:r>
            <a:r>
              <a:rPr sz="1725" dirty="0">
                <a:latin typeface="Calibri"/>
                <a:cs typeface="Calibri"/>
              </a:rPr>
              <a:t>pondered </a:t>
            </a:r>
            <a:r>
              <a:rPr sz="1725" spc="-4" dirty="0">
                <a:latin typeface="Calibri"/>
                <a:cs typeface="Calibri"/>
              </a:rPr>
              <a:t>his  destiny. Zuko</a:t>
            </a:r>
            <a:r>
              <a:rPr sz="1725" spc="11" dirty="0">
                <a:latin typeface="Calibri"/>
                <a:cs typeface="Calibri"/>
              </a:rPr>
              <a:t> </a:t>
            </a:r>
            <a:r>
              <a:rPr sz="1725" dirty="0">
                <a:latin typeface="Calibri"/>
                <a:cs typeface="Calibri"/>
              </a:rPr>
              <a:t>left</a:t>
            </a:r>
            <a:r>
              <a:rPr sz="1725" spc="11" dirty="0">
                <a:latin typeface="Calibri"/>
                <a:cs typeface="Calibri"/>
              </a:rPr>
              <a:t> </a:t>
            </a:r>
            <a:r>
              <a:rPr sz="1725" dirty="0">
                <a:latin typeface="Calibri"/>
                <a:cs typeface="Calibri"/>
              </a:rPr>
              <a:t>the</a:t>
            </a:r>
            <a:r>
              <a:rPr sz="1725" u="heavy" dirty="0">
                <a:uFill>
                  <a:solidFill>
                    <a:srgbClr val="000000"/>
                  </a:solidFill>
                </a:uFill>
                <a:latin typeface="Calibri"/>
                <a:cs typeface="Calibri"/>
              </a:rPr>
              <a:t> 	</a:t>
            </a:r>
            <a:r>
              <a:rPr sz="1725" dirty="0">
                <a:latin typeface="Calibri"/>
                <a:cs typeface="Calibri"/>
              </a:rPr>
              <a:t>. </a:t>
            </a:r>
            <a:r>
              <a:rPr sz="1725" dirty="0">
                <a:solidFill>
                  <a:srgbClr val="175E53"/>
                </a:solidFill>
                <a:latin typeface="Calibri"/>
                <a:cs typeface="Calibri"/>
              </a:rPr>
              <a:t>[some reasoning – this is</a:t>
            </a:r>
            <a:r>
              <a:rPr sz="1725" spc="-8" dirty="0">
                <a:solidFill>
                  <a:srgbClr val="175E53"/>
                </a:solidFill>
                <a:latin typeface="Calibri"/>
                <a:cs typeface="Calibri"/>
              </a:rPr>
              <a:t> </a:t>
            </a:r>
            <a:r>
              <a:rPr sz="1725" spc="-4" dirty="0">
                <a:solidFill>
                  <a:srgbClr val="175E53"/>
                </a:solidFill>
                <a:latin typeface="Calibri"/>
                <a:cs typeface="Calibri"/>
              </a:rPr>
              <a:t>harder]</a:t>
            </a:r>
            <a:endParaRPr sz="1725" dirty="0">
              <a:latin typeface="Calibri"/>
              <a:cs typeface="Calibri"/>
            </a:endParaRPr>
          </a:p>
          <a:p>
            <a:pPr marL="266700" indent="-257175">
              <a:spcBef>
                <a:spcPts val="413"/>
              </a:spcBef>
              <a:buClr>
                <a:srgbClr val="8B1515"/>
              </a:buClr>
              <a:buFont typeface="Times New Roman"/>
              <a:buChar char="•"/>
              <a:tabLst>
                <a:tab pos="266224" algn="l"/>
                <a:tab pos="266700" algn="l"/>
                <a:tab pos="6683693" algn="l"/>
              </a:tabLst>
            </a:pPr>
            <a:r>
              <a:rPr sz="1725" dirty="0">
                <a:latin typeface="Calibri"/>
                <a:cs typeface="Calibri"/>
              </a:rPr>
              <a:t>I was thinking about the sequence that goes 1, 1, 2, 3, 5, 8,</a:t>
            </a:r>
            <a:r>
              <a:rPr sz="1725" spc="64" dirty="0">
                <a:latin typeface="Calibri"/>
                <a:cs typeface="Calibri"/>
              </a:rPr>
              <a:t> </a:t>
            </a:r>
            <a:r>
              <a:rPr sz="1725" spc="-4" dirty="0">
                <a:latin typeface="Calibri"/>
                <a:cs typeface="Calibri"/>
              </a:rPr>
              <a:t>13,</a:t>
            </a:r>
            <a:r>
              <a:rPr sz="1725" spc="8" dirty="0">
                <a:latin typeface="Calibri"/>
                <a:cs typeface="Calibri"/>
              </a:rPr>
              <a:t> </a:t>
            </a:r>
            <a:r>
              <a:rPr sz="1725" spc="-4" dirty="0">
                <a:latin typeface="Calibri"/>
                <a:cs typeface="Calibri"/>
              </a:rPr>
              <a:t>21,</a:t>
            </a:r>
            <a:r>
              <a:rPr sz="1725" u="heavy" spc="-4" dirty="0">
                <a:uFill>
                  <a:solidFill>
                    <a:srgbClr val="000000"/>
                  </a:solidFill>
                </a:uFill>
                <a:latin typeface="Calibri"/>
                <a:cs typeface="Calibri"/>
              </a:rPr>
              <a:t> 	</a:t>
            </a:r>
            <a:r>
              <a:rPr sz="1725" dirty="0">
                <a:solidFill>
                  <a:srgbClr val="175E53"/>
                </a:solidFill>
                <a:latin typeface="Calibri"/>
                <a:cs typeface="Calibri"/>
              </a:rPr>
              <a:t>[some </a:t>
            </a:r>
            <a:r>
              <a:rPr sz="1725" spc="-4" dirty="0">
                <a:solidFill>
                  <a:srgbClr val="175E53"/>
                </a:solidFill>
                <a:latin typeface="Calibri"/>
                <a:cs typeface="Calibri"/>
              </a:rPr>
              <a:t>basic</a:t>
            </a:r>
            <a:endParaRPr sz="1725" dirty="0">
              <a:latin typeface="Calibri"/>
              <a:cs typeface="Calibri"/>
            </a:endParaRPr>
          </a:p>
          <a:p>
            <a:pPr marL="266224">
              <a:spcBef>
                <a:spcPts val="4"/>
              </a:spcBef>
            </a:pPr>
            <a:r>
              <a:rPr sz="1725" dirty="0">
                <a:solidFill>
                  <a:srgbClr val="175E53"/>
                </a:solidFill>
                <a:latin typeface="Calibri"/>
                <a:cs typeface="Calibri"/>
              </a:rPr>
              <a:t>arithmetic; they </a:t>
            </a:r>
            <a:r>
              <a:rPr sz="1725" spc="-4" dirty="0">
                <a:solidFill>
                  <a:srgbClr val="175E53"/>
                </a:solidFill>
                <a:latin typeface="Calibri"/>
                <a:cs typeface="Calibri"/>
              </a:rPr>
              <a:t>don’t </a:t>
            </a:r>
            <a:r>
              <a:rPr sz="1725" dirty="0">
                <a:solidFill>
                  <a:srgbClr val="175E53"/>
                </a:solidFill>
                <a:latin typeface="Calibri"/>
                <a:cs typeface="Calibri"/>
              </a:rPr>
              <a:t>learn the Fibonnaci</a:t>
            </a:r>
            <a:r>
              <a:rPr sz="1725" spc="15" dirty="0">
                <a:solidFill>
                  <a:srgbClr val="175E53"/>
                </a:solidFill>
                <a:latin typeface="Calibri"/>
                <a:cs typeface="Calibri"/>
              </a:rPr>
              <a:t> </a:t>
            </a:r>
            <a:r>
              <a:rPr sz="1725" dirty="0">
                <a:solidFill>
                  <a:srgbClr val="175E53"/>
                </a:solidFill>
                <a:latin typeface="Calibri"/>
                <a:cs typeface="Calibri"/>
              </a:rPr>
              <a:t>sequence]</a:t>
            </a:r>
            <a:endParaRPr sz="1725" dirty="0">
              <a:latin typeface="Calibri"/>
              <a:cs typeface="Calibri"/>
            </a:endParaRP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Models </a:t>
            </a:r>
            <a:r>
              <a:rPr sz="1725" spc="-4" dirty="0">
                <a:latin typeface="Calibri"/>
                <a:cs typeface="Calibri"/>
              </a:rPr>
              <a:t>also </a:t>
            </a:r>
            <a:r>
              <a:rPr sz="1725" dirty="0">
                <a:latin typeface="Calibri"/>
                <a:cs typeface="Calibri"/>
              </a:rPr>
              <a:t>learn – and can exacerbate </a:t>
            </a:r>
            <a:r>
              <a:rPr sz="1725" spc="-4" dirty="0">
                <a:latin typeface="Calibri"/>
                <a:cs typeface="Calibri"/>
              </a:rPr>
              <a:t>racism, sexism, </a:t>
            </a:r>
            <a:r>
              <a:rPr sz="1725" dirty="0">
                <a:latin typeface="Calibri"/>
                <a:cs typeface="Calibri"/>
              </a:rPr>
              <a:t>all manner </a:t>
            </a:r>
            <a:r>
              <a:rPr sz="1725" spc="-4" dirty="0">
                <a:latin typeface="Calibri"/>
                <a:cs typeface="Calibri"/>
              </a:rPr>
              <a:t>of bad</a:t>
            </a:r>
            <a:r>
              <a:rPr sz="1725" spc="19" dirty="0">
                <a:latin typeface="Calibri"/>
                <a:cs typeface="Calibri"/>
              </a:rPr>
              <a:t> </a:t>
            </a:r>
            <a:r>
              <a:rPr sz="1725" spc="-4" dirty="0">
                <a:latin typeface="Calibri"/>
                <a:cs typeface="Calibri"/>
              </a:rPr>
              <a:t>biases.</a:t>
            </a:r>
            <a:endParaRPr sz="1725" dirty="0">
              <a:latin typeface="Calibri"/>
              <a:cs typeface="Calibri"/>
            </a:endParaRPr>
          </a:p>
          <a:p>
            <a:pPr marL="266700" indent="-257175">
              <a:spcBef>
                <a:spcPts val="506"/>
              </a:spcBef>
              <a:buClr>
                <a:srgbClr val="8B1515"/>
              </a:buClr>
              <a:buFont typeface="Times New Roman"/>
              <a:buChar char="•"/>
              <a:tabLst>
                <a:tab pos="266224" algn="l"/>
                <a:tab pos="266700" algn="l"/>
              </a:tabLst>
            </a:pPr>
            <a:r>
              <a:rPr sz="1725" dirty="0">
                <a:latin typeface="Calibri"/>
                <a:cs typeface="Calibri"/>
              </a:rPr>
              <a:t>More </a:t>
            </a:r>
            <a:r>
              <a:rPr sz="1725" spc="-4" dirty="0">
                <a:latin typeface="Calibri"/>
                <a:cs typeface="Calibri"/>
              </a:rPr>
              <a:t>on </a:t>
            </a:r>
            <a:r>
              <a:rPr sz="1725" dirty="0">
                <a:latin typeface="Calibri"/>
                <a:cs typeface="Calibri"/>
              </a:rPr>
              <a:t>all this in the interpretability</a:t>
            </a:r>
            <a:r>
              <a:rPr sz="1725" spc="-4" dirty="0">
                <a:latin typeface="Calibri"/>
                <a:cs typeface="Calibri"/>
              </a:rPr>
              <a:t> lecture!</a:t>
            </a:r>
            <a:endParaRPr sz="1725" dirty="0">
              <a:latin typeface="Calibri"/>
              <a:cs typeface="Calibri"/>
            </a:endParaRPr>
          </a:p>
        </p:txBody>
      </p:sp>
      <p:sp>
        <p:nvSpPr>
          <p:cNvPr id="5" name="TextBox 4">
            <a:extLst>
              <a:ext uri="{FF2B5EF4-FFF2-40B4-BE49-F238E27FC236}">
                <a16:creationId xmlns:a16="http://schemas.microsoft.com/office/drawing/2014/main" id="{73903BEA-C94F-4C25-84D2-521EFCB2B679}"/>
              </a:ext>
            </a:extLst>
          </p:cNvPr>
          <p:cNvSpPr txBox="1"/>
          <p:nvPr/>
        </p:nvSpPr>
        <p:spPr>
          <a:xfrm>
            <a:off x="1524000" y="6581002"/>
            <a:ext cx="1832746" cy="276999"/>
          </a:xfrm>
          <a:prstGeom prst="rect">
            <a:avLst/>
          </a:prstGeom>
          <a:noFill/>
        </p:spPr>
        <p:txBody>
          <a:bodyPr wrap="none" rtlCol="0">
            <a:spAutoFit/>
          </a:bodyPr>
          <a:lstStyle/>
          <a:p>
            <a:pPr>
              <a:defRPr/>
            </a:pPr>
            <a:r>
              <a:rPr lang="en-US" sz="1200">
                <a:solidFill>
                  <a:prstClr val="black"/>
                </a:solidFill>
                <a:latin typeface="Calibri"/>
              </a:rPr>
              <a:t>Adapted from John </a:t>
            </a:r>
            <a:r>
              <a:rPr lang="en-US" sz="1200" dirty="0">
                <a:solidFill>
                  <a:prstClr val="black"/>
                </a:solidFill>
                <a:latin typeface="Calibri"/>
              </a:rPr>
              <a:t>Hewitt</a:t>
            </a:r>
          </a:p>
        </p:txBody>
      </p:sp>
      <p:sp>
        <p:nvSpPr>
          <p:cNvPr id="7" name="Title 6">
            <a:extLst>
              <a:ext uri="{FF2B5EF4-FFF2-40B4-BE49-F238E27FC236}">
                <a16:creationId xmlns:a16="http://schemas.microsoft.com/office/drawing/2014/main" id="{DAC1E75A-BFAC-4641-BF8F-19FF2A787C46}"/>
              </a:ext>
            </a:extLst>
          </p:cNvPr>
          <p:cNvSpPr>
            <a:spLocks noGrp="1"/>
          </p:cNvSpPr>
          <p:nvPr>
            <p:ph type="title"/>
          </p:nvPr>
        </p:nvSpPr>
        <p:spPr>
          <a:xfrm>
            <a:off x="683581" y="124969"/>
            <a:ext cx="9579289" cy="984885"/>
          </a:xfrm>
        </p:spPr>
        <p:txBody>
          <a:bodyPr vert="horz" lIns="91440" tIns="45720" rIns="91440" bIns="45720" rtlCol="0" anchor="ctr">
            <a:normAutofit fontScale="90000"/>
          </a:bodyPr>
          <a:lstStyle/>
          <a:p>
            <a:r>
              <a:rPr lang="en-US" spc="-120" dirty="0"/>
              <a:t>Capturing meaning via context: </a:t>
            </a:r>
            <a:br>
              <a:rPr lang="en-US" spc="-120" dirty="0"/>
            </a:br>
            <a:r>
              <a:rPr lang="en-US" spc="-120" dirty="0"/>
              <a:t>What kinds of things does pretraining learn?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C6D7D45B-BAA5-45FD-9A2A-DA123A7229BE}"/>
              </a:ext>
            </a:extLst>
          </p:cNvPr>
          <p:cNvSpPr>
            <a:spLocks noGrp="1"/>
          </p:cNvSpPr>
          <p:nvPr>
            <p:ph type="title"/>
          </p:nvPr>
        </p:nvSpPr>
        <p:spPr>
          <a:xfrm>
            <a:off x="781337" y="384813"/>
            <a:ext cx="8355330" cy="492443"/>
          </a:xfrm>
        </p:spPr>
        <p:txBody>
          <a:bodyPr vert="horz" lIns="91440" tIns="45720" rIns="91440" bIns="45720" rtlCol="0" anchor="ctr">
            <a:normAutofit fontScale="90000"/>
          </a:bodyPr>
          <a:lstStyle/>
          <a:p>
            <a:r>
              <a:rPr lang="en-US" spc="-120" dirty="0"/>
              <a:t>Pretraining for three types of architectures</a:t>
            </a:r>
          </a:p>
        </p:txBody>
      </p:sp>
      <p:grpSp>
        <p:nvGrpSpPr>
          <p:cNvPr id="2" name="Group 1">
            <a:extLst>
              <a:ext uri="{FF2B5EF4-FFF2-40B4-BE49-F238E27FC236}">
                <a16:creationId xmlns:a16="http://schemas.microsoft.com/office/drawing/2014/main" id="{E3279D64-BA1D-42E7-A9CE-2F11670FB0DB}"/>
              </a:ext>
            </a:extLst>
          </p:cNvPr>
          <p:cNvGrpSpPr/>
          <p:nvPr/>
        </p:nvGrpSpPr>
        <p:grpSpPr>
          <a:xfrm>
            <a:off x="906135" y="1433798"/>
            <a:ext cx="8230532" cy="3990404"/>
            <a:chOff x="1887780" y="1724597"/>
            <a:chExt cx="8230532" cy="3990404"/>
          </a:xfrm>
        </p:grpSpPr>
        <p:sp>
          <p:nvSpPr>
            <p:cNvPr id="3" name="object 3"/>
            <p:cNvSpPr txBox="1"/>
            <p:nvPr/>
          </p:nvSpPr>
          <p:spPr>
            <a:xfrm>
              <a:off x="1887780" y="1724597"/>
              <a:ext cx="7214235" cy="275556"/>
            </a:xfrm>
            <a:prstGeom prst="rect">
              <a:avLst/>
            </a:prstGeom>
          </p:spPr>
          <p:txBody>
            <a:bodyPr vert="horz" wrap="square" lIns="0" tIns="10001" rIns="0" bIns="0" rtlCol="0">
              <a:spAutoFit/>
            </a:bodyPr>
            <a:lstStyle/>
            <a:p>
              <a:pPr marL="9525">
                <a:spcBef>
                  <a:spcPts val="79"/>
                </a:spcBef>
              </a:pPr>
              <a:r>
                <a:rPr sz="1725" dirty="0">
                  <a:latin typeface="Calibri"/>
                  <a:cs typeface="Calibri"/>
                </a:rPr>
                <a:t>The </a:t>
              </a:r>
              <a:r>
                <a:rPr sz="1725" spc="-4" dirty="0">
                  <a:latin typeface="Calibri"/>
                  <a:cs typeface="Calibri"/>
                </a:rPr>
                <a:t>neural </a:t>
              </a:r>
              <a:r>
                <a:rPr sz="1725" dirty="0">
                  <a:latin typeface="Calibri"/>
                  <a:cs typeface="Calibri"/>
                </a:rPr>
                <a:t>architecture influences the type </a:t>
              </a:r>
              <a:r>
                <a:rPr sz="1725" spc="-4" dirty="0">
                  <a:latin typeface="Calibri"/>
                  <a:cs typeface="Calibri"/>
                </a:rPr>
                <a:t>of pretraining, </a:t>
              </a:r>
              <a:r>
                <a:rPr sz="1725" dirty="0">
                  <a:latin typeface="Calibri"/>
                  <a:cs typeface="Calibri"/>
                </a:rPr>
                <a:t>and </a:t>
              </a:r>
              <a:r>
                <a:rPr sz="1725" spc="-4" dirty="0">
                  <a:latin typeface="Calibri"/>
                  <a:cs typeface="Calibri"/>
                </a:rPr>
                <a:t>natural use</a:t>
              </a:r>
              <a:r>
                <a:rPr sz="1725" spc="34" dirty="0">
                  <a:latin typeface="Calibri"/>
                  <a:cs typeface="Calibri"/>
                </a:rPr>
                <a:t> </a:t>
              </a:r>
              <a:r>
                <a:rPr sz="1725" dirty="0">
                  <a:latin typeface="Calibri"/>
                  <a:cs typeface="Calibri"/>
                </a:rPr>
                <a:t>cases.</a:t>
              </a:r>
              <a:endParaRPr sz="1725">
                <a:latin typeface="Calibri"/>
                <a:cs typeface="Calibri"/>
              </a:endParaRPr>
            </a:p>
          </p:txBody>
        </p:sp>
        <p:sp>
          <p:nvSpPr>
            <p:cNvPr id="4" name="object 4"/>
            <p:cNvSpPr/>
            <p:nvPr/>
          </p:nvSpPr>
          <p:spPr>
            <a:xfrm>
              <a:off x="2275951" y="2101835"/>
              <a:ext cx="1163860" cy="778669"/>
            </a:xfrm>
            <a:prstGeom prst="rect">
              <a:avLst/>
            </a:prstGeom>
            <a:blipFill>
              <a:blip r:embed="rId2" cstate="print"/>
              <a:stretch>
                <a:fillRect/>
              </a:stretch>
            </a:blipFill>
          </p:spPr>
          <p:txBody>
            <a:bodyPr wrap="square" lIns="0" tIns="0" rIns="0" bIns="0" rtlCol="0"/>
            <a:lstStyle/>
            <a:p>
              <a:endParaRPr sz="1350"/>
            </a:p>
          </p:txBody>
        </p:sp>
        <p:grpSp>
          <p:nvGrpSpPr>
            <p:cNvPr id="5" name="object 5"/>
            <p:cNvGrpSpPr/>
            <p:nvPr/>
          </p:nvGrpSpPr>
          <p:grpSpPr>
            <a:xfrm>
              <a:off x="2279524" y="3322701"/>
              <a:ext cx="1156811" cy="771525"/>
              <a:chOff x="1007363" y="3287267"/>
              <a:chExt cx="1542415" cy="1028700"/>
            </a:xfrm>
          </p:grpSpPr>
          <p:sp>
            <p:nvSpPr>
              <p:cNvPr id="6" name="object 6"/>
              <p:cNvSpPr/>
              <p:nvPr/>
            </p:nvSpPr>
            <p:spPr>
              <a:xfrm>
                <a:off x="1007364" y="3287267"/>
                <a:ext cx="192405" cy="1028700"/>
              </a:xfrm>
              <a:custGeom>
                <a:avLst/>
                <a:gdLst/>
                <a:ahLst/>
                <a:cxnLst/>
                <a:rect l="l" t="t" r="r" b="b"/>
                <a:pathLst>
                  <a:path w="192405" h="1028700">
                    <a:moveTo>
                      <a:pt x="192024" y="679704"/>
                    </a:moveTo>
                    <a:lnTo>
                      <a:pt x="189509" y="667258"/>
                    </a:lnTo>
                    <a:lnTo>
                      <a:pt x="182651" y="657085"/>
                    </a:lnTo>
                    <a:lnTo>
                      <a:pt x="172478" y="650227"/>
                    </a:lnTo>
                    <a:lnTo>
                      <a:pt x="160020" y="647700"/>
                    </a:lnTo>
                    <a:lnTo>
                      <a:pt x="32004" y="647700"/>
                    </a:lnTo>
                    <a:lnTo>
                      <a:pt x="19545" y="650227"/>
                    </a:lnTo>
                    <a:lnTo>
                      <a:pt x="9372" y="657085"/>
                    </a:lnTo>
                    <a:lnTo>
                      <a:pt x="2501" y="667258"/>
                    </a:lnTo>
                    <a:lnTo>
                      <a:pt x="0" y="679704"/>
                    </a:lnTo>
                    <a:lnTo>
                      <a:pt x="0" y="996696"/>
                    </a:lnTo>
                    <a:lnTo>
                      <a:pt x="2501" y="1009154"/>
                    </a:lnTo>
                    <a:lnTo>
                      <a:pt x="9372" y="1019327"/>
                    </a:lnTo>
                    <a:lnTo>
                      <a:pt x="19545" y="1026185"/>
                    </a:lnTo>
                    <a:lnTo>
                      <a:pt x="32004" y="1028700"/>
                    </a:lnTo>
                    <a:lnTo>
                      <a:pt x="160020" y="1028700"/>
                    </a:lnTo>
                    <a:lnTo>
                      <a:pt x="172478" y="1026185"/>
                    </a:lnTo>
                    <a:lnTo>
                      <a:pt x="182651" y="1019327"/>
                    </a:lnTo>
                    <a:lnTo>
                      <a:pt x="189509" y="1009154"/>
                    </a:lnTo>
                    <a:lnTo>
                      <a:pt x="192024" y="996696"/>
                    </a:lnTo>
                    <a:lnTo>
                      <a:pt x="192024" y="679704"/>
                    </a:lnTo>
                    <a:close/>
                  </a:path>
                  <a:path w="192405" h="1028700">
                    <a:moveTo>
                      <a:pt x="192024" y="32004"/>
                    </a:moveTo>
                    <a:lnTo>
                      <a:pt x="189509" y="19558"/>
                    </a:lnTo>
                    <a:lnTo>
                      <a:pt x="182651" y="9385"/>
                    </a:lnTo>
                    <a:lnTo>
                      <a:pt x="172478" y="2527"/>
                    </a:lnTo>
                    <a:lnTo>
                      <a:pt x="160020" y="0"/>
                    </a:lnTo>
                    <a:lnTo>
                      <a:pt x="32004" y="0"/>
                    </a:lnTo>
                    <a:lnTo>
                      <a:pt x="19545" y="2527"/>
                    </a:lnTo>
                    <a:lnTo>
                      <a:pt x="9372" y="9385"/>
                    </a:lnTo>
                    <a:lnTo>
                      <a:pt x="2501" y="19558"/>
                    </a:lnTo>
                    <a:lnTo>
                      <a:pt x="0" y="32004"/>
                    </a:lnTo>
                    <a:lnTo>
                      <a:pt x="0" y="348996"/>
                    </a:lnTo>
                    <a:lnTo>
                      <a:pt x="2501" y="361454"/>
                    </a:lnTo>
                    <a:lnTo>
                      <a:pt x="9372" y="371627"/>
                    </a:lnTo>
                    <a:lnTo>
                      <a:pt x="19545" y="378485"/>
                    </a:lnTo>
                    <a:lnTo>
                      <a:pt x="32004" y="381000"/>
                    </a:lnTo>
                    <a:lnTo>
                      <a:pt x="160020" y="381000"/>
                    </a:lnTo>
                    <a:lnTo>
                      <a:pt x="172478" y="378485"/>
                    </a:lnTo>
                    <a:lnTo>
                      <a:pt x="182651" y="371627"/>
                    </a:lnTo>
                    <a:lnTo>
                      <a:pt x="189509" y="361454"/>
                    </a:lnTo>
                    <a:lnTo>
                      <a:pt x="192024" y="348996"/>
                    </a:lnTo>
                    <a:lnTo>
                      <a:pt x="192024" y="32004"/>
                    </a:lnTo>
                    <a:close/>
                  </a:path>
                </a:pathLst>
              </a:custGeom>
              <a:solidFill>
                <a:srgbClr val="6CE9FF"/>
              </a:solidFill>
            </p:spPr>
            <p:txBody>
              <a:bodyPr wrap="square" lIns="0" tIns="0" rIns="0" bIns="0" rtlCol="0"/>
              <a:lstStyle/>
              <a:p>
                <a:endParaRPr sz="1350"/>
              </a:p>
            </p:txBody>
          </p:sp>
          <p:sp>
            <p:nvSpPr>
              <p:cNvPr id="7" name="object 7"/>
              <p:cNvSpPr/>
              <p:nvPr/>
            </p:nvSpPr>
            <p:spPr>
              <a:xfrm>
                <a:off x="1065275" y="3668267"/>
                <a:ext cx="76200" cy="266700"/>
              </a:xfrm>
              <a:custGeom>
                <a:avLst/>
                <a:gdLst/>
                <a:ahLst/>
                <a:cxnLst/>
                <a:rect l="l" t="t" r="r" b="b"/>
                <a:pathLst>
                  <a:path w="76200" h="266700">
                    <a:moveTo>
                      <a:pt x="44450" y="63499"/>
                    </a:moveTo>
                    <a:lnTo>
                      <a:pt x="31750" y="63499"/>
                    </a:lnTo>
                    <a:lnTo>
                      <a:pt x="31750" y="266699"/>
                    </a:lnTo>
                    <a:lnTo>
                      <a:pt x="44450" y="266699"/>
                    </a:lnTo>
                    <a:lnTo>
                      <a:pt x="44450" y="63499"/>
                    </a:lnTo>
                    <a:close/>
                  </a:path>
                  <a:path w="76200" h="266700">
                    <a:moveTo>
                      <a:pt x="38100" y="0"/>
                    </a:moveTo>
                    <a:lnTo>
                      <a:pt x="0" y="76199"/>
                    </a:lnTo>
                    <a:lnTo>
                      <a:pt x="31750" y="76199"/>
                    </a:lnTo>
                    <a:lnTo>
                      <a:pt x="31750" y="63499"/>
                    </a:lnTo>
                    <a:lnTo>
                      <a:pt x="69850" y="63499"/>
                    </a:lnTo>
                    <a:lnTo>
                      <a:pt x="38100" y="0"/>
                    </a:lnTo>
                    <a:close/>
                  </a:path>
                  <a:path w="76200" h="266700">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lstStyle/>
              <a:p>
                <a:endParaRPr sz="1350"/>
              </a:p>
            </p:txBody>
          </p:sp>
          <p:sp>
            <p:nvSpPr>
              <p:cNvPr id="8" name="object 8"/>
              <p:cNvSpPr/>
              <p:nvPr/>
            </p:nvSpPr>
            <p:spPr>
              <a:xfrm>
                <a:off x="1351788" y="3287267"/>
                <a:ext cx="192405" cy="1028700"/>
              </a:xfrm>
              <a:custGeom>
                <a:avLst/>
                <a:gdLst/>
                <a:ahLst/>
                <a:cxnLst/>
                <a:rect l="l" t="t" r="r" b="b"/>
                <a:pathLst>
                  <a:path w="192405" h="102870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p:spPr>
            <p:txBody>
              <a:bodyPr wrap="square" lIns="0" tIns="0" rIns="0" bIns="0" rtlCol="0"/>
              <a:lstStyle/>
              <a:p>
                <a:endParaRPr sz="1350"/>
              </a:p>
            </p:txBody>
          </p:sp>
          <p:sp>
            <p:nvSpPr>
              <p:cNvPr id="9" name="object 9"/>
              <p:cNvSpPr/>
              <p:nvPr/>
            </p:nvSpPr>
            <p:spPr>
              <a:xfrm>
                <a:off x="1099489" y="3668267"/>
                <a:ext cx="348615" cy="271780"/>
              </a:xfrm>
              <a:custGeom>
                <a:avLst/>
                <a:gdLst/>
                <a:ahLst/>
                <a:cxnLst/>
                <a:rect l="l" t="t" r="r" b="b"/>
                <a:pathLst>
                  <a:path w="348615" h="271779">
                    <a:moveTo>
                      <a:pt x="284261" y="41702"/>
                    </a:moveTo>
                    <a:lnTo>
                      <a:pt x="0" y="261619"/>
                    </a:lnTo>
                    <a:lnTo>
                      <a:pt x="7772" y="271779"/>
                    </a:lnTo>
                    <a:lnTo>
                      <a:pt x="292027" y="51725"/>
                    </a:lnTo>
                    <a:lnTo>
                      <a:pt x="284261" y="41702"/>
                    </a:lnTo>
                    <a:close/>
                  </a:path>
                  <a:path w="348615" h="271779">
                    <a:moveTo>
                      <a:pt x="332127" y="33908"/>
                    </a:moveTo>
                    <a:lnTo>
                      <a:pt x="294335" y="33908"/>
                    </a:lnTo>
                    <a:lnTo>
                      <a:pt x="302082" y="43941"/>
                    </a:lnTo>
                    <a:lnTo>
                      <a:pt x="292027" y="51725"/>
                    </a:lnTo>
                    <a:lnTo>
                      <a:pt x="311480" y="76834"/>
                    </a:lnTo>
                    <a:lnTo>
                      <a:pt x="332127" y="33908"/>
                    </a:lnTo>
                    <a:close/>
                  </a:path>
                  <a:path w="348615" h="271779">
                    <a:moveTo>
                      <a:pt x="294335" y="33908"/>
                    </a:moveTo>
                    <a:lnTo>
                      <a:pt x="284261" y="41702"/>
                    </a:lnTo>
                    <a:lnTo>
                      <a:pt x="292027" y="51725"/>
                    </a:lnTo>
                    <a:lnTo>
                      <a:pt x="302082" y="43941"/>
                    </a:lnTo>
                    <a:lnTo>
                      <a:pt x="294335" y="33908"/>
                    </a:lnTo>
                    <a:close/>
                  </a:path>
                  <a:path w="348615" h="271779">
                    <a:moveTo>
                      <a:pt x="348437" y="0"/>
                    </a:moveTo>
                    <a:lnTo>
                      <a:pt x="264744" y="16509"/>
                    </a:lnTo>
                    <a:lnTo>
                      <a:pt x="284261" y="41702"/>
                    </a:lnTo>
                    <a:lnTo>
                      <a:pt x="294335" y="33908"/>
                    </a:lnTo>
                    <a:lnTo>
                      <a:pt x="332127" y="33908"/>
                    </a:lnTo>
                    <a:lnTo>
                      <a:pt x="348437" y="0"/>
                    </a:lnTo>
                    <a:close/>
                  </a:path>
                </a:pathLst>
              </a:custGeom>
              <a:solidFill>
                <a:srgbClr val="000000"/>
              </a:solidFill>
            </p:spPr>
            <p:txBody>
              <a:bodyPr wrap="square" lIns="0" tIns="0" rIns="0" bIns="0" rtlCol="0"/>
              <a:lstStyle/>
              <a:p>
                <a:endParaRPr sz="1350"/>
              </a:p>
            </p:txBody>
          </p:sp>
          <p:sp>
            <p:nvSpPr>
              <p:cNvPr id="10" name="object 10"/>
              <p:cNvSpPr/>
              <p:nvPr/>
            </p:nvSpPr>
            <p:spPr>
              <a:xfrm>
                <a:off x="1696212" y="3287267"/>
                <a:ext cx="192405" cy="1028700"/>
              </a:xfrm>
              <a:custGeom>
                <a:avLst/>
                <a:gdLst/>
                <a:ahLst/>
                <a:cxnLst/>
                <a:rect l="l" t="t" r="r" b="b"/>
                <a:pathLst>
                  <a:path w="192405" h="102870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p:spPr>
            <p:txBody>
              <a:bodyPr wrap="square" lIns="0" tIns="0" rIns="0" bIns="0" rtlCol="0"/>
              <a:lstStyle/>
              <a:p>
                <a:endParaRPr sz="1350"/>
              </a:p>
            </p:txBody>
          </p:sp>
          <p:sp>
            <p:nvSpPr>
              <p:cNvPr id="11" name="object 11"/>
              <p:cNvSpPr/>
              <p:nvPr/>
            </p:nvSpPr>
            <p:spPr>
              <a:xfrm>
                <a:off x="1101077" y="3660266"/>
                <a:ext cx="691515" cy="280670"/>
              </a:xfrm>
              <a:custGeom>
                <a:avLst/>
                <a:gdLst/>
                <a:ahLst/>
                <a:cxnLst/>
                <a:rect l="l" t="t" r="r" b="b"/>
                <a:pathLst>
                  <a:path w="691514" h="280670">
                    <a:moveTo>
                      <a:pt x="617933" y="29613"/>
                    </a:moveTo>
                    <a:lnTo>
                      <a:pt x="0" y="268731"/>
                    </a:lnTo>
                    <a:lnTo>
                      <a:pt x="4584" y="280669"/>
                    </a:lnTo>
                    <a:lnTo>
                      <a:pt x="622517" y="41421"/>
                    </a:lnTo>
                    <a:lnTo>
                      <a:pt x="617933" y="29613"/>
                    </a:lnTo>
                    <a:close/>
                  </a:path>
                  <a:path w="691514" h="280670">
                    <a:moveTo>
                      <a:pt x="675799" y="25018"/>
                    </a:moveTo>
                    <a:lnTo>
                      <a:pt x="629805" y="25018"/>
                    </a:lnTo>
                    <a:lnTo>
                      <a:pt x="634377" y="36829"/>
                    </a:lnTo>
                    <a:lnTo>
                      <a:pt x="622517" y="41421"/>
                    </a:lnTo>
                    <a:lnTo>
                      <a:pt x="633996" y="70992"/>
                    </a:lnTo>
                    <a:lnTo>
                      <a:pt x="675799" y="25018"/>
                    </a:lnTo>
                    <a:close/>
                  </a:path>
                  <a:path w="691514" h="280670">
                    <a:moveTo>
                      <a:pt x="629805" y="25018"/>
                    </a:moveTo>
                    <a:lnTo>
                      <a:pt x="617933" y="29613"/>
                    </a:lnTo>
                    <a:lnTo>
                      <a:pt x="622517" y="41421"/>
                    </a:lnTo>
                    <a:lnTo>
                      <a:pt x="634377" y="36829"/>
                    </a:lnTo>
                    <a:lnTo>
                      <a:pt x="629805" y="25018"/>
                    </a:lnTo>
                    <a:close/>
                  </a:path>
                  <a:path w="691514" h="280670">
                    <a:moveTo>
                      <a:pt x="606437" y="0"/>
                    </a:moveTo>
                    <a:lnTo>
                      <a:pt x="617933" y="29613"/>
                    </a:lnTo>
                    <a:lnTo>
                      <a:pt x="629805" y="25018"/>
                    </a:lnTo>
                    <a:lnTo>
                      <a:pt x="675799" y="25018"/>
                    </a:lnTo>
                    <a:lnTo>
                      <a:pt x="691273" y="8000"/>
                    </a:lnTo>
                    <a:lnTo>
                      <a:pt x="606437" y="0"/>
                    </a:lnTo>
                    <a:close/>
                  </a:path>
                </a:pathLst>
              </a:custGeom>
              <a:solidFill>
                <a:srgbClr val="000000"/>
              </a:solidFill>
            </p:spPr>
            <p:txBody>
              <a:bodyPr wrap="square" lIns="0" tIns="0" rIns="0" bIns="0" rtlCol="0"/>
              <a:lstStyle/>
              <a:p>
                <a:endParaRPr sz="1350"/>
              </a:p>
            </p:txBody>
          </p:sp>
          <p:sp>
            <p:nvSpPr>
              <p:cNvPr id="12" name="object 12"/>
              <p:cNvSpPr/>
              <p:nvPr/>
            </p:nvSpPr>
            <p:spPr>
              <a:xfrm>
                <a:off x="2040636" y="3287267"/>
                <a:ext cx="192405" cy="1028700"/>
              </a:xfrm>
              <a:custGeom>
                <a:avLst/>
                <a:gdLst/>
                <a:ahLst/>
                <a:cxnLst/>
                <a:rect l="l" t="t" r="r" b="b"/>
                <a:pathLst>
                  <a:path w="192405" h="102870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p:spPr>
            <p:txBody>
              <a:bodyPr wrap="square" lIns="0" tIns="0" rIns="0" bIns="0" rtlCol="0"/>
              <a:lstStyle/>
              <a:p>
                <a:endParaRPr sz="1350"/>
              </a:p>
            </p:txBody>
          </p:sp>
          <p:sp>
            <p:nvSpPr>
              <p:cNvPr id="13" name="object 13"/>
              <p:cNvSpPr/>
              <p:nvPr/>
            </p:nvSpPr>
            <p:spPr>
              <a:xfrm>
                <a:off x="1445513" y="3660266"/>
                <a:ext cx="691515" cy="280670"/>
              </a:xfrm>
              <a:custGeom>
                <a:avLst/>
                <a:gdLst/>
                <a:ahLst/>
                <a:cxnLst/>
                <a:rect l="l" t="t" r="r" b="b"/>
                <a:pathLst>
                  <a:path w="691514" h="280670">
                    <a:moveTo>
                      <a:pt x="617920" y="29613"/>
                    </a:moveTo>
                    <a:lnTo>
                      <a:pt x="0" y="268731"/>
                    </a:lnTo>
                    <a:lnTo>
                      <a:pt x="4572" y="280669"/>
                    </a:lnTo>
                    <a:lnTo>
                      <a:pt x="622504" y="41421"/>
                    </a:lnTo>
                    <a:lnTo>
                      <a:pt x="617920" y="29613"/>
                    </a:lnTo>
                    <a:close/>
                  </a:path>
                  <a:path w="691514" h="280670">
                    <a:moveTo>
                      <a:pt x="675786" y="25018"/>
                    </a:moveTo>
                    <a:lnTo>
                      <a:pt x="629793" y="25018"/>
                    </a:lnTo>
                    <a:lnTo>
                      <a:pt x="634365" y="36829"/>
                    </a:lnTo>
                    <a:lnTo>
                      <a:pt x="622504" y="41421"/>
                    </a:lnTo>
                    <a:lnTo>
                      <a:pt x="633984" y="70992"/>
                    </a:lnTo>
                    <a:lnTo>
                      <a:pt x="675786" y="25018"/>
                    </a:lnTo>
                    <a:close/>
                  </a:path>
                  <a:path w="691514" h="280670">
                    <a:moveTo>
                      <a:pt x="629793" y="25018"/>
                    </a:moveTo>
                    <a:lnTo>
                      <a:pt x="617920" y="29613"/>
                    </a:lnTo>
                    <a:lnTo>
                      <a:pt x="622504" y="41421"/>
                    </a:lnTo>
                    <a:lnTo>
                      <a:pt x="634365" y="36829"/>
                    </a:lnTo>
                    <a:lnTo>
                      <a:pt x="629793" y="25018"/>
                    </a:lnTo>
                    <a:close/>
                  </a:path>
                  <a:path w="691514" h="280670">
                    <a:moveTo>
                      <a:pt x="606425" y="0"/>
                    </a:moveTo>
                    <a:lnTo>
                      <a:pt x="617920" y="29613"/>
                    </a:lnTo>
                    <a:lnTo>
                      <a:pt x="629793" y="25018"/>
                    </a:lnTo>
                    <a:lnTo>
                      <a:pt x="675786" y="25018"/>
                    </a:lnTo>
                    <a:lnTo>
                      <a:pt x="691261" y="8000"/>
                    </a:lnTo>
                    <a:lnTo>
                      <a:pt x="606425" y="0"/>
                    </a:lnTo>
                    <a:close/>
                  </a:path>
                </a:pathLst>
              </a:custGeom>
              <a:solidFill>
                <a:srgbClr val="000000"/>
              </a:solidFill>
            </p:spPr>
            <p:txBody>
              <a:bodyPr wrap="square" lIns="0" tIns="0" rIns="0" bIns="0" rtlCol="0"/>
              <a:lstStyle/>
              <a:p>
                <a:endParaRPr sz="1350"/>
              </a:p>
            </p:txBody>
          </p:sp>
          <p:sp>
            <p:nvSpPr>
              <p:cNvPr id="14" name="object 14"/>
              <p:cNvSpPr/>
              <p:nvPr/>
            </p:nvSpPr>
            <p:spPr>
              <a:xfrm>
                <a:off x="2357628" y="3287267"/>
                <a:ext cx="192405" cy="1028700"/>
              </a:xfrm>
              <a:custGeom>
                <a:avLst/>
                <a:gdLst/>
                <a:ahLst/>
                <a:cxnLst/>
                <a:rect l="l" t="t" r="r" b="b"/>
                <a:pathLst>
                  <a:path w="192405" h="102870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p:spPr>
            <p:txBody>
              <a:bodyPr wrap="square" lIns="0" tIns="0" rIns="0" bIns="0" rtlCol="0"/>
              <a:lstStyle/>
              <a:p>
                <a:endParaRPr sz="1350"/>
              </a:p>
            </p:txBody>
          </p:sp>
          <p:sp>
            <p:nvSpPr>
              <p:cNvPr id="15" name="object 15"/>
              <p:cNvSpPr/>
              <p:nvPr/>
            </p:nvSpPr>
            <p:spPr>
              <a:xfrm>
                <a:off x="1102144" y="3645661"/>
                <a:ext cx="1390015" cy="295910"/>
              </a:xfrm>
              <a:custGeom>
                <a:avLst/>
                <a:gdLst/>
                <a:ahLst/>
                <a:cxnLst/>
                <a:rect l="l" t="t" r="r" b="b"/>
                <a:pathLst>
                  <a:path w="1390014" h="295910">
                    <a:moveTo>
                      <a:pt x="1389595" y="98806"/>
                    </a:moveTo>
                    <a:lnTo>
                      <a:pt x="1383245" y="86106"/>
                    </a:lnTo>
                    <a:lnTo>
                      <a:pt x="1351762" y="23152"/>
                    </a:lnTo>
                    <a:lnTo>
                      <a:pt x="1351864" y="22910"/>
                    </a:lnTo>
                    <a:lnTo>
                      <a:pt x="1352257" y="22606"/>
                    </a:lnTo>
                    <a:lnTo>
                      <a:pt x="1345145" y="20650"/>
                    </a:lnTo>
                    <a:lnTo>
                      <a:pt x="1345145" y="98806"/>
                    </a:lnTo>
                    <a:lnTo>
                      <a:pt x="1345145" y="275310"/>
                    </a:lnTo>
                    <a:lnTo>
                      <a:pt x="1317548" y="252133"/>
                    </a:lnTo>
                    <a:lnTo>
                      <a:pt x="1317548" y="268617"/>
                    </a:lnTo>
                    <a:lnTo>
                      <a:pt x="1255306" y="243535"/>
                    </a:lnTo>
                    <a:lnTo>
                      <a:pt x="1255306" y="257124"/>
                    </a:lnTo>
                    <a:lnTo>
                      <a:pt x="1159865" y="231838"/>
                    </a:lnTo>
                    <a:lnTo>
                      <a:pt x="1159865" y="244894"/>
                    </a:lnTo>
                    <a:lnTo>
                      <a:pt x="1109129" y="234873"/>
                    </a:lnTo>
                    <a:lnTo>
                      <a:pt x="1112227" y="232270"/>
                    </a:lnTo>
                    <a:lnTo>
                      <a:pt x="1159865" y="244894"/>
                    </a:lnTo>
                    <a:lnTo>
                      <a:pt x="1159865" y="231838"/>
                    </a:lnTo>
                    <a:lnTo>
                      <a:pt x="1124051" y="222338"/>
                    </a:lnTo>
                    <a:lnTo>
                      <a:pt x="1138605" y="210121"/>
                    </a:lnTo>
                    <a:lnTo>
                      <a:pt x="1255306" y="257124"/>
                    </a:lnTo>
                    <a:lnTo>
                      <a:pt x="1255306" y="243535"/>
                    </a:lnTo>
                    <a:lnTo>
                      <a:pt x="1149565" y="200914"/>
                    </a:lnTo>
                    <a:lnTo>
                      <a:pt x="1193241" y="164223"/>
                    </a:lnTo>
                    <a:lnTo>
                      <a:pt x="1317548" y="268617"/>
                    </a:lnTo>
                    <a:lnTo>
                      <a:pt x="1317548" y="252133"/>
                    </a:lnTo>
                    <a:lnTo>
                      <a:pt x="1203096" y="155956"/>
                    </a:lnTo>
                    <a:lnTo>
                      <a:pt x="1293164" y="80302"/>
                    </a:lnTo>
                    <a:lnTo>
                      <a:pt x="1295615" y="86360"/>
                    </a:lnTo>
                    <a:lnTo>
                      <a:pt x="1300975" y="80314"/>
                    </a:lnTo>
                    <a:lnTo>
                      <a:pt x="1314551" y="96481"/>
                    </a:lnTo>
                    <a:lnTo>
                      <a:pt x="1313395" y="98806"/>
                    </a:lnTo>
                    <a:lnTo>
                      <a:pt x="1316507" y="98806"/>
                    </a:lnTo>
                    <a:lnTo>
                      <a:pt x="1318221" y="100838"/>
                    </a:lnTo>
                    <a:lnTo>
                      <a:pt x="1319098" y="98806"/>
                    </a:lnTo>
                    <a:lnTo>
                      <a:pt x="1345145" y="98806"/>
                    </a:lnTo>
                    <a:lnTo>
                      <a:pt x="1345145" y="20650"/>
                    </a:lnTo>
                    <a:lnTo>
                      <a:pt x="1284122" y="3873"/>
                    </a:lnTo>
                    <a:lnTo>
                      <a:pt x="1284122" y="71297"/>
                    </a:lnTo>
                    <a:lnTo>
                      <a:pt x="1193241" y="147675"/>
                    </a:lnTo>
                    <a:lnTo>
                      <a:pt x="1183386" y="139395"/>
                    </a:lnTo>
                    <a:lnTo>
                      <a:pt x="1183386" y="155943"/>
                    </a:lnTo>
                    <a:lnTo>
                      <a:pt x="1136256" y="195554"/>
                    </a:lnTo>
                    <a:lnTo>
                      <a:pt x="1125296" y="191147"/>
                    </a:lnTo>
                    <a:lnTo>
                      <a:pt x="1125296" y="204762"/>
                    </a:lnTo>
                    <a:lnTo>
                      <a:pt x="1109091" y="218376"/>
                    </a:lnTo>
                    <a:lnTo>
                      <a:pt x="1097280" y="215252"/>
                    </a:lnTo>
                    <a:lnTo>
                      <a:pt x="1097280" y="228307"/>
                    </a:lnTo>
                    <a:lnTo>
                      <a:pt x="1093216" y="231724"/>
                    </a:lnTo>
                    <a:lnTo>
                      <a:pt x="1080757" y="229273"/>
                    </a:lnTo>
                    <a:lnTo>
                      <a:pt x="1080757" y="242201"/>
                    </a:lnTo>
                    <a:lnTo>
                      <a:pt x="1040853" y="275729"/>
                    </a:lnTo>
                    <a:lnTo>
                      <a:pt x="1040853" y="234315"/>
                    </a:lnTo>
                    <a:lnTo>
                      <a:pt x="1080757" y="242201"/>
                    </a:lnTo>
                    <a:lnTo>
                      <a:pt x="1080757" y="229273"/>
                    </a:lnTo>
                    <a:lnTo>
                      <a:pt x="1040853" y="221399"/>
                    </a:lnTo>
                    <a:lnTo>
                      <a:pt x="1040853" y="213360"/>
                    </a:lnTo>
                    <a:lnTo>
                      <a:pt x="1097280" y="228307"/>
                    </a:lnTo>
                    <a:lnTo>
                      <a:pt x="1097280" y="215252"/>
                    </a:lnTo>
                    <a:lnTo>
                      <a:pt x="1040853" y="200291"/>
                    </a:lnTo>
                    <a:lnTo>
                      <a:pt x="1040853" y="170738"/>
                    </a:lnTo>
                    <a:lnTo>
                      <a:pt x="1125296" y="204762"/>
                    </a:lnTo>
                    <a:lnTo>
                      <a:pt x="1125296" y="191147"/>
                    </a:lnTo>
                    <a:lnTo>
                      <a:pt x="1040853" y="157099"/>
                    </a:lnTo>
                    <a:lnTo>
                      <a:pt x="1040853" y="154825"/>
                    </a:lnTo>
                    <a:lnTo>
                      <a:pt x="1136281" y="116395"/>
                    </a:lnTo>
                    <a:lnTo>
                      <a:pt x="1183386" y="155943"/>
                    </a:lnTo>
                    <a:lnTo>
                      <a:pt x="1183386" y="139395"/>
                    </a:lnTo>
                    <a:lnTo>
                      <a:pt x="1149616" y="111010"/>
                    </a:lnTo>
                    <a:lnTo>
                      <a:pt x="1281480" y="57899"/>
                    </a:lnTo>
                    <a:lnTo>
                      <a:pt x="1284122" y="71297"/>
                    </a:lnTo>
                    <a:lnTo>
                      <a:pt x="1284122" y="3873"/>
                    </a:lnTo>
                    <a:lnTo>
                      <a:pt x="1270088" y="0"/>
                    </a:lnTo>
                    <a:lnTo>
                      <a:pt x="1271231" y="5867"/>
                    </a:lnTo>
                    <a:lnTo>
                      <a:pt x="1268691" y="5334"/>
                    </a:lnTo>
                    <a:lnTo>
                      <a:pt x="1271536" y="16103"/>
                    </a:lnTo>
                    <a:lnTo>
                      <a:pt x="1267167" y="15748"/>
                    </a:lnTo>
                    <a:lnTo>
                      <a:pt x="1273594" y="31711"/>
                    </a:lnTo>
                    <a:lnTo>
                      <a:pt x="1254480" y="35496"/>
                    </a:lnTo>
                    <a:lnTo>
                      <a:pt x="1254480" y="55029"/>
                    </a:lnTo>
                    <a:lnTo>
                      <a:pt x="1138593" y="101739"/>
                    </a:lnTo>
                    <a:lnTo>
                      <a:pt x="1125245" y="90538"/>
                    </a:lnTo>
                    <a:lnTo>
                      <a:pt x="1125245" y="107124"/>
                    </a:lnTo>
                    <a:lnTo>
                      <a:pt x="1040853" y="141135"/>
                    </a:lnTo>
                    <a:lnTo>
                      <a:pt x="1040853" y="111645"/>
                    </a:lnTo>
                    <a:lnTo>
                      <a:pt x="1109103" y="93560"/>
                    </a:lnTo>
                    <a:lnTo>
                      <a:pt x="1125245" y="107124"/>
                    </a:lnTo>
                    <a:lnTo>
                      <a:pt x="1125245" y="90538"/>
                    </a:lnTo>
                    <a:lnTo>
                      <a:pt x="1124115" y="89585"/>
                    </a:lnTo>
                    <a:lnTo>
                      <a:pt x="1254480" y="55029"/>
                    </a:lnTo>
                    <a:lnTo>
                      <a:pt x="1254480" y="35496"/>
                    </a:lnTo>
                    <a:lnTo>
                      <a:pt x="1159027" y="54343"/>
                    </a:lnTo>
                    <a:lnTo>
                      <a:pt x="1159027" y="67246"/>
                    </a:lnTo>
                    <a:lnTo>
                      <a:pt x="1112291" y="79641"/>
                    </a:lnTo>
                    <a:lnTo>
                      <a:pt x="1109243" y="77089"/>
                    </a:lnTo>
                    <a:lnTo>
                      <a:pt x="1159027" y="67246"/>
                    </a:lnTo>
                    <a:lnTo>
                      <a:pt x="1159027" y="54343"/>
                    </a:lnTo>
                    <a:lnTo>
                      <a:pt x="1097267" y="66535"/>
                    </a:lnTo>
                    <a:lnTo>
                      <a:pt x="1097267" y="83629"/>
                    </a:lnTo>
                    <a:lnTo>
                      <a:pt x="1078572" y="88582"/>
                    </a:lnTo>
                    <a:lnTo>
                      <a:pt x="1084033" y="82067"/>
                    </a:lnTo>
                    <a:lnTo>
                      <a:pt x="1093241" y="80251"/>
                    </a:lnTo>
                    <a:lnTo>
                      <a:pt x="1097267" y="83629"/>
                    </a:lnTo>
                    <a:lnTo>
                      <a:pt x="1097267" y="66535"/>
                    </a:lnTo>
                    <a:lnTo>
                      <a:pt x="1097026" y="66573"/>
                    </a:lnTo>
                    <a:lnTo>
                      <a:pt x="1103769" y="58547"/>
                    </a:lnTo>
                    <a:lnTo>
                      <a:pt x="1117307" y="42418"/>
                    </a:lnTo>
                    <a:lnTo>
                      <a:pt x="1034618" y="22644"/>
                    </a:lnTo>
                    <a:lnTo>
                      <a:pt x="1028153" y="22009"/>
                    </a:lnTo>
                    <a:lnTo>
                      <a:pt x="1028153" y="98806"/>
                    </a:lnTo>
                    <a:lnTo>
                      <a:pt x="1028153" y="101942"/>
                    </a:lnTo>
                    <a:lnTo>
                      <a:pt x="1028153" y="276275"/>
                    </a:lnTo>
                    <a:lnTo>
                      <a:pt x="995946" y="251358"/>
                    </a:lnTo>
                    <a:lnTo>
                      <a:pt x="995946" y="267487"/>
                    </a:lnTo>
                    <a:lnTo>
                      <a:pt x="931075" y="242392"/>
                    </a:lnTo>
                    <a:lnTo>
                      <a:pt x="931075" y="256070"/>
                    </a:lnTo>
                    <a:lnTo>
                      <a:pt x="844791" y="233807"/>
                    </a:lnTo>
                    <a:lnTo>
                      <a:pt x="858888" y="228130"/>
                    </a:lnTo>
                    <a:lnTo>
                      <a:pt x="931075" y="256070"/>
                    </a:lnTo>
                    <a:lnTo>
                      <a:pt x="931075" y="242392"/>
                    </a:lnTo>
                    <a:lnTo>
                      <a:pt x="876211" y="221157"/>
                    </a:lnTo>
                    <a:lnTo>
                      <a:pt x="908443" y="208178"/>
                    </a:lnTo>
                    <a:lnTo>
                      <a:pt x="923048" y="211061"/>
                    </a:lnTo>
                    <a:lnTo>
                      <a:pt x="995946" y="267487"/>
                    </a:lnTo>
                    <a:lnTo>
                      <a:pt x="995946" y="251358"/>
                    </a:lnTo>
                    <a:lnTo>
                      <a:pt x="951014" y="216585"/>
                    </a:lnTo>
                    <a:lnTo>
                      <a:pt x="1028153" y="231813"/>
                    </a:lnTo>
                    <a:lnTo>
                      <a:pt x="1028153" y="218884"/>
                    </a:lnTo>
                    <a:lnTo>
                      <a:pt x="929970" y="199504"/>
                    </a:lnTo>
                    <a:lnTo>
                      <a:pt x="953236" y="190131"/>
                    </a:lnTo>
                    <a:lnTo>
                      <a:pt x="1028153" y="209994"/>
                    </a:lnTo>
                    <a:lnTo>
                      <a:pt x="1028153" y="196938"/>
                    </a:lnTo>
                    <a:lnTo>
                      <a:pt x="972781" y="182257"/>
                    </a:lnTo>
                    <a:lnTo>
                      <a:pt x="1021105" y="162788"/>
                    </a:lnTo>
                    <a:lnTo>
                      <a:pt x="1028153" y="165620"/>
                    </a:lnTo>
                    <a:lnTo>
                      <a:pt x="1028153" y="146253"/>
                    </a:lnTo>
                    <a:lnTo>
                      <a:pt x="1021054" y="149123"/>
                    </a:lnTo>
                    <a:lnTo>
                      <a:pt x="1004112" y="142303"/>
                    </a:lnTo>
                    <a:lnTo>
                      <a:pt x="1004112" y="155943"/>
                    </a:lnTo>
                    <a:lnTo>
                      <a:pt x="952296" y="176834"/>
                    </a:lnTo>
                    <a:lnTo>
                      <a:pt x="932751" y="171665"/>
                    </a:lnTo>
                    <a:lnTo>
                      <a:pt x="932751" y="184708"/>
                    </a:lnTo>
                    <a:lnTo>
                      <a:pt x="917676" y="190779"/>
                    </a:lnTo>
                    <a:lnTo>
                      <a:pt x="900658" y="177634"/>
                    </a:lnTo>
                    <a:lnTo>
                      <a:pt x="900658" y="193725"/>
                    </a:lnTo>
                    <a:lnTo>
                      <a:pt x="885659" y="190766"/>
                    </a:lnTo>
                    <a:lnTo>
                      <a:pt x="885659" y="203682"/>
                    </a:lnTo>
                    <a:lnTo>
                      <a:pt x="858901" y="214464"/>
                    </a:lnTo>
                    <a:lnTo>
                      <a:pt x="841603" y="207772"/>
                    </a:lnTo>
                    <a:lnTo>
                      <a:pt x="841603" y="221437"/>
                    </a:lnTo>
                    <a:lnTo>
                      <a:pt x="824128" y="228473"/>
                    </a:lnTo>
                    <a:lnTo>
                      <a:pt x="804443" y="223393"/>
                    </a:lnTo>
                    <a:lnTo>
                      <a:pt x="804443" y="236397"/>
                    </a:lnTo>
                    <a:lnTo>
                      <a:pt x="730326" y="266268"/>
                    </a:lnTo>
                    <a:lnTo>
                      <a:pt x="777786" y="229527"/>
                    </a:lnTo>
                    <a:lnTo>
                      <a:pt x="804443" y="236397"/>
                    </a:lnTo>
                    <a:lnTo>
                      <a:pt x="804443" y="223393"/>
                    </a:lnTo>
                    <a:lnTo>
                      <a:pt x="790397" y="219760"/>
                    </a:lnTo>
                    <a:lnTo>
                      <a:pt x="806030" y="207657"/>
                    </a:lnTo>
                    <a:lnTo>
                      <a:pt x="841603" y="221437"/>
                    </a:lnTo>
                    <a:lnTo>
                      <a:pt x="841603" y="207772"/>
                    </a:lnTo>
                    <a:lnTo>
                      <a:pt x="817791" y="198551"/>
                    </a:lnTo>
                    <a:lnTo>
                      <a:pt x="826300" y="191973"/>
                    </a:lnTo>
                    <a:lnTo>
                      <a:pt x="885659" y="203682"/>
                    </a:lnTo>
                    <a:lnTo>
                      <a:pt x="885659" y="190766"/>
                    </a:lnTo>
                    <a:lnTo>
                      <a:pt x="839609" y="181673"/>
                    </a:lnTo>
                    <a:lnTo>
                      <a:pt x="860437" y="165544"/>
                    </a:lnTo>
                    <a:lnTo>
                      <a:pt x="866254" y="167081"/>
                    </a:lnTo>
                    <a:lnTo>
                      <a:pt x="900658" y="193725"/>
                    </a:lnTo>
                    <a:lnTo>
                      <a:pt x="900658" y="177634"/>
                    </a:lnTo>
                    <a:lnTo>
                      <a:pt x="897864" y="175463"/>
                    </a:lnTo>
                    <a:lnTo>
                      <a:pt x="932751" y="184708"/>
                    </a:lnTo>
                    <a:lnTo>
                      <a:pt x="932751" y="171665"/>
                    </a:lnTo>
                    <a:lnTo>
                      <a:pt x="873569" y="155968"/>
                    </a:lnTo>
                    <a:lnTo>
                      <a:pt x="952360" y="135102"/>
                    </a:lnTo>
                    <a:lnTo>
                      <a:pt x="1004112" y="155943"/>
                    </a:lnTo>
                    <a:lnTo>
                      <a:pt x="1004112" y="142303"/>
                    </a:lnTo>
                    <a:lnTo>
                      <a:pt x="972820" y="129679"/>
                    </a:lnTo>
                    <a:lnTo>
                      <a:pt x="1028153" y="115011"/>
                    </a:lnTo>
                    <a:lnTo>
                      <a:pt x="1028153" y="101942"/>
                    </a:lnTo>
                    <a:lnTo>
                      <a:pt x="953249" y="121793"/>
                    </a:lnTo>
                    <a:lnTo>
                      <a:pt x="932789" y="113550"/>
                    </a:lnTo>
                    <a:lnTo>
                      <a:pt x="932789" y="127215"/>
                    </a:lnTo>
                    <a:lnTo>
                      <a:pt x="898055" y="136410"/>
                    </a:lnTo>
                    <a:lnTo>
                      <a:pt x="917752" y="121158"/>
                    </a:lnTo>
                    <a:lnTo>
                      <a:pt x="932789" y="127215"/>
                    </a:lnTo>
                    <a:lnTo>
                      <a:pt x="932789" y="113550"/>
                    </a:lnTo>
                    <a:lnTo>
                      <a:pt x="930084" y="112458"/>
                    </a:lnTo>
                    <a:lnTo>
                      <a:pt x="997432" y="99148"/>
                    </a:lnTo>
                    <a:lnTo>
                      <a:pt x="997673" y="99441"/>
                    </a:lnTo>
                    <a:lnTo>
                      <a:pt x="997851" y="99072"/>
                    </a:lnTo>
                    <a:lnTo>
                      <a:pt x="999197" y="98806"/>
                    </a:lnTo>
                    <a:lnTo>
                      <a:pt x="1028153" y="98806"/>
                    </a:lnTo>
                    <a:lnTo>
                      <a:pt x="1028153" y="22009"/>
                    </a:lnTo>
                    <a:lnTo>
                      <a:pt x="988745" y="18288"/>
                    </a:lnTo>
                    <a:lnTo>
                      <a:pt x="988745" y="87934"/>
                    </a:lnTo>
                    <a:lnTo>
                      <a:pt x="951026" y="95389"/>
                    </a:lnTo>
                    <a:lnTo>
                      <a:pt x="974178" y="77457"/>
                    </a:lnTo>
                    <a:lnTo>
                      <a:pt x="977353" y="85598"/>
                    </a:lnTo>
                    <a:lnTo>
                      <a:pt x="982522" y="79908"/>
                    </a:lnTo>
                    <a:lnTo>
                      <a:pt x="988745" y="87934"/>
                    </a:lnTo>
                    <a:lnTo>
                      <a:pt x="988745" y="18288"/>
                    </a:lnTo>
                    <a:lnTo>
                      <a:pt x="969391" y="16459"/>
                    </a:lnTo>
                    <a:lnTo>
                      <a:pt x="969391" y="65125"/>
                    </a:lnTo>
                    <a:lnTo>
                      <a:pt x="923163" y="100888"/>
                    </a:lnTo>
                    <a:lnTo>
                      <a:pt x="908558" y="103784"/>
                    </a:lnTo>
                    <a:lnTo>
                      <a:pt x="900722" y="100634"/>
                    </a:lnTo>
                    <a:lnTo>
                      <a:pt x="900722" y="118249"/>
                    </a:lnTo>
                    <a:lnTo>
                      <a:pt x="866406" y="144792"/>
                    </a:lnTo>
                    <a:lnTo>
                      <a:pt x="860323" y="146405"/>
                    </a:lnTo>
                    <a:lnTo>
                      <a:pt x="840714" y="131241"/>
                    </a:lnTo>
                    <a:lnTo>
                      <a:pt x="840714" y="164668"/>
                    </a:lnTo>
                    <a:lnTo>
                      <a:pt x="822985" y="178384"/>
                    </a:lnTo>
                    <a:lnTo>
                      <a:pt x="809663" y="175755"/>
                    </a:lnTo>
                    <a:lnTo>
                      <a:pt x="809663" y="188683"/>
                    </a:lnTo>
                    <a:lnTo>
                      <a:pt x="803871" y="193167"/>
                    </a:lnTo>
                    <a:lnTo>
                      <a:pt x="792099" y="188620"/>
                    </a:lnTo>
                    <a:lnTo>
                      <a:pt x="792099" y="202272"/>
                    </a:lnTo>
                    <a:lnTo>
                      <a:pt x="774712" y="215722"/>
                    </a:lnTo>
                    <a:lnTo>
                      <a:pt x="762101" y="212471"/>
                    </a:lnTo>
                    <a:lnTo>
                      <a:pt x="762101" y="225475"/>
                    </a:lnTo>
                    <a:lnTo>
                      <a:pt x="696429" y="276275"/>
                    </a:lnTo>
                    <a:lnTo>
                      <a:pt x="696429" y="208534"/>
                    </a:lnTo>
                    <a:lnTo>
                      <a:pt x="762101" y="225475"/>
                    </a:lnTo>
                    <a:lnTo>
                      <a:pt x="762101" y="212471"/>
                    </a:lnTo>
                    <a:lnTo>
                      <a:pt x="710539" y="199161"/>
                    </a:lnTo>
                    <a:lnTo>
                      <a:pt x="754202" y="187591"/>
                    </a:lnTo>
                    <a:lnTo>
                      <a:pt x="792099" y="202272"/>
                    </a:lnTo>
                    <a:lnTo>
                      <a:pt x="792099" y="188620"/>
                    </a:lnTo>
                    <a:lnTo>
                      <a:pt x="775144" y="182054"/>
                    </a:lnTo>
                    <a:lnTo>
                      <a:pt x="775550" y="181952"/>
                    </a:lnTo>
                    <a:lnTo>
                      <a:pt x="809663" y="188683"/>
                    </a:lnTo>
                    <a:lnTo>
                      <a:pt x="809663" y="175755"/>
                    </a:lnTo>
                    <a:lnTo>
                      <a:pt x="803490" y="174536"/>
                    </a:lnTo>
                    <a:lnTo>
                      <a:pt x="840714" y="164668"/>
                    </a:lnTo>
                    <a:lnTo>
                      <a:pt x="840714" y="131241"/>
                    </a:lnTo>
                    <a:lnTo>
                      <a:pt x="840625" y="147243"/>
                    </a:lnTo>
                    <a:lnTo>
                      <a:pt x="824280" y="142913"/>
                    </a:lnTo>
                    <a:lnTo>
                      <a:pt x="824280" y="155968"/>
                    </a:lnTo>
                    <a:lnTo>
                      <a:pt x="775233" y="168960"/>
                    </a:lnTo>
                    <a:lnTo>
                      <a:pt x="734148" y="160858"/>
                    </a:lnTo>
                    <a:lnTo>
                      <a:pt x="734148" y="179832"/>
                    </a:lnTo>
                    <a:lnTo>
                      <a:pt x="696429" y="189826"/>
                    </a:lnTo>
                    <a:lnTo>
                      <a:pt x="696429" y="166331"/>
                    </a:lnTo>
                    <a:lnTo>
                      <a:pt x="702208" y="167474"/>
                    </a:lnTo>
                    <a:lnTo>
                      <a:pt x="734148" y="179832"/>
                    </a:lnTo>
                    <a:lnTo>
                      <a:pt x="734148" y="160858"/>
                    </a:lnTo>
                    <a:lnTo>
                      <a:pt x="709523" y="155994"/>
                    </a:lnTo>
                    <a:lnTo>
                      <a:pt x="775373" y="143002"/>
                    </a:lnTo>
                    <a:lnTo>
                      <a:pt x="824280" y="155968"/>
                    </a:lnTo>
                    <a:lnTo>
                      <a:pt x="824280" y="142913"/>
                    </a:lnTo>
                    <a:lnTo>
                      <a:pt x="803592" y="137426"/>
                    </a:lnTo>
                    <a:lnTo>
                      <a:pt x="823010" y="133591"/>
                    </a:lnTo>
                    <a:lnTo>
                      <a:pt x="840625" y="147243"/>
                    </a:lnTo>
                    <a:lnTo>
                      <a:pt x="840625" y="131165"/>
                    </a:lnTo>
                    <a:lnTo>
                      <a:pt x="839546" y="130327"/>
                    </a:lnTo>
                    <a:lnTo>
                      <a:pt x="900722" y="118249"/>
                    </a:lnTo>
                    <a:lnTo>
                      <a:pt x="900722" y="100634"/>
                    </a:lnTo>
                    <a:lnTo>
                      <a:pt x="885774" y="94615"/>
                    </a:lnTo>
                    <a:lnTo>
                      <a:pt x="885774" y="108280"/>
                    </a:lnTo>
                    <a:lnTo>
                      <a:pt x="826223" y="120027"/>
                    </a:lnTo>
                    <a:lnTo>
                      <a:pt x="817689" y="113411"/>
                    </a:lnTo>
                    <a:lnTo>
                      <a:pt x="858913" y="97459"/>
                    </a:lnTo>
                    <a:lnTo>
                      <a:pt x="885774" y="108280"/>
                    </a:lnTo>
                    <a:lnTo>
                      <a:pt x="885774" y="94615"/>
                    </a:lnTo>
                    <a:lnTo>
                      <a:pt x="876223" y="90754"/>
                    </a:lnTo>
                    <a:lnTo>
                      <a:pt x="964450" y="56591"/>
                    </a:lnTo>
                    <a:lnTo>
                      <a:pt x="967714" y="60807"/>
                    </a:lnTo>
                    <a:lnTo>
                      <a:pt x="969391" y="65125"/>
                    </a:lnTo>
                    <a:lnTo>
                      <a:pt x="969391" y="16459"/>
                    </a:lnTo>
                    <a:lnTo>
                      <a:pt x="949794" y="14605"/>
                    </a:lnTo>
                    <a:lnTo>
                      <a:pt x="958710" y="37592"/>
                    </a:lnTo>
                    <a:lnTo>
                      <a:pt x="950937" y="39116"/>
                    </a:lnTo>
                    <a:lnTo>
                      <a:pt x="956360" y="46139"/>
                    </a:lnTo>
                    <a:lnTo>
                      <a:pt x="859015" y="83820"/>
                    </a:lnTo>
                    <a:lnTo>
                      <a:pt x="841692" y="76847"/>
                    </a:lnTo>
                    <a:lnTo>
                      <a:pt x="841692" y="90512"/>
                    </a:lnTo>
                    <a:lnTo>
                      <a:pt x="809701" y="102895"/>
                    </a:lnTo>
                    <a:lnTo>
                      <a:pt x="809701" y="123291"/>
                    </a:lnTo>
                    <a:lnTo>
                      <a:pt x="775601" y="130009"/>
                    </a:lnTo>
                    <a:lnTo>
                      <a:pt x="775131" y="129895"/>
                    </a:lnTo>
                    <a:lnTo>
                      <a:pt x="803859" y="118770"/>
                    </a:lnTo>
                    <a:lnTo>
                      <a:pt x="809701" y="123291"/>
                    </a:lnTo>
                    <a:lnTo>
                      <a:pt x="809701" y="102895"/>
                    </a:lnTo>
                    <a:lnTo>
                      <a:pt x="805954" y="104343"/>
                    </a:lnTo>
                    <a:lnTo>
                      <a:pt x="792137" y="93649"/>
                    </a:lnTo>
                    <a:lnTo>
                      <a:pt x="792137" y="109689"/>
                    </a:lnTo>
                    <a:lnTo>
                      <a:pt x="754240" y="124358"/>
                    </a:lnTo>
                    <a:lnTo>
                      <a:pt x="734225" y="119062"/>
                    </a:lnTo>
                    <a:lnTo>
                      <a:pt x="734225" y="132092"/>
                    </a:lnTo>
                    <a:lnTo>
                      <a:pt x="702119" y="144513"/>
                    </a:lnTo>
                    <a:lnTo>
                      <a:pt x="696429" y="145643"/>
                    </a:lnTo>
                    <a:lnTo>
                      <a:pt x="696429" y="122085"/>
                    </a:lnTo>
                    <a:lnTo>
                      <a:pt x="734225" y="132092"/>
                    </a:lnTo>
                    <a:lnTo>
                      <a:pt x="734225" y="119062"/>
                    </a:lnTo>
                    <a:lnTo>
                      <a:pt x="696429" y="109029"/>
                    </a:lnTo>
                    <a:lnTo>
                      <a:pt x="696429" y="98806"/>
                    </a:lnTo>
                    <a:lnTo>
                      <a:pt x="726719" y="98806"/>
                    </a:lnTo>
                    <a:lnTo>
                      <a:pt x="727036" y="99441"/>
                    </a:lnTo>
                    <a:lnTo>
                      <a:pt x="727519" y="98806"/>
                    </a:lnTo>
                    <a:lnTo>
                      <a:pt x="728179" y="98806"/>
                    </a:lnTo>
                    <a:lnTo>
                      <a:pt x="727913" y="98298"/>
                    </a:lnTo>
                    <a:lnTo>
                      <a:pt x="741489" y="80733"/>
                    </a:lnTo>
                    <a:lnTo>
                      <a:pt x="746467" y="86360"/>
                    </a:lnTo>
                    <a:lnTo>
                      <a:pt x="750176" y="77203"/>
                    </a:lnTo>
                    <a:lnTo>
                      <a:pt x="792137" y="109689"/>
                    </a:lnTo>
                    <a:lnTo>
                      <a:pt x="792137" y="93649"/>
                    </a:lnTo>
                    <a:lnTo>
                      <a:pt x="755116" y="64985"/>
                    </a:lnTo>
                    <a:lnTo>
                      <a:pt x="756716" y="61010"/>
                    </a:lnTo>
                    <a:lnTo>
                      <a:pt x="759498" y="57416"/>
                    </a:lnTo>
                    <a:lnTo>
                      <a:pt x="841692" y="90512"/>
                    </a:lnTo>
                    <a:lnTo>
                      <a:pt x="841692" y="76847"/>
                    </a:lnTo>
                    <a:lnTo>
                      <a:pt x="767575" y="46964"/>
                    </a:lnTo>
                    <a:lnTo>
                      <a:pt x="773645" y="39116"/>
                    </a:lnTo>
                    <a:lnTo>
                      <a:pt x="766165" y="37642"/>
                    </a:lnTo>
                    <a:lnTo>
                      <a:pt x="775042" y="15748"/>
                    </a:lnTo>
                    <a:lnTo>
                      <a:pt x="690206" y="22606"/>
                    </a:lnTo>
                    <a:lnTo>
                      <a:pt x="690079" y="22606"/>
                    </a:lnTo>
                    <a:lnTo>
                      <a:pt x="683729" y="23901"/>
                    </a:lnTo>
                    <a:lnTo>
                      <a:pt x="683729" y="98806"/>
                    </a:lnTo>
                    <a:lnTo>
                      <a:pt x="683729" y="276275"/>
                    </a:lnTo>
                    <a:lnTo>
                      <a:pt x="651522" y="251358"/>
                    </a:lnTo>
                    <a:lnTo>
                      <a:pt x="651522" y="267500"/>
                    </a:lnTo>
                    <a:lnTo>
                      <a:pt x="570699" y="236220"/>
                    </a:lnTo>
                    <a:lnTo>
                      <a:pt x="600824" y="228244"/>
                    </a:lnTo>
                    <a:lnTo>
                      <a:pt x="651522" y="267500"/>
                    </a:lnTo>
                    <a:lnTo>
                      <a:pt x="651522" y="251358"/>
                    </a:lnTo>
                    <a:lnTo>
                      <a:pt x="616343" y="224129"/>
                    </a:lnTo>
                    <a:lnTo>
                      <a:pt x="683729" y="206260"/>
                    </a:lnTo>
                    <a:lnTo>
                      <a:pt x="683729" y="192239"/>
                    </a:lnTo>
                    <a:lnTo>
                      <a:pt x="660679" y="186309"/>
                    </a:lnTo>
                    <a:lnTo>
                      <a:pt x="660679" y="199301"/>
                    </a:lnTo>
                    <a:lnTo>
                      <a:pt x="603758" y="214388"/>
                    </a:lnTo>
                    <a:lnTo>
                      <a:pt x="588251" y="202387"/>
                    </a:lnTo>
                    <a:lnTo>
                      <a:pt x="588251" y="218503"/>
                    </a:lnTo>
                    <a:lnTo>
                      <a:pt x="550659" y="228460"/>
                    </a:lnTo>
                    <a:lnTo>
                      <a:pt x="535597" y="222631"/>
                    </a:lnTo>
                    <a:lnTo>
                      <a:pt x="574255" y="207670"/>
                    </a:lnTo>
                    <a:lnTo>
                      <a:pt x="588251" y="218503"/>
                    </a:lnTo>
                    <a:lnTo>
                      <a:pt x="588251" y="202387"/>
                    </a:lnTo>
                    <a:lnTo>
                      <a:pt x="621792" y="189268"/>
                    </a:lnTo>
                    <a:lnTo>
                      <a:pt x="660679" y="199301"/>
                    </a:lnTo>
                    <a:lnTo>
                      <a:pt x="660679" y="186309"/>
                    </a:lnTo>
                    <a:lnTo>
                      <a:pt x="641959" y="181470"/>
                    </a:lnTo>
                    <a:lnTo>
                      <a:pt x="683729" y="165290"/>
                    </a:lnTo>
                    <a:lnTo>
                      <a:pt x="683729" y="146672"/>
                    </a:lnTo>
                    <a:lnTo>
                      <a:pt x="644042" y="131330"/>
                    </a:lnTo>
                    <a:lnTo>
                      <a:pt x="644042" y="155994"/>
                    </a:lnTo>
                    <a:lnTo>
                      <a:pt x="633945" y="157988"/>
                    </a:lnTo>
                    <a:lnTo>
                      <a:pt x="633945" y="170903"/>
                    </a:lnTo>
                    <a:lnTo>
                      <a:pt x="620788" y="175996"/>
                    </a:lnTo>
                    <a:lnTo>
                      <a:pt x="615315" y="174586"/>
                    </a:lnTo>
                    <a:lnTo>
                      <a:pt x="633945" y="170903"/>
                    </a:lnTo>
                    <a:lnTo>
                      <a:pt x="633945" y="157988"/>
                    </a:lnTo>
                    <a:lnTo>
                      <a:pt x="600621" y="164566"/>
                    </a:lnTo>
                    <a:lnTo>
                      <a:pt x="600621" y="183807"/>
                    </a:lnTo>
                    <a:lnTo>
                      <a:pt x="576364" y="193192"/>
                    </a:lnTo>
                    <a:lnTo>
                      <a:pt x="565124" y="184492"/>
                    </a:lnTo>
                    <a:lnTo>
                      <a:pt x="586752" y="180225"/>
                    </a:lnTo>
                    <a:lnTo>
                      <a:pt x="600621" y="183807"/>
                    </a:lnTo>
                    <a:lnTo>
                      <a:pt x="600621" y="164566"/>
                    </a:lnTo>
                    <a:lnTo>
                      <a:pt x="586930" y="167259"/>
                    </a:lnTo>
                    <a:lnTo>
                      <a:pt x="562495" y="160959"/>
                    </a:lnTo>
                    <a:lnTo>
                      <a:pt x="562495" y="198564"/>
                    </a:lnTo>
                    <a:lnTo>
                      <a:pt x="529678" y="211264"/>
                    </a:lnTo>
                    <a:lnTo>
                      <a:pt x="529678" y="234010"/>
                    </a:lnTo>
                    <a:lnTo>
                      <a:pt x="455244" y="253733"/>
                    </a:lnTo>
                    <a:lnTo>
                      <a:pt x="517931" y="229476"/>
                    </a:lnTo>
                    <a:lnTo>
                      <a:pt x="529678" y="234010"/>
                    </a:lnTo>
                    <a:lnTo>
                      <a:pt x="529678" y="211264"/>
                    </a:lnTo>
                    <a:lnTo>
                      <a:pt x="517931" y="215798"/>
                    </a:lnTo>
                    <a:lnTo>
                      <a:pt x="500265" y="208965"/>
                    </a:lnTo>
                    <a:lnTo>
                      <a:pt x="500265" y="222631"/>
                    </a:lnTo>
                    <a:lnTo>
                      <a:pt x="384327" y="267487"/>
                    </a:lnTo>
                    <a:lnTo>
                      <a:pt x="461594" y="207657"/>
                    </a:lnTo>
                    <a:lnTo>
                      <a:pt x="500265" y="222631"/>
                    </a:lnTo>
                    <a:lnTo>
                      <a:pt x="500265" y="208965"/>
                    </a:lnTo>
                    <a:lnTo>
                      <a:pt x="480301" y="201231"/>
                    </a:lnTo>
                    <a:lnTo>
                      <a:pt x="548551" y="187769"/>
                    </a:lnTo>
                    <a:lnTo>
                      <a:pt x="562495" y="198564"/>
                    </a:lnTo>
                    <a:lnTo>
                      <a:pt x="562495" y="160959"/>
                    </a:lnTo>
                    <a:lnTo>
                      <a:pt x="558368" y="159905"/>
                    </a:lnTo>
                    <a:lnTo>
                      <a:pt x="558368" y="172897"/>
                    </a:lnTo>
                    <a:lnTo>
                      <a:pt x="551802" y="174193"/>
                    </a:lnTo>
                    <a:lnTo>
                      <a:pt x="545998" y="169710"/>
                    </a:lnTo>
                    <a:lnTo>
                      <a:pt x="558368" y="172897"/>
                    </a:lnTo>
                    <a:lnTo>
                      <a:pt x="558368" y="159905"/>
                    </a:lnTo>
                    <a:lnTo>
                      <a:pt x="535241" y="153936"/>
                    </a:lnTo>
                    <a:lnTo>
                      <a:pt x="535241" y="177457"/>
                    </a:lnTo>
                    <a:lnTo>
                      <a:pt x="488772" y="186626"/>
                    </a:lnTo>
                    <a:lnTo>
                      <a:pt x="517931" y="164058"/>
                    </a:lnTo>
                    <a:lnTo>
                      <a:pt x="535241" y="177457"/>
                    </a:lnTo>
                    <a:lnTo>
                      <a:pt x="535241" y="153936"/>
                    </a:lnTo>
                    <a:lnTo>
                      <a:pt x="532053" y="153111"/>
                    </a:lnTo>
                    <a:lnTo>
                      <a:pt x="551840" y="137795"/>
                    </a:lnTo>
                    <a:lnTo>
                      <a:pt x="644042" y="155994"/>
                    </a:lnTo>
                    <a:lnTo>
                      <a:pt x="644042" y="131330"/>
                    </a:lnTo>
                    <a:lnTo>
                      <a:pt x="634060" y="127457"/>
                    </a:lnTo>
                    <a:lnTo>
                      <a:pt x="634060" y="141097"/>
                    </a:lnTo>
                    <a:lnTo>
                      <a:pt x="565150" y="127495"/>
                    </a:lnTo>
                    <a:lnTo>
                      <a:pt x="576414" y="118770"/>
                    </a:lnTo>
                    <a:lnTo>
                      <a:pt x="634060" y="141097"/>
                    </a:lnTo>
                    <a:lnTo>
                      <a:pt x="634060" y="127457"/>
                    </a:lnTo>
                    <a:lnTo>
                      <a:pt x="588137" y="109689"/>
                    </a:lnTo>
                    <a:lnTo>
                      <a:pt x="603821" y="97536"/>
                    </a:lnTo>
                    <a:lnTo>
                      <a:pt x="683729" y="118719"/>
                    </a:lnTo>
                    <a:lnTo>
                      <a:pt x="683729" y="105664"/>
                    </a:lnTo>
                    <a:lnTo>
                      <a:pt x="657847" y="98806"/>
                    </a:lnTo>
                    <a:lnTo>
                      <a:pt x="683729" y="98806"/>
                    </a:lnTo>
                    <a:lnTo>
                      <a:pt x="683729" y="23901"/>
                    </a:lnTo>
                    <a:lnTo>
                      <a:pt x="651433" y="30264"/>
                    </a:lnTo>
                    <a:lnTo>
                      <a:pt x="651433" y="97116"/>
                    </a:lnTo>
                    <a:lnTo>
                      <a:pt x="616381" y="87820"/>
                    </a:lnTo>
                    <a:lnTo>
                      <a:pt x="633793" y="74333"/>
                    </a:lnTo>
                    <a:lnTo>
                      <a:pt x="651433" y="97116"/>
                    </a:lnTo>
                    <a:lnTo>
                      <a:pt x="651433" y="30264"/>
                    </a:lnTo>
                    <a:lnTo>
                      <a:pt x="606513" y="39116"/>
                    </a:lnTo>
                    <a:lnTo>
                      <a:pt x="626021" y="64312"/>
                    </a:lnTo>
                    <a:lnTo>
                      <a:pt x="600925" y="83731"/>
                    </a:lnTo>
                    <a:lnTo>
                      <a:pt x="588365" y="80403"/>
                    </a:lnTo>
                    <a:lnTo>
                      <a:pt x="588365" y="93446"/>
                    </a:lnTo>
                    <a:lnTo>
                      <a:pt x="574294" y="104330"/>
                    </a:lnTo>
                    <a:lnTo>
                      <a:pt x="562559" y="99796"/>
                    </a:lnTo>
                    <a:lnTo>
                      <a:pt x="562559" y="113398"/>
                    </a:lnTo>
                    <a:lnTo>
                      <a:pt x="548576" y="124218"/>
                    </a:lnTo>
                    <a:lnTo>
                      <a:pt x="535266" y="121602"/>
                    </a:lnTo>
                    <a:lnTo>
                      <a:pt x="535266" y="134518"/>
                    </a:lnTo>
                    <a:lnTo>
                      <a:pt x="517893" y="147955"/>
                    </a:lnTo>
                    <a:lnTo>
                      <a:pt x="503821" y="137071"/>
                    </a:lnTo>
                    <a:lnTo>
                      <a:pt x="503821" y="158826"/>
                    </a:lnTo>
                    <a:lnTo>
                      <a:pt x="460756" y="192151"/>
                    </a:lnTo>
                    <a:lnTo>
                      <a:pt x="458165" y="192671"/>
                    </a:lnTo>
                    <a:lnTo>
                      <a:pt x="438315" y="185000"/>
                    </a:lnTo>
                    <a:lnTo>
                      <a:pt x="438315" y="209511"/>
                    </a:lnTo>
                    <a:lnTo>
                      <a:pt x="352005" y="276275"/>
                    </a:lnTo>
                    <a:lnTo>
                      <a:pt x="352005" y="226542"/>
                    </a:lnTo>
                    <a:lnTo>
                      <a:pt x="438315" y="209511"/>
                    </a:lnTo>
                    <a:lnTo>
                      <a:pt x="438315" y="185000"/>
                    </a:lnTo>
                    <a:lnTo>
                      <a:pt x="434797" y="183629"/>
                    </a:lnTo>
                    <a:lnTo>
                      <a:pt x="434797" y="197281"/>
                    </a:lnTo>
                    <a:lnTo>
                      <a:pt x="352005" y="213614"/>
                    </a:lnTo>
                    <a:lnTo>
                      <a:pt x="352005" y="165227"/>
                    </a:lnTo>
                    <a:lnTo>
                      <a:pt x="434797" y="197281"/>
                    </a:lnTo>
                    <a:lnTo>
                      <a:pt x="434797" y="183629"/>
                    </a:lnTo>
                    <a:lnTo>
                      <a:pt x="352005" y="151587"/>
                    </a:lnTo>
                    <a:lnTo>
                      <a:pt x="352005" y="119646"/>
                    </a:lnTo>
                    <a:lnTo>
                      <a:pt x="503821" y="158826"/>
                    </a:lnTo>
                    <a:lnTo>
                      <a:pt x="503821" y="137071"/>
                    </a:lnTo>
                    <a:lnTo>
                      <a:pt x="489635" y="126098"/>
                    </a:lnTo>
                    <a:lnTo>
                      <a:pt x="489635" y="142163"/>
                    </a:lnTo>
                    <a:lnTo>
                      <a:pt x="352005" y="106641"/>
                    </a:lnTo>
                    <a:lnTo>
                      <a:pt x="352005" y="98806"/>
                    </a:lnTo>
                    <a:lnTo>
                      <a:pt x="354368" y="98806"/>
                    </a:lnTo>
                    <a:lnTo>
                      <a:pt x="460756" y="119811"/>
                    </a:lnTo>
                    <a:lnTo>
                      <a:pt x="489635" y="142163"/>
                    </a:lnTo>
                    <a:lnTo>
                      <a:pt x="489635" y="126098"/>
                    </a:lnTo>
                    <a:lnTo>
                      <a:pt x="488619" y="125310"/>
                    </a:lnTo>
                    <a:lnTo>
                      <a:pt x="535266" y="134518"/>
                    </a:lnTo>
                    <a:lnTo>
                      <a:pt x="535266" y="121602"/>
                    </a:lnTo>
                    <a:lnTo>
                      <a:pt x="466204" y="107962"/>
                    </a:lnTo>
                    <a:lnTo>
                      <a:pt x="438353" y="86410"/>
                    </a:lnTo>
                    <a:lnTo>
                      <a:pt x="438353" y="102463"/>
                    </a:lnTo>
                    <a:lnTo>
                      <a:pt x="387959" y="92519"/>
                    </a:lnTo>
                    <a:lnTo>
                      <a:pt x="397725" y="79883"/>
                    </a:lnTo>
                    <a:lnTo>
                      <a:pt x="402932" y="85598"/>
                    </a:lnTo>
                    <a:lnTo>
                      <a:pt x="406082" y="77457"/>
                    </a:lnTo>
                    <a:lnTo>
                      <a:pt x="438353" y="102463"/>
                    </a:lnTo>
                    <a:lnTo>
                      <a:pt x="438353" y="86410"/>
                    </a:lnTo>
                    <a:lnTo>
                      <a:pt x="412813" y="66636"/>
                    </a:lnTo>
                    <a:lnTo>
                      <a:pt x="415353" y="57048"/>
                    </a:lnTo>
                    <a:lnTo>
                      <a:pt x="415734" y="56553"/>
                    </a:lnTo>
                    <a:lnTo>
                      <a:pt x="562559" y="113398"/>
                    </a:lnTo>
                    <a:lnTo>
                      <a:pt x="562559" y="99796"/>
                    </a:lnTo>
                    <a:lnTo>
                      <a:pt x="454406" y="57937"/>
                    </a:lnTo>
                    <a:lnTo>
                      <a:pt x="588365" y="93446"/>
                    </a:lnTo>
                    <a:lnTo>
                      <a:pt x="588365" y="80403"/>
                    </a:lnTo>
                    <a:lnTo>
                      <a:pt x="422046" y="36334"/>
                    </a:lnTo>
                    <a:lnTo>
                      <a:pt x="430491" y="14605"/>
                    </a:lnTo>
                    <a:lnTo>
                      <a:pt x="426529" y="14986"/>
                    </a:lnTo>
                    <a:lnTo>
                      <a:pt x="429094" y="5334"/>
                    </a:lnTo>
                    <a:lnTo>
                      <a:pt x="345655" y="22606"/>
                    </a:lnTo>
                    <a:lnTo>
                      <a:pt x="339305" y="35306"/>
                    </a:lnTo>
                    <a:lnTo>
                      <a:pt x="339305" y="98806"/>
                    </a:lnTo>
                    <a:lnTo>
                      <a:pt x="339305" y="103365"/>
                    </a:lnTo>
                    <a:lnTo>
                      <a:pt x="339305" y="276275"/>
                    </a:lnTo>
                    <a:lnTo>
                      <a:pt x="290677" y="238645"/>
                    </a:lnTo>
                    <a:lnTo>
                      <a:pt x="339305" y="229044"/>
                    </a:lnTo>
                    <a:lnTo>
                      <a:pt x="339305" y="216115"/>
                    </a:lnTo>
                    <a:lnTo>
                      <a:pt x="277368" y="228346"/>
                    </a:lnTo>
                    <a:lnTo>
                      <a:pt x="69964" y="67868"/>
                    </a:lnTo>
                    <a:lnTo>
                      <a:pt x="72136" y="56883"/>
                    </a:lnTo>
                    <a:lnTo>
                      <a:pt x="339305" y="160312"/>
                    </a:lnTo>
                    <a:lnTo>
                      <a:pt x="339305" y="146672"/>
                    </a:lnTo>
                    <a:lnTo>
                      <a:pt x="104305" y="55727"/>
                    </a:lnTo>
                    <a:lnTo>
                      <a:pt x="339305" y="116370"/>
                    </a:lnTo>
                    <a:lnTo>
                      <a:pt x="339305" y="103365"/>
                    </a:lnTo>
                    <a:lnTo>
                      <a:pt x="321652" y="98806"/>
                    </a:lnTo>
                    <a:lnTo>
                      <a:pt x="339305" y="98806"/>
                    </a:lnTo>
                    <a:lnTo>
                      <a:pt x="339305" y="35306"/>
                    </a:lnTo>
                    <a:lnTo>
                      <a:pt x="317639" y="78638"/>
                    </a:lnTo>
                    <a:lnTo>
                      <a:pt x="311746" y="77482"/>
                    </a:lnTo>
                    <a:lnTo>
                      <a:pt x="311746" y="90398"/>
                    </a:lnTo>
                    <a:lnTo>
                      <a:pt x="309156" y="95592"/>
                    </a:lnTo>
                    <a:lnTo>
                      <a:pt x="215036" y="71310"/>
                    </a:lnTo>
                    <a:lnTo>
                      <a:pt x="311746" y="90398"/>
                    </a:lnTo>
                    <a:lnTo>
                      <a:pt x="311746" y="77482"/>
                    </a:lnTo>
                    <a:lnTo>
                      <a:pt x="79425" y="31610"/>
                    </a:lnTo>
                    <a:lnTo>
                      <a:pt x="86042" y="14605"/>
                    </a:lnTo>
                    <a:lnTo>
                      <a:pt x="81864" y="14998"/>
                    </a:lnTo>
                    <a:lnTo>
                      <a:pt x="84531" y="4699"/>
                    </a:lnTo>
                    <a:lnTo>
                      <a:pt x="82334" y="5181"/>
                    </a:lnTo>
                    <a:lnTo>
                      <a:pt x="83362" y="0"/>
                    </a:lnTo>
                    <a:lnTo>
                      <a:pt x="1231" y="22606"/>
                    </a:lnTo>
                    <a:lnTo>
                      <a:pt x="38163" y="99441"/>
                    </a:lnTo>
                    <a:lnTo>
                      <a:pt x="53301" y="79857"/>
                    </a:lnTo>
                    <a:lnTo>
                      <a:pt x="58534" y="85598"/>
                    </a:lnTo>
                    <a:lnTo>
                      <a:pt x="61671" y="77495"/>
                    </a:lnTo>
                    <a:lnTo>
                      <a:pt x="260756" y="231622"/>
                    </a:lnTo>
                    <a:lnTo>
                      <a:pt x="0" y="283083"/>
                    </a:lnTo>
                    <a:lnTo>
                      <a:pt x="2463" y="295529"/>
                    </a:lnTo>
                    <a:lnTo>
                      <a:pt x="274066" y="241922"/>
                    </a:lnTo>
                    <a:lnTo>
                      <a:pt x="341845" y="294386"/>
                    </a:lnTo>
                    <a:lnTo>
                      <a:pt x="345668" y="289369"/>
                    </a:lnTo>
                    <a:lnTo>
                      <a:pt x="347306" y="295402"/>
                    </a:lnTo>
                    <a:lnTo>
                      <a:pt x="347916" y="295249"/>
                    </a:lnTo>
                    <a:lnTo>
                      <a:pt x="348272" y="295148"/>
                    </a:lnTo>
                    <a:lnTo>
                      <a:pt x="549719" y="241769"/>
                    </a:lnTo>
                    <a:lnTo>
                      <a:pt x="687920" y="295275"/>
                    </a:lnTo>
                    <a:lnTo>
                      <a:pt x="690143" y="289471"/>
                    </a:lnTo>
                    <a:lnTo>
                      <a:pt x="692492" y="295148"/>
                    </a:lnTo>
                    <a:lnTo>
                      <a:pt x="825106" y="241731"/>
                    </a:lnTo>
                    <a:lnTo>
                      <a:pt x="1031798" y="295071"/>
                    </a:lnTo>
                    <a:lnTo>
                      <a:pt x="1032344" y="295275"/>
                    </a:lnTo>
                    <a:lnTo>
                      <a:pt x="1033106" y="295402"/>
                    </a:lnTo>
                    <a:lnTo>
                      <a:pt x="1034643" y="289483"/>
                    </a:lnTo>
                    <a:lnTo>
                      <a:pt x="1038567" y="294132"/>
                    </a:lnTo>
                    <a:lnTo>
                      <a:pt x="1096670" y="245338"/>
                    </a:lnTo>
                    <a:lnTo>
                      <a:pt x="1350987" y="295529"/>
                    </a:lnTo>
                    <a:lnTo>
                      <a:pt x="1352194" y="289306"/>
                    </a:lnTo>
                    <a:lnTo>
                      <a:pt x="1357845" y="289306"/>
                    </a:lnTo>
                    <a:lnTo>
                      <a:pt x="1357845" y="98806"/>
                    </a:lnTo>
                    <a:lnTo>
                      <a:pt x="1389595" y="98806"/>
                    </a:lnTo>
                    <a:close/>
                  </a:path>
                </a:pathLst>
              </a:custGeom>
              <a:solidFill>
                <a:srgbClr val="000000"/>
              </a:solidFill>
            </p:spPr>
            <p:txBody>
              <a:bodyPr wrap="square" lIns="0" tIns="0" rIns="0" bIns="0" rtlCol="0"/>
              <a:lstStyle/>
              <a:p>
                <a:endParaRPr sz="1350"/>
              </a:p>
            </p:txBody>
          </p:sp>
        </p:grpSp>
        <p:sp>
          <p:nvSpPr>
            <p:cNvPr id="16" name="object 16"/>
            <p:cNvSpPr txBox="1"/>
            <p:nvPr/>
          </p:nvSpPr>
          <p:spPr>
            <a:xfrm>
              <a:off x="3751993" y="2349875"/>
              <a:ext cx="872490" cy="275556"/>
            </a:xfrm>
            <a:prstGeom prst="rect">
              <a:avLst/>
            </a:prstGeom>
          </p:spPr>
          <p:txBody>
            <a:bodyPr vert="horz" wrap="square" lIns="0" tIns="10001" rIns="0" bIns="0" rtlCol="0">
              <a:spAutoFit/>
            </a:bodyPr>
            <a:lstStyle/>
            <a:p>
              <a:pPr marL="9525">
                <a:spcBef>
                  <a:spcPts val="79"/>
                </a:spcBef>
              </a:pPr>
              <a:r>
                <a:rPr sz="1725" b="1" spc="-4" dirty="0">
                  <a:latin typeface="Calibri"/>
                  <a:cs typeface="Calibri"/>
                </a:rPr>
                <a:t>Decoders</a:t>
              </a:r>
              <a:endParaRPr sz="1725">
                <a:latin typeface="Calibri"/>
                <a:cs typeface="Calibri"/>
              </a:endParaRPr>
            </a:p>
          </p:txBody>
        </p:sp>
        <p:sp>
          <p:nvSpPr>
            <p:cNvPr id="17" name="object 17"/>
            <p:cNvSpPr txBox="1"/>
            <p:nvPr/>
          </p:nvSpPr>
          <p:spPr>
            <a:xfrm>
              <a:off x="4940522" y="2134534"/>
              <a:ext cx="5177790" cy="644728"/>
            </a:xfrm>
            <a:prstGeom prst="rect">
              <a:avLst/>
            </a:prstGeom>
          </p:spPr>
          <p:txBody>
            <a:bodyPr vert="horz" wrap="square" lIns="0" tIns="61913" rIns="0" bIns="0" rtlCol="0">
              <a:spAutoFit/>
            </a:bodyPr>
            <a:lstStyle/>
            <a:p>
              <a:pPr marL="266700" indent="-257175">
                <a:spcBef>
                  <a:spcPts val="488"/>
                </a:spcBef>
                <a:buClr>
                  <a:srgbClr val="8B1515"/>
                </a:buClr>
                <a:buFont typeface="Times New Roman"/>
                <a:buChar char="•"/>
                <a:tabLst>
                  <a:tab pos="266224" algn="l"/>
                  <a:tab pos="266700" algn="l"/>
                </a:tabLst>
              </a:pPr>
              <a:r>
                <a:rPr sz="1725" spc="-4" dirty="0">
                  <a:latin typeface="Calibri"/>
                  <a:cs typeface="Calibri"/>
                </a:rPr>
                <a:t>Language models! </a:t>
              </a:r>
              <a:r>
                <a:rPr sz="1725" dirty="0">
                  <a:latin typeface="Calibri"/>
                  <a:cs typeface="Calibri"/>
                </a:rPr>
                <a:t>What we’ve seen </a:t>
              </a:r>
              <a:r>
                <a:rPr sz="1725" spc="-4" dirty="0">
                  <a:latin typeface="Calibri"/>
                  <a:cs typeface="Calibri"/>
                </a:rPr>
                <a:t>so</a:t>
              </a:r>
              <a:r>
                <a:rPr sz="1725" spc="15" dirty="0">
                  <a:latin typeface="Calibri"/>
                  <a:cs typeface="Calibri"/>
                </a:rPr>
                <a:t> </a:t>
              </a:r>
              <a:r>
                <a:rPr sz="1725" dirty="0">
                  <a:latin typeface="Calibri"/>
                  <a:cs typeface="Calibri"/>
                </a:rPr>
                <a:t>far.</a:t>
              </a:r>
              <a:endParaRPr sz="1725">
                <a:latin typeface="Calibri"/>
                <a:cs typeface="Calibri"/>
              </a:endParaRP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Nice </a:t>
              </a:r>
              <a:r>
                <a:rPr sz="1725" spc="-4" dirty="0">
                  <a:latin typeface="Calibri"/>
                  <a:cs typeface="Calibri"/>
                </a:rPr>
                <a:t>to </a:t>
              </a:r>
              <a:r>
                <a:rPr sz="1725" dirty="0">
                  <a:latin typeface="Calibri"/>
                  <a:cs typeface="Calibri"/>
                </a:rPr>
                <a:t>generate </a:t>
              </a:r>
              <a:r>
                <a:rPr sz="1725" spc="-4" dirty="0">
                  <a:latin typeface="Calibri"/>
                  <a:cs typeface="Calibri"/>
                </a:rPr>
                <a:t>from; can’t </a:t>
              </a:r>
              <a:r>
                <a:rPr sz="1725" dirty="0">
                  <a:latin typeface="Calibri"/>
                  <a:cs typeface="Calibri"/>
                </a:rPr>
                <a:t>condition </a:t>
              </a:r>
              <a:r>
                <a:rPr sz="1725" spc="-4" dirty="0">
                  <a:latin typeface="Calibri"/>
                  <a:cs typeface="Calibri"/>
                </a:rPr>
                <a:t>on </a:t>
              </a:r>
              <a:r>
                <a:rPr sz="1725" dirty="0">
                  <a:latin typeface="Calibri"/>
                  <a:cs typeface="Calibri"/>
                </a:rPr>
                <a:t>future</a:t>
              </a:r>
              <a:r>
                <a:rPr sz="1725" spc="30" dirty="0">
                  <a:latin typeface="Calibri"/>
                  <a:cs typeface="Calibri"/>
                </a:rPr>
                <a:t> </a:t>
              </a:r>
              <a:r>
                <a:rPr sz="1725" dirty="0">
                  <a:latin typeface="Calibri"/>
                  <a:cs typeface="Calibri"/>
                </a:rPr>
                <a:t>words</a:t>
              </a:r>
              <a:endParaRPr sz="1725">
                <a:latin typeface="Calibri"/>
                <a:cs typeface="Calibri"/>
              </a:endParaRPr>
            </a:p>
          </p:txBody>
        </p:sp>
        <p:sp>
          <p:nvSpPr>
            <p:cNvPr id="18" name="object 18"/>
            <p:cNvSpPr txBox="1"/>
            <p:nvPr/>
          </p:nvSpPr>
          <p:spPr>
            <a:xfrm>
              <a:off x="3770568" y="3573590"/>
              <a:ext cx="848201" cy="275075"/>
            </a:xfrm>
            <a:prstGeom prst="rect">
              <a:avLst/>
            </a:prstGeom>
          </p:spPr>
          <p:txBody>
            <a:bodyPr vert="horz" wrap="square" lIns="0" tIns="9525" rIns="0" bIns="0" rtlCol="0">
              <a:spAutoFit/>
            </a:bodyPr>
            <a:lstStyle/>
            <a:p>
              <a:pPr marL="9525">
                <a:spcBef>
                  <a:spcPts val="75"/>
                </a:spcBef>
              </a:pPr>
              <a:r>
                <a:rPr sz="1725" b="1" dirty="0">
                  <a:latin typeface="Calibri"/>
                  <a:cs typeface="Calibri"/>
                </a:rPr>
                <a:t>Encoders</a:t>
              </a:r>
              <a:endParaRPr sz="1725">
                <a:latin typeface="Calibri"/>
                <a:cs typeface="Calibri"/>
              </a:endParaRPr>
            </a:p>
          </p:txBody>
        </p:sp>
        <p:sp>
          <p:nvSpPr>
            <p:cNvPr id="19" name="object 19"/>
            <p:cNvSpPr txBox="1"/>
            <p:nvPr/>
          </p:nvSpPr>
          <p:spPr>
            <a:xfrm>
              <a:off x="4959002" y="3358020"/>
              <a:ext cx="4955857" cy="644728"/>
            </a:xfrm>
            <a:prstGeom prst="rect">
              <a:avLst/>
            </a:prstGeom>
          </p:spPr>
          <p:txBody>
            <a:bodyPr vert="horz" wrap="square" lIns="0" tIns="61913" rIns="0" bIns="0" rtlCol="0">
              <a:spAutoFit/>
            </a:bodyPr>
            <a:lstStyle/>
            <a:p>
              <a:pPr marL="266700" indent="-257175">
                <a:spcBef>
                  <a:spcPts val="488"/>
                </a:spcBef>
                <a:buClr>
                  <a:srgbClr val="8B1515"/>
                </a:buClr>
                <a:buFont typeface="Times New Roman"/>
                <a:buChar char="•"/>
                <a:tabLst>
                  <a:tab pos="266224" algn="l"/>
                  <a:tab pos="266700" algn="l"/>
                </a:tabLst>
              </a:pPr>
              <a:r>
                <a:rPr sz="1725" dirty="0">
                  <a:latin typeface="Calibri"/>
                  <a:cs typeface="Calibri"/>
                </a:rPr>
                <a:t>Gets bidirectional </a:t>
              </a:r>
              <a:r>
                <a:rPr sz="1725" spc="-4" dirty="0">
                  <a:latin typeface="Calibri"/>
                  <a:cs typeface="Calibri"/>
                </a:rPr>
                <a:t>context </a:t>
              </a:r>
              <a:r>
                <a:rPr sz="1725" dirty="0">
                  <a:latin typeface="Calibri"/>
                  <a:cs typeface="Calibri"/>
                </a:rPr>
                <a:t>– can condition </a:t>
              </a:r>
              <a:r>
                <a:rPr sz="1725" spc="-4" dirty="0">
                  <a:latin typeface="Calibri"/>
                  <a:cs typeface="Calibri"/>
                </a:rPr>
                <a:t>on</a:t>
              </a:r>
              <a:r>
                <a:rPr sz="1725" spc="-8" dirty="0">
                  <a:latin typeface="Calibri"/>
                  <a:cs typeface="Calibri"/>
                </a:rPr>
                <a:t> </a:t>
              </a:r>
              <a:r>
                <a:rPr sz="1725" dirty="0">
                  <a:latin typeface="Calibri"/>
                  <a:cs typeface="Calibri"/>
                </a:rPr>
                <a:t>future!</a:t>
              </a:r>
              <a:endParaRPr sz="1725">
                <a:latin typeface="Calibri"/>
                <a:cs typeface="Calibri"/>
              </a:endParaRP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Wait, </a:t>
              </a:r>
              <a:r>
                <a:rPr sz="1725" spc="-4" dirty="0">
                  <a:latin typeface="Calibri"/>
                  <a:cs typeface="Calibri"/>
                </a:rPr>
                <a:t>how </a:t>
              </a:r>
              <a:r>
                <a:rPr sz="1725" dirty="0">
                  <a:latin typeface="Calibri"/>
                  <a:cs typeface="Calibri"/>
                </a:rPr>
                <a:t>do </a:t>
              </a:r>
              <a:r>
                <a:rPr sz="1725" spc="-4" dirty="0">
                  <a:latin typeface="Calibri"/>
                  <a:cs typeface="Calibri"/>
                </a:rPr>
                <a:t>we </a:t>
              </a:r>
              <a:r>
                <a:rPr sz="1725" dirty="0">
                  <a:latin typeface="Calibri"/>
                  <a:cs typeface="Calibri"/>
                </a:rPr>
                <a:t>pretrain</a:t>
              </a:r>
              <a:r>
                <a:rPr sz="1725" spc="11" dirty="0">
                  <a:latin typeface="Calibri"/>
                  <a:cs typeface="Calibri"/>
                </a:rPr>
                <a:t> </a:t>
              </a:r>
              <a:r>
                <a:rPr sz="1725" dirty="0">
                  <a:latin typeface="Calibri"/>
                  <a:cs typeface="Calibri"/>
                </a:rPr>
                <a:t>them?</a:t>
              </a:r>
              <a:endParaRPr sz="1725">
                <a:latin typeface="Calibri"/>
                <a:cs typeface="Calibri"/>
              </a:endParaRPr>
            </a:p>
          </p:txBody>
        </p:sp>
        <p:sp>
          <p:nvSpPr>
            <p:cNvPr id="20" name="object 20"/>
            <p:cNvSpPr/>
            <p:nvPr/>
          </p:nvSpPr>
          <p:spPr>
            <a:xfrm>
              <a:off x="2182369" y="4514708"/>
              <a:ext cx="1417463" cy="1200293"/>
            </a:xfrm>
            <a:prstGeom prst="rect">
              <a:avLst/>
            </a:prstGeom>
            <a:blipFill>
              <a:blip r:embed="rId3" cstate="print"/>
              <a:stretch>
                <a:fillRect/>
              </a:stretch>
            </a:blipFill>
          </p:spPr>
          <p:txBody>
            <a:bodyPr wrap="square" lIns="0" tIns="0" rIns="0" bIns="0" rtlCol="0"/>
            <a:lstStyle/>
            <a:p>
              <a:endParaRPr sz="1350"/>
            </a:p>
          </p:txBody>
        </p:sp>
        <p:sp>
          <p:nvSpPr>
            <p:cNvPr id="21" name="object 21"/>
            <p:cNvSpPr txBox="1"/>
            <p:nvPr/>
          </p:nvSpPr>
          <p:spPr>
            <a:xfrm>
              <a:off x="3751993" y="4783074"/>
              <a:ext cx="872490" cy="625492"/>
            </a:xfrm>
            <a:prstGeom prst="rect">
              <a:avLst/>
            </a:prstGeom>
          </p:spPr>
          <p:txBody>
            <a:bodyPr vert="horz" wrap="square" lIns="0" tIns="9525" rIns="0" bIns="0" rtlCol="0">
              <a:spAutoFit/>
            </a:bodyPr>
            <a:lstStyle/>
            <a:p>
              <a:pPr marL="9525" marR="3810">
                <a:lnSpc>
                  <a:spcPct val="120000"/>
                </a:lnSpc>
                <a:spcBef>
                  <a:spcPts val="75"/>
                </a:spcBef>
              </a:pPr>
              <a:r>
                <a:rPr sz="1725" b="1" spc="-4" dirty="0">
                  <a:latin typeface="Calibri"/>
                  <a:cs typeface="Calibri"/>
                </a:rPr>
                <a:t>Encoder-  D</a:t>
              </a:r>
              <a:r>
                <a:rPr sz="1725" b="1" spc="4" dirty="0">
                  <a:latin typeface="Calibri"/>
                  <a:cs typeface="Calibri"/>
                </a:rPr>
                <a:t>e</a:t>
              </a:r>
              <a:r>
                <a:rPr sz="1725" b="1" spc="-4" dirty="0">
                  <a:latin typeface="Calibri"/>
                  <a:cs typeface="Calibri"/>
                </a:rPr>
                <a:t>code</a:t>
              </a:r>
              <a:r>
                <a:rPr sz="1725" b="1" dirty="0">
                  <a:latin typeface="Calibri"/>
                  <a:cs typeface="Calibri"/>
                </a:rPr>
                <a:t>rs</a:t>
              </a:r>
              <a:endParaRPr sz="1725">
                <a:latin typeface="Calibri"/>
                <a:cs typeface="Calibri"/>
              </a:endParaRPr>
            </a:p>
          </p:txBody>
        </p:sp>
        <p:sp>
          <p:nvSpPr>
            <p:cNvPr id="22" name="object 22"/>
            <p:cNvSpPr txBox="1"/>
            <p:nvPr/>
          </p:nvSpPr>
          <p:spPr>
            <a:xfrm>
              <a:off x="4940523" y="4762462"/>
              <a:ext cx="3735705" cy="644728"/>
            </a:xfrm>
            <a:prstGeom prst="rect">
              <a:avLst/>
            </a:prstGeom>
          </p:spPr>
          <p:txBody>
            <a:bodyPr vert="horz" wrap="square" lIns="0" tIns="61913" rIns="0" bIns="0" rtlCol="0">
              <a:spAutoFit/>
            </a:bodyPr>
            <a:lstStyle/>
            <a:p>
              <a:pPr marL="266700" indent="-257175">
                <a:spcBef>
                  <a:spcPts val="488"/>
                </a:spcBef>
                <a:buClr>
                  <a:srgbClr val="8B1515"/>
                </a:buClr>
                <a:buFont typeface="Times New Roman"/>
                <a:buChar char="•"/>
                <a:tabLst>
                  <a:tab pos="266224" algn="l"/>
                  <a:tab pos="266700" algn="l"/>
                </a:tabLst>
              </a:pPr>
              <a:r>
                <a:rPr sz="1725" dirty="0">
                  <a:latin typeface="Calibri"/>
                  <a:cs typeface="Calibri"/>
                </a:rPr>
                <a:t>Good </a:t>
              </a:r>
              <a:r>
                <a:rPr sz="1725" spc="-4" dirty="0">
                  <a:latin typeface="Calibri"/>
                  <a:cs typeface="Calibri"/>
                </a:rPr>
                <a:t>parts of </a:t>
              </a:r>
              <a:r>
                <a:rPr sz="1725" dirty="0">
                  <a:latin typeface="Calibri"/>
                  <a:cs typeface="Calibri"/>
                </a:rPr>
                <a:t>decoders and</a:t>
              </a:r>
              <a:r>
                <a:rPr sz="1725" spc="-15" dirty="0">
                  <a:latin typeface="Calibri"/>
                  <a:cs typeface="Calibri"/>
                </a:rPr>
                <a:t> </a:t>
              </a:r>
              <a:r>
                <a:rPr sz="1725" dirty="0">
                  <a:latin typeface="Calibri"/>
                  <a:cs typeface="Calibri"/>
                </a:rPr>
                <a:t>encoders?</a:t>
              </a:r>
              <a:endParaRPr sz="1725">
                <a:latin typeface="Calibri"/>
                <a:cs typeface="Calibri"/>
              </a:endParaRP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What’s the </a:t>
              </a:r>
              <a:r>
                <a:rPr sz="1725" spc="-4" dirty="0">
                  <a:latin typeface="Calibri"/>
                  <a:cs typeface="Calibri"/>
                </a:rPr>
                <a:t>best </a:t>
              </a:r>
              <a:r>
                <a:rPr sz="1725" dirty="0">
                  <a:latin typeface="Calibri"/>
                  <a:cs typeface="Calibri"/>
                </a:rPr>
                <a:t>way to pretrain</a:t>
              </a:r>
              <a:r>
                <a:rPr sz="1725" spc="-23" dirty="0">
                  <a:latin typeface="Calibri"/>
                  <a:cs typeface="Calibri"/>
                </a:rPr>
                <a:t> </a:t>
              </a:r>
              <a:r>
                <a:rPr sz="1725" dirty="0">
                  <a:latin typeface="Calibri"/>
                  <a:cs typeface="Calibri"/>
                </a:rPr>
                <a:t>them?</a:t>
              </a:r>
              <a:endParaRPr sz="1725">
                <a:latin typeface="Calibri"/>
                <a:cs typeface="Calibri"/>
              </a:endParaRPr>
            </a:p>
          </p:txBody>
        </p:sp>
      </p:grpSp>
      <p:sp>
        <p:nvSpPr>
          <p:cNvPr id="24" name="TextBox 23">
            <a:extLst>
              <a:ext uri="{FF2B5EF4-FFF2-40B4-BE49-F238E27FC236}">
                <a16:creationId xmlns:a16="http://schemas.microsoft.com/office/drawing/2014/main" id="{0ECF301D-2A03-484D-A2AF-8FDBBEB21D58}"/>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DB8246-C9E5-4587-823C-E4AC5B04001F}"/>
              </a:ext>
            </a:extLst>
          </p:cNvPr>
          <p:cNvGrpSpPr/>
          <p:nvPr/>
        </p:nvGrpSpPr>
        <p:grpSpPr>
          <a:xfrm>
            <a:off x="741349" y="1598829"/>
            <a:ext cx="8745104" cy="3660342"/>
            <a:chOff x="1771159" y="1724597"/>
            <a:chExt cx="8745104" cy="3660342"/>
          </a:xfrm>
        </p:grpSpPr>
        <p:sp>
          <p:nvSpPr>
            <p:cNvPr id="3" name="object 3"/>
            <p:cNvSpPr txBox="1"/>
            <p:nvPr/>
          </p:nvSpPr>
          <p:spPr>
            <a:xfrm>
              <a:off x="1887780" y="1724597"/>
              <a:ext cx="7328059" cy="1556676"/>
            </a:xfrm>
            <a:prstGeom prst="rect">
              <a:avLst/>
            </a:prstGeom>
          </p:spPr>
          <p:txBody>
            <a:bodyPr vert="horz" wrap="square" lIns="0" tIns="10001" rIns="0" bIns="0" rtlCol="0">
              <a:spAutoFit/>
            </a:bodyPr>
            <a:lstStyle/>
            <a:p>
              <a:pPr marL="9525">
                <a:spcBef>
                  <a:spcPts val="79"/>
                </a:spcBef>
              </a:pPr>
              <a:r>
                <a:rPr sz="1725" dirty="0">
                  <a:latin typeface="Calibri"/>
                  <a:cs typeface="Calibri"/>
                </a:rPr>
                <a:t>What </a:t>
              </a:r>
              <a:r>
                <a:rPr sz="1725" u="heavy" dirty="0">
                  <a:solidFill>
                    <a:srgbClr val="4197B5"/>
                  </a:solidFill>
                  <a:uFill>
                    <a:solidFill>
                      <a:srgbClr val="4197B5"/>
                    </a:solidFill>
                  </a:uFill>
                  <a:latin typeface="Calibri"/>
                  <a:cs typeface="Calibri"/>
                  <a:hlinkClick r:id="rId2"/>
                </a:rPr>
                <a:t>Raffel et al., </a:t>
              </a:r>
              <a:r>
                <a:rPr sz="1725" u="heavy" spc="-4" dirty="0">
                  <a:solidFill>
                    <a:srgbClr val="4197B5"/>
                  </a:solidFill>
                  <a:uFill>
                    <a:solidFill>
                      <a:srgbClr val="4197B5"/>
                    </a:solidFill>
                  </a:uFill>
                  <a:latin typeface="Calibri"/>
                  <a:cs typeface="Calibri"/>
                  <a:hlinkClick r:id="rId2"/>
                </a:rPr>
                <a:t>2018</a:t>
              </a:r>
              <a:r>
                <a:rPr sz="1725" spc="-4" dirty="0">
                  <a:solidFill>
                    <a:srgbClr val="4197B5"/>
                  </a:solidFill>
                  <a:latin typeface="Calibri"/>
                  <a:cs typeface="Calibri"/>
                  <a:hlinkClick r:id="rId2"/>
                </a:rPr>
                <a:t> </a:t>
              </a:r>
              <a:r>
                <a:rPr sz="1725" spc="-4" dirty="0">
                  <a:latin typeface="Calibri"/>
                  <a:cs typeface="Calibri"/>
                </a:rPr>
                <a:t>found </a:t>
              </a:r>
              <a:r>
                <a:rPr sz="1725" dirty="0">
                  <a:latin typeface="Calibri"/>
                  <a:cs typeface="Calibri"/>
                </a:rPr>
                <a:t>to work </a:t>
              </a:r>
              <a:r>
                <a:rPr sz="1725" spc="-4" dirty="0">
                  <a:latin typeface="Calibri"/>
                  <a:cs typeface="Calibri"/>
                </a:rPr>
                <a:t>best </a:t>
              </a:r>
              <a:r>
                <a:rPr sz="1725" dirty="0">
                  <a:latin typeface="Calibri"/>
                  <a:cs typeface="Calibri"/>
                </a:rPr>
                <a:t>was </a:t>
              </a:r>
              <a:r>
                <a:rPr sz="1725" b="1" dirty="0">
                  <a:latin typeface="Calibri"/>
                  <a:cs typeface="Calibri"/>
                </a:rPr>
                <a:t>span </a:t>
              </a:r>
              <a:r>
                <a:rPr sz="1725" b="1" spc="-4" dirty="0">
                  <a:latin typeface="Calibri"/>
                  <a:cs typeface="Calibri"/>
                </a:rPr>
                <a:t>corruption. </a:t>
              </a:r>
              <a:r>
                <a:rPr sz="1725" dirty="0">
                  <a:latin typeface="Calibri"/>
                  <a:cs typeface="Calibri"/>
                </a:rPr>
                <a:t>Their </a:t>
              </a:r>
              <a:r>
                <a:rPr sz="1725" spc="-4" dirty="0">
                  <a:latin typeface="Calibri"/>
                  <a:cs typeface="Calibri"/>
                </a:rPr>
                <a:t>model:</a:t>
              </a:r>
              <a:r>
                <a:rPr sz="1725" spc="45" dirty="0">
                  <a:latin typeface="Calibri"/>
                  <a:cs typeface="Calibri"/>
                </a:rPr>
                <a:t> </a:t>
              </a:r>
              <a:r>
                <a:rPr sz="1725" b="1" spc="-4" dirty="0">
                  <a:latin typeface="Calibri"/>
                  <a:cs typeface="Calibri"/>
                </a:rPr>
                <a:t>T5</a:t>
              </a:r>
              <a:r>
                <a:rPr sz="1725" spc="-4" dirty="0">
                  <a:latin typeface="Calibri"/>
                  <a:cs typeface="Calibri"/>
                </a:rPr>
                <a:t>.</a:t>
              </a:r>
              <a:endParaRPr sz="1725">
                <a:latin typeface="Calibri"/>
                <a:cs typeface="Calibri"/>
              </a:endParaRPr>
            </a:p>
            <a:p>
              <a:pPr>
                <a:lnSpc>
                  <a:spcPct val="100000"/>
                </a:lnSpc>
              </a:pPr>
              <a:endParaRPr sz="1725">
                <a:latin typeface="Calibri"/>
                <a:cs typeface="Calibri"/>
              </a:endParaRPr>
            </a:p>
            <a:p>
              <a:pPr>
                <a:spcBef>
                  <a:spcPts val="23"/>
                </a:spcBef>
              </a:pPr>
              <a:endParaRPr sz="1425">
                <a:latin typeface="Calibri"/>
                <a:cs typeface="Calibri"/>
              </a:endParaRPr>
            </a:p>
            <a:p>
              <a:pPr marL="9525" marR="3232309"/>
              <a:r>
                <a:rPr sz="1725" dirty="0">
                  <a:latin typeface="Calibri"/>
                  <a:cs typeface="Calibri"/>
                </a:rPr>
                <a:t>Replace different-length </a:t>
              </a:r>
              <a:r>
                <a:rPr sz="1725" spc="-4" dirty="0">
                  <a:latin typeface="Calibri"/>
                  <a:cs typeface="Calibri"/>
                </a:rPr>
                <a:t>spans from </a:t>
              </a:r>
              <a:r>
                <a:rPr sz="1725" dirty="0">
                  <a:latin typeface="Calibri"/>
                  <a:cs typeface="Calibri"/>
                </a:rPr>
                <a:t>the input  </a:t>
              </a:r>
              <a:r>
                <a:rPr sz="1725" spc="-4" dirty="0">
                  <a:latin typeface="Calibri"/>
                  <a:cs typeface="Calibri"/>
                </a:rPr>
                <a:t>with unique placeholders; </a:t>
              </a:r>
              <a:r>
                <a:rPr sz="1725" dirty="0">
                  <a:latin typeface="Calibri"/>
                  <a:cs typeface="Calibri"/>
                </a:rPr>
                <a:t>decode </a:t>
              </a:r>
              <a:r>
                <a:rPr sz="1725" spc="-4" dirty="0">
                  <a:latin typeface="Calibri"/>
                  <a:cs typeface="Calibri"/>
                </a:rPr>
                <a:t>out </a:t>
              </a:r>
              <a:r>
                <a:rPr sz="1725" dirty="0">
                  <a:latin typeface="Calibri"/>
                  <a:cs typeface="Calibri"/>
                </a:rPr>
                <a:t>the  </a:t>
              </a:r>
              <a:r>
                <a:rPr sz="1725" spc="-4" dirty="0">
                  <a:latin typeface="Calibri"/>
                  <a:cs typeface="Calibri"/>
                </a:rPr>
                <a:t>spans </a:t>
              </a:r>
              <a:r>
                <a:rPr sz="1725" dirty="0">
                  <a:latin typeface="Calibri"/>
                  <a:cs typeface="Calibri"/>
                </a:rPr>
                <a:t>that were</a:t>
              </a:r>
              <a:r>
                <a:rPr sz="1725" spc="15" dirty="0">
                  <a:latin typeface="Calibri"/>
                  <a:cs typeface="Calibri"/>
                </a:rPr>
                <a:t> </a:t>
              </a:r>
              <a:r>
                <a:rPr sz="1725" dirty="0">
                  <a:latin typeface="Calibri"/>
                  <a:cs typeface="Calibri"/>
                </a:rPr>
                <a:t>removed!</a:t>
              </a:r>
              <a:endParaRPr sz="1725">
                <a:latin typeface="Calibri"/>
                <a:cs typeface="Calibri"/>
              </a:endParaRPr>
            </a:p>
          </p:txBody>
        </p:sp>
        <p:grpSp>
          <p:nvGrpSpPr>
            <p:cNvPr id="4" name="object 4"/>
            <p:cNvGrpSpPr/>
            <p:nvPr/>
          </p:nvGrpSpPr>
          <p:grpSpPr>
            <a:xfrm>
              <a:off x="1771159" y="2719054"/>
              <a:ext cx="8294846" cy="2643188"/>
              <a:chOff x="329545" y="2482405"/>
              <a:chExt cx="11059795" cy="3524250"/>
            </a:xfrm>
          </p:grpSpPr>
          <p:sp>
            <p:nvSpPr>
              <p:cNvPr id="5" name="object 5"/>
              <p:cNvSpPr/>
              <p:nvPr/>
            </p:nvSpPr>
            <p:spPr>
              <a:xfrm>
                <a:off x="7303008" y="3500627"/>
                <a:ext cx="342900" cy="1836420"/>
              </a:xfrm>
              <a:custGeom>
                <a:avLst/>
                <a:gdLst/>
                <a:ahLst/>
                <a:cxnLst/>
                <a:rect l="l" t="t" r="r" b="b"/>
                <a:pathLst>
                  <a:path w="342900" h="1836420">
                    <a:moveTo>
                      <a:pt x="342900" y="1213866"/>
                    </a:moveTo>
                    <a:lnTo>
                      <a:pt x="338416" y="1191602"/>
                    </a:lnTo>
                    <a:lnTo>
                      <a:pt x="326174" y="1173441"/>
                    </a:lnTo>
                    <a:lnTo>
                      <a:pt x="308013" y="1161199"/>
                    </a:lnTo>
                    <a:lnTo>
                      <a:pt x="285750" y="1156716"/>
                    </a:lnTo>
                    <a:lnTo>
                      <a:pt x="57150" y="1156716"/>
                    </a:lnTo>
                    <a:lnTo>
                      <a:pt x="34874" y="1161199"/>
                    </a:lnTo>
                    <a:lnTo>
                      <a:pt x="16713" y="1173441"/>
                    </a:lnTo>
                    <a:lnTo>
                      <a:pt x="4470" y="1191602"/>
                    </a:lnTo>
                    <a:lnTo>
                      <a:pt x="0" y="1213866"/>
                    </a:lnTo>
                    <a:lnTo>
                      <a:pt x="0" y="1779270"/>
                    </a:lnTo>
                    <a:lnTo>
                      <a:pt x="4470" y="1801545"/>
                    </a:lnTo>
                    <a:lnTo>
                      <a:pt x="16713" y="1819706"/>
                    </a:lnTo>
                    <a:lnTo>
                      <a:pt x="34874" y="1831949"/>
                    </a:lnTo>
                    <a:lnTo>
                      <a:pt x="57150" y="1836420"/>
                    </a:lnTo>
                    <a:lnTo>
                      <a:pt x="285750" y="1836420"/>
                    </a:lnTo>
                    <a:lnTo>
                      <a:pt x="308013" y="1831949"/>
                    </a:lnTo>
                    <a:lnTo>
                      <a:pt x="326174" y="1819706"/>
                    </a:lnTo>
                    <a:lnTo>
                      <a:pt x="338416" y="1801545"/>
                    </a:lnTo>
                    <a:lnTo>
                      <a:pt x="342900" y="1779270"/>
                    </a:lnTo>
                    <a:lnTo>
                      <a:pt x="342900" y="1213866"/>
                    </a:lnTo>
                    <a:close/>
                  </a:path>
                  <a:path w="342900" h="1836420">
                    <a:moveTo>
                      <a:pt x="342900" y="57150"/>
                    </a:moveTo>
                    <a:lnTo>
                      <a:pt x="338416" y="34886"/>
                    </a:lnTo>
                    <a:lnTo>
                      <a:pt x="326174" y="16725"/>
                    </a:lnTo>
                    <a:lnTo>
                      <a:pt x="308013" y="4483"/>
                    </a:lnTo>
                    <a:lnTo>
                      <a:pt x="285750" y="0"/>
                    </a:lnTo>
                    <a:lnTo>
                      <a:pt x="57150" y="0"/>
                    </a:lnTo>
                    <a:lnTo>
                      <a:pt x="34874" y="4483"/>
                    </a:lnTo>
                    <a:lnTo>
                      <a:pt x="16713" y="16725"/>
                    </a:lnTo>
                    <a:lnTo>
                      <a:pt x="4470" y="34886"/>
                    </a:lnTo>
                    <a:lnTo>
                      <a:pt x="0" y="57150"/>
                    </a:lnTo>
                    <a:lnTo>
                      <a:pt x="0" y="622554"/>
                    </a:lnTo>
                    <a:lnTo>
                      <a:pt x="4470" y="644829"/>
                    </a:lnTo>
                    <a:lnTo>
                      <a:pt x="16713" y="662990"/>
                    </a:lnTo>
                    <a:lnTo>
                      <a:pt x="34874" y="675233"/>
                    </a:lnTo>
                    <a:lnTo>
                      <a:pt x="57150" y="679704"/>
                    </a:lnTo>
                    <a:lnTo>
                      <a:pt x="285750" y="679704"/>
                    </a:lnTo>
                    <a:lnTo>
                      <a:pt x="308013" y="675233"/>
                    </a:lnTo>
                    <a:lnTo>
                      <a:pt x="326174" y="662990"/>
                    </a:lnTo>
                    <a:lnTo>
                      <a:pt x="338416" y="644829"/>
                    </a:lnTo>
                    <a:lnTo>
                      <a:pt x="342900" y="622554"/>
                    </a:lnTo>
                    <a:lnTo>
                      <a:pt x="342900" y="57150"/>
                    </a:lnTo>
                    <a:close/>
                  </a:path>
                </a:pathLst>
              </a:custGeom>
              <a:solidFill>
                <a:srgbClr val="6CE9FF"/>
              </a:solidFill>
            </p:spPr>
            <p:txBody>
              <a:bodyPr wrap="square" lIns="0" tIns="0" rIns="0" bIns="0" rtlCol="0"/>
              <a:lstStyle/>
              <a:p>
                <a:endParaRPr sz="1350"/>
              </a:p>
            </p:txBody>
          </p:sp>
          <p:sp>
            <p:nvSpPr>
              <p:cNvPr id="6" name="object 6"/>
              <p:cNvSpPr/>
              <p:nvPr/>
            </p:nvSpPr>
            <p:spPr>
              <a:xfrm>
                <a:off x="7437119" y="4180332"/>
                <a:ext cx="76200" cy="476250"/>
              </a:xfrm>
              <a:custGeom>
                <a:avLst/>
                <a:gdLst/>
                <a:ahLst/>
                <a:cxnLst/>
                <a:rect l="l" t="t" r="r" b="b"/>
                <a:pathLst>
                  <a:path w="76200" h="476250">
                    <a:moveTo>
                      <a:pt x="44450" y="63500"/>
                    </a:moveTo>
                    <a:lnTo>
                      <a:pt x="31750" y="63500"/>
                    </a:lnTo>
                    <a:lnTo>
                      <a:pt x="31750" y="476123"/>
                    </a:lnTo>
                    <a:lnTo>
                      <a:pt x="44450" y="476123"/>
                    </a:lnTo>
                    <a:lnTo>
                      <a:pt x="44450" y="63500"/>
                    </a:lnTo>
                    <a:close/>
                  </a:path>
                  <a:path w="76200" h="476250">
                    <a:moveTo>
                      <a:pt x="38100" y="0"/>
                    </a:moveTo>
                    <a:lnTo>
                      <a:pt x="0" y="76200"/>
                    </a:lnTo>
                    <a:lnTo>
                      <a:pt x="31750" y="76200"/>
                    </a:lnTo>
                    <a:lnTo>
                      <a:pt x="31750" y="63500"/>
                    </a:lnTo>
                    <a:lnTo>
                      <a:pt x="69850" y="63500"/>
                    </a:lnTo>
                    <a:lnTo>
                      <a:pt x="38100" y="0"/>
                    </a:lnTo>
                    <a:close/>
                  </a:path>
                  <a:path w="76200" h="4762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7" name="object 7"/>
              <p:cNvSpPr/>
              <p:nvPr/>
            </p:nvSpPr>
            <p:spPr>
              <a:xfrm>
                <a:off x="7918704" y="3500627"/>
                <a:ext cx="342900" cy="1836420"/>
              </a:xfrm>
              <a:custGeom>
                <a:avLst/>
                <a:gdLst/>
                <a:ahLst/>
                <a:cxnLst/>
                <a:rect l="l" t="t" r="r" b="b"/>
                <a:pathLst>
                  <a:path w="342900" h="1836420">
                    <a:moveTo>
                      <a:pt x="342900" y="1213866"/>
                    </a:moveTo>
                    <a:lnTo>
                      <a:pt x="338416" y="1191602"/>
                    </a:lnTo>
                    <a:lnTo>
                      <a:pt x="326174" y="1173441"/>
                    </a:lnTo>
                    <a:lnTo>
                      <a:pt x="308013" y="1161199"/>
                    </a:lnTo>
                    <a:lnTo>
                      <a:pt x="285750" y="1156716"/>
                    </a:lnTo>
                    <a:lnTo>
                      <a:pt x="57150" y="1156716"/>
                    </a:lnTo>
                    <a:lnTo>
                      <a:pt x="34874" y="1161199"/>
                    </a:lnTo>
                    <a:lnTo>
                      <a:pt x="16713" y="1173441"/>
                    </a:lnTo>
                    <a:lnTo>
                      <a:pt x="4470" y="1191602"/>
                    </a:lnTo>
                    <a:lnTo>
                      <a:pt x="0" y="1213866"/>
                    </a:lnTo>
                    <a:lnTo>
                      <a:pt x="0" y="1779270"/>
                    </a:lnTo>
                    <a:lnTo>
                      <a:pt x="4470" y="1801545"/>
                    </a:lnTo>
                    <a:lnTo>
                      <a:pt x="16713" y="1819706"/>
                    </a:lnTo>
                    <a:lnTo>
                      <a:pt x="34874" y="1831949"/>
                    </a:lnTo>
                    <a:lnTo>
                      <a:pt x="57150" y="1836420"/>
                    </a:lnTo>
                    <a:lnTo>
                      <a:pt x="285750" y="1836420"/>
                    </a:lnTo>
                    <a:lnTo>
                      <a:pt x="308013" y="1831949"/>
                    </a:lnTo>
                    <a:lnTo>
                      <a:pt x="326174" y="1819706"/>
                    </a:lnTo>
                    <a:lnTo>
                      <a:pt x="338416" y="1801545"/>
                    </a:lnTo>
                    <a:lnTo>
                      <a:pt x="342900" y="1779270"/>
                    </a:lnTo>
                    <a:lnTo>
                      <a:pt x="342900" y="1213866"/>
                    </a:lnTo>
                    <a:close/>
                  </a:path>
                  <a:path w="342900" h="1836420">
                    <a:moveTo>
                      <a:pt x="342900" y="57150"/>
                    </a:moveTo>
                    <a:lnTo>
                      <a:pt x="338416" y="34886"/>
                    </a:lnTo>
                    <a:lnTo>
                      <a:pt x="326174" y="16725"/>
                    </a:lnTo>
                    <a:lnTo>
                      <a:pt x="308013" y="4483"/>
                    </a:lnTo>
                    <a:lnTo>
                      <a:pt x="285750" y="0"/>
                    </a:lnTo>
                    <a:lnTo>
                      <a:pt x="57150" y="0"/>
                    </a:lnTo>
                    <a:lnTo>
                      <a:pt x="34874" y="4483"/>
                    </a:lnTo>
                    <a:lnTo>
                      <a:pt x="16713" y="16725"/>
                    </a:lnTo>
                    <a:lnTo>
                      <a:pt x="4470" y="34886"/>
                    </a:lnTo>
                    <a:lnTo>
                      <a:pt x="0" y="57150"/>
                    </a:lnTo>
                    <a:lnTo>
                      <a:pt x="0" y="622554"/>
                    </a:lnTo>
                    <a:lnTo>
                      <a:pt x="4470" y="644829"/>
                    </a:lnTo>
                    <a:lnTo>
                      <a:pt x="16713" y="662990"/>
                    </a:lnTo>
                    <a:lnTo>
                      <a:pt x="34874" y="675233"/>
                    </a:lnTo>
                    <a:lnTo>
                      <a:pt x="57150" y="679704"/>
                    </a:lnTo>
                    <a:lnTo>
                      <a:pt x="285750" y="679704"/>
                    </a:lnTo>
                    <a:lnTo>
                      <a:pt x="308013" y="675233"/>
                    </a:lnTo>
                    <a:lnTo>
                      <a:pt x="326174" y="662990"/>
                    </a:lnTo>
                    <a:lnTo>
                      <a:pt x="338416" y="644829"/>
                    </a:lnTo>
                    <a:lnTo>
                      <a:pt x="342900" y="622554"/>
                    </a:lnTo>
                    <a:lnTo>
                      <a:pt x="342900" y="57150"/>
                    </a:lnTo>
                    <a:close/>
                  </a:path>
                </a:pathLst>
              </a:custGeom>
              <a:solidFill>
                <a:srgbClr val="6CE9FF"/>
              </a:solidFill>
            </p:spPr>
            <p:txBody>
              <a:bodyPr wrap="square" lIns="0" tIns="0" rIns="0" bIns="0" rtlCol="0"/>
              <a:lstStyle/>
              <a:p>
                <a:endParaRPr sz="1350"/>
              </a:p>
            </p:txBody>
          </p:sp>
          <p:sp>
            <p:nvSpPr>
              <p:cNvPr id="8" name="object 8"/>
              <p:cNvSpPr/>
              <p:nvPr/>
            </p:nvSpPr>
            <p:spPr>
              <a:xfrm>
                <a:off x="7471282" y="4180332"/>
                <a:ext cx="619125" cy="481330"/>
              </a:xfrm>
              <a:custGeom>
                <a:avLst/>
                <a:gdLst/>
                <a:ahLst/>
                <a:cxnLst/>
                <a:rect l="l" t="t" r="r" b="b"/>
                <a:pathLst>
                  <a:path w="619125" h="481329">
                    <a:moveTo>
                      <a:pt x="554870" y="41669"/>
                    </a:moveTo>
                    <a:lnTo>
                      <a:pt x="0" y="471170"/>
                    </a:lnTo>
                    <a:lnTo>
                      <a:pt x="7874" y="481203"/>
                    </a:lnTo>
                    <a:lnTo>
                      <a:pt x="562621" y="51700"/>
                    </a:lnTo>
                    <a:lnTo>
                      <a:pt x="554870" y="41669"/>
                    </a:lnTo>
                    <a:close/>
                  </a:path>
                  <a:path w="619125" h="481329">
                    <a:moveTo>
                      <a:pt x="602688" y="33909"/>
                    </a:moveTo>
                    <a:lnTo>
                      <a:pt x="564896" y="33909"/>
                    </a:lnTo>
                    <a:lnTo>
                      <a:pt x="572643" y="43942"/>
                    </a:lnTo>
                    <a:lnTo>
                      <a:pt x="562621" y="51700"/>
                    </a:lnTo>
                    <a:lnTo>
                      <a:pt x="582041" y="76835"/>
                    </a:lnTo>
                    <a:lnTo>
                      <a:pt x="602688" y="33909"/>
                    </a:lnTo>
                    <a:close/>
                  </a:path>
                  <a:path w="619125" h="481329">
                    <a:moveTo>
                      <a:pt x="564896" y="33909"/>
                    </a:moveTo>
                    <a:lnTo>
                      <a:pt x="554870" y="41669"/>
                    </a:lnTo>
                    <a:lnTo>
                      <a:pt x="562621" y="51700"/>
                    </a:lnTo>
                    <a:lnTo>
                      <a:pt x="572643" y="43942"/>
                    </a:lnTo>
                    <a:lnTo>
                      <a:pt x="564896" y="33909"/>
                    </a:lnTo>
                    <a:close/>
                  </a:path>
                  <a:path w="619125" h="481329">
                    <a:moveTo>
                      <a:pt x="618998" y="0"/>
                    </a:moveTo>
                    <a:lnTo>
                      <a:pt x="535432" y="16510"/>
                    </a:lnTo>
                    <a:lnTo>
                      <a:pt x="554870" y="41669"/>
                    </a:lnTo>
                    <a:lnTo>
                      <a:pt x="564896" y="33909"/>
                    </a:lnTo>
                    <a:lnTo>
                      <a:pt x="602688" y="33909"/>
                    </a:lnTo>
                    <a:lnTo>
                      <a:pt x="618998" y="0"/>
                    </a:lnTo>
                    <a:close/>
                  </a:path>
                </a:pathLst>
              </a:custGeom>
              <a:solidFill>
                <a:srgbClr val="000000"/>
              </a:solidFill>
            </p:spPr>
            <p:txBody>
              <a:bodyPr wrap="square" lIns="0" tIns="0" rIns="0" bIns="0" rtlCol="0"/>
              <a:lstStyle/>
              <a:p>
                <a:endParaRPr sz="1350"/>
              </a:p>
            </p:txBody>
          </p:sp>
          <p:sp>
            <p:nvSpPr>
              <p:cNvPr id="9" name="object 9"/>
              <p:cNvSpPr/>
              <p:nvPr/>
            </p:nvSpPr>
            <p:spPr>
              <a:xfrm>
                <a:off x="8485632" y="3500627"/>
                <a:ext cx="342900" cy="1836420"/>
              </a:xfrm>
              <a:custGeom>
                <a:avLst/>
                <a:gdLst/>
                <a:ahLst/>
                <a:cxnLst/>
                <a:rect l="l" t="t" r="r" b="b"/>
                <a:pathLst>
                  <a:path w="342900" h="1836420">
                    <a:moveTo>
                      <a:pt x="342900" y="1213866"/>
                    </a:moveTo>
                    <a:lnTo>
                      <a:pt x="338416" y="1191602"/>
                    </a:lnTo>
                    <a:lnTo>
                      <a:pt x="326174" y="1173441"/>
                    </a:lnTo>
                    <a:lnTo>
                      <a:pt x="308013" y="1161199"/>
                    </a:lnTo>
                    <a:lnTo>
                      <a:pt x="285750" y="1156716"/>
                    </a:lnTo>
                    <a:lnTo>
                      <a:pt x="57150" y="1156716"/>
                    </a:lnTo>
                    <a:lnTo>
                      <a:pt x="34874" y="1161199"/>
                    </a:lnTo>
                    <a:lnTo>
                      <a:pt x="16713" y="1173441"/>
                    </a:lnTo>
                    <a:lnTo>
                      <a:pt x="4470" y="1191602"/>
                    </a:lnTo>
                    <a:lnTo>
                      <a:pt x="0" y="1213866"/>
                    </a:lnTo>
                    <a:lnTo>
                      <a:pt x="0" y="1779270"/>
                    </a:lnTo>
                    <a:lnTo>
                      <a:pt x="4470" y="1801545"/>
                    </a:lnTo>
                    <a:lnTo>
                      <a:pt x="16713" y="1819706"/>
                    </a:lnTo>
                    <a:lnTo>
                      <a:pt x="34874" y="1831949"/>
                    </a:lnTo>
                    <a:lnTo>
                      <a:pt x="57150" y="1836420"/>
                    </a:lnTo>
                    <a:lnTo>
                      <a:pt x="285750" y="1836420"/>
                    </a:lnTo>
                    <a:lnTo>
                      <a:pt x="308013" y="1831949"/>
                    </a:lnTo>
                    <a:lnTo>
                      <a:pt x="326174" y="1819706"/>
                    </a:lnTo>
                    <a:lnTo>
                      <a:pt x="338416" y="1801545"/>
                    </a:lnTo>
                    <a:lnTo>
                      <a:pt x="342900" y="1779270"/>
                    </a:lnTo>
                    <a:lnTo>
                      <a:pt x="342900" y="1213866"/>
                    </a:lnTo>
                    <a:close/>
                  </a:path>
                  <a:path w="342900" h="1836420">
                    <a:moveTo>
                      <a:pt x="342900" y="57150"/>
                    </a:moveTo>
                    <a:lnTo>
                      <a:pt x="338416" y="34886"/>
                    </a:lnTo>
                    <a:lnTo>
                      <a:pt x="326174" y="16725"/>
                    </a:lnTo>
                    <a:lnTo>
                      <a:pt x="308013" y="4483"/>
                    </a:lnTo>
                    <a:lnTo>
                      <a:pt x="285750" y="0"/>
                    </a:lnTo>
                    <a:lnTo>
                      <a:pt x="57150" y="0"/>
                    </a:lnTo>
                    <a:lnTo>
                      <a:pt x="34874" y="4483"/>
                    </a:lnTo>
                    <a:lnTo>
                      <a:pt x="16713" y="16725"/>
                    </a:lnTo>
                    <a:lnTo>
                      <a:pt x="4470" y="34886"/>
                    </a:lnTo>
                    <a:lnTo>
                      <a:pt x="0" y="57150"/>
                    </a:lnTo>
                    <a:lnTo>
                      <a:pt x="0" y="622554"/>
                    </a:lnTo>
                    <a:lnTo>
                      <a:pt x="4470" y="644829"/>
                    </a:lnTo>
                    <a:lnTo>
                      <a:pt x="16713" y="662990"/>
                    </a:lnTo>
                    <a:lnTo>
                      <a:pt x="34874" y="675233"/>
                    </a:lnTo>
                    <a:lnTo>
                      <a:pt x="57150" y="679704"/>
                    </a:lnTo>
                    <a:lnTo>
                      <a:pt x="285750" y="679704"/>
                    </a:lnTo>
                    <a:lnTo>
                      <a:pt x="308013" y="675233"/>
                    </a:lnTo>
                    <a:lnTo>
                      <a:pt x="326174" y="662990"/>
                    </a:lnTo>
                    <a:lnTo>
                      <a:pt x="338416" y="644829"/>
                    </a:lnTo>
                    <a:lnTo>
                      <a:pt x="342900" y="622554"/>
                    </a:lnTo>
                    <a:lnTo>
                      <a:pt x="342900" y="57150"/>
                    </a:lnTo>
                    <a:close/>
                  </a:path>
                </a:pathLst>
              </a:custGeom>
              <a:solidFill>
                <a:srgbClr val="6CE9FF"/>
              </a:solidFill>
            </p:spPr>
            <p:txBody>
              <a:bodyPr wrap="square" lIns="0" tIns="0" rIns="0" bIns="0" rtlCol="0"/>
              <a:lstStyle/>
              <a:p>
                <a:endParaRPr sz="1350"/>
              </a:p>
            </p:txBody>
          </p:sp>
          <p:sp>
            <p:nvSpPr>
              <p:cNvPr id="10" name="object 10"/>
              <p:cNvSpPr/>
              <p:nvPr/>
            </p:nvSpPr>
            <p:spPr>
              <a:xfrm>
                <a:off x="7472807" y="4173473"/>
                <a:ext cx="1221740" cy="488950"/>
              </a:xfrm>
              <a:custGeom>
                <a:avLst/>
                <a:gdLst/>
                <a:ahLst/>
                <a:cxnLst/>
                <a:rect l="l" t="t" r="r" b="b"/>
                <a:pathLst>
                  <a:path w="1221740" h="488950">
                    <a:moveTo>
                      <a:pt x="1221613" y="83058"/>
                    </a:moveTo>
                    <a:lnTo>
                      <a:pt x="1215263" y="70358"/>
                    </a:lnTo>
                    <a:lnTo>
                      <a:pt x="1183830" y="7505"/>
                    </a:lnTo>
                    <a:lnTo>
                      <a:pt x="1184402" y="6858"/>
                    </a:lnTo>
                    <a:lnTo>
                      <a:pt x="1177163" y="6273"/>
                    </a:lnTo>
                    <a:lnTo>
                      <a:pt x="1177163" y="83058"/>
                    </a:lnTo>
                    <a:lnTo>
                      <a:pt x="1177163" y="469417"/>
                    </a:lnTo>
                    <a:lnTo>
                      <a:pt x="1148080" y="444995"/>
                    </a:lnTo>
                    <a:lnTo>
                      <a:pt x="1148080" y="461594"/>
                    </a:lnTo>
                    <a:lnTo>
                      <a:pt x="812825" y="326517"/>
                    </a:lnTo>
                    <a:lnTo>
                      <a:pt x="900049" y="253250"/>
                    </a:lnTo>
                    <a:lnTo>
                      <a:pt x="1148080" y="461594"/>
                    </a:lnTo>
                    <a:lnTo>
                      <a:pt x="1148080" y="444995"/>
                    </a:lnTo>
                    <a:lnTo>
                      <a:pt x="909929" y="244944"/>
                    </a:lnTo>
                    <a:lnTo>
                      <a:pt x="1125245" y="64084"/>
                    </a:lnTo>
                    <a:lnTo>
                      <a:pt x="1127887" y="70612"/>
                    </a:lnTo>
                    <a:lnTo>
                      <a:pt x="1132789" y="65074"/>
                    </a:lnTo>
                    <a:lnTo>
                      <a:pt x="1146327" y="81216"/>
                    </a:lnTo>
                    <a:lnTo>
                      <a:pt x="1145413" y="83058"/>
                    </a:lnTo>
                    <a:lnTo>
                      <a:pt x="1147889" y="83058"/>
                    </a:lnTo>
                    <a:lnTo>
                      <a:pt x="1149604" y="85090"/>
                    </a:lnTo>
                    <a:lnTo>
                      <a:pt x="1150480" y="83058"/>
                    </a:lnTo>
                    <a:lnTo>
                      <a:pt x="1177163" y="83058"/>
                    </a:lnTo>
                    <a:lnTo>
                      <a:pt x="1177163" y="6273"/>
                    </a:lnTo>
                    <a:lnTo>
                      <a:pt x="1120241" y="1689"/>
                    </a:lnTo>
                    <a:lnTo>
                      <a:pt x="1120241" y="51676"/>
                    </a:lnTo>
                    <a:lnTo>
                      <a:pt x="900049" y="236639"/>
                    </a:lnTo>
                    <a:lnTo>
                      <a:pt x="890155" y="228333"/>
                    </a:lnTo>
                    <a:lnTo>
                      <a:pt x="890155" y="244944"/>
                    </a:lnTo>
                    <a:lnTo>
                      <a:pt x="799465" y="321132"/>
                    </a:lnTo>
                    <a:lnTo>
                      <a:pt x="788441" y="316699"/>
                    </a:lnTo>
                    <a:lnTo>
                      <a:pt x="788441" y="330390"/>
                    </a:lnTo>
                    <a:lnTo>
                      <a:pt x="622935" y="469417"/>
                    </a:lnTo>
                    <a:lnTo>
                      <a:pt x="622935" y="263702"/>
                    </a:lnTo>
                    <a:lnTo>
                      <a:pt x="788441" y="330390"/>
                    </a:lnTo>
                    <a:lnTo>
                      <a:pt x="788441" y="316699"/>
                    </a:lnTo>
                    <a:lnTo>
                      <a:pt x="622935" y="249999"/>
                    </a:lnTo>
                    <a:lnTo>
                      <a:pt x="622935" y="239915"/>
                    </a:lnTo>
                    <a:lnTo>
                      <a:pt x="799477" y="168783"/>
                    </a:lnTo>
                    <a:lnTo>
                      <a:pt x="890155" y="244944"/>
                    </a:lnTo>
                    <a:lnTo>
                      <a:pt x="890155" y="228333"/>
                    </a:lnTo>
                    <a:lnTo>
                      <a:pt x="812838" y="163398"/>
                    </a:lnTo>
                    <a:lnTo>
                      <a:pt x="1113599" y="42202"/>
                    </a:lnTo>
                    <a:lnTo>
                      <a:pt x="1119035" y="48679"/>
                    </a:lnTo>
                    <a:lnTo>
                      <a:pt x="1120241" y="51676"/>
                    </a:lnTo>
                    <a:lnTo>
                      <a:pt x="1120241" y="1689"/>
                    </a:lnTo>
                    <a:lnTo>
                      <a:pt x="1099439" y="0"/>
                    </a:lnTo>
                    <a:lnTo>
                      <a:pt x="1109332" y="24587"/>
                    </a:lnTo>
                    <a:lnTo>
                      <a:pt x="1100582" y="26670"/>
                    </a:lnTo>
                    <a:lnTo>
                      <a:pt x="1104976" y="31927"/>
                    </a:lnTo>
                    <a:lnTo>
                      <a:pt x="801776" y="154101"/>
                    </a:lnTo>
                    <a:lnTo>
                      <a:pt x="788403" y="142875"/>
                    </a:lnTo>
                    <a:lnTo>
                      <a:pt x="788403" y="159486"/>
                    </a:lnTo>
                    <a:lnTo>
                      <a:pt x="622935" y="226148"/>
                    </a:lnTo>
                    <a:lnTo>
                      <a:pt x="622935" y="83058"/>
                    </a:lnTo>
                    <a:lnTo>
                      <a:pt x="649478" y="83058"/>
                    </a:lnTo>
                    <a:lnTo>
                      <a:pt x="650367" y="85090"/>
                    </a:lnTo>
                    <a:lnTo>
                      <a:pt x="652068" y="83058"/>
                    </a:lnTo>
                    <a:lnTo>
                      <a:pt x="654685" y="83058"/>
                    </a:lnTo>
                    <a:lnTo>
                      <a:pt x="653707" y="81114"/>
                    </a:lnTo>
                    <a:lnTo>
                      <a:pt x="670826" y="60706"/>
                    </a:lnTo>
                    <a:lnTo>
                      <a:pt x="788403" y="159486"/>
                    </a:lnTo>
                    <a:lnTo>
                      <a:pt x="788403" y="142875"/>
                    </a:lnTo>
                    <a:lnTo>
                      <a:pt x="679005" y="50965"/>
                    </a:lnTo>
                    <a:lnTo>
                      <a:pt x="685850" y="42799"/>
                    </a:lnTo>
                    <a:lnTo>
                      <a:pt x="699389" y="26670"/>
                    </a:lnTo>
                    <a:lnTo>
                      <a:pt x="616585" y="6858"/>
                    </a:lnTo>
                    <a:lnTo>
                      <a:pt x="578485" y="83058"/>
                    </a:lnTo>
                    <a:lnTo>
                      <a:pt x="610235" y="83058"/>
                    </a:lnTo>
                    <a:lnTo>
                      <a:pt x="610235" y="231267"/>
                    </a:lnTo>
                    <a:lnTo>
                      <a:pt x="610235" y="258584"/>
                    </a:lnTo>
                    <a:lnTo>
                      <a:pt x="610235" y="469379"/>
                    </a:lnTo>
                    <a:lnTo>
                      <a:pt x="419608" y="321830"/>
                    </a:lnTo>
                    <a:lnTo>
                      <a:pt x="593394" y="251802"/>
                    </a:lnTo>
                    <a:lnTo>
                      <a:pt x="610235" y="258584"/>
                    </a:lnTo>
                    <a:lnTo>
                      <a:pt x="610235" y="231267"/>
                    </a:lnTo>
                    <a:lnTo>
                      <a:pt x="593331" y="238074"/>
                    </a:lnTo>
                    <a:lnTo>
                      <a:pt x="576326" y="231228"/>
                    </a:lnTo>
                    <a:lnTo>
                      <a:pt x="576326" y="244932"/>
                    </a:lnTo>
                    <a:lnTo>
                      <a:pt x="407911" y="312788"/>
                    </a:lnTo>
                    <a:lnTo>
                      <a:pt x="67437" y="49250"/>
                    </a:lnTo>
                    <a:lnTo>
                      <a:pt x="69049" y="45288"/>
                    </a:lnTo>
                    <a:lnTo>
                      <a:pt x="71831" y="41668"/>
                    </a:lnTo>
                    <a:lnTo>
                      <a:pt x="576326" y="244932"/>
                    </a:lnTo>
                    <a:lnTo>
                      <a:pt x="576326" y="231228"/>
                    </a:lnTo>
                    <a:lnTo>
                      <a:pt x="79908" y="31216"/>
                    </a:lnTo>
                    <a:lnTo>
                      <a:pt x="85979" y="23368"/>
                    </a:lnTo>
                    <a:lnTo>
                      <a:pt x="78498" y="21894"/>
                    </a:lnTo>
                    <a:lnTo>
                      <a:pt x="87376" y="0"/>
                    </a:lnTo>
                    <a:lnTo>
                      <a:pt x="2413" y="6858"/>
                    </a:lnTo>
                    <a:lnTo>
                      <a:pt x="39370" y="83693"/>
                    </a:lnTo>
                    <a:lnTo>
                      <a:pt x="53822" y="64985"/>
                    </a:lnTo>
                    <a:lnTo>
                      <a:pt x="58801" y="70612"/>
                    </a:lnTo>
                    <a:lnTo>
                      <a:pt x="62509" y="61442"/>
                    </a:lnTo>
                    <a:lnTo>
                      <a:pt x="394246" y="318300"/>
                    </a:lnTo>
                    <a:lnTo>
                      <a:pt x="0" y="477139"/>
                    </a:lnTo>
                    <a:lnTo>
                      <a:pt x="4826" y="488950"/>
                    </a:lnTo>
                    <a:lnTo>
                      <a:pt x="405930" y="327342"/>
                    </a:lnTo>
                    <a:lnTo>
                      <a:pt x="613537" y="488061"/>
                    </a:lnTo>
                    <a:lnTo>
                      <a:pt x="617029" y="483603"/>
                    </a:lnTo>
                    <a:lnTo>
                      <a:pt x="620649" y="487934"/>
                    </a:lnTo>
                    <a:lnTo>
                      <a:pt x="801801" y="335775"/>
                    </a:lnTo>
                    <a:lnTo>
                      <a:pt x="1179423" y="487921"/>
                    </a:lnTo>
                    <a:lnTo>
                      <a:pt x="1181989" y="488950"/>
                    </a:lnTo>
                    <a:lnTo>
                      <a:pt x="1184351" y="482981"/>
                    </a:lnTo>
                    <a:lnTo>
                      <a:pt x="1189863" y="482981"/>
                    </a:lnTo>
                    <a:lnTo>
                      <a:pt x="1189863" y="83058"/>
                    </a:lnTo>
                    <a:lnTo>
                      <a:pt x="1221613" y="83058"/>
                    </a:lnTo>
                    <a:close/>
                  </a:path>
                </a:pathLst>
              </a:custGeom>
              <a:solidFill>
                <a:srgbClr val="000000"/>
              </a:solidFill>
            </p:spPr>
            <p:txBody>
              <a:bodyPr wrap="square" lIns="0" tIns="0" rIns="0" bIns="0" rtlCol="0"/>
              <a:lstStyle/>
              <a:p>
                <a:endParaRPr sz="1350"/>
              </a:p>
            </p:txBody>
          </p:sp>
          <p:sp>
            <p:nvSpPr>
              <p:cNvPr id="11" name="object 11"/>
              <p:cNvSpPr/>
              <p:nvPr/>
            </p:nvSpPr>
            <p:spPr>
              <a:xfrm>
                <a:off x="9096756" y="2487167"/>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12" name="object 12"/>
              <p:cNvSpPr/>
              <p:nvPr/>
            </p:nvSpPr>
            <p:spPr>
              <a:xfrm>
                <a:off x="9096756" y="2487167"/>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13" name="object 13"/>
              <p:cNvSpPr/>
              <p:nvPr/>
            </p:nvSpPr>
            <p:spPr>
              <a:xfrm>
                <a:off x="9096756" y="3643883"/>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14" name="object 14"/>
              <p:cNvSpPr/>
              <p:nvPr/>
            </p:nvSpPr>
            <p:spPr>
              <a:xfrm>
                <a:off x="9096756" y="3643883"/>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15" name="object 15"/>
              <p:cNvSpPr/>
              <p:nvPr/>
            </p:nvSpPr>
            <p:spPr>
              <a:xfrm>
                <a:off x="9230868" y="3166871"/>
                <a:ext cx="76200" cy="476250"/>
              </a:xfrm>
              <a:custGeom>
                <a:avLst/>
                <a:gdLst/>
                <a:ahLst/>
                <a:cxnLst/>
                <a:rect l="l" t="t" r="r" b="b"/>
                <a:pathLst>
                  <a:path w="76200" h="476250">
                    <a:moveTo>
                      <a:pt x="44450" y="63500"/>
                    </a:moveTo>
                    <a:lnTo>
                      <a:pt x="31750" y="63500"/>
                    </a:lnTo>
                    <a:lnTo>
                      <a:pt x="31750" y="476122"/>
                    </a:lnTo>
                    <a:lnTo>
                      <a:pt x="44450" y="476122"/>
                    </a:lnTo>
                    <a:lnTo>
                      <a:pt x="44450" y="63500"/>
                    </a:lnTo>
                    <a:close/>
                  </a:path>
                  <a:path w="76200" h="476250">
                    <a:moveTo>
                      <a:pt x="38100" y="0"/>
                    </a:moveTo>
                    <a:lnTo>
                      <a:pt x="0" y="76200"/>
                    </a:lnTo>
                    <a:lnTo>
                      <a:pt x="31750" y="76200"/>
                    </a:lnTo>
                    <a:lnTo>
                      <a:pt x="31750" y="63500"/>
                    </a:lnTo>
                    <a:lnTo>
                      <a:pt x="69850" y="63500"/>
                    </a:lnTo>
                    <a:lnTo>
                      <a:pt x="38100" y="0"/>
                    </a:lnTo>
                    <a:close/>
                  </a:path>
                  <a:path w="76200" h="4762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16" name="object 16"/>
              <p:cNvSpPr/>
              <p:nvPr/>
            </p:nvSpPr>
            <p:spPr>
              <a:xfrm>
                <a:off x="9712452" y="2487167"/>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17" name="object 17"/>
              <p:cNvSpPr/>
              <p:nvPr/>
            </p:nvSpPr>
            <p:spPr>
              <a:xfrm>
                <a:off x="9712452" y="2487167"/>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18" name="object 18"/>
              <p:cNvSpPr/>
              <p:nvPr/>
            </p:nvSpPr>
            <p:spPr>
              <a:xfrm>
                <a:off x="9712452" y="3643883"/>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19" name="object 19"/>
              <p:cNvSpPr/>
              <p:nvPr/>
            </p:nvSpPr>
            <p:spPr>
              <a:xfrm>
                <a:off x="9712452" y="3643883"/>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20" name="object 20"/>
              <p:cNvSpPr/>
              <p:nvPr/>
            </p:nvSpPr>
            <p:spPr>
              <a:xfrm>
                <a:off x="9265031" y="3166871"/>
                <a:ext cx="619125" cy="481330"/>
              </a:xfrm>
              <a:custGeom>
                <a:avLst/>
                <a:gdLst/>
                <a:ahLst/>
                <a:cxnLst/>
                <a:rect l="l" t="t" r="r" b="b"/>
                <a:pathLst>
                  <a:path w="619125" h="481329">
                    <a:moveTo>
                      <a:pt x="554870" y="41669"/>
                    </a:moveTo>
                    <a:lnTo>
                      <a:pt x="0" y="471169"/>
                    </a:lnTo>
                    <a:lnTo>
                      <a:pt x="7874" y="481202"/>
                    </a:lnTo>
                    <a:lnTo>
                      <a:pt x="562621" y="51700"/>
                    </a:lnTo>
                    <a:lnTo>
                      <a:pt x="554870" y="41669"/>
                    </a:lnTo>
                    <a:close/>
                  </a:path>
                  <a:path w="619125" h="481329">
                    <a:moveTo>
                      <a:pt x="602688" y="33908"/>
                    </a:moveTo>
                    <a:lnTo>
                      <a:pt x="564896" y="33908"/>
                    </a:lnTo>
                    <a:lnTo>
                      <a:pt x="572643" y="43941"/>
                    </a:lnTo>
                    <a:lnTo>
                      <a:pt x="562621" y="51700"/>
                    </a:lnTo>
                    <a:lnTo>
                      <a:pt x="582041" y="76835"/>
                    </a:lnTo>
                    <a:lnTo>
                      <a:pt x="602688" y="33908"/>
                    </a:lnTo>
                    <a:close/>
                  </a:path>
                  <a:path w="619125" h="481329">
                    <a:moveTo>
                      <a:pt x="564896" y="33908"/>
                    </a:moveTo>
                    <a:lnTo>
                      <a:pt x="554870" y="41669"/>
                    </a:lnTo>
                    <a:lnTo>
                      <a:pt x="562621" y="51700"/>
                    </a:lnTo>
                    <a:lnTo>
                      <a:pt x="572643" y="43941"/>
                    </a:lnTo>
                    <a:lnTo>
                      <a:pt x="564896" y="33908"/>
                    </a:lnTo>
                    <a:close/>
                  </a:path>
                  <a:path w="619125" h="481329">
                    <a:moveTo>
                      <a:pt x="618998" y="0"/>
                    </a:moveTo>
                    <a:lnTo>
                      <a:pt x="535432" y="16510"/>
                    </a:lnTo>
                    <a:lnTo>
                      <a:pt x="554870" y="41669"/>
                    </a:lnTo>
                    <a:lnTo>
                      <a:pt x="564896" y="33908"/>
                    </a:lnTo>
                    <a:lnTo>
                      <a:pt x="602688" y="33908"/>
                    </a:lnTo>
                    <a:lnTo>
                      <a:pt x="618998" y="0"/>
                    </a:lnTo>
                    <a:close/>
                  </a:path>
                </a:pathLst>
              </a:custGeom>
              <a:solidFill>
                <a:srgbClr val="000000"/>
              </a:solidFill>
            </p:spPr>
            <p:txBody>
              <a:bodyPr wrap="square" lIns="0" tIns="0" rIns="0" bIns="0" rtlCol="0"/>
              <a:lstStyle/>
              <a:p>
                <a:endParaRPr sz="1350"/>
              </a:p>
            </p:txBody>
          </p:sp>
          <p:sp>
            <p:nvSpPr>
              <p:cNvPr id="21" name="object 21"/>
              <p:cNvSpPr/>
              <p:nvPr/>
            </p:nvSpPr>
            <p:spPr>
              <a:xfrm>
                <a:off x="10326623" y="2487167"/>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22" name="object 22"/>
              <p:cNvSpPr/>
              <p:nvPr/>
            </p:nvSpPr>
            <p:spPr>
              <a:xfrm>
                <a:off x="10326623" y="2487167"/>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23" name="object 23"/>
              <p:cNvSpPr/>
              <p:nvPr/>
            </p:nvSpPr>
            <p:spPr>
              <a:xfrm>
                <a:off x="10326623" y="3643883"/>
                <a:ext cx="342900" cy="680085"/>
              </a:xfrm>
              <a:custGeom>
                <a:avLst/>
                <a:gdLst/>
                <a:ahLst/>
                <a:cxnLst/>
                <a:rect l="l" t="t" r="r" b="b"/>
                <a:pathLst>
                  <a:path w="342900" h="680085">
                    <a:moveTo>
                      <a:pt x="285750" y="0"/>
                    </a:moveTo>
                    <a:lnTo>
                      <a:pt x="57150" y="0"/>
                    </a:lnTo>
                    <a:lnTo>
                      <a:pt x="34879" y="4482"/>
                    </a:lnTo>
                    <a:lnTo>
                      <a:pt x="16716" y="16716"/>
                    </a:lnTo>
                    <a:lnTo>
                      <a:pt x="4482" y="34879"/>
                    </a:lnTo>
                    <a:lnTo>
                      <a:pt x="0" y="57150"/>
                    </a:lnTo>
                    <a:lnTo>
                      <a:pt x="0" y="622554"/>
                    </a:lnTo>
                    <a:lnTo>
                      <a:pt x="4482" y="644824"/>
                    </a:lnTo>
                    <a:lnTo>
                      <a:pt x="16716" y="662987"/>
                    </a:lnTo>
                    <a:lnTo>
                      <a:pt x="34879" y="675221"/>
                    </a:lnTo>
                    <a:lnTo>
                      <a:pt x="57150" y="679704"/>
                    </a:lnTo>
                    <a:lnTo>
                      <a:pt x="285750" y="679704"/>
                    </a:lnTo>
                    <a:lnTo>
                      <a:pt x="308020" y="675221"/>
                    </a:lnTo>
                    <a:lnTo>
                      <a:pt x="326183" y="662987"/>
                    </a:lnTo>
                    <a:lnTo>
                      <a:pt x="338417" y="644824"/>
                    </a:lnTo>
                    <a:lnTo>
                      <a:pt x="342900" y="622554"/>
                    </a:lnTo>
                    <a:lnTo>
                      <a:pt x="342900" y="57150"/>
                    </a:lnTo>
                    <a:lnTo>
                      <a:pt x="338417" y="34879"/>
                    </a:lnTo>
                    <a:lnTo>
                      <a:pt x="326183" y="16716"/>
                    </a:lnTo>
                    <a:lnTo>
                      <a:pt x="308020" y="4482"/>
                    </a:lnTo>
                    <a:lnTo>
                      <a:pt x="285750" y="0"/>
                    </a:lnTo>
                    <a:close/>
                  </a:path>
                </a:pathLst>
              </a:custGeom>
              <a:solidFill>
                <a:srgbClr val="EC8585"/>
              </a:solidFill>
            </p:spPr>
            <p:txBody>
              <a:bodyPr wrap="square" lIns="0" tIns="0" rIns="0" bIns="0" rtlCol="0"/>
              <a:lstStyle/>
              <a:p>
                <a:endParaRPr sz="1350"/>
              </a:p>
            </p:txBody>
          </p:sp>
          <p:sp>
            <p:nvSpPr>
              <p:cNvPr id="24" name="object 24"/>
              <p:cNvSpPr/>
              <p:nvPr/>
            </p:nvSpPr>
            <p:spPr>
              <a:xfrm>
                <a:off x="10326623" y="3643883"/>
                <a:ext cx="342900" cy="680085"/>
              </a:xfrm>
              <a:custGeom>
                <a:avLst/>
                <a:gdLst/>
                <a:ahLst/>
                <a:cxnLst/>
                <a:rect l="l" t="t" r="r" b="b"/>
                <a:pathLst>
                  <a:path w="342900" h="680085">
                    <a:moveTo>
                      <a:pt x="0" y="57150"/>
                    </a:moveTo>
                    <a:lnTo>
                      <a:pt x="4482" y="34879"/>
                    </a:lnTo>
                    <a:lnTo>
                      <a:pt x="16716" y="16716"/>
                    </a:lnTo>
                    <a:lnTo>
                      <a:pt x="34879" y="4482"/>
                    </a:lnTo>
                    <a:lnTo>
                      <a:pt x="57150" y="0"/>
                    </a:lnTo>
                    <a:lnTo>
                      <a:pt x="285750" y="0"/>
                    </a:lnTo>
                    <a:lnTo>
                      <a:pt x="308020" y="4482"/>
                    </a:lnTo>
                    <a:lnTo>
                      <a:pt x="326183" y="16716"/>
                    </a:lnTo>
                    <a:lnTo>
                      <a:pt x="338417" y="34879"/>
                    </a:lnTo>
                    <a:lnTo>
                      <a:pt x="342900" y="57150"/>
                    </a:lnTo>
                    <a:lnTo>
                      <a:pt x="342900" y="622554"/>
                    </a:lnTo>
                    <a:lnTo>
                      <a:pt x="338417" y="644824"/>
                    </a:lnTo>
                    <a:lnTo>
                      <a:pt x="326183" y="662987"/>
                    </a:lnTo>
                    <a:lnTo>
                      <a:pt x="308020" y="675221"/>
                    </a:lnTo>
                    <a:lnTo>
                      <a:pt x="285750" y="679704"/>
                    </a:lnTo>
                    <a:lnTo>
                      <a:pt x="57150" y="679704"/>
                    </a:lnTo>
                    <a:lnTo>
                      <a:pt x="34879" y="675221"/>
                    </a:lnTo>
                    <a:lnTo>
                      <a:pt x="16716" y="662987"/>
                    </a:lnTo>
                    <a:lnTo>
                      <a:pt x="4482" y="644824"/>
                    </a:lnTo>
                    <a:lnTo>
                      <a:pt x="0" y="622554"/>
                    </a:lnTo>
                    <a:lnTo>
                      <a:pt x="0" y="57150"/>
                    </a:lnTo>
                    <a:close/>
                  </a:path>
                </a:pathLst>
              </a:custGeom>
              <a:ln w="9525">
                <a:solidFill>
                  <a:srgbClr val="EC8585"/>
                </a:solidFill>
              </a:ln>
            </p:spPr>
            <p:txBody>
              <a:bodyPr wrap="square" lIns="0" tIns="0" rIns="0" bIns="0" rtlCol="0"/>
              <a:lstStyle/>
              <a:p>
                <a:endParaRPr sz="1350"/>
              </a:p>
            </p:txBody>
          </p:sp>
          <p:sp>
            <p:nvSpPr>
              <p:cNvPr id="25" name="object 25"/>
              <p:cNvSpPr/>
              <p:nvPr/>
            </p:nvSpPr>
            <p:spPr>
              <a:xfrm>
                <a:off x="7474077" y="3137407"/>
                <a:ext cx="3063240" cy="511809"/>
              </a:xfrm>
              <a:custGeom>
                <a:avLst/>
                <a:gdLst/>
                <a:ahLst/>
                <a:cxnLst/>
                <a:rect l="l" t="t" r="r" b="b"/>
                <a:pathLst>
                  <a:path w="3063240" h="511810">
                    <a:moveTo>
                      <a:pt x="3062859" y="105664"/>
                    </a:moveTo>
                    <a:lnTo>
                      <a:pt x="3056509" y="92964"/>
                    </a:lnTo>
                    <a:lnTo>
                      <a:pt x="3024848" y="29654"/>
                    </a:lnTo>
                    <a:lnTo>
                      <a:pt x="3025013" y="29464"/>
                    </a:lnTo>
                    <a:lnTo>
                      <a:pt x="3024441" y="29260"/>
                    </a:lnTo>
                    <a:lnTo>
                      <a:pt x="3024441" y="30086"/>
                    </a:lnTo>
                    <a:lnTo>
                      <a:pt x="3007804" y="63373"/>
                    </a:lnTo>
                    <a:lnTo>
                      <a:pt x="3023120" y="31546"/>
                    </a:lnTo>
                    <a:lnTo>
                      <a:pt x="3024441" y="30086"/>
                    </a:lnTo>
                    <a:lnTo>
                      <a:pt x="3024441" y="29260"/>
                    </a:lnTo>
                    <a:lnTo>
                      <a:pt x="2953677" y="3162"/>
                    </a:lnTo>
                    <a:lnTo>
                      <a:pt x="2953677" y="76047"/>
                    </a:lnTo>
                    <a:lnTo>
                      <a:pt x="2415413" y="492683"/>
                    </a:lnTo>
                    <a:lnTo>
                      <a:pt x="2415413" y="272249"/>
                    </a:lnTo>
                    <a:lnTo>
                      <a:pt x="2952077" y="64516"/>
                    </a:lnTo>
                    <a:lnTo>
                      <a:pt x="2953016" y="71285"/>
                    </a:lnTo>
                    <a:lnTo>
                      <a:pt x="2953512" y="75692"/>
                    </a:lnTo>
                    <a:lnTo>
                      <a:pt x="2953677" y="76047"/>
                    </a:lnTo>
                    <a:lnTo>
                      <a:pt x="2953677" y="3162"/>
                    </a:lnTo>
                    <a:lnTo>
                      <a:pt x="2946146" y="381"/>
                    </a:lnTo>
                    <a:lnTo>
                      <a:pt x="2946146" y="53225"/>
                    </a:lnTo>
                    <a:lnTo>
                      <a:pt x="2415413" y="258660"/>
                    </a:lnTo>
                    <a:lnTo>
                      <a:pt x="2415413" y="146037"/>
                    </a:lnTo>
                    <a:lnTo>
                      <a:pt x="2943961" y="50406"/>
                    </a:lnTo>
                    <a:lnTo>
                      <a:pt x="2946146" y="53225"/>
                    </a:lnTo>
                    <a:lnTo>
                      <a:pt x="2946146" y="381"/>
                    </a:lnTo>
                    <a:lnTo>
                      <a:pt x="2945130" y="0"/>
                    </a:lnTo>
                    <a:lnTo>
                      <a:pt x="2945434" y="2832"/>
                    </a:lnTo>
                    <a:lnTo>
                      <a:pt x="2943479" y="2159"/>
                    </a:lnTo>
                    <a:lnTo>
                      <a:pt x="2944012" y="6083"/>
                    </a:lnTo>
                    <a:lnTo>
                      <a:pt x="2942336" y="5588"/>
                    </a:lnTo>
                    <a:lnTo>
                      <a:pt x="2945295" y="21958"/>
                    </a:lnTo>
                    <a:lnTo>
                      <a:pt x="2940177" y="21463"/>
                    </a:lnTo>
                    <a:lnTo>
                      <a:pt x="2944241" y="31978"/>
                    </a:lnTo>
                    <a:lnTo>
                      <a:pt x="2722143" y="56464"/>
                    </a:lnTo>
                    <a:lnTo>
                      <a:pt x="2722143" y="77660"/>
                    </a:lnTo>
                    <a:lnTo>
                      <a:pt x="2415413" y="133146"/>
                    </a:lnTo>
                    <a:lnTo>
                      <a:pt x="2415413" y="120091"/>
                    </a:lnTo>
                    <a:lnTo>
                      <a:pt x="2722143" y="77660"/>
                    </a:lnTo>
                    <a:lnTo>
                      <a:pt x="2722143" y="56464"/>
                    </a:lnTo>
                    <a:lnTo>
                      <a:pt x="2567343" y="73520"/>
                    </a:lnTo>
                    <a:lnTo>
                      <a:pt x="2567343" y="86245"/>
                    </a:lnTo>
                    <a:lnTo>
                      <a:pt x="2445842" y="103047"/>
                    </a:lnTo>
                    <a:lnTo>
                      <a:pt x="2444229" y="99809"/>
                    </a:lnTo>
                    <a:lnTo>
                      <a:pt x="2567343" y="86245"/>
                    </a:lnTo>
                    <a:lnTo>
                      <a:pt x="2567343" y="73520"/>
                    </a:lnTo>
                    <a:lnTo>
                      <a:pt x="2438196" y="87744"/>
                    </a:lnTo>
                    <a:lnTo>
                      <a:pt x="2426919" y="65201"/>
                    </a:lnTo>
                    <a:lnTo>
                      <a:pt x="2426919" y="105664"/>
                    </a:lnTo>
                    <a:lnTo>
                      <a:pt x="2415413" y="107264"/>
                    </a:lnTo>
                    <a:lnTo>
                      <a:pt x="2415413" y="105664"/>
                    </a:lnTo>
                    <a:lnTo>
                      <a:pt x="2426919" y="105664"/>
                    </a:lnTo>
                    <a:lnTo>
                      <a:pt x="2426919" y="65201"/>
                    </a:lnTo>
                    <a:lnTo>
                      <a:pt x="2409279" y="29921"/>
                    </a:lnTo>
                    <a:lnTo>
                      <a:pt x="2409952" y="29464"/>
                    </a:lnTo>
                    <a:lnTo>
                      <a:pt x="2408593" y="29006"/>
                    </a:lnTo>
                    <a:lnTo>
                      <a:pt x="2408593" y="30391"/>
                    </a:lnTo>
                    <a:lnTo>
                      <a:pt x="2402713" y="42164"/>
                    </a:lnTo>
                    <a:lnTo>
                      <a:pt x="2402713" y="105664"/>
                    </a:lnTo>
                    <a:lnTo>
                      <a:pt x="2402713" y="109016"/>
                    </a:lnTo>
                    <a:lnTo>
                      <a:pt x="2402713" y="121843"/>
                    </a:lnTo>
                    <a:lnTo>
                      <a:pt x="2402713" y="135432"/>
                    </a:lnTo>
                    <a:lnTo>
                      <a:pt x="1326591" y="330060"/>
                    </a:lnTo>
                    <a:lnTo>
                      <a:pt x="1771840" y="209118"/>
                    </a:lnTo>
                    <a:lnTo>
                      <a:pt x="2402713" y="121843"/>
                    </a:lnTo>
                    <a:lnTo>
                      <a:pt x="2402713" y="109016"/>
                    </a:lnTo>
                    <a:lnTo>
                      <a:pt x="1868068" y="182981"/>
                    </a:lnTo>
                    <a:lnTo>
                      <a:pt x="1989963" y="149872"/>
                    </a:lnTo>
                    <a:lnTo>
                      <a:pt x="2391016" y="105664"/>
                    </a:lnTo>
                    <a:lnTo>
                      <a:pt x="2402713" y="105664"/>
                    </a:lnTo>
                    <a:lnTo>
                      <a:pt x="2402713" y="42164"/>
                    </a:lnTo>
                    <a:lnTo>
                      <a:pt x="2376525" y="94538"/>
                    </a:lnTo>
                    <a:lnTo>
                      <a:pt x="2068766" y="128460"/>
                    </a:lnTo>
                    <a:lnTo>
                      <a:pt x="2336406" y="55765"/>
                    </a:lnTo>
                    <a:lnTo>
                      <a:pt x="2337485" y="61531"/>
                    </a:lnTo>
                    <a:lnTo>
                      <a:pt x="2339721" y="77597"/>
                    </a:lnTo>
                    <a:lnTo>
                      <a:pt x="2340406" y="77127"/>
                    </a:lnTo>
                    <a:lnTo>
                      <a:pt x="2341118" y="80899"/>
                    </a:lnTo>
                    <a:lnTo>
                      <a:pt x="2343594" y="79019"/>
                    </a:lnTo>
                    <a:lnTo>
                      <a:pt x="2345563" y="86233"/>
                    </a:lnTo>
                    <a:lnTo>
                      <a:pt x="2397264" y="40005"/>
                    </a:lnTo>
                    <a:lnTo>
                      <a:pt x="2406154" y="32054"/>
                    </a:lnTo>
                    <a:lnTo>
                      <a:pt x="2406421" y="31877"/>
                    </a:lnTo>
                    <a:lnTo>
                      <a:pt x="2408593" y="30391"/>
                    </a:lnTo>
                    <a:lnTo>
                      <a:pt x="2408593" y="29006"/>
                    </a:lnTo>
                    <a:lnTo>
                      <a:pt x="2329307" y="2159"/>
                    </a:lnTo>
                    <a:lnTo>
                      <a:pt x="2329929" y="6781"/>
                    </a:lnTo>
                    <a:lnTo>
                      <a:pt x="2327148" y="5969"/>
                    </a:lnTo>
                    <a:lnTo>
                      <a:pt x="2328507" y="13284"/>
                    </a:lnTo>
                    <a:lnTo>
                      <a:pt x="2325624" y="12700"/>
                    </a:lnTo>
                    <a:lnTo>
                      <a:pt x="2331377" y="33947"/>
                    </a:lnTo>
                    <a:lnTo>
                      <a:pt x="2258415" y="44043"/>
                    </a:lnTo>
                    <a:lnTo>
                      <a:pt x="2258415" y="63855"/>
                    </a:lnTo>
                    <a:lnTo>
                      <a:pt x="1987435" y="137426"/>
                    </a:lnTo>
                    <a:lnTo>
                      <a:pt x="1908581" y="146126"/>
                    </a:lnTo>
                    <a:lnTo>
                      <a:pt x="1908581" y="158838"/>
                    </a:lnTo>
                    <a:lnTo>
                      <a:pt x="1769414" y="196621"/>
                    </a:lnTo>
                    <a:lnTo>
                      <a:pt x="1673098" y="209943"/>
                    </a:lnTo>
                    <a:lnTo>
                      <a:pt x="1673098" y="222770"/>
                    </a:lnTo>
                    <a:lnTo>
                      <a:pt x="1232763" y="342328"/>
                    </a:lnTo>
                    <a:lnTo>
                      <a:pt x="1377162" y="263702"/>
                    </a:lnTo>
                    <a:lnTo>
                      <a:pt x="1673098" y="222770"/>
                    </a:lnTo>
                    <a:lnTo>
                      <a:pt x="1673098" y="209943"/>
                    </a:lnTo>
                    <a:lnTo>
                      <a:pt x="1408734" y="246507"/>
                    </a:lnTo>
                    <a:lnTo>
                      <a:pt x="1477784" y="208902"/>
                    </a:lnTo>
                    <a:lnTo>
                      <a:pt x="1512074" y="202526"/>
                    </a:lnTo>
                    <a:lnTo>
                      <a:pt x="1908581" y="158838"/>
                    </a:lnTo>
                    <a:lnTo>
                      <a:pt x="1908581" y="146126"/>
                    </a:lnTo>
                    <a:lnTo>
                      <a:pt x="1680298" y="171272"/>
                    </a:lnTo>
                    <a:lnTo>
                      <a:pt x="2258415" y="63855"/>
                    </a:lnTo>
                    <a:lnTo>
                      <a:pt x="2258415" y="44043"/>
                    </a:lnTo>
                    <a:lnTo>
                      <a:pt x="2134362" y="61201"/>
                    </a:lnTo>
                    <a:lnTo>
                      <a:pt x="2134362" y="74015"/>
                    </a:lnTo>
                    <a:lnTo>
                      <a:pt x="1513852" y="189268"/>
                    </a:lnTo>
                    <a:lnTo>
                      <a:pt x="1586280" y="149821"/>
                    </a:lnTo>
                    <a:lnTo>
                      <a:pt x="2134362" y="74015"/>
                    </a:lnTo>
                    <a:lnTo>
                      <a:pt x="2134362" y="61201"/>
                    </a:lnTo>
                    <a:lnTo>
                      <a:pt x="1617840" y="132638"/>
                    </a:lnTo>
                    <a:lnTo>
                      <a:pt x="1725637" y="73939"/>
                    </a:lnTo>
                    <a:lnTo>
                      <a:pt x="1726946" y="80899"/>
                    </a:lnTo>
                    <a:lnTo>
                      <a:pt x="1728901" y="79425"/>
                    </a:lnTo>
                    <a:lnTo>
                      <a:pt x="1731010" y="86868"/>
                    </a:lnTo>
                    <a:lnTo>
                      <a:pt x="1736064" y="82270"/>
                    </a:lnTo>
                    <a:lnTo>
                      <a:pt x="1745361" y="99314"/>
                    </a:lnTo>
                    <a:lnTo>
                      <a:pt x="1776755" y="54229"/>
                    </a:lnTo>
                    <a:lnTo>
                      <a:pt x="1793011" y="30886"/>
                    </a:lnTo>
                    <a:lnTo>
                      <a:pt x="1794891" y="29464"/>
                    </a:lnTo>
                    <a:lnTo>
                      <a:pt x="1723174" y="8902"/>
                    </a:lnTo>
                    <a:lnTo>
                      <a:pt x="1723174" y="60782"/>
                    </a:lnTo>
                    <a:lnTo>
                      <a:pt x="1582127" y="137579"/>
                    </a:lnTo>
                    <a:lnTo>
                      <a:pt x="1550568" y="141947"/>
                    </a:lnTo>
                    <a:lnTo>
                      <a:pt x="1550568" y="154762"/>
                    </a:lnTo>
                    <a:lnTo>
                      <a:pt x="1479651" y="193382"/>
                    </a:lnTo>
                    <a:lnTo>
                      <a:pt x="1437360" y="198043"/>
                    </a:lnTo>
                    <a:lnTo>
                      <a:pt x="1437360" y="216408"/>
                    </a:lnTo>
                    <a:lnTo>
                      <a:pt x="1373035" y="251447"/>
                    </a:lnTo>
                    <a:lnTo>
                      <a:pt x="887145" y="318643"/>
                    </a:lnTo>
                    <a:lnTo>
                      <a:pt x="1437360" y="216408"/>
                    </a:lnTo>
                    <a:lnTo>
                      <a:pt x="1437360" y="198043"/>
                    </a:lnTo>
                    <a:lnTo>
                      <a:pt x="1340840" y="208686"/>
                    </a:lnTo>
                    <a:lnTo>
                      <a:pt x="1340840" y="221399"/>
                    </a:lnTo>
                    <a:lnTo>
                      <a:pt x="750976" y="330962"/>
                    </a:lnTo>
                    <a:lnTo>
                      <a:pt x="1009218" y="257937"/>
                    </a:lnTo>
                    <a:lnTo>
                      <a:pt x="1340840" y="221399"/>
                    </a:lnTo>
                    <a:lnTo>
                      <a:pt x="1340840" y="208686"/>
                    </a:lnTo>
                    <a:lnTo>
                      <a:pt x="1082929" y="237096"/>
                    </a:lnTo>
                    <a:lnTo>
                      <a:pt x="1205115" y="202539"/>
                    </a:lnTo>
                    <a:lnTo>
                      <a:pt x="1550568" y="154762"/>
                    </a:lnTo>
                    <a:lnTo>
                      <a:pt x="1550568" y="141947"/>
                    </a:lnTo>
                    <a:lnTo>
                      <a:pt x="1293901" y="177444"/>
                    </a:lnTo>
                    <a:lnTo>
                      <a:pt x="1721967" y="56400"/>
                    </a:lnTo>
                    <a:lnTo>
                      <a:pt x="1722539" y="57454"/>
                    </a:lnTo>
                    <a:lnTo>
                      <a:pt x="1723174" y="60782"/>
                    </a:lnTo>
                    <a:lnTo>
                      <a:pt x="1723174" y="8902"/>
                    </a:lnTo>
                    <a:lnTo>
                      <a:pt x="1712976" y="5969"/>
                    </a:lnTo>
                    <a:lnTo>
                      <a:pt x="1714538" y="14401"/>
                    </a:lnTo>
                    <a:lnTo>
                      <a:pt x="1710309" y="13589"/>
                    </a:lnTo>
                    <a:lnTo>
                      <a:pt x="1715541" y="32169"/>
                    </a:lnTo>
                    <a:lnTo>
                      <a:pt x="1708912" y="32385"/>
                    </a:lnTo>
                    <a:lnTo>
                      <a:pt x="1712150" y="38366"/>
                    </a:lnTo>
                    <a:lnTo>
                      <a:pt x="1658200" y="48387"/>
                    </a:lnTo>
                    <a:lnTo>
                      <a:pt x="1658200" y="61264"/>
                    </a:lnTo>
                    <a:lnTo>
                      <a:pt x="1202245" y="190119"/>
                    </a:lnTo>
                    <a:lnTo>
                      <a:pt x="1113370" y="202412"/>
                    </a:lnTo>
                    <a:lnTo>
                      <a:pt x="1113370" y="215239"/>
                    </a:lnTo>
                    <a:lnTo>
                      <a:pt x="1006043" y="245567"/>
                    </a:lnTo>
                    <a:lnTo>
                      <a:pt x="455434" y="306235"/>
                    </a:lnTo>
                    <a:lnTo>
                      <a:pt x="1113370" y="215239"/>
                    </a:lnTo>
                    <a:lnTo>
                      <a:pt x="1113370" y="202412"/>
                    </a:lnTo>
                    <a:lnTo>
                      <a:pt x="272935" y="318655"/>
                    </a:lnTo>
                    <a:lnTo>
                      <a:pt x="1658200" y="61264"/>
                    </a:lnTo>
                    <a:lnTo>
                      <a:pt x="1658200" y="48387"/>
                    </a:lnTo>
                    <a:lnTo>
                      <a:pt x="0" y="356362"/>
                    </a:lnTo>
                    <a:lnTo>
                      <a:pt x="1143" y="362648"/>
                    </a:lnTo>
                    <a:lnTo>
                      <a:pt x="1778" y="368935"/>
                    </a:lnTo>
                    <a:lnTo>
                      <a:pt x="2019" y="368909"/>
                    </a:lnTo>
                    <a:lnTo>
                      <a:pt x="2273" y="368909"/>
                    </a:lnTo>
                    <a:lnTo>
                      <a:pt x="3022" y="368808"/>
                    </a:lnTo>
                    <a:lnTo>
                      <a:pt x="3378" y="368769"/>
                    </a:lnTo>
                    <a:lnTo>
                      <a:pt x="932268" y="266420"/>
                    </a:lnTo>
                    <a:lnTo>
                      <a:pt x="613537" y="356489"/>
                    </a:lnTo>
                    <a:lnTo>
                      <a:pt x="615315" y="362648"/>
                    </a:lnTo>
                    <a:lnTo>
                      <a:pt x="616204" y="368935"/>
                    </a:lnTo>
                    <a:lnTo>
                      <a:pt x="616445" y="368909"/>
                    </a:lnTo>
                    <a:lnTo>
                      <a:pt x="617194" y="368808"/>
                    </a:lnTo>
                    <a:lnTo>
                      <a:pt x="1341462" y="268630"/>
                    </a:lnTo>
                    <a:lnTo>
                      <a:pt x="1179195" y="356997"/>
                    </a:lnTo>
                    <a:lnTo>
                      <a:pt x="1182204" y="362534"/>
                    </a:lnTo>
                    <a:lnTo>
                      <a:pt x="1182255" y="362737"/>
                    </a:lnTo>
                    <a:lnTo>
                      <a:pt x="1183386" y="368935"/>
                    </a:lnTo>
                    <a:lnTo>
                      <a:pt x="2402713" y="148336"/>
                    </a:lnTo>
                    <a:lnTo>
                      <a:pt x="2402713" y="263588"/>
                    </a:lnTo>
                    <a:lnTo>
                      <a:pt x="1792605" y="499745"/>
                    </a:lnTo>
                    <a:lnTo>
                      <a:pt x="1797177" y="511556"/>
                    </a:lnTo>
                    <a:lnTo>
                      <a:pt x="2402713" y="277164"/>
                    </a:lnTo>
                    <a:lnTo>
                      <a:pt x="2402713" y="505587"/>
                    </a:lnTo>
                    <a:lnTo>
                      <a:pt x="2409012" y="505587"/>
                    </a:lnTo>
                    <a:lnTo>
                      <a:pt x="2413000" y="510667"/>
                    </a:lnTo>
                    <a:lnTo>
                      <a:pt x="2964357" y="83781"/>
                    </a:lnTo>
                    <a:lnTo>
                      <a:pt x="2967736" y="92456"/>
                    </a:lnTo>
                    <a:lnTo>
                      <a:pt x="2972447" y="87274"/>
                    </a:lnTo>
                    <a:lnTo>
                      <a:pt x="2986659" y="105651"/>
                    </a:lnTo>
                    <a:lnTo>
                      <a:pt x="2987167" y="106299"/>
                    </a:lnTo>
                    <a:lnTo>
                      <a:pt x="2987471" y="105664"/>
                    </a:lnTo>
                    <a:lnTo>
                      <a:pt x="3018409" y="105664"/>
                    </a:lnTo>
                    <a:lnTo>
                      <a:pt x="3018409" y="505587"/>
                    </a:lnTo>
                    <a:lnTo>
                      <a:pt x="3031109" y="505587"/>
                    </a:lnTo>
                    <a:lnTo>
                      <a:pt x="3031109" y="105664"/>
                    </a:lnTo>
                    <a:lnTo>
                      <a:pt x="3062859" y="105664"/>
                    </a:lnTo>
                    <a:close/>
                  </a:path>
                </a:pathLst>
              </a:custGeom>
              <a:solidFill>
                <a:srgbClr val="000000"/>
              </a:solidFill>
            </p:spPr>
            <p:txBody>
              <a:bodyPr wrap="square" lIns="0" tIns="0" rIns="0" bIns="0" rtlCol="0"/>
              <a:lstStyle/>
              <a:p>
                <a:endParaRPr sz="1350"/>
              </a:p>
            </p:txBody>
          </p:sp>
          <p:sp>
            <p:nvSpPr>
              <p:cNvPr id="26" name="object 26"/>
              <p:cNvSpPr/>
              <p:nvPr/>
            </p:nvSpPr>
            <p:spPr>
              <a:xfrm>
                <a:off x="5070347" y="5236463"/>
                <a:ext cx="6318504" cy="769620"/>
              </a:xfrm>
              <a:prstGeom prst="rect">
                <a:avLst/>
              </a:prstGeom>
              <a:blipFill>
                <a:blip r:embed="rId3" cstate="print"/>
                <a:stretch>
                  <a:fillRect/>
                </a:stretch>
              </a:blipFill>
            </p:spPr>
            <p:txBody>
              <a:bodyPr wrap="square" lIns="0" tIns="0" rIns="0" bIns="0" rtlCol="0"/>
              <a:lstStyle/>
              <a:p>
                <a:endParaRPr sz="1350"/>
              </a:p>
            </p:txBody>
          </p:sp>
          <p:sp>
            <p:nvSpPr>
              <p:cNvPr id="27" name="object 27"/>
              <p:cNvSpPr/>
              <p:nvPr/>
            </p:nvSpPr>
            <p:spPr>
              <a:xfrm>
                <a:off x="6170676" y="5248655"/>
                <a:ext cx="4328160" cy="233679"/>
              </a:xfrm>
              <a:custGeom>
                <a:avLst/>
                <a:gdLst/>
                <a:ahLst/>
                <a:cxnLst/>
                <a:rect l="l" t="t" r="r" b="b"/>
                <a:pathLst>
                  <a:path w="4328159" h="233679">
                    <a:moveTo>
                      <a:pt x="4328160" y="0"/>
                    </a:moveTo>
                    <a:lnTo>
                      <a:pt x="0" y="0"/>
                    </a:lnTo>
                    <a:lnTo>
                      <a:pt x="0" y="233172"/>
                    </a:lnTo>
                    <a:lnTo>
                      <a:pt x="4328160" y="233172"/>
                    </a:lnTo>
                    <a:lnTo>
                      <a:pt x="4328160" y="0"/>
                    </a:lnTo>
                    <a:close/>
                  </a:path>
                </a:pathLst>
              </a:custGeom>
              <a:solidFill>
                <a:srgbClr val="FFFFFF"/>
              </a:solidFill>
            </p:spPr>
            <p:txBody>
              <a:bodyPr wrap="square" lIns="0" tIns="0" rIns="0" bIns="0" rtlCol="0"/>
              <a:lstStyle/>
              <a:p>
                <a:endParaRPr sz="1350"/>
              </a:p>
            </p:txBody>
          </p:sp>
          <p:sp>
            <p:nvSpPr>
              <p:cNvPr id="28" name="object 28"/>
              <p:cNvSpPr/>
              <p:nvPr/>
            </p:nvSpPr>
            <p:spPr>
              <a:xfrm>
                <a:off x="6170676" y="5248655"/>
                <a:ext cx="4328160" cy="233679"/>
              </a:xfrm>
              <a:custGeom>
                <a:avLst/>
                <a:gdLst/>
                <a:ahLst/>
                <a:cxnLst/>
                <a:rect l="l" t="t" r="r" b="b"/>
                <a:pathLst>
                  <a:path w="4328159" h="233679">
                    <a:moveTo>
                      <a:pt x="0" y="233172"/>
                    </a:moveTo>
                    <a:lnTo>
                      <a:pt x="4328160" y="233172"/>
                    </a:lnTo>
                    <a:lnTo>
                      <a:pt x="4328160" y="0"/>
                    </a:lnTo>
                    <a:lnTo>
                      <a:pt x="0" y="0"/>
                    </a:lnTo>
                    <a:lnTo>
                      <a:pt x="0" y="233172"/>
                    </a:lnTo>
                    <a:close/>
                  </a:path>
                </a:pathLst>
              </a:custGeom>
              <a:ln w="9524">
                <a:solidFill>
                  <a:srgbClr val="FFFFFF"/>
                </a:solidFill>
              </a:ln>
            </p:spPr>
            <p:txBody>
              <a:bodyPr wrap="square" lIns="0" tIns="0" rIns="0" bIns="0" rtlCol="0"/>
              <a:lstStyle/>
              <a:p>
                <a:endParaRPr sz="1350"/>
              </a:p>
            </p:txBody>
          </p:sp>
          <p:sp>
            <p:nvSpPr>
              <p:cNvPr id="29" name="object 29"/>
              <p:cNvSpPr/>
              <p:nvPr/>
            </p:nvSpPr>
            <p:spPr>
              <a:xfrm>
                <a:off x="329545" y="3710801"/>
                <a:ext cx="6099295" cy="699654"/>
              </a:xfrm>
              <a:prstGeom prst="rect">
                <a:avLst/>
              </a:prstGeom>
              <a:blipFill>
                <a:blip r:embed="rId4" cstate="print"/>
                <a:stretch>
                  <a:fillRect/>
                </a:stretch>
              </a:blipFill>
            </p:spPr>
            <p:txBody>
              <a:bodyPr wrap="square" lIns="0" tIns="0" rIns="0" bIns="0" rtlCol="0"/>
              <a:lstStyle/>
              <a:p>
                <a:endParaRPr sz="1350"/>
              </a:p>
            </p:txBody>
          </p:sp>
        </p:grpSp>
        <p:sp>
          <p:nvSpPr>
            <p:cNvPr id="30" name="object 30"/>
            <p:cNvSpPr/>
            <p:nvPr/>
          </p:nvSpPr>
          <p:spPr>
            <a:xfrm>
              <a:off x="7990522" y="2163596"/>
              <a:ext cx="2525741" cy="479763"/>
            </a:xfrm>
            <a:prstGeom prst="rect">
              <a:avLst/>
            </a:prstGeom>
            <a:blipFill>
              <a:blip r:embed="rId5" cstate="print"/>
              <a:stretch>
                <a:fillRect/>
              </a:stretch>
            </a:blipFill>
          </p:spPr>
          <p:txBody>
            <a:bodyPr wrap="square" lIns="0" tIns="0" rIns="0" bIns="0" rtlCol="0"/>
            <a:lstStyle/>
            <a:p>
              <a:endParaRPr sz="1350"/>
            </a:p>
          </p:txBody>
        </p:sp>
        <p:sp>
          <p:nvSpPr>
            <p:cNvPr id="31" name="object 31"/>
            <p:cNvSpPr txBox="1"/>
            <p:nvPr/>
          </p:nvSpPr>
          <p:spPr>
            <a:xfrm>
              <a:off x="1809827" y="4313492"/>
              <a:ext cx="3270885" cy="1071447"/>
            </a:xfrm>
            <a:prstGeom prst="rect">
              <a:avLst/>
            </a:prstGeom>
          </p:spPr>
          <p:txBody>
            <a:bodyPr vert="horz" wrap="square" lIns="0" tIns="9525" rIns="0" bIns="0" rtlCol="0">
              <a:spAutoFit/>
            </a:bodyPr>
            <a:lstStyle/>
            <a:p>
              <a:pPr marL="9525" marR="3810">
                <a:spcBef>
                  <a:spcPts val="75"/>
                </a:spcBef>
              </a:pPr>
              <a:r>
                <a:rPr sz="1725" dirty="0">
                  <a:latin typeface="Calibri"/>
                  <a:cs typeface="Calibri"/>
                </a:rPr>
                <a:t>This is implemented in </a:t>
              </a:r>
              <a:r>
                <a:rPr sz="1725" spc="-4" dirty="0">
                  <a:latin typeface="Calibri"/>
                  <a:cs typeface="Calibri"/>
                </a:rPr>
                <a:t>text  preprocessing: </a:t>
              </a:r>
              <a:r>
                <a:rPr sz="1725" dirty="0">
                  <a:latin typeface="Calibri"/>
                  <a:cs typeface="Calibri"/>
                </a:rPr>
                <a:t>it’s </a:t>
              </a:r>
              <a:r>
                <a:rPr sz="1725" spc="-4" dirty="0">
                  <a:latin typeface="Calibri"/>
                  <a:cs typeface="Calibri"/>
                </a:rPr>
                <a:t>still </a:t>
              </a:r>
              <a:r>
                <a:rPr sz="1725" dirty="0">
                  <a:latin typeface="Calibri"/>
                  <a:cs typeface="Calibri"/>
                </a:rPr>
                <a:t>an </a:t>
              </a:r>
              <a:r>
                <a:rPr sz="1725" spc="-4" dirty="0">
                  <a:latin typeface="Calibri"/>
                  <a:cs typeface="Calibri"/>
                </a:rPr>
                <a:t>objective  </a:t>
              </a:r>
              <a:r>
                <a:rPr sz="1725" dirty="0">
                  <a:latin typeface="Calibri"/>
                  <a:cs typeface="Calibri"/>
                </a:rPr>
                <a:t>that looks like </a:t>
              </a:r>
              <a:r>
                <a:rPr sz="1725" b="1" dirty="0">
                  <a:latin typeface="Calibri"/>
                  <a:cs typeface="Calibri"/>
                </a:rPr>
                <a:t>language </a:t>
              </a:r>
              <a:r>
                <a:rPr sz="1725" b="1" spc="-4" dirty="0">
                  <a:latin typeface="Calibri"/>
                  <a:cs typeface="Calibri"/>
                </a:rPr>
                <a:t>modeling </a:t>
              </a:r>
              <a:r>
                <a:rPr sz="1725" dirty="0">
                  <a:latin typeface="Calibri"/>
                  <a:cs typeface="Calibri"/>
                </a:rPr>
                <a:t>at  the decoder</a:t>
              </a:r>
              <a:r>
                <a:rPr sz="1725" spc="8" dirty="0">
                  <a:latin typeface="Calibri"/>
                  <a:cs typeface="Calibri"/>
                </a:rPr>
                <a:t> </a:t>
              </a:r>
              <a:r>
                <a:rPr sz="1725" spc="-4" dirty="0">
                  <a:latin typeface="Calibri"/>
                  <a:cs typeface="Calibri"/>
                </a:rPr>
                <a:t>side.</a:t>
              </a:r>
              <a:endParaRPr sz="1725">
                <a:latin typeface="Calibri"/>
                <a:cs typeface="Calibri"/>
              </a:endParaRPr>
            </a:p>
          </p:txBody>
        </p:sp>
      </p:grpSp>
      <p:sp>
        <p:nvSpPr>
          <p:cNvPr id="33" name="TextBox 32">
            <a:extLst>
              <a:ext uri="{FF2B5EF4-FFF2-40B4-BE49-F238E27FC236}">
                <a16:creationId xmlns:a16="http://schemas.microsoft.com/office/drawing/2014/main" id="{EEA7AD7A-A4F3-4F60-B99F-D93A744188AA}"/>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35" name="Title 34">
            <a:extLst>
              <a:ext uri="{FF2B5EF4-FFF2-40B4-BE49-F238E27FC236}">
                <a16:creationId xmlns:a16="http://schemas.microsoft.com/office/drawing/2014/main" id="{FBA34BA3-4C16-49F9-B9D7-78341F1551F9}"/>
              </a:ext>
            </a:extLst>
          </p:cNvPr>
          <p:cNvSpPr>
            <a:spLocks noGrp="1"/>
          </p:cNvSpPr>
          <p:nvPr>
            <p:ph type="title"/>
          </p:nvPr>
        </p:nvSpPr>
        <p:spPr>
          <a:xfrm>
            <a:off x="648070" y="124969"/>
            <a:ext cx="9614800" cy="984885"/>
          </a:xfrm>
        </p:spPr>
        <p:txBody>
          <a:bodyPr vert="horz" lIns="91440" tIns="45720" rIns="91440" bIns="45720" rtlCol="0" anchor="ctr">
            <a:normAutofit fontScale="90000"/>
          </a:bodyPr>
          <a:lstStyle/>
          <a:p>
            <a:r>
              <a:rPr lang="en-US" spc="-120" dirty="0"/>
              <a:t>Pretraining encoder-decoders: </a:t>
            </a:r>
            <a:br>
              <a:rPr lang="en-US" spc="-120" dirty="0"/>
            </a:br>
            <a:r>
              <a:rPr lang="en-US" spc="-120" dirty="0"/>
              <a:t>What pretraining objective to use?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880CE0A-83AB-43DA-9548-0B1891C1D4FE}"/>
              </a:ext>
            </a:extLst>
          </p:cNvPr>
          <p:cNvGrpSpPr/>
          <p:nvPr/>
        </p:nvGrpSpPr>
        <p:grpSpPr>
          <a:xfrm>
            <a:off x="1887779" y="1552052"/>
            <a:ext cx="8476590" cy="4403481"/>
            <a:chOff x="1887779" y="1552052"/>
            <a:chExt cx="8476590" cy="4403481"/>
          </a:xfrm>
        </p:grpSpPr>
        <p:sp>
          <p:nvSpPr>
            <p:cNvPr id="3" name="object 3"/>
            <p:cNvSpPr txBox="1"/>
            <p:nvPr/>
          </p:nvSpPr>
          <p:spPr>
            <a:xfrm>
              <a:off x="1887780" y="1838897"/>
              <a:ext cx="1991201" cy="1868300"/>
            </a:xfrm>
            <a:prstGeom prst="rect">
              <a:avLst/>
            </a:prstGeom>
          </p:spPr>
          <p:txBody>
            <a:bodyPr vert="horz" wrap="square" lIns="0" tIns="10001" rIns="0" bIns="0" rtlCol="0">
              <a:spAutoFit/>
            </a:bodyPr>
            <a:lstStyle/>
            <a:p>
              <a:pPr marL="9525" marR="3810">
                <a:spcBef>
                  <a:spcPts val="79"/>
                </a:spcBef>
              </a:pPr>
              <a:r>
                <a:rPr sz="1725" dirty="0">
                  <a:latin typeface="Calibri"/>
                  <a:cs typeface="Calibri"/>
                </a:rPr>
                <a:t>A </a:t>
              </a:r>
              <a:r>
                <a:rPr sz="1725" spc="-4" dirty="0">
                  <a:latin typeface="Calibri"/>
                  <a:cs typeface="Calibri"/>
                </a:rPr>
                <a:t>fascinating property  of T5: it </a:t>
              </a:r>
              <a:r>
                <a:rPr sz="1725" dirty="0">
                  <a:latin typeface="Calibri"/>
                  <a:cs typeface="Calibri"/>
                </a:rPr>
                <a:t>can </a:t>
              </a:r>
              <a:r>
                <a:rPr sz="1725" spc="-4" dirty="0">
                  <a:latin typeface="Calibri"/>
                  <a:cs typeface="Calibri"/>
                </a:rPr>
                <a:t>be  </a:t>
              </a:r>
              <a:r>
                <a:rPr sz="1725" dirty="0">
                  <a:latin typeface="Calibri"/>
                  <a:cs typeface="Calibri"/>
                </a:rPr>
                <a:t>finetuned </a:t>
              </a:r>
              <a:r>
                <a:rPr sz="1725" spc="-4" dirty="0">
                  <a:latin typeface="Calibri"/>
                  <a:cs typeface="Calibri"/>
                </a:rPr>
                <a:t>to </a:t>
              </a:r>
              <a:r>
                <a:rPr sz="1725" dirty="0">
                  <a:latin typeface="Calibri"/>
                  <a:cs typeface="Calibri"/>
                </a:rPr>
                <a:t>answer a  wide range </a:t>
              </a:r>
              <a:r>
                <a:rPr sz="1725" spc="-4" dirty="0">
                  <a:latin typeface="Calibri"/>
                  <a:cs typeface="Calibri"/>
                </a:rPr>
                <a:t>of  questions, </a:t>
              </a:r>
              <a:r>
                <a:rPr sz="1725" dirty="0">
                  <a:latin typeface="Calibri"/>
                  <a:cs typeface="Calibri"/>
                </a:rPr>
                <a:t>retrieving  knowledge </a:t>
              </a:r>
              <a:r>
                <a:rPr sz="1725" spc="-4" dirty="0">
                  <a:latin typeface="Calibri"/>
                  <a:cs typeface="Calibri"/>
                </a:rPr>
                <a:t>from its  parameters.</a:t>
              </a:r>
              <a:endParaRPr sz="1725">
                <a:latin typeface="Calibri"/>
                <a:cs typeface="Calibri"/>
              </a:endParaRPr>
            </a:p>
          </p:txBody>
        </p:sp>
        <p:sp>
          <p:nvSpPr>
            <p:cNvPr id="4" name="object 4"/>
            <p:cNvSpPr txBox="1"/>
            <p:nvPr/>
          </p:nvSpPr>
          <p:spPr>
            <a:xfrm>
              <a:off x="1887779" y="3995528"/>
              <a:ext cx="2034064" cy="943560"/>
            </a:xfrm>
            <a:prstGeom prst="rect">
              <a:avLst/>
            </a:prstGeom>
          </p:spPr>
          <p:txBody>
            <a:bodyPr vert="horz" wrap="square" lIns="0" tIns="9049" rIns="0" bIns="0" rtlCol="0">
              <a:spAutoFit/>
            </a:bodyPr>
            <a:lstStyle/>
            <a:p>
              <a:pPr marL="9525" marR="3810">
                <a:lnSpc>
                  <a:spcPct val="120100"/>
                </a:lnSpc>
                <a:spcBef>
                  <a:spcPts val="71"/>
                </a:spcBef>
              </a:pPr>
              <a:r>
                <a:rPr sz="1725" dirty="0">
                  <a:latin typeface="Calibri"/>
                  <a:cs typeface="Calibri"/>
                </a:rPr>
                <a:t>NQ: Natural</a:t>
              </a:r>
              <a:r>
                <a:rPr sz="1725" spc="-56" dirty="0">
                  <a:latin typeface="Calibri"/>
                  <a:cs typeface="Calibri"/>
                </a:rPr>
                <a:t> </a:t>
              </a:r>
              <a:r>
                <a:rPr sz="1725" dirty="0">
                  <a:latin typeface="Calibri"/>
                  <a:cs typeface="Calibri"/>
                </a:rPr>
                <a:t>Questions  WQ: </a:t>
              </a:r>
              <a:r>
                <a:rPr sz="1725" spc="-4" dirty="0">
                  <a:latin typeface="Calibri"/>
                  <a:cs typeface="Calibri"/>
                </a:rPr>
                <a:t>WebQuestions  TQA: Trivia</a:t>
              </a:r>
              <a:r>
                <a:rPr sz="1725" spc="-23" dirty="0">
                  <a:latin typeface="Calibri"/>
                  <a:cs typeface="Calibri"/>
                </a:rPr>
                <a:t> </a:t>
              </a:r>
              <a:r>
                <a:rPr sz="1725" dirty="0">
                  <a:latin typeface="Calibri"/>
                  <a:cs typeface="Calibri"/>
                </a:rPr>
                <a:t>QA</a:t>
              </a:r>
              <a:endParaRPr sz="1725">
                <a:latin typeface="Calibri"/>
                <a:cs typeface="Calibri"/>
              </a:endParaRPr>
            </a:p>
          </p:txBody>
        </p:sp>
        <p:sp>
          <p:nvSpPr>
            <p:cNvPr id="5" name="object 5"/>
            <p:cNvSpPr txBox="1"/>
            <p:nvPr/>
          </p:nvSpPr>
          <p:spPr>
            <a:xfrm>
              <a:off x="1887780" y="5309770"/>
              <a:ext cx="1678781" cy="275075"/>
            </a:xfrm>
            <a:prstGeom prst="rect">
              <a:avLst/>
            </a:prstGeom>
          </p:spPr>
          <p:txBody>
            <a:bodyPr vert="horz" wrap="square" lIns="0" tIns="9525" rIns="0" bIns="0" rtlCol="0">
              <a:spAutoFit/>
            </a:bodyPr>
            <a:lstStyle/>
            <a:p>
              <a:pPr marL="9525">
                <a:spcBef>
                  <a:spcPts val="75"/>
                </a:spcBef>
              </a:pPr>
              <a:r>
                <a:rPr sz="1725" dirty="0">
                  <a:latin typeface="Calibri"/>
                  <a:cs typeface="Calibri"/>
                </a:rPr>
                <a:t>All</a:t>
              </a:r>
              <a:r>
                <a:rPr sz="1725" spc="-41" dirty="0">
                  <a:latin typeface="Calibri"/>
                  <a:cs typeface="Calibri"/>
                </a:rPr>
                <a:t> </a:t>
              </a:r>
              <a:r>
                <a:rPr sz="1725" spc="-4" dirty="0">
                  <a:latin typeface="Calibri"/>
                  <a:cs typeface="Calibri"/>
                </a:rPr>
                <a:t>“open-domain”</a:t>
              </a:r>
              <a:endParaRPr sz="1725">
                <a:latin typeface="Calibri"/>
                <a:cs typeface="Calibri"/>
              </a:endParaRPr>
            </a:p>
          </p:txBody>
        </p:sp>
        <p:sp>
          <p:nvSpPr>
            <p:cNvPr id="6" name="object 6"/>
            <p:cNvSpPr txBox="1"/>
            <p:nvPr/>
          </p:nvSpPr>
          <p:spPr>
            <a:xfrm>
              <a:off x="1887780" y="5572660"/>
              <a:ext cx="758189" cy="275075"/>
            </a:xfrm>
            <a:prstGeom prst="rect">
              <a:avLst/>
            </a:prstGeom>
          </p:spPr>
          <p:txBody>
            <a:bodyPr vert="horz" wrap="square" lIns="0" tIns="9525" rIns="0" bIns="0" rtlCol="0">
              <a:spAutoFit/>
            </a:bodyPr>
            <a:lstStyle/>
            <a:p>
              <a:pPr marL="9525">
                <a:spcBef>
                  <a:spcPts val="75"/>
                </a:spcBef>
              </a:pPr>
              <a:r>
                <a:rPr sz="1725" dirty="0">
                  <a:latin typeface="Calibri"/>
                  <a:cs typeface="Calibri"/>
                </a:rPr>
                <a:t>v</a:t>
              </a:r>
              <a:r>
                <a:rPr sz="1725" spc="4" dirty="0">
                  <a:latin typeface="Calibri"/>
                  <a:cs typeface="Calibri"/>
                </a:rPr>
                <a:t>e</a:t>
              </a:r>
              <a:r>
                <a:rPr sz="1725" dirty="0">
                  <a:latin typeface="Calibri"/>
                  <a:cs typeface="Calibri"/>
                </a:rPr>
                <a:t>rsions</a:t>
              </a:r>
              <a:endParaRPr sz="1725">
                <a:latin typeface="Calibri"/>
                <a:cs typeface="Calibri"/>
              </a:endParaRPr>
            </a:p>
          </p:txBody>
        </p:sp>
        <p:grpSp>
          <p:nvGrpSpPr>
            <p:cNvPr id="7" name="object 7"/>
            <p:cNvGrpSpPr/>
            <p:nvPr/>
          </p:nvGrpSpPr>
          <p:grpSpPr>
            <a:xfrm>
              <a:off x="4456012" y="1552052"/>
              <a:ext cx="5908357" cy="1754505"/>
              <a:chOff x="3909348" y="926401"/>
              <a:chExt cx="7877809" cy="2339340"/>
            </a:xfrm>
          </p:grpSpPr>
          <p:sp>
            <p:nvSpPr>
              <p:cNvPr id="8" name="object 8"/>
              <p:cNvSpPr/>
              <p:nvPr/>
            </p:nvSpPr>
            <p:spPr>
              <a:xfrm>
                <a:off x="3909348" y="1524000"/>
                <a:ext cx="7742656" cy="1741221"/>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111752" y="1060703"/>
                <a:ext cx="3261360" cy="768350"/>
              </a:xfrm>
              <a:custGeom>
                <a:avLst/>
                <a:gdLst/>
                <a:ahLst/>
                <a:cxnLst/>
                <a:rect l="l" t="t" r="r" b="b"/>
                <a:pathLst>
                  <a:path w="3261359" h="768350">
                    <a:moveTo>
                      <a:pt x="3261359" y="0"/>
                    </a:moveTo>
                    <a:lnTo>
                      <a:pt x="0" y="0"/>
                    </a:lnTo>
                    <a:lnTo>
                      <a:pt x="0" y="768096"/>
                    </a:lnTo>
                    <a:lnTo>
                      <a:pt x="3261359" y="768096"/>
                    </a:lnTo>
                    <a:lnTo>
                      <a:pt x="3261359" y="0"/>
                    </a:lnTo>
                    <a:close/>
                  </a:path>
                </a:pathLst>
              </a:custGeom>
              <a:solidFill>
                <a:srgbClr val="FFFFFF"/>
              </a:solidFill>
            </p:spPr>
            <p:txBody>
              <a:bodyPr wrap="square" lIns="0" tIns="0" rIns="0" bIns="0" rtlCol="0"/>
              <a:lstStyle/>
              <a:p>
                <a:endParaRPr sz="1350"/>
              </a:p>
            </p:txBody>
          </p:sp>
          <p:sp>
            <p:nvSpPr>
              <p:cNvPr id="10" name="object 10"/>
              <p:cNvSpPr/>
              <p:nvPr/>
            </p:nvSpPr>
            <p:spPr>
              <a:xfrm>
                <a:off x="4111752" y="1060703"/>
                <a:ext cx="3261360" cy="768350"/>
              </a:xfrm>
              <a:custGeom>
                <a:avLst/>
                <a:gdLst/>
                <a:ahLst/>
                <a:cxnLst/>
                <a:rect l="l" t="t" r="r" b="b"/>
                <a:pathLst>
                  <a:path w="3261359" h="768350">
                    <a:moveTo>
                      <a:pt x="0" y="768096"/>
                    </a:moveTo>
                    <a:lnTo>
                      <a:pt x="3261359" y="768096"/>
                    </a:lnTo>
                    <a:lnTo>
                      <a:pt x="3261359" y="0"/>
                    </a:lnTo>
                    <a:lnTo>
                      <a:pt x="0" y="0"/>
                    </a:lnTo>
                    <a:lnTo>
                      <a:pt x="0" y="768096"/>
                    </a:lnTo>
                    <a:close/>
                  </a:path>
                </a:pathLst>
              </a:custGeom>
              <a:ln w="9524">
                <a:solidFill>
                  <a:srgbClr val="FFFFFF"/>
                </a:solidFill>
              </a:ln>
            </p:spPr>
            <p:txBody>
              <a:bodyPr wrap="square" lIns="0" tIns="0" rIns="0" bIns="0" rtlCol="0"/>
              <a:lstStyle/>
              <a:p>
                <a:endParaRPr sz="1350"/>
              </a:p>
            </p:txBody>
          </p:sp>
          <p:sp>
            <p:nvSpPr>
              <p:cNvPr id="11" name="object 11"/>
              <p:cNvSpPr/>
              <p:nvPr/>
            </p:nvSpPr>
            <p:spPr>
              <a:xfrm>
                <a:off x="9142476" y="931163"/>
                <a:ext cx="2639695" cy="802005"/>
              </a:xfrm>
              <a:custGeom>
                <a:avLst/>
                <a:gdLst/>
                <a:ahLst/>
                <a:cxnLst/>
                <a:rect l="l" t="t" r="r" b="b"/>
                <a:pathLst>
                  <a:path w="2639695" h="802005">
                    <a:moveTo>
                      <a:pt x="2639568" y="0"/>
                    </a:moveTo>
                    <a:lnTo>
                      <a:pt x="0" y="0"/>
                    </a:lnTo>
                    <a:lnTo>
                      <a:pt x="0" y="801624"/>
                    </a:lnTo>
                    <a:lnTo>
                      <a:pt x="2639568" y="801624"/>
                    </a:lnTo>
                    <a:lnTo>
                      <a:pt x="2639568" y="0"/>
                    </a:lnTo>
                    <a:close/>
                  </a:path>
                </a:pathLst>
              </a:custGeom>
              <a:solidFill>
                <a:srgbClr val="FFFFFF"/>
              </a:solidFill>
            </p:spPr>
            <p:txBody>
              <a:bodyPr wrap="square" lIns="0" tIns="0" rIns="0" bIns="0" rtlCol="0"/>
              <a:lstStyle/>
              <a:p>
                <a:endParaRPr sz="1350"/>
              </a:p>
            </p:txBody>
          </p:sp>
          <p:sp>
            <p:nvSpPr>
              <p:cNvPr id="12" name="object 12"/>
              <p:cNvSpPr/>
              <p:nvPr/>
            </p:nvSpPr>
            <p:spPr>
              <a:xfrm>
                <a:off x="9142476" y="931163"/>
                <a:ext cx="2639695" cy="802005"/>
              </a:xfrm>
              <a:custGeom>
                <a:avLst/>
                <a:gdLst/>
                <a:ahLst/>
                <a:cxnLst/>
                <a:rect l="l" t="t" r="r" b="b"/>
                <a:pathLst>
                  <a:path w="2639695" h="802005">
                    <a:moveTo>
                      <a:pt x="0" y="801624"/>
                    </a:moveTo>
                    <a:lnTo>
                      <a:pt x="2639568" y="801624"/>
                    </a:lnTo>
                    <a:lnTo>
                      <a:pt x="2639568" y="0"/>
                    </a:lnTo>
                    <a:lnTo>
                      <a:pt x="0" y="0"/>
                    </a:lnTo>
                    <a:lnTo>
                      <a:pt x="0" y="801624"/>
                    </a:lnTo>
                    <a:close/>
                  </a:path>
                </a:pathLst>
              </a:custGeom>
              <a:ln w="9524">
                <a:solidFill>
                  <a:srgbClr val="FFFFFF"/>
                </a:solidFill>
              </a:ln>
            </p:spPr>
            <p:txBody>
              <a:bodyPr wrap="square" lIns="0" tIns="0" rIns="0" bIns="0" rtlCol="0"/>
              <a:lstStyle/>
              <a:p>
                <a:endParaRPr sz="1350"/>
              </a:p>
            </p:txBody>
          </p:sp>
        </p:grpSp>
        <p:sp>
          <p:nvSpPr>
            <p:cNvPr id="13" name="object 13"/>
            <p:cNvSpPr txBox="1"/>
            <p:nvPr/>
          </p:nvSpPr>
          <p:spPr>
            <a:xfrm>
              <a:off x="8898065" y="5738166"/>
              <a:ext cx="1335881" cy="217367"/>
            </a:xfrm>
            <a:prstGeom prst="rect">
              <a:avLst/>
            </a:prstGeom>
          </p:spPr>
          <p:txBody>
            <a:bodyPr vert="horz" wrap="square" lIns="0" tIns="9525" rIns="0" bIns="0" rtlCol="0">
              <a:spAutoFit/>
            </a:bodyPr>
            <a:lstStyle/>
            <a:p>
              <a:pPr marL="9525">
                <a:spcBef>
                  <a:spcPts val="75"/>
                </a:spcBef>
              </a:pPr>
              <a:r>
                <a:rPr sz="1350" spc="-11" dirty="0">
                  <a:solidFill>
                    <a:srgbClr val="175E53"/>
                  </a:solidFill>
                  <a:latin typeface="Calibri"/>
                  <a:cs typeface="Calibri"/>
                </a:rPr>
                <a:t>[</a:t>
              </a:r>
              <a:r>
                <a:rPr sz="1350" u="sng" spc="-11" dirty="0">
                  <a:solidFill>
                    <a:srgbClr val="4197B5"/>
                  </a:solidFill>
                  <a:uFill>
                    <a:solidFill>
                      <a:srgbClr val="4197B5"/>
                    </a:solidFill>
                  </a:uFill>
                  <a:latin typeface="Calibri"/>
                  <a:cs typeface="Calibri"/>
                  <a:hlinkClick r:id="rId3"/>
                </a:rPr>
                <a:t>Raffel </a:t>
              </a:r>
              <a:r>
                <a:rPr sz="1350" u="sng" spc="-4" dirty="0">
                  <a:solidFill>
                    <a:srgbClr val="4197B5"/>
                  </a:solidFill>
                  <a:uFill>
                    <a:solidFill>
                      <a:srgbClr val="4197B5"/>
                    </a:solidFill>
                  </a:uFill>
                  <a:latin typeface="Calibri"/>
                  <a:cs typeface="Calibri"/>
                  <a:hlinkClick r:id="rId3"/>
                </a:rPr>
                <a:t>et </a:t>
              </a:r>
              <a:r>
                <a:rPr sz="1350" u="sng" dirty="0">
                  <a:solidFill>
                    <a:srgbClr val="4197B5"/>
                  </a:solidFill>
                  <a:uFill>
                    <a:solidFill>
                      <a:srgbClr val="4197B5"/>
                    </a:solidFill>
                  </a:uFill>
                  <a:latin typeface="Calibri"/>
                  <a:cs typeface="Calibri"/>
                  <a:hlinkClick r:id="rId3"/>
                </a:rPr>
                <a:t>al.,</a:t>
              </a:r>
              <a:r>
                <a:rPr sz="1350" u="sng" spc="-41" dirty="0">
                  <a:solidFill>
                    <a:srgbClr val="4197B5"/>
                  </a:solidFill>
                  <a:uFill>
                    <a:solidFill>
                      <a:srgbClr val="4197B5"/>
                    </a:solidFill>
                  </a:uFill>
                  <a:latin typeface="Calibri"/>
                  <a:cs typeface="Calibri"/>
                  <a:hlinkClick r:id="rId3"/>
                </a:rPr>
                <a:t> </a:t>
              </a:r>
              <a:r>
                <a:rPr sz="1350" u="sng" dirty="0">
                  <a:solidFill>
                    <a:srgbClr val="4197B5"/>
                  </a:solidFill>
                  <a:uFill>
                    <a:solidFill>
                      <a:srgbClr val="4197B5"/>
                    </a:solidFill>
                  </a:uFill>
                  <a:latin typeface="Calibri"/>
                  <a:cs typeface="Calibri"/>
                  <a:hlinkClick r:id="rId3"/>
                </a:rPr>
                <a:t>2018</a:t>
              </a:r>
              <a:r>
                <a:rPr sz="1350" dirty="0">
                  <a:solidFill>
                    <a:srgbClr val="175E53"/>
                  </a:solidFill>
                  <a:latin typeface="Calibri"/>
                  <a:cs typeface="Calibri"/>
                </a:rPr>
                <a:t>]</a:t>
              </a:r>
              <a:endParaRPr sz="1350">
                <a:latin typeface="Calibri"/>
                <a:cs typeface="Calibri"/>
              </a:endParaRPr>
            </a:p>
          </p:txBody>
        </p:sp>
        <p:grpSp>
          <p:nvGrpSpPr>
            <p:cNvPr id="14" name="object 14"/>
            <p:cNvGrpSpPr/>
            <p:nvPr/>
          </p:nvGrpSpPr>
          <p:grpSpPr>
            <a:xfrm>
              <a:off x="4119754" y="3600450"/>
              <a:ext cx="4555331" cy="2052638"/>
              <a:chOff x="3461003" y="3657600"/>
              <a:chExt cx="6073775" cy="2736850"/>
            </a:xfrm>
          </p:grpSpPr>
          <p:sp>
            <p:nvSpPr>
              <p:cNvPr id="15" name="object 15"/>
              <p:cNvSpPr/>
              <p:nvPr/>
            </p:nvSpPr>
            <p:spPr>
              <a:xfrm>
                <a:off x="3631027" y="4689759"/>
                <a:ext cx="5754170" cy="1704653"/>
              </a:xfrm>
              <a:prstGeom prst="rect">
                <a:avLst/>
              </a:prstGeom>
              <a:blipFill>
                <a:blip r:embed="rId4" cstate="print"/>
                <a:stretch>
                  <a:fillRect/>
                </a:stretch>
              </a:blipFill>
            </p:spPr>
            <p:txBody>
              <a:bodyPr wrap="square" lIns="0" tIns="0" rIns="0" bIns="0" rtlCol="0"/>
              <a:lstStyle/>
              <a:p>
                <a:endParaRPr sz="1350"/>
              </a:p>
            </p:txBody>
          </p:sp>
          <p:sp>
            <p:nvSpPr>
              <p:cNvPr id="16" name="object 16"/>
              <p:cNvSpPr/>
              <p:nvPr/>
            </p:nvSpPr>
            <p:spPr>
              <a:xfrm>
                <a:off x="3461003" y="4308348"/>
                <a:ext cx="6073775" cy="419100"/>
              </a:xfrm>
              <a:prstGeom prst="rect">
                <a:avLst/>
              </a:prstGeom>
              <a:blipFill>
                <a:blip r:embed="rId5" cstate="print"/>
                <a:stretch>
                  <a:fillRect/>
                </a:stretch>
              </a:blipFill>
            </p:spPr>
            <p:txBody>
              <a:bodyPr wrap="square" lIns="0" tIns="0" rIns="0" bIns="0" rtlCol="0"/>
              <a:lstStyle/>
              <a:p>
                <a:endParaRPr sz="1350"/>
              </a:p>
            </p:txBody>
          </p:sp>
          <p:sp>
            <p:nvSpPr>
              <p:cNvPr id="17" name="object 17"/>
              <p:cNvSpPr/>
              <p:nvPr/>
            </p:nvSpPr>
            <p:spPr>
              <a:xfrm>
                <a:off x="3639311" y="3657600"/>
                <a:ext cx="5795772" cy="694944"/>
              </a:xfrm>
              <a:prstGeom prst="rect">
                <a:avLst/>
              </a:prstGeom>
              <a:blipFill>
                <a:blip r:embed="rId6" cstate="print"/>
                <a:stretch>
                  <a:fillRect/>
                </a:stretch>
              </a:blipFill>
            </p:spPr>
            <p:txBody>
              <a:bodyPr wrap="square" lIns="0" tIns="0" rIns="0" bIns="0" rtlCol="0"/>
              <a:lstStyle/>
              <a:p>
                <a:endParaRPr sz="1350"/>
              </a:p>
            </p:txBody>
          </p:sp>
        </p:grpSp>
        <p:sp>
          <p:nvSpPr>
            <p:cNvPr id="18" name="object 18"/>
            <p:cNvSpPr txBox="1"/>
            <p:nvPr/>
          </p:nvSpPr>
          <p:spPr>
            <a:xfrm>
              <a:off x="8554880" y="4316045"/>
              <a:ext cx="1305401" cy="948817"/>
            </a:xfrm>
            <a:prstGeom prst="rect">
              <a:avLst/>
            </a:prstGeom>
          </p:spPr>
          <p:txBody>
            <a:bodyPr vert="horz" wrap="square" lIns="0" tIns="48101" rIns="0" bIns="0" rtlCol="0">
              <a:spAutoFit/>
            </a:bodyPr>
            <a:lstStyle/>
            <a:p>
              <a:pPr marL="9525">
                <a:spcBef>
                  <a:spcPts val="379"/>
                </a:spcBef>
              </a:pPr>
              <a:r>
                <a:rPr sz="1275" b="1" dirty="0">
                  <a:latin typeface="Calibri"/>
                  <a:cs typeface="Calibri"/>
                </a:rPr>
                <a:t>220 million</a:t>
              </a:r>
              <a:r>
                <a:rPr sz="1275" b="1" spc="-94" dirty="0">
                  <a:latin typeface="Calibri"/>
                  <a:cs typeface="Calibri"/>
                </a:rPr>
                <a:t> </a:t>
              </a:r>
              <a:r>
                <a:rPr sz="1275" b="1" dirty="0">
                  <a:latin typeface="Calibri"/>
                  <a:cs typeface="Calibri"/>
                </a:rPr>
                <a:t>params</a:t>
              </a:r>
              <a:endParaRPr sz="1275">
                <a:latin typeface="Calibri"/>
                <a:cs typeface="Calibri"/>
              </a:endParaRPr>
            </a:p>
            <a:p>
              <a:pPr marL="9525">
                <a:spcBef>
                  <a:spcPts val="307"/>
                </a:spcBef>
              </a:pPr>
              <a:r>
                <a:rPr sz="1275" b="1" dirty="0">
                  <a:latin typeface="Calibri"/>
                  <a:cs typeface="Calibri"/>
                </a:rPr>
                <a:t>770 million</a:t>
              </a:r>
              <a:r>
                <a:rPr sz="1275" b="1" spc="-83" dirty="0">
                  <a:latin typeface="Calibri"/>
                  <a:cs typeface="Calibri"/>
                </a:rPr>
                <a:t> </a:t>
              </a:r>
              <a:r>
                <a:rPr sz="1275" b="1" dirty="0">
                  <a:latin typeface="Calibri"/>
                  <a:cs typeface="Calibri"/>
                </a:rPr>
                <a:t>params</a:t>
              </a:r>
              <a:endParaRPr sz="1275">
                <a:latin typeface="Calibri"/>
                <a:cs typeface="Calibri"/>
              </a:endParaRPr>
            </a:p>
            <a:p>
              <a:pPr marL="9525">
                <a:spcBef>
                  <a:spcPts val="304"/>
                </a:spcBef>
              </a:pPr>
              <a:r>
                <a:rPr sz="1275" b="1" dirty="0">
                  <a:latin typeface="Calibri"/>
                  <a:cs typeface="Calibri"/>
                </a:rPr>
                <a:t>3 billion</a:t>
              </a:r>
              <a:r>
                <a:rPr sz="1275" b="1" spc="-41" dirty="0">
                  <a:latin typeface="Calibri"/>
                  <a:cs typeface="Calibri"/>
                </a:rPr>
                <a:t> </a:t>
              </a:r>
              <a:r>
                <a:rPr sz="1275" b="1" dirty="0">
                  <a:latin typeface="Calibri"/>
                  <a:cs typeface="Calibri"/>
                </a:rPr>
                <a:t>params</a:t>
              </a:r>
              <a:endParaRPr sz="1275">
                <a:latin typeface="Calibri"/>
                <a:cs typeface="Calibri"/>
              </a:endParaRPr>
            </a:p>
            <a:p>
              <a:pPr marL="9525">
                <a:spcBef>
                  <a:spcPts val="307"/>
                </a:spcBef>
              </a:pPr>
              <a:r>
                <a:rPr sz="1275" b="1" dirty="0">
                  <a:latin typeface="Calibri"/>
                  <a:cs typeface="Calibri"/>
                </a:rPr>
                <a:t>11 billion</a:t>
              </a:r>
              <a:r>
                <a:rPr sz="1275" b="1" spc="-45" dirty="0">
                  <a:latin typeface="Calibri"/>
                  <a:cs typeface="Calibri"/>
                </a:rPr>
                <a:t> </a:t>
              </a:r>
              <a:r>
                <a:rPr sz="1275" b="1" dirty="0">
                  <a:latin typeface="Calibri"/>
                  <a:cs typeface="Calibri"/>
                </a:rPr>
                <a:t>params</a:t>
              </a:r>
              <a:endParaRPr sz="1275">
                <a:latin typeface="Calibri"/>
                <a:cs typeface="Calibri"/>
              </a:endParaRPr>
            </a:p>
          </p:txBody>
        </p:sp>
      </p:grpSp>
      <p:sp>
        <p:nvSpPr>
          <p:cNvPr id="19" name="TextBox 18">
            <a:extLst>
              <a:ext uri="{FF2B5EF4-FFF2-40B4-BE49-F238E27FC236}">
                <a16:creationId xmlns:a16="http://schemas.microsoft.com/office/drawing/2014/main" id="{85892CFC-DA6B-438E-A6C9-5EECE434DB6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1" name="Title 20">
            <a:extLst>
              <a:ext uri="{FF2B5EF4-FFF2-40B4-BE49-F238E27FC236}">
                <a16:creationId xmlns:a16="http://schemas.microsoft.com/office/drawing/2014/main" id="{AA907BDF-F209-415D-9075-A08C34DFD865}"/>
              </a:ext>
            </a:extLst>
          </p:cNvPr>
          <p:cNvSpPr>
            <a:spLocks noGrp="1"/>
          </p:cNvSpPr>
          <p:nvPr>
            <p:ph type="title"/>
          </p:nvPr>
        </p:nvSpPr>
        <p:spPr>
          <a:xfrm>
            <a:off x="1090795" y="276456"/>
            <a:ext cx="8355330" cy="984885"/>
          </a:xfrm>
        </p:spPr>
        <p:txBody>
          <a:bodyPr vert="horz" lIns="91440" tIns="45720" rIns="91440" bIns="45720" rtlCol="0" anchor="ctr">
            <a:normAutofit fontScale="90000"/>
          </a:bodyPr>
          <a:lstStyle/>
          <a:p>
            <a:r>
              <a:rPr lang="en-US" spc="-120" dirty="0"/>
              <a:t>Pretraining encoder-decoders: </a:t>
            </a:r>
            <a:br>
              <a:rPr lang="en-US" spc="-120" dirty="0"/>
            </a:br>
            <a:r>
              <a:rPr lang="en-US" spc="-120" dirty="0"/>
              <a:t>What pretraining objective to use?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1298" y="1474424"/>
            <a:ext cx="8075771" cy="2919549"/>
          </a:xfrm>
          <a:prstGeom prst="rect">
            <a:avLst/>
          </a:prstGeom>
        </p:spPr>
        <p:txBody>
          <a:bodyPr vert="horz" wrap="square" lIns="0" tIns="64294" rIns="0" bIns="0" rtlCol="0">
            <a:spAutoFit/>
          </a:bodyPr>
          <a:lstStyle/>
          <a:p>
            <a:pPr marL="9525">
              <a:spcBef>
                <a:spcPts val="506"/>
              </a:spcBef>
            </a:pPr>
            <a:r>
              <a:rPr spc="-4" dirty="0">
                <a:latin typeface="Calibri"/>
                <a:cs typeface="Calibri"/>
              </a:rPr>
              <a:t>So far, </a:t>
            </a:r>
            <a:r>
              <a:rPr dirty="0">
                <a:latin typeface="Calibri"/>
                <a:cs typeface="Calibri"/>
              </a:rPr>
              <a:t>we’ve interacted with </a:t>
            </a:r>
            <a:r>
              <a:rPr spc="-4" dirty="0">
                <a:latin typeface="Calibri"/>
                <a:cs typeface="Calibri"/>
              </a:rPr>
              <a:t>pretrained </a:t>
            </a:r>
            <a:r>
              <a:rPr dirty="0">
                <a:latin typeface="Calibri"/>
                <a:cs typeface="Calibri"/>
              </a:rPr>
              <a:t>models in two</a:t>
            </a:r>
            <a:r>
              <a:rPr spc="-75" dirty="0">
                <a:latin typeface="Calibri"/>
                <a:cs typeface="Calibri"/>
              </a:rPr>
              <a:t> </a:t>
            </a:r>
            <a:r>
              <a:rPr dirty="0">
                <a:latin typeface="Calibri"/>
                <a:cs typeface="Calibri"/>
              </a:rPr>
              <a:t>ways:</a:t>
            </a:r>
          </a:p>
          <a:p>
            <a:pPr marL="266700" indent="-257175">
              <a:spcBef>
                <a:spcPts val="431"/>
              </a:spcBef>
              <a:buClr>
                <a:srgbClr val="8B1515"/>
              </a:buClr>
              <a:buFont typeface="Times New Roman"/>
              <a:buChar char="•"/>
              <a:tabLst>
                <a:tab pos="266224" algn="l"/>
                <a:tab pos="266700" algn="l"/>
              </a:tabLst>
            </a:pPr>
            <a:r>
              <a:rPr spc="-4" dirty="0">
                <a:latin typeface="Calibri"/>
                <a:cs typeface="Calibri"/>
              </a:rPr>
              <a:t>Sample from </a:t>
            </a:r>
            <a:r>
              <a:rPr dirty="0">
                <a:latin typeface="Calibri"/>
                <a:cs typeface="Calibri"/>
              </a:rPr>
              <a:t>the </a:t>
            </a:r>
            <a:r>
              <a:rPr spc="-4" dirty="0">
                <a:latin typeface="Calibri"/>
                <a:cs typeface="Calibri"/>
              </a:rPr>
              <a:t>distributions </a:t>
            </a:r>
            <a:r>
              <a:rPr dirty="0">
                <a:latin typeface="Calibri"/>
                <a:cs typeface="Calibri"/>
              </a:rPr>
              <a:t>they </a:t>
            </a:r>
            <a:r>
              <a:rPr spc="-4" dirty="0">
                <a:latin typeface="Calibri"/>
                <a:cs typeface="Calibri"/>
              </a:rPr>
              <a:t>define (maybe providing </a:t>
            </a:r>
            <a:r>
              <a:rPr dirty="0">
                <a:latin typeface="Calibri"/>
                <a:cs typeface="Calibri"/>
              </a:rPr>
              <a:t>a </a:t>
            </a:r>
            <a:r>
              <a:rPr spc="-4" dirty="0">
                <a:latin typeface="Calibri"/>
                <a:cs typeface="Calibri"/>
              </a:rPr>
              <a:t>prompt)</a:t>
            </a:r>
            <a:endParaRPr dirty="0">
              <a:latin typeface="Calibri"/>
              <a:cs typeface="Calibri"/>
            </a:endParaRPr>
          </a:p>
          <a:p>
            <a:pPr marL="266700" indent="-257175">
              <a:spcBef>
                <a:spcPts val="435"/>
              </a:spcBef>
              <a:buClr>
                <a:srgbClr val="8B1515"/>
              </a:buClr>
              <a:buFont typeface="Times New Roman"/>
              <a:buChar char="•"/>
              <a:tabLst>
                <a:tab pos="266224" algn="l"/>
                <a:tab pos="266700" algn="l"/>
              </a:tabLst>
            </a:pPr>
            <a:r>
              <a:rPr spc="-4" dirty="0">
                <a:latin typeface="Calibri"/>
                <a:cs typeface="Calibri"/>
              </a:rPr>
              <a:t>Fine-tune </a:t>
            </a:r>
            <a:r>
              <a:rPr dirty="0">
                <a:latin typeface="Calibri"/>
                <a:cs typeface="Calibri"/>
              </a:rPr>
              <a:t>them </a:t>
            </a:r>
            <a:r>
              <a:rPr spc="-4" dirty="0">
                <a:latin typeface="Calibri"/>
                <a:cs typeface="Calibri"/>
              </a:rPr>
              <a:t>on </a:t>
            </a:r>
            <a:r>
              <a:rPr dirty="0">
                <a:latin typeface="Calibri"/>
                <a:cs typeface="Calibri"/>
              </a:rPr>
              <a:t>a task we care about, and take their</a:t>
            </a:r>
            <a:r>
              <a:rPr spc="-75" dirty="0">
                <a:latin typeface="Calibri"/>
                <a:cs typeface="Calibri"/>
              </a:rPr>
              <a:t> </a:t>
            </a:r>
            <a:r>
              <a:rPr dirty="0">
                <a:latin typeface="Calibri"/>
                <a:cs typeface="Calibri"/>
              </a:rPr>
              <a:t>predictions.</a:t>
            </a:r>
          </a:p>
          <a:p>
            <a:pPr>
              <a:lnSpc>
                <a:spcPct val="100000"/>
              </a:lnSpc>
            </a:pPr>
            <a:endParaRPr sz="2475" dirty="0">
              <a:latin typeface="Calibri"/>
              <a:cs typeface="Calibri"/>
            </a:endParaRPr>
          </a:p>
          <a:p>
            <a:pPr marL="9525" marR="171926">
              <a:spcBef>
                <a:spcPts val="4"/>
              </a:spcBef>
            </a:pPr>
            <a:r>
              <a:rPr spc="-4" dirty="0">
                <a:latin typeface="Calibri"/>
                <a:cs typeface="Calibri"/>
              </a:rPr>
              <a:t>Very </a:t>
            </a:r>
            <a:r>
              <a:rPr dirty="0">
                <a:latin typeface="Calibri"/>
                <a:cs typeface="Calibri"/>
              </a:rPr>
              <a:t>large language models </a:t>
            </a:r>
            <a:r>
              <a:rPr spc="-4" dirty="0">
                <a:latin typeface="Calibri"/>
                <a:cs typeface="Calibri"/>
              </a:rPr>
              <a:t>seem </a:t>
            </a:r>
            <a:r>
              <a:rPr dirty="0">
                <a:latin typeface="Calibri"/>
                <a:cs typeface="Calibri"/>
              </a:rPr>
              <a:t>to </a:t>
            </a:r>
            <a:r>
              <a:rPr spc="-4" dirty="0">
                <a:latin typeface="Calibri"/>
                <a:cs typeface="Calibri"/>
              </a:rPr>
              <a:t>perform some </a:t>
            </a:r>
            <a:r>
              <a:rPr dirty="0">
                <a:latin typeface="Calibri"/>
                <a:cs typeface="Calibri"/>
              </a:rPr>
              <a:t>kind </a:t>
            </a:r>
            <a:r>
              <a:rPr spc="-4" dirty="0">
                <a:latin typeface="Calibri"/>
                <a:cs typeface="Calibri"/>
              </a:rPr>
              <a:t>of </a:t>
            </a:r>
            <a:r>
              <a:rPr dirty="0">
                <a:latin typeface="Calibri"/>
                <a:cs typeface="Calibri"/>
              </a:rPr>
              <a:t>learning </a:t>
            </a:r>
            <a:r>
              <a:rPr b="1" spc="-4" dirty="0">
                <a:latin typeface="Calibri"/>
                <a:cs typeface="Calibri"/>
              </a:rPr>
              <a:t>without gradient  </a:t>
            </a:r>
            <a:r>
              <a:rPr b="1" dirty="0">
                <a:latin typeface="Calibri"/>
                <a:cs typeface="Calibri"/>
              </a:rPr>
              <a:t>steps </a:t>
            </a:r>
            <a:r>
              <a:rPr spc="-4" dirty="0">
                <a:latin typeface="Calibri"/>
                <a:cs typeface="Calibri"/>
              </a:rPr>
              <a:t>simply from </a:t>
            </a:r>
            <a:r>
              <a:rPr dirty="0">
                <a:latin typeface="Calibri"/>
                <a:cs typeface="Calibri"/>
              </a:rPr>
              <a:t>examples you </a:t>
            </a:r>
            <a:r>
              <a:rPr spc="-4" dirty="0">
                <a:latin typeface="Calibri"/>
                <a:cs typeface="Calibri"/>
              </a:rPr>
              <a:t>provide </a:t>
            </a:r>
            <a:r>
              <a:rPr dirty="0">
                <a:latin typeface="Calibri"/>
                <a:cs typeface="Calibri"/>
              </a:rPr>
              <a:t>within their</a:t>
            </a:r>
            <a:r>
              <a:rPr spc="-38" dirty="0">
                <a:latin typeface="Calibri"/>
                <a:cs typeface="Calibri"/>
              </a:rPr>
              <a:t> </a:t>
            </a:r>
            <a:r>
              <a:rPr dirty="0">
                <a:latin typeface="Calibri"/>
                <a:cs typeface="Calibri"/>
              </a:rPr>
              <a:t>contexts.</a:t>
            </a:r>
          </a:p>
          <a:p>
            <a:pPr>
              <a:spcBef>
                <a:spcPts val="4"/>
              </a:spcBef>
            </a:pPr>
            <a:endParaRPr sz="2475" dirty="0">
              <a:latin typeface="Calibri"/>
              <a:cs typeface="Calibri"/>
            </a:endParaRPr>
          </a:p>
          <a:p>
            <a:pPr marL="9525"/>
            <a:r>
              <a:rPr spc="-4" dirty="0">
                <a:latin typeface="Calibri"/>
                <a:cs typeface="Calibri"/>
              </a:rPr>
              <a:t>GPT-3 </a:t>
            </a:r>
            <a:r>
              <a:rPr dirty="0">
                <a:latin typeface="Calibri"/>
                <a:cs typeface="Calibri"/>
              </a:rPr>
              <a:t>is the </a:t>
            </a:r>
            <a:r>
              <a:rPr spc="-4" dirty="0">
                <a:latin typeface="Calibri"/>
                <a:cs typeface="Calibri"/>
              </a:rPr>
              <a:t>canonical </a:t>
            </a:r>
            <a:r>
              <a:rPr dirty="0">
                <a:latin typeface="Calibri"/>
                <a:cs typeface="Calibri"/>
              </a:rPr>
              <a:t>example </a:t>
            </a:r>
            <a:r>
              <a:rPr spc="-4" dirty="0">
                <a:latin typeface="Calibri"/>
                <a:cs typeface="Calibri"/>
              </a:rPr>
              <a:t>of </a:t>
            </a:r>
            <a:r>
              <a:rPr dirty="0">
                <a:latin typeface="Calibri"/>
                <a:cs typeface="Calibri"/>
              </a:rPr>
              <a:t>this. </a:t>
            </a:r>
            <a:r>
              <a:rPr spc="-4" dirty="0">
                <a:latin typeface="Calibri"/>
                <a:cs typeface="Calibri"/>
              </a:rPr>
              <a:t>The </a:t>
            </a:r>
            <a:r>
              <a:rPr dirty="0">
                <a:latin typeface="Calibri"/>
                <a:cs typeface="Calibri"/>
              </a:rPr>
              <a:t>largest </a:t>
            </a:r>
            <a:r>
              <a:rPr spc="-4" dirty="0">
                <a:latin typeface="Calibri"/>
                <a:cs typeface="Calibri"/>
              </a:rPr>
              <a:t>T5 </a:t>
            </a:r>
            <a:r>
              <a:rPr dirty="0">
                <a:latin typeface="Calibri"/>
                <a:cs typeface="Calibri"/>
              </a:rPr>
              <a:t>model </a:t>
            </a:r>
            <a:r>
              <a:rPr spc="-4" dirty="0">
                <a:latin typeface="Calibri"/>
                <a:cs typeface="Calibri"/>
              </a:rPr>
              <a:t>had 11 billion</a:t>
            </a:r>
            <a:r>
              <a:rPr spc="-71" dirty="0">
                <a:latin typeface="Calibri"/>
                <a:cs typeface="Calibri"/>
              </a:rPr>
              <a:t> </a:t>
            </a:r>
            <a:r>
              <a:rPr spc="-4" dirty="0">
                <a:latin typeface="Calibri"/>
                <a:cs typeface="Calibri"/>
              </a:rPr>
              <a:t>parameters.</a:t>
            </a:r>
            <a:endParaRPr dirty="0">
              <a:latin typeface="Calibri"/>
              <a:cs typeface="Calibri"/>
            </a:endParaRPr>
          </a:p>
          <a:p>
            <a:pPr marL="9525">
              <a:spcBef>
                <a:spcPts val="431"/>
              </a:spcBef>
            </a:pPr>
            <a:r>
              <a:rPr b="1" spc="-8" dirty="0">
                <a:latin typeface="Calibri"/>
                <a:cs typeface="Calibri"/>
              </a:rPr>
              <a:t>GPT-3 </a:t>
            </a:r>
            <a:r>
              <a:rPr b="1" dirty="0">
                <a:latin typeface="Calibri"/>
                <a:cs typeface="Calibri"/>
              </a:rPr>
              <a:t>has </a:t>
            </a:r>
            <a:r>
              <a:rPr b="1" spc="-4" dirty="0">
                <a:latin typeface="Calibri"/>
                <a:cs typeface="Calibri"/>
              </a:rPr>
              <a:t>175 billion</a:t>
            </a:r>
            <a:r>
              <a:rPr b="1" spc="-11" dirty="0">
                <a:latin typeface="Calibri"/>
                <a:cs typeface="Calibri"/>
              </a:rPr>
              <a:t> </a:t>
            </a:r>
            <a:r>
              <a:rPr b="1" dirty="0">
                <a:latin typeface="Calibri"/>
                <a:cs typeface="Calibri"/>
              </a:rPr>
              <a:t>parameters.</a:t>
            </a:r>
            <a:endParaRPr dirty="0">
              <a:latin typeface="Calibri"/>
              <a:cs typeface="Calibri"/>
            </a:endParaRPr>
          </a:p>
        </p:txBody>
      </p:sp>
      <p:sp>
        <p:nvSpPr>
          <p:cNvPr id="5" name="TextBox 4">
            <a:extLst>
              <a:ext uri="{FF2B5EF4-FFF2-40B4-BE49-F238E27FC236}">
                <a16:creationId xmlns:a16="http://schemas.microsoft.com/office/drawing/2014/main" id="{03AF0ABC-50AE-402F-89CD-1A6DAC99E4C8}"/>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7" name="Title 6">
            <a:extLst>
              <a:ext uri="{FF2B5EF4-FFF2-40B4-BE49-F238E27FC236}">
                <a16:creationId xmlns:a16="http://schemas.microsoft.com/office/drawing/2014/main" id="{63AB205B-D16C-4E1A-B93A-B21E6A968058}"/>
              </a:ext>
            </a:extLst>
          </p:cNvPr>
          <p:cNvSpPr>
            <a:spLocks noGrp="1"/>
          </p:cNvSpPr>
          <p:nvPr>
            <p:ph type="title"/>
          </p:nvPr>
        </p:nvSpPr>
        <p:spPr>
          <a:xfrm>
            <a:off x="691298" y="133847"/>
            <a:ext cx="9695575" cy="1251070"/>
          </a:xfrm>
        </p:spPr>
        <p:txBody>
          <a:bodyPr vert="horz" lIns="91440" tIns="45720" rIns="91440" bIns="45720" rtlCol="0" anchor="ctr">
            <a:normAutofit/>
          </a:bodyPr>
          <a:lstStyle/>
          <a:p>
            <a:r>
              <a:rPr lang="en-US" spc="-120" dirty="0"/>
              <a:t>GPT-3, in-context learning, very large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9551" y="2984294"/>
            <a:ext cx="4130516" cy="758894"/>
          </a:xfrm>
          <a:prstGeom prst="rect">
            <a:avLst/>
          </a:prstGeom>
        </p:spPr>
        <p:txBody>
          <a:bodyPr vert="horz" wrap="square" lIns="0" tIns="9049" rIns="0" bIns="0" rtlCol="0">
            <a:spAutoFit/>
          </a:bodyPr>
          <a:lstStyle/>
          <a:p>
            <a:pPr marL="9525" marR="3810" indent="34290">
              <a:lnSpc>
                <a:spcPct val="120000"/>
              </a:lnSpc>
              <a:spcBef>
                <a:spcPts val="71"/>
              </a:spcBef>
              <a:tabLst>
                <a:tab pos="3098959" algn="l"/>
              </a:tabLst>
            </a:pPr>
            <a:r>
              <a:rPr sz="2100" spc="-8" dirty="0">
                <a:latin typeface="Calibri"/>
                <a:cs typeface="Calibri"/>
              </a:rPr>
              <a:t>The </a:t>
            </a:r>
            <a:r>
              <a:rPr sz="2100" spc="-4" dirty="0">
                <a:latin typeface="Calibri"/>
                <a:cs typeface="Calibri"/>
              </a:rPr>
              <a:t>woman walked across the </a:t>
            </a:r>
            <a:r>
              <a:rPr sz="2100" spc="-8" dirty="0">
                <a:latin typeface="Calibri"/>
                <a:cs typeface="Calibri"/>
              </a:rPr>
              <a:t>street,  </a:t>
            </a:r>
            <a:r>
              <a:rPr sz="2100" spc="-4" dirty="0">
                <a:latin typeface="Calibri"/>
                <a:cs typeface="Calibri"/>
              </a:rPr>
              <a:t>checki</a:t>
            </a:r>
            <a:r>
              <a:rPr sz="2100" spc="-15" dirty="0">
                <a:latin typeface="Calibri"/>
                <a:cs typeface="Calibri"/>
              </a:rPr>
              <a:t>n</a:t>
            </a:r>
            <a:r>
              <a:rPr sz="2100" spc="-4" dirty="0">
                <a:latin typeface="Calibri"/>
                <a:cs typeface="Calibri"/>
              </a:rPr>
              <a:t>g</a:t>
            </a:r>
            <a:r>
              <a:rPr sz="2100" spc="11" dirty="0">
                <a:latin typeface="Calibri"/>
                <a:cs typeface="Calibri"/>
              </a:rPr>
              <a:t> </a:t>
            </a:r>
            <a:r>
              <a:rPr sz="2100" spc="-8" dirty="0">
                <a:latin typeface="Calibri"/>
                <a:cs typeface="Calibri"/>
              </a:rPr>
              <a:t>fo</a:t>
            </a:r>
            <a:r>
              <a:rPr sz="2100" spc="-4" dirty="0">
                <a:latin typeface="Calibri"/>
                <a:cs typeface="Calibri"/>
              </a:rPr>
              <a:t>r traff</a:t>
            </a:r>
            <a:r>
              <a:rPr sz="2100" spc="-15" dirty="0">
                <a:latin typeface="Calibri"/>
                <a:cs typeface="Calibri"/>
              </a:rPr>
              <a:t>i</a:t>
            </a:r>
            <a:r>
              <a:rPr sz="2100" spc="-4" dirty="0">
                <a:latin typeface="Calibri"/>
                <a:cs typeface="Calibri"/>
              </a:rPr>
              <a:t>c</a:t>
            </a:r>
            <a:r>
              <a:rPr sz="2100" dirty="0">
                <a:latin typeface="Calibri"/>
                <a:cs typeface="Calibri"/>
              </a:rPr>
              <a:t> </a:t>
            </a:r>
            <a:r>
              <a:rPr sz="2100" spc="-4" dirty="0">
                <a:latin typeface="Calibri"/>
                <a:cs typeface="Calibri"/>
              </a:rPr>
              <a:t>over</a:t>
            </a:r>
            <a:r>
              <a:rPr sz="2100" spc="-11" dirty="0">
                <a:latin typeface="Calibri"/>
                <a:cs typeface="Calibri"/>
              </a:rPr>
              <a:t> </a:t>
            </a:r>
            <a:r>
              <a:rPr sz="2100" u="heavy" spc="-4" dirty="0">
                <a:uFill>
                  <a:solidFill>
                    <a:srgbClr val="000000"/>
                  </a:solidFill>
                </a:uFill>
                <a:latin typeface="Calibri"/>
                <a:cs typeface="Calibri"/>
              </a:rPr>
              <a:t> </a:t>
            </a:r>
            <a:r>
              <a:rPr sz="2100" u="heavy" dirty="0">
                <a:uFill>
                  <a:solidFill>
                    <a:srgbClr val="000000"/>
                  </a:solidFill>
                </a:uFill>
                <a:latin typeface="Calibri"/>
                <a:cs typeface="Calibri"/>
              </a:rPr>
              <a:t>	</a:t>
            </a:r>
            <a:r>
              <a:rPr sz="2100" spc="-8" dirty="0">
                <a:latin typeface="Calibri"/>
                <a:cs typeface="Calibri"/>
              </a:rPr>
              <a:t>sho</a:t>
            </a:r>
            <a:r>
              <a:rPr sz="2100" spc="-15" dirty="0">
                <a:latin typeface="Calibri"/>
                <a:cs typeface="Calibri"/>
              </a:rPr>
              <a:t>u</a:t>
            </a:r>
            <a:r>
              <a:rPr sz="2100" spc="-4" dirty="0">
                <a:latin typeface="Calibri"/>
                <a:cs typeface="Calibri"/>
              </a:rPr>
              <a:t>l</a:t>
            </a:r>
            <a:r>
              <a:rPr sz="2100" spc="-15" dirty="0">
                <a:latin typeface="Calibri"/>
                <a:cs typeface="Calibri"/>
              </a:rPr>
              <a:t>d</a:t>
            </a:r>
            <a:r>
              <a:rPr sz="2100" spc="-4" dirty="0">
                <a:latin typeface="Calibri"/>
                <a:cs typeface="Calibri"/>
              </a:rPr>
              <a:t>er.</a:t>
            </a:r>
            <a:endParaRPr sz="2100">
              <a:latin typeface="Calibri"/>
              <a:cs typeface="Calibri"/>
            </a:endParaRPr>
          </a:p>
        </p:txBody>
      </p:sp>
      <p:sp>
        <p:nvSpPr>
          <p:cNvPr id="5" name="TextBox 4">
            <a:extLst>
              <a:ext uri="{FF2B5EF4-FFF2-40B4-BE49-F238E27FC236}">
                <a16:creationId xmlns:a16="http://schemas.microsoft.com/office/drawing/2014/main" id="{1601349A-6DB7-4B5D-8ADD-1C4F04E5A44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8" name="Title 8">
            <a:extLst>
              <a:ext uri="{FF2B5EF4-FFF2-40B4-BE49-F238E27FC236}">
                <a16:creationId xmlns:a16="http://schemas.microsoft.com/office/drawing/2014/main" id="{1CE2857C-D59B-437D-BF45-99848F69BE75}"/>
              </a:ext>
            </a:extLst>
          </p:cNvPr>
          <p:cNvSpPr>
            <a:spLocks noGrp="1"/>
          </p:cNvSpPr>
          <p:nvPr>
            <p:ph type="title"/>
          </p:nvPr>
        </p:nvSpPr>
        <p:spPr>
          <a:xfrm>
            <a:off x="1012054" y="125413"/>
            <a:ext cx="10608816" cy="912812"/>
          </a:xfrm>
        </p:spPr>
        <p:txBody>
          <a:bodyPr>
            <a:normAutofit fontScale="90000"/>
          </a:bodyPr>
          <a:lstStyle/>
          <a:p>
            <a:r>
              <a:rPr lang="en-US" b="0" dirty="0"/>
              <a:t>What can we learn from reconstructing the input?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004436" y="1627817"/>
            <a:ext cx="8483040" cy="1722908"/>
          </a:xfrm>
          <a:prstGeom prst="rect">
            <a:avLst/>
          </a:prstGeom>
        </p:spPr>
        <p:txBody>
          <a:bodyPr vert="horz" wrap="square" lIns="0" tIns="9525" rIns="0" bIns="0" rtlCol="0">
            <a:spAutoFit/>
          </a:bodyPr>
          <a:lstStyle/>
          <a:p>
            <a:pPr marL="9525" marR="176689">
              <a:spcBef>
                <a:spcPts val="75"/>
              </a:spcBef>
            </a:pPr>
            <a:r>
              <a:rPr sz="1800" spc="-4" dirty="0">
                <a:latin typeface="+mj-lt"/>
              </a:rPr>
              <a:t>Very </a:t>
            </a:r>
            <a:r>
              <a:rPr sz="1800" dirty="0">
                <a:latin typeface="+mj-lt"/>
              </a:rPr>
              <a:t>large language models </a:t>
            </a:r>
            <a:r>
              <a:rPr sz="1800" spc="-4" dirty="0">
                <a:latin typeface="+mj-lt"/>
              </a:rPr>
              <a:t>seem </a:t>
            </a:r>
            <a:r>
              <a:rPr sz="1800" dirty="0">
                <a:latin typeface="+mj-lt"/>
              </a:rPr>
              <a:t>to </a:t>
            </a:r>
            <a:r>
              <a:rPr sz="1800" spc="-4" dirty="0">
                <a:latin typeface="+mj-lt"/>
              </a:rPr>
              <a:t>perform some </a:t>
            </a:r>
            <a:r>
              <a:rPr sz="1800" dirty="0">
                <a:latin typeface="+mj-lt"/>
              </a:rPr>
              <a:t>kind </a:t>
            </a:r>
            <a:r>
              <a:rPr sz="1800" spc="-4" dirty="0">
                <a:latin typeface="+mj-lt"/>
              </a:rPr>
              <a:t>of </a:t>
            </a:r>
            <a:r>
              <a:rPr sz="1800" dirty="0">
                <a:latin typeface="+mj-lt"/>
              </a:rPr>
              <a:t>learning </a:t>
            </a:r>
            <a:r>
              <a:rPr sz="1800" b="1" spc="-4" dirty="0">
                <a:latin typeface="+mj-lt"/>
                <a:cs typeface="Calibri"/>
              </a:rPr>
              <a:t>without gradient  </a:t>
            </a:r>
            <a:r>
              <a:rPr sz="1800" b="1" dirty="0">
                <a:latin typeface="+mj-lt"/>
                <a:cs typeface="Calibri"/>
              </a:rPr>
              <a:t>steps </a:t>
            </a:r>
            <a:r>
              <a:rPr sz="1800" spc="-4" dirty="0">
                <a:latin typeface="+mj-lt"/>
              </a:rPr>
              <a:t>simply from </a:t>
            </a:r>
            <a:r>
              <a:rPr sz="1800" dirty="0">
                <a:latin typeface="+mj-lt"/>
              </a:rPr>
              <a:t>examples you </a:t>
            </a:r>
            <a:r>
              <a:rPr sz="1800" spc="-4" dirty="0">
                <a:latin typeface="+mj-lt"/>
              </a:rPr>
              <a:t>provide </a:t>
            </a:r>
            <a:r>
              <a:rPr sz="1800" dirty="0">
                <a:latin typeface="+mj-lt"/>
              </a:rPr>
              <a:t>within their</a:t>
            </a:r>
            <a:r>
              <a:rPr sz="1800" spc="-23" dirty="0">
                <a:latin typeface="+mj-lt"/>
              </a:rPr>
              <a:t> </a:t>
            </a:r>
            <a:r>
              <a:rPr sz="1800" dirty="0">
                <a:latin typeface="+mj-lt"/>
              </a:rPr>
              <a:t>contexts.</a:t>
            </a:r>
          </a:p>
          <a:p>
            <a:pPr>
              <a:spcBef>
                <a:spcPts val="4"/>
              </a:spcBef>
            </a:pPr>
            <a:endParaRPr sz="1800" dirty="0">
              <a:latin typeface="+mj-lt"/>
            </a:endParaRPr>
          </a:p>
          <a:p>
            <a:pPr marL="9525" marR="3810"/>
            <a:r>
              <a:rPr sz="1800" spc="-4" dirty="0">
                <a:latin typeface="+mj-lt"/>
              </a:rPr>
              <a:t>The </a:t>
            </a:r>
            <a:r>
              <a:rPr sz="1800" dirty="0">
                <a:latin typeface="+mj-lt"/>
              </a:rPr>
              <a:t>in-context examples </a:t>
            </a:r>
            <a:r>
              <a:rPr sz="1800" spc="-4" dirty="0">
                <a:latin typeface="+mj-lt"/>
              </a:rPr>
              <a:t>seem </a:t>
            </a:r>
            <a:r>
              <a:rPr sz="1800" dirty="0">
                <a:latin typeface="+mj-lt"/>
              </a:rPr>
              <a:t>to </a:t>
            </a:r>
            <a:r>
              <a:rPr sz="1800" spc="-4" dirty="0">
                <a:latin typeface="+mj-lt"/>
              </a:rPr>
              <a:t>specify </a:t>
            </a:r>
            <a:r>
              <a:rPr sz="1800" dirty="0">
                <a:latin typeface="+mj-lt"/>
              </a:rPr>
              <a:t>the task to </a:t>
            </a:r>
            <a:r>
              <a:rPr sz="1800" spc="-4" dirty="0">
                <a:latin typeface="+mj-lt"/>
              </a:rPr>
              <a:t>be performed, </a:t>
            </a:r>
            <a:r>
              <a:rPr sz="1800" dirty="0">
                <a:latin typeface="+mj-lt"/>
              </a:rPr>
              <a:t>and the conditional  </a:t>
            </a:r>
            <a:r>
              <a:rPr sz="1800" spc="-4" dirty="0">
                <a:latin typeface="+mj-lt"/>
              </a:rPr>
              <a:t>distribution mocks performing </a:t>
            </a:r>
            <a:r>
              <a:rPr sz="1800" dirty="0">
                <a:latin typeface="+mj-lt"/>
              </a:rPr>
              <a:t>the task to a certain</a:t>
            </a:r>
            <a:r>
              <a:rPr sz="1800" spc="-68" dirty="0">
                <a:latin typeface="+mj-lt"/>
              </a:rPr>
              <a:t> </a:t>
            </a:r>
            <a:r>
              <a:rPr sz="1800" dirty="0">
                <a:latin typeface="+mj-lt"/>
              </a:rPr>
              <a:t>extent.</a:t>
            </a:r>
          </a:p>
          <a:p>
            <a:pPr marL="9525">
              <a:spcBef>
                <a:spcPts val="431"/>
              </a:spcBef>
            </a:pPr>
            <a:r>
              <a:rPr sz="1800" b="1" spc="-4" dirty="0">
                <a:latin typeface="+mj-lt"/>
                <a:cs typeface="Calibri"/>
              </a:rPr>
              <a:t>Input (prefix within </a:t>
            </a:r>
            <a:r>
              <a:rPr sz="1800" b="1" dirty="0">
                <a:latin typeface="+mj-lt"/>
                <a:cs typeface="Calibri"/>
              </a:rPr>
              <a:t>a single </a:t>
            </a:r>
            <a:r>
              <a:rPr sz="1800" b="1" spc="-4" dirty="0">
                <a:latin typeface="+mj-lt"/>
                <a:cs typeface="Calibri"/>
              </a:rPr>
              <a:t>Transformer </a:t>
            </a:r>
            <a:r>
              <a:rPr sz="1800" b="1" dirty="0">
                <a:latin typeface="+mj-lt"/>
                <a:cs typeface="Calibri"/>
              </a:rPr>
              <a:t>decoder</a:t>
            </a:r>
            <a:r>
              <a:rPr sz="1800" b="1" spc="-11" dirty="0">
                <a:latin typeface="+mj-lt"/>
                <a:cs typeface="Calibri"/>
              </a:rPr>
              <a:t> </a:t>
            </a:r>
            <a:r>
              <a:rPr sz="1800" b="1" spc="-4" dirty="0">
                <a:latin typeface="+mj-lt"/>
                <a:cs typeface="Calibri"/>
              </a:rPr>
              <a:t>context):</a:t>
            </a:r>
          </a:p>
        </p:txBody>
      </p:sp>
      <p:sp>
        <p:nvSpPr>
          <p:cNvPr id="4" name="object 4"/>
          <p:cNvSpPr txBox="1"/>
          <p:nvPr/>
        </p:nvSpPr>
        <p:spPr>
          <a:xfrm>
            <a:off x="1071034" y="3442536"/>
            <a:ext cx="114776" cy="286617"/>
          </a:xfrm>
          <a:prstGeom prst="rect">
            <a:avLst/>
          </a:prstGeom>
        </p:spPr>
        <p:txBody>
          <a:bodyPr vert="horz" wrap="square" lIns="0" tIns="9525" rIns="0" bIns="0" rtlCol="0">
            <a:spAutoFit/>
          </a:bodyPr>
          <a:lstStyle/>
          <a:p>
            <a:pPr marL="9525">
              <a:spcBef>
                <a:spcPts val="75"/>
              </a:spcBef>
            </a:pPr>
            <a:r>
              <a:rPr dirty="0">
                <a:latin typeface="Calibri"/>
                <a:cs typeface="Calibri"/>
              </a:rPr>
              <a:t>“</a:t>
            </a:r>
            <a:endParaRPr>
              <a:latin typeface="Calibri"/>
              <a:cs typeface="Calibri"/>
            </a:endParaRPr>
          </a:p>
        </p:txBody>
      </p:sp>
      <p:sp>
        <p:nvSpPr>
          <p:cNvPr id="5" name="object 5"/>
          <p:cNvSpPr txBox="1"/>
          <p:nvPr/>
        </p:nvSpPr>
        <p:spPr>
          <a:xfrm>
            <a:off x="1757101" y="3387672"/>
            <a:ext cx="1500664" cy="1317027"/>
          </a:xfrm>
          <a:prstGeom prst="rect">
            <a:avLst/>
          </a:prstGeom>
        </p:spPr>
        <p:txBody>
          <a:bodyPr vert="horz" wrap="square" lIns="0" tIns="9525" rIns="0" bIns="0" rtlCol="0">
            <a:spAutoFit/>
          </a:bodyPr>
          <a:lstStyle/>
          <a:p>
            <a:pPr marL="9525" marR="3810" algn="just">
              <a:lnSpc>
                <a:spcPct val="120000"/>
              </a:lnSpc>
              <a:spcBef>
                <a:spcPts val="75"/>
              </a:spcBef>
              <a:tabLst>
                <a:tab pos="1380648" algn="l"/>
              </a:tabLst>
            </a:pPr>
            <a:r>
              <a:rPr dirty="0">
                <a:latin typeface="Calibri"/>
                <a:cs typeface="Calibri"/>
              </a:rPr>
              <a:t>thanks </a:t>
            </a:r>
            <a:r>
              <a:rPr spc="-4" dirty="0">
                <a:latin typeface="Calibri"/>
                <a:cs typeface="Calibri"/>
              </a:rPr>
              <a:t>-&gt; </a:t>
            </a:r>
            <a:r>
              <a:rPr dirty="0">
                <a:latin typeface="Calibri"/>
                <a:cs typeface="Calibri"/>
              </a:rPr>
              <a:t>merci  </a:t>
            </a:r>
            <a:r>
              <a:rPr spc="-4" dirty="0">
                <a:latin typeface="Calibri"/>
                <a:cs typeface="Calibri"/>
              </a:rPr>
              <a:t>hello -&gt;</a:t>
            </a:r>
            <a:r>
              <a:rPr spc="-64" dirty="0">
                <a:latin typeface="Calibri"/>
                <a:cs typeface="Calibri"/>
              </a:rPr>
              <a:t> </a:t>
            </a:r>
            <a:r>
              <a:rPr spc="-4" dirty="0">
                <a:latin typeface="Calibri"/>
                <a:cs typeface="Calibri"/>
              </a:rPr>
              <a:t>bonjour  </a:t>
            </a:r>
            <a:r>
              <a:rPr dirty="0">
                <a:latin typeface="Calibri"/>
                <a:cs typeface="Calibri"/>
              </a:rPr>
              <a:t>mint </a:t>
            </a:r>
            <a:r>
              <a:rPr spc="-4" dirty="0">
                <a:latin typeface="Calibri"/>
                <a:cs typeface="Calibri"/>
              </a:rPr>
              <a:t>-&gt; </a:t>
            </a:r>
            <a:r>
              <a:rPr dirty="0">
                <a:latin typeface="Calibri"/>
                <a:cs typeface="Calibri"/>
              </a:rPr>
              <a:t>menthe  </a:t>
            </a:r>
            <a:r>
              <a:rPr spc="-4" dirty="0">
                <a:latin typeface="Calibri"/>
                <a:cs typeface="Calibri"/>
              </a:rPr>
              <a:t>otter</a:t>
            </a:r>
            <a:r>
              <a:rPr spc="-8" dirty="0">
                <a:latin typeface="Calibri"/>
                <a:cs typeface="Calibri"/>
              </a:rPr>
              <a:t> </a:t>
            </a:r>
            <a:r>
              <a:rPr spc="-4" dirty="0">
                <a:latin typeface="Calibri"/>
                <a:cs typeface="Calibri"/>
              </a:rPr>
              <a:t>-&gt;	</a:t>
            </a:r>
            <a:r>
              <a:rPr dirty="0">
                <a:latin typeface="Calibri"/>
                <a:cs typeface="Calibri"/>
              </a:rPr>
              <a:t>”</a:t>
            </a:r>
            <a:endParaRPr>
              <a:latin typeface="Calibri"/>
              <a:cs typeface="Calibri"/>
            </a:endParaRPr>
          </a:p>
        </p:txBody>
      </p:sp>
      <p:sp>
        <p:nvSpPr>
          <p:cNvPr id="6" name="object 6"/>
          <p:cNvSpPr txBox="1"/>
          <p:nvPr/>
        </p:nvSpPr>
        <p:spPr>
          <a:xfrm>
            <a:off x="1071034" y="4704654"/>
            <a:ext cx="3207544" cy="670216"/>
          </a:xfrm>
          <a:prstGeom prst="rect">
            <a:avLst/>
          </a:prstGeom>
        </p:spPr>
        <p:txBody>
          <a:bodyPr vert="horz" wrap="square" lIns="0" tIns="64294" rIns="0" bIns="0" rtlCol="0">
            <a:spAutoFit/>
          </a:bodyPr>
          <a:lstStyle/>
          <a:p>
            <a:pPr marL="9525">
              <a:spcBef>
                <a:spcPts val="506"/>
              </a:spcBef>
            </a:pPr>
            <a:r>
              <a:rPr b="1" spc="-4" dirty="0">
                <a:latin typeface="Calibri"/>
                <a:cs typeface="Calibri"/>
              </a:rPr>
              <a:t>Output (conditional</a:t>
            </a:r>
            <a:r>
              <a:rPr b="1" spc="8" dirty="0">
                <a:latin typeface="Calibri"/>
                <a:cs typeface="Calibri"/>
              </a:rPr>
              <a:t> </a:t>
            </a:r>
            <a:r>
              <a:rPr b="1" spc="-4" dirty="0">
                <a:latin typeface="Calibri"/>
                <a:cs typeface="Calibri"/>
              </a:rPr>
              <a:t>generations):</a:t>
            </a:r>
            <a:endParaRPr>
              <a:latin typeface="Calibri"/>
              <a:cs typeface="Calibri"/>
            </a:endParaRPr>
          </a:p>
          <a:p>
            <a:pPr marL="695325">
              <a:spcBef>
                <a:spcPts val="431"/>
              </a:spcBef>
            </a:pPr>
            <a:r>
              <a:rPr spc="-4" dirty="0">
                <a:latin typeface="Calibri"/>
                <a:cs typeface="Calibri"/>
              </a:rPr>
              <a:t>loutre…”</a:t>
            </a:r>
            <a:endParaRPr>
              <a:latin typeface="Calibri"/>
              <a:cs typeface="Calibri"/>
            </a:endParaRPr>
          </a:p>
        </p:txBody>
      </p:sp>
      <p:sp>
        <p:nvSpPr>
          <p:cNvPr id="8" name="TextBox 7">
            <a:extLst>
              <a:ext uri="{FF2B5EF4-FFF2-40B4-BE49-F238E27FC236}">
                <a16:creationId xmlns:a16="http://schemas.microsoft.com/office/drawing/2014/main" id="{2A5B29DC-F779-4A5A-8503-D7149506694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0" name="Title 9">
            <a:extLst>
              <a:ext uri="{FF2B5EF4-FFF2-40B4-BE49-F238E27FC236}">
                <a16:creationId xmlns:a16="http://schemas.microsoft.com/office/drawing/2014/main" id="{0CDC4445-211B-4395-854E-58C9C4811462}"/>
              </a:ext>
            </a:extLst>
          </p:cNvPr>
          <p:cNvSpPr>
            <a:spLocks noGrp="1"/>
          </p:cNvSpPr>
          <p:nvPr>
            <p:ph type="title"/>
          </p:nvPr>
        </p:nvSpPr>
        <p:spPr>
          <a:xfrm>
            <a:off x="709054" y="326318"/>
            <a:ext cx="9846496" cy="845534"/>
          </a:xfrm>
        </p:spPr>
        <p:txBody>
          <a:bodyPr vert="horz" lIns="91440" tIns="45720" rIns="91440" bIns="45720" rtlCol="0" anchor="ctr">
            <a:normAutofit/>
          </a:bodyPr>
          <a:lstStyle/>
          <a:p>
            <a:r>
              <a:rPr lang="en-US" spc="-120" dirty="0"/>
              <a:t>GPT-3, in-context learning, very large models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4EF675-4330-4481-B6E4-74BAE4B19AF2}"/>
              </a:ext>
            </a:extLst>
          </p:cNvPr>
          <p:cNvGrpSpPr/>
          <p:nvPr/>
        </p:nvGrpSpPr>
        <p:grpSpPr>
          <a:xfrm>
            <a:off x="884603" y="1349406"/>
            <a:ext cx="7950402" cy="3915467"/>
            <a:chOff x="1887780" y="1724596"/>
            <a:chExt cx="7950402" cy="3915467"/>
          </a:xfrm>
        </p:grpSpPr>
        <p:sp>
          <p:nvSpPr>
            <p:cNvPr id="3" name="object 3"/>
            <p:cNvSpPr txBox="1"/>
            <p:nvPr/>
          </p:nvSpPr>
          <p:spPr>
            <a:xfrm>
              <a:off x="1887780" y="1724596"/>
              <a:ext cx="7907655" cy="563616"/>
            </a:xfrm>
            <a:prstGeom prst="rect">
              <a:avLst/>
            </a:prstGeom>
          </p:spPr>
          <p:txBody>
            <a:bodyPr vert="horz" wrap="square" lIns="0" tIns="9525" rIns="0" bIns="0" rtlCol="0">
              <a:spAutoFit/>
            </a:bodyPr>
            <a:lstStyle/>
            <a:p>
              <a:pPr marL="9525" marR="3810">
                <a:spcBef>
                  <a:spcPts val="75"/>
                </a:spcBef>
              </a:pPr>
              <a:r>
                <a:rPr spc="-4" dirty="0">
                  <a:latin typeface="Calibri"/>
                  <a:cs typeface="Calibri"/>
                </a:rPr>
                <a:t>Very </a:t>
              </a:r>
              <a:r>
                <a:rPr dirty="0">
                  <a:latin typeface="Calibri"/>
                  <a:cs typeface="Calibri"/>
                </a:rPr>
                <a:t>large language models </a:t>
              </a:r>
              <a:r>
                <a:rPr spc="-4" dirty="0">
                  <a:latin typeface="Calibri"/>
                  <a:cs typeface="Calibri"/>
                </a:rPr>
                <a:t>seem </a:t>
              </a:r>
              <a:r>
                <a:rPr dirty="0">
                  <a:latin typeface="Calibri"/>
                  <a:cs typeface="Calibri"/>
                </a:rPr>
                <a:t>to </a:t>
              </a:r>
              <a:r>
                <a:rPr spc="-4" dirty="0">
                  <a:latin typeface="Calibri"/>
                  <a:cs typeface="Calibri"/>
                </a:rPr>
                <a:t>perform some </a:t>
              </a:r>
              <a:r>
                <a:rPr dirty="0">
                  <a:latin typeface="Calibri"/>
                  <a:cs typeface="Calibri"/>
                </a:rPr>
                <a:t>kind </a:t>
              </a:r>
              <a:r>
                <a:rPr spc="-4" dirty="0">
                  <a:latin typeface="Calibri"/>
                  <a:cs typeface="Calibri"/>
                </a:rPr>
                <a:t>of </a:t>
              </a:r>
              <a:r>
                <a:rPr dirty="0">
                  <a:latin typeface="Calibri"/>
                  <a:cs typeface="Calibri"/>
                </a:rPr>
                <a:t>learning </a:t>
              </a:r>
              <a:r>
                <a:rPr b="1" spc="-4" dirty="0">
                  <a:latin typeface="Calibri"/>
                  <a:cs typeface="Calibri"/>
                </a:rPr>
                <a:t>without gradient  </a:t>
              </a:r>
              <a:r>
                <a:rPr b="1" dirty="0">
                  <a:latin typeface="Calibri"/>
                  <a:cs typeface="Calibri"/>
                </a:rPr>
                <a:t>steps </a:t>
              </a:r>
              <a:r>
                <a:rPr spc="-4" dirty="0">
                  <a:latin typeface="Calibri"/>
                  <a:cs typeface="Calibri"/>
                </a:rPr>
                <a:t>simply from </a:t>
              </a:r>
              <a:r>
                <a:rPr dirty="0">
                  <a:latin typeface="Calibri"/>
                  <a:cs typeface="Calibri"/>
                </a:rPr>
                <a:t>examples you </a:t>
              </a:r>
              <a:r>
                <a:rPr spc="-4" dirty="0">
                  <a:latin typeface="Calibri"/>
                  <a:cs typeface="Calibri"/>
                </a:rPr>
                <a:t>provide </a:t>
              </a:r>
              <a:r>
                <a:rPr dirty="0">
                  <a:latin typeface="Calibri"/>
                  <a:cs typeface="Calibri"/>
                </a:rPr>
                <a:t>within their</a:t>
              </a:r>
              <a:r>
                <a:rPr spc="-23" dirty="0">
                  <a:latin typeface="Calibri"/>
                  <a:cs typeface="Calibri"/>
                </a:rPr>
                <a:t> </a:t>
              </a:r>
              <a:r>
                <a:rPr dirty="0">
                  <a:latin typeface="Calibri"/>
                  <a:cs typeface="Calibri"/>
                </a:rPr>
                <a:t>contexts.</a:t>
              </a:r>
              <a:endParaRPr>
                <a:latin typeface="Calibri"/>
                <a:cs typeface="Calibri"/>
              </a:endParaRPr>
            </a:p>
          </p:txBody>
        </p:sp>
        <p:sp>
          <p:nvSpPr>
            <p:cNvPr id="4" name="object 4"/>
            <p:cNvSpPr/>
            <p:nvPr/>
          </p:nvSpPr>
          <p:spPr>
            <a:xfrm>
              <a:off x="2522656" y="2439163"/>
              <a:ext cx="7315526" cy="3200900"/>
            </a:xfrm>
            <a:prstGeom prst="rect">
              <a:avLst/>
            </a:prstGeom>
            <a:blipFill>
              <a:blip r:embed="rId2" cstate="print"/>
              <a:stretch>
                <a:fillRect/>
              </a:stretch>
            </a:blipFill>
          </p:spPr>
          <p:txBody>
            <a:bodyPr wrap="square" lIns="0" tIns="0" rIns="0" bIns="0" rtlCol="0"/>
            <a:lstStyle/>
            <a:p>
              <a:endParaRPr sz="1350"/>
            </a:p>
          </p:txBody>
        </p:sp>
      </p:grpSp>
      <p:sp>
        <p:nvSpPr>
          <p:cNvPr id="7" name="Title 6">
            <a:extLst>
              <a:ext uri="{FF2B5EF4-FFF2-40B4-BE49-F238E27FC236}">
                <a16:creationId xmlns:a16="http://schemas.microsoft.com/office/drawing/2014/main" id="{C553B94F-5B82-4FB2-A3D2-962609BAEDAA}"/>
              </a:ext>
            </a:extLst>
          </p:cNvPr>
          <p:cNvSpPr>
            <a:spLocks noGrp="1"/>
          </p:cNvSpPr>
          <p:nvPr>
            <p:ph type="title"/>
          </p:nvPr>
        </p:nvSpPr>
        <p:spPr>
          <a:xfrm>
            <a:off x="727969" y="124969"/>
            <a:ext cx="9534901" cy="1224437"/>
          </a:xfrm>
        </p:spPr>
        <p:txBody>
          <a:bodyPr vert="horz" lIns="91440" tIns="45720" rIns="91440" bIns="45720" rtlCol="0" anchor="ctr">
            <a:normAutofit fontScale="90000"/>
          </a:bodyPr>
          <a:lstStyle/>
          <a:p>
            <a:r>
              <a:rPr lang="en-US" spc="-120" dirty="0"/>
              <a:t>GPT-3, in-context learning, very large models</a:t>
            </a:r>
          </a:p>
        </p:txBody>
      </p:sp>
      <p:sp>
        <p:nvSpPr>
          <p:cNvPr id="6" name="TextBox 5">
            <a:extLst>
              <a:ext uri="{FF2B5EF4-FFF2-40B4-BE49-F238E27FC236}">
                <a16:creationId xmlns:a16="http://schemas.microsoft.com/office/drawing/2014/main" id="{8860D0B3-822A-4427-B8B8-96A32BBBE204}"/>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GPT</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8568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E4735DC-77A4-45AD-9B75-1AAF88D5F2AF}"/>
              </a:ext>
            </a:extLst>
          </p:cNvPr>
          <p:cNvSpPr>
            <a:spLocks noGrp="1"/>
          </p:cNvSpPr>
          <p:nvPr>
            <p:ph type="title"/>
          </p:nvPr>
        </p:nvSpPr>
        <p:spPr>
          <a:xfrm>
            <a:off x="815687" y="293107"/>
            <a:ext cx="8355330" cy="492443"/>
          </a:xfrm>
        </p:spPr>
        <p:txBody>
          <a:bodyPr vert="horz" lIns="91440" tIns="45720" rIns="91440" bIns="45720" rtlCol="0" anchor="ctr">
            <a:normAutofit fontScale="90000"/>
          </a:bodyPr>
          <a:lstStyle/>
          <a:p>
            <a:r>
              <a:rPr lang="en-US" spc="-120" dirty="0"/>
              <a:t>Pretraining decoders</a:t>
            </a:r>
          </a:p>
        </p:txBody>
      </p:sp>
      <p:grpSp>
        <p:nvGrpSpPr>
          <p:cNvPr id="30" name="Group 29">
            <a:extLst>
              <a:ext uri="{FF2B5EF4-FFF2-40B4-BE49-F238E27FC236}">
                <a16:creationId xmlns:a16="http://schemas.microsoft.com/office/drawing/2014/main" id="{9DD645F6-B058-4DD6-BDB5-515858E1AADF}"/>
              </a:ext>
            </a:extLst>
          </p:cNvPr>
          <p:cNvGrpSpPr/>
          <p:nvPr/>
        </p:nvGrpSpPr>
        <p:grpSpPr>
          <a:xfrm>
            <a:off x="973811" y="1378369"/>
            <a:ext cx="8039081" cy="3661897"/>
            <a:chOff x="1868728" y="1671332"/>
            <a:chExt cx="8039081" cy="3661897"/>
          </a:xfrm>
        </p:grpSpPr>
        <p:grpSp>
          <p:nvGrpSpPr>
            <p:cNvPr id="2" name="object 2"/>
            <p:cNvGrpSpPr/>
            <p:nvPr/>
          </p:nvGrpSpPr>
          <p:grpSpPr>
            <a:xfrm>
              <a:off x="6907388" y="2209419"/>
              <a:ext cx="1892141" cy="2072640"/>
              <a:chOff x="7177849" y="1802892"/>
              <a:chExt cx="2522855" cy="2763520"/>
            </a:xfrm>
          </p:grpSpPr>
          <p:sp>
            <p:nvSpPr>
              <p:cNvPr id="3" name="object 3"/>
              <p:cNvSpPr/>
              <p:nvPr/>
            </p:nvSpPr>
            <p:spPr>
              <a:xfrm>
                <a:off x="9500616" y="1802892"/>
                <a:ext cx="76200" cy="983615"/>
              </a:xfrm>
              <a:custGeom>
                <a:avLst/>
                <a:gdLst/>
                <a:ahLst/>
                <a:cxnLst/>
                <a:rect l="l" t="t" r="r" b="b"/>
                <a:pathLst>
                  <a:path w="76200" h="983614">
                    <a:moveTo>
                      <a:pt x="44450" y="63500"/>
                    </a:moveTo>
                    <a:lnTo>
                      <a:pt x="31750" y="63500"/>
                    </a:lnTo>
                    <a:lnTo>
                      <a:pt x="31750" y="983234"/>
                    </a:lnTo>
                    <a:lnTo>
                      <a:pt x="44450" y="983234"/>
                    </a:lnTo>
                    <a:lnTo>
                      <a:pt x="44450" y="63500"/>
                    </a:lnTo>
                    <a:close/>
                  </a:path>
                  <a:path w="76200" h="983614">
                    <a:moveTo>
                      <a:pt x="38100" y="0"/>
                    </a:moveTo>
                    <a:lnTo>
                      <a:pt x="0" y="76200"/>
                    </a:lnTo>
                    <a:lnTo>
                      <a:pt x="31750" y="76200"/>
                    </a:lnTo>
                    <a:lnTo>
                      <a:pt x="31750" y="63500"/>
                    </a:lnTo>
                    <a:lnTo>
                      <a:pt x="69850" y="63500"/>
                    </a:lnTo>
                    <a:lnTo>
                      <a:pt x="38100" y="0"/>
                    </a:lnTo>
                    <a:close/>
                  </a:path>
                  <a:path w="76200" h="98361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4" name="object 4"/>
              <p:cNvSpPr/>
              <p:nvPr/>
            </p:nvSpPr>
            <p:spPr>
              <a:xfrm>
                <a:off x="9383267" y="278587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8"/>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8"/>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5" name="object 5"/>
              <p:cNvSpPr/>
              <p:nvPr/>
            </p:nvSpPr>
            <p:spPr>
              <a:xfrm>
                <a:off x="9383267" y="2785872"/>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8"/>
                    </a:lnTo>
                    <a:lnTo>
                      <a:pt x="308320" y="626542"/>
                    </a:lnTo>
                    <a:lnTo>
                      <a:pt x="297148" y="643096"/>
                    </a:lnTo>
                    <a:lnTo>
                      <a:pt x="280594" y="654268"/>
                    </a:lnTo>
                    <a:lnTo>
                      <a:pt x="260350" y="658367"/>
                    </a:lnTo>
                    <a:lnTo>
                      <a:pt x="52070" y="658367"/>
                    </a:lnTo>
                    <a:lnTo>
                      <a:pt x="31825" y="654268"/>
                    </a:lnTo>
                    <a:lnTo>
                      <a:pt x="15271" y="643096"/>
                    </a:lnTo>
                    <a:lnTo>
                      <a:pt x="4099" y="626542"/>
                    </a:lnTo>
                    <a:lnTo>
                      <a:pt x="0" y="606298"/>
                    </a:lnTo>
                    <a:lnTo>
                      <a:pt x="0" y="52069"/>
                    </a:lnTo>
                    <a:close/>
                  </a:path>
                </a:pathLst>
              </a:custGeom>
              <a:ln w="9525">
                <a:solidFill>
                  <a:srgbClr val="EC8585"/>
                </a:solidFill>
              </a:ln>
            </p:spPr>
            <p:txBody>
              <a:bodyPr wrap="square" lIns="0" tIns="0" rIns="0" bIns="0" rtlCol="0"/>
              <a:lstStyle/>
              <a:p>
                <a:endParaRPr sz="1350"/>
              </a:p>
            </p:txBody>
          </p:sp>
          <p:sp>
            <p:nvSpPr>
              <p:cNvPr id="6" name="object 6"/>
              <p:cNvSpPr/>
              <p:nvPr/>
            </p:nvSpPr>
            <p:spPr>
              <a:xfrm>
                <a:off x="7182611" y="278587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8"/>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8"/>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7" name="object 7"/>
              <p:cNvSpPr/>
              <p:nvPr/>
            </p:nvSpPr>
            <p:spPr>
              <a:xfrm>
                <a:off x="7182611" y="2785872"/>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8"/>
                    </a:lnTo>
                    <a:lnTo>
                      <a:pt x="308320" y="626542"/>
                    </a:lnTo>
                    <a:lnTo>
                      <a:pt x="297148" y="643096"/>
                    </a:lnTo>
                    <a:lnTo>
                      <a:pt x="280594" y="654268"/>
                    </a:lnTo>
                    <a:lnTo>
                      <a:pt x="260350" y="658367"/>
                    </a:lnTo>
                    <a:lnTo>
                      <a:pt x="52070" y="658367"/>
                    </a:lnTo>
                    <a:lnTo>
                      <a:pt x="31825" y="654268"/>
                    </a:lnTo>
                    <a:lnTo>
                      <a:pt x="15271" y="643096"/>
                    </a:lnTo>
                    <a:lnTo>
                      <a:pt x="4099" y="626542"/>
                    </a:lnTo>
                    <a:lnTo>
                      <a:pt x="0" y="606298"/>
                    </a:lnTo>
                    <a:lnTo>
                      <a:pt x="0" y="52069"/>
                    </a:lnTo>
                    <a:close/>
                  </a:path>
                </a:pathLst>
              </a:custGeom>
              <a:ln w="9525">
                <a:solidFill>
                  <a:srgbClr val="EC8585"/>
                </a:solidFill>
              </a:ln>
            </p:spPr>
            <p:txBody>
              <a:bodyPr wrap="square" lIns="0" tIns="0" rIns="0" bIns="0" rtlCol="0"/>
              <a:lstStyle/>
              <a:p>
                <a:endParaRPr sz="1350"/>
              </a:p>
            </p:txBody>
          </p:sp>
          <p:sp>
            <p:nvSpPr>
              <p:cNvPr id="8" name="object 8"/>
              <p:cNvSpPr/>
              <p:nvPr/>
            </p:nvSpPr>
            <p:spPr>
              <a:xfrm>
                <a:off x="7182611" y="3904488"/>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4"/>
                    </a:lnTo>
                    <a:lnTo>
                      <a:pt x="4099" y="625018"/>
                    </a:lnTo>
                    <a:lnTo>
                      <a:pt x="15271" y="641572"/>
                    </a:lnTo>
                    <a:lnTo>
                      <a:pt x="31825" y="652744"/>
                    </a:lnTo>
                    <a:lnTo>
                      <a:pt x="52070" y="656844"/>
                    </a:lnTo>
                    <a:lnTo>
                      <a:pt x="260350" y="656844"/>
                    </a:lnTo>
                    <a:lnTo>
                      <a:pt x="280594" y="652744"/>
                    </a:lnTo>
                    <a:lnTo>
                      <a:pt x="297148" y="641572"/>
                    </a:lnTo>
                    <a:lnTo>
                      <a:pt x="308320" y="625018"/>
                    </a:lnTo>
                    <a:lnTo>
                      <a:pt x="312420" y="604774"/>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9" name="object 9"/>
              <p:cNvSpPr/>
              <p:nvPr/>
            </p:nvSpPr>
            <p:spPr>
              <a:xfrm>
                <a:off x="7182611" y="3904488"/>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4"/>
                    </a:lnTo>
                    <a:lnTo>
                      <a:pt x="308320" y="625018"/>
                    </a:lnTo>
                    <a:lnTo>
                      <a:pt x="297148" y="641572"/>
                    </a:lnTo>
                    <a:lnTo>
                      <a:pt x="280594" y="652744"/>
                    </a:lnTo>
                    <a:lnTo>
                      <a:pt x="260350" y="656844"/>
                    </a:lnTo>
                    <a:lnTo>
                      <a:pt x="52070" y="656844"/>
                    </a:lnTo>
                    <a:lnTo>
                      <a:pt x="31825" y="652744"/>
                    </a:lnTo>
                    <a:lnTo>
                      <a:pt x="15271" y="641572"/>
                    </a:lnTo>
                    <a:lnTo>
                      <a:pt x="4099" y="625018"/>
                    </a:lnTo>
                    <a:lnTo>
                      <a:pt x="0" y="604774"/>
                    </a:lnTo>
                    <a:lnTo>
                      <a:pt x="0" y="52069"/>
                    </a:lnTo>
                    <a:close/>
                  </a:path>
                </a:pathLst>
              </a:custGeom>
              <a:ln w="9524">
                <a:solidFill>
                  <a:srgbClr val="EC8585"/>
                </a:solidFill>
              </a:ln>
            </p:spPr>
            <p:txBody>
              <a:bodyPr wrap="square" lIns="0" tIns="0" rIns="0" bIns="0" rtlCol="0"/>
              <a:lstStyle/>
              <a:p>
                <a:endParaRPr sz="1350"/>
              </a:p>
            </p:txBody>
          </p:sp>
          <p:sp>
            <p:nvSpPr>
              <p:cNvPr id="10" name="object 10"/>
              <p:cNvSpPr/>
              <p:nvPr/>
            </p:nvSpPr>
            <p:spPr>
              <a:xfrm>
                <a:off x="7299959" y="3444240"/>
                <a:ext cx="76200" cy="461009"/>
              </a:xfrm>
              <a:custGeom>
                <a:avLst/>
                <a:gdLst/>
                <a:ahLst/>
                <a:cxnLst/>
                <a:rect l="l" t="t" r="r" b="b"/>
                <a:pathLst>
                  <a:path w="76200" h="461010">
                    <a:moveTo>
                      <a:pt x="44450" y="63500"/>
                    </a:moveTo>
                    <a:lnTo>
                      <a:pt x="31750" y="63500"/>
                    </a:lnTo>
                    <a:lnTo>
                      <a:pt x="31750" y="460375"/>
                    </a:lnTo>
                    <a:lnTo>
                      <a:pt x="44450" y="460502"/>
                    </a:lnTo>
                    <a:lnTo>
                      <a:pt x="44450" y="63500"/>
                    </a:lnTo>
                    <a:close/>
                  </a:path>
                  <a:path w="76200" h="461010">
                    <a:moveTo>
                      <a:pt x="38100" y="0"/>
                    </a:moveTo>
                    <a:lnTo>
                      <a:pt x="0" y="76200"/>
                    </a:lnTo>
                    <a:lnTo>
                      <a:pt x="31750" y="76200"/>
                    </a:lnTo>
                    <a:lnTo>
                      <a:pt x="31750" y="63500"/>
                    </a:lnTo>
                    <a:lnTo>
                      <a:pt x="69850" y="63500"/>
                    </a:lnTo>
                    <a:lnTo>
                      <a:pt x="38100" y="0"/>
                    </a:lnTo>
                    <a:close/>
                  </a:path>
                  <a:path w="76200" h="46101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11" name="object 11"/>
              <p:cNvSpPr/>
              <p:nvPr/>
            </p:nvSpPr>
            <p:spPr>
              <a:xfrm>
                <a:off x="7743443" y="278587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8"/>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8"/>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12" name="object 12"/>
              <p:cNvSpPr/>
              <p:nvPr/>
            </p:nvSpPr>
            <p:spPr>
              <a:xfrm>
                <a:off x="7743443" y="2785872"/>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8"/>
                    </a:lnTo>
                    <a:lnTo>
                      <a:pt x="308320" y="626542"/>
                    </a:lnTo>
                    <a:lnTo>
                      <a:pt x="297148" y="643096"/>
                    </a:lnTo>
                    <a:lnTo>
                      <a:pt x="280594" y="654268"/>
                    </a:lnTo>
                    <a:lnTo>
                      <a:pt x="260350" y="658367"/>
                    </a:lnTo>
                    <a:lnTo>
                      <a:pt x="52070" y="658367"/>
                    </a:lnTo>
                    <a:lnTo>
                      <a:pt x="31825" y="654268"/>
                    </a:lnTo>
                    <a:lnTo>
                      <a:pt x="15271" y="643096"/>
                    </a:lnTo>
                    <a:lnTo>
                      <a:pt x="4099" y="626542"/>
                    </a:lnTo>
                    <a:lnTo>
                      <a:pt x="0" y="606298"/>
                    </a:lnTo>
                    <a:lnTo>
                      <a:pt x="0" y="52069"/>
                    </a:lnTo>
                    <a:close/>
                  </a:path>
                </a:pathLst>
              </a:custGeom>
              <a:ln w="9525">
                <a:solidFill>
                  <a:srgbClr val="EC8585"/>
                </a:solidFill>
              </a:ln>
            </p:spPr>
            <p:txBody>
              <a:bodyPr wrap="square" lIns="0" tIns="0" rIns="0" bIns="0" rtlCol="0"/>
              <a:lstStyle/>
              <a:p>
                <a:endParaRPr sz="1350"/>
              </a:p>
            </p:txBody>
          </p:sp>
          <p:sp>
            <p:nvSpPr>
              <p:cNvPr id="13" name="object 13"/>
              <p:cNvSpPr/>
              <p:nvPr/>
            </p:nvSpPr>
            <p:spPr>
              <a:xfrm>
                <a:off x="7743443" y="3904488"/>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4"/>
                    </a:lnTo>
                    <a:lnTo>
                      <a:pt x="4099" y="625018"/>
                    </a:lnTo>
                    <a:lnTo>
                      <a:pt x="15271" y="641572"/>
                    </a:lnTo>
                    <a:lnTo>
                      <a:pt x="31825" y="652744"/>
                    </a:lnTo>
                    <a:lnTo>
                      <a:pt x="52070" y="656844"/>
                    </a:lnTo>
                    <a:lnTo>
                      <a:pt x="260350" y="656844"/>
                    </a:lnTo>
                    <a:lnTo>
                      <a:pt x="280594" y="652744"/>
                    </a:lnTo>
                    <a:lnTo>
                      <a:pt x="297148" y="641572"/>
                    </a:lnTo>
                    <a:lnTo>
                      <a:pt x="308320" y="625018"/>
                    </a:lnTo>
                    <a:lnTo>
                      <a:pt x="312420" y="604774"/>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14" name="object 14"/>
              <p:cNvSpPr/>
              <p:nvPr/>
            </p:nvSpPr>
            <p:spPr>
              <a:xfrm>
                <a:off x="7743443" y="3904488"/>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4"/>
                    </a:lnTo>
                    <a:lnTo>
                      <a:pt x="308320" y="625018"/>
                    </a:lnTo>
                    <a:lnTo>
                      <a:pt x="297148" y="641572"/>
                    </a:lnTo>
                    <a:lnTo>
                      <a:pt x="280594" y="652744"/>
                    </a:lnTo>
                    <a:lnTo>
                      <a:pt x="260350" y="656844"/>
                    </a:lnTo>
                    <a:lnTo>
                      <a:pt x="52070" y="656844"/>
                    </a:lnTo>
                    <a:lnTo>
                      <a:pt x="31825" y="652744"/>
                    </a:lnTo>
                    <a:lnTo>
                      <a:pt x="15271" y="641572"/>
                    </a:lnTo>
                    <a:lnTo>
                      <a:pt x="4099" y="625018"/>
                    </a:lnTo>
                    <a:lnTo>
                      <a:pt x="0" y="604774"/>
                    </a:lnTo>
                    <a:lnTo>
                      <a:pt x="0" y="52069"/>
                    </a:lnTo>
                    <a:close/>
                  </a:path>
                </a:pathLst>
              </a:custGeom>
              <a:ln w="9524">
                <a:solidFill>
                  <a:srgbClr val="EC8585"/>
                </a:solidFill>
              </a:ln>
            </p:spPr>
            <p:txBody>
              <a:bodyPr wrap="square" lIns="0" tIns="0" rIns="0" bIns="0" rtlCol="0"/>
              <a:lstStyle/>
              <a:p>
                <a:endParaRPr sz="1350"/>
              </a:p>
            </p:txBody>
          </p:sp>
          <p:sp>
            <p:nvSpPr>
              <p:cNvPr id="15" name="object 15"/>
              <p:cNvSpPr/>
              <p:nvPr/>
            </p:nvSpPr>
            <p:spPr>
              <a:xfrm>
                <a:off x="7333995" y="3444240"/>
                <a:ext cx="565150" cy="465455"/>
              </a:xfrm>
              <a:custGeom>
                <a:avLst/>
                <a:gdLst/>
                <a:ahLst/>
                <a:cxnLst/>
                <a:rect l="l" t="t" r="r" b="b"/>
                <a:pathLst>
                  <a:path w="565150" h="465454">
                    <a:moveTo>
                      <a:pt x="502256" y="43479"/>
                    </a:moveTo>
                    <a:lnTo>
                      <a:pt x="0" y="455549"/>
                    </a:lnTo>
                    <a:lnTo>
                      <a:pt x="8127" y="465328"/>
                    </a:lnTo>
                    <a:lnTo>
                      <a:pt x="510325" y="53306"/>
                    </a:lnTo>
                    <a:lnTo>
                      <a:pt x="502256" y="43479"/>
                    </a:lnTo>
                    <a:close/>
                  </a:path>
                  <a:path w="565150" h="465454">
                    <a:moveTo>
                      <a:pt x="549369" y="35433"/>
                    </a:moveTo>
                    <a:lnTo>
                      <a:pt x="512063" y="35433"/>
                    </a:lnTo>
                    <a:lnTo>
                      <a:pt x="520192" y="45212"/>
                    </a:lnTo>
                    <a:lnTo>
                      <a:pt x="510325" y="53306"/>
                    </a:lnTo>
                    <a:lnTo>
                      <a:pt x="530478" y="77850"/>
                    </a:lnTo>
                    <a:lnTo>
                      <a:pt x="549369" y="35433"/>
                    </a:lnTo>
                    <a:close/>
                  </a:path>
                  <a:path w="565150" h="465454">
                    <a:moveTo>
                      <a:pt x="512063" y="35433"/>
                    </a:moveTo>
                    <a:lnTo>
                      <a:pt x="502256" y="43479"/>
                    </a:lnTo>
                    <a:lnTo>
                      <a:pt x="510325" y="53306"/>
                    </a:lnTo>
                    <a:lnTo>
                      <a:pt x="520192" y="45212"/>
                    </a:lnTo>
                    <a:lnTo>
                      <a:pt x="512063" y="35433"/>
                    </a:lnTo>
                    <a:close/>
                  </a:path>
                  <a:path w="565150" h="465454">
                    <a:moveTo>
                      <a:pt x="565150" y="0"/>
                    </a:moveTo>
                    <a:lnTo>
                      <a:pt x="482092" y="18923"/>
                    </a:lnTo>
                    <a:lnTo>
                      <a:pt x="502256" y="43479"/>
                    </a:lnTo>
                    <a:lnTo>
                      <a:pt x="512063" y="35433"/>
                    </a:lnTo>
                    <a:lnTo>
                      <a:pt x="549369" y="35433"/>
                    </a:lnTo>
                    <a:lnTo>
                      <a:pt x="565150" y="0"/>
                    </a:lnTo>
                    <a:close/>
                  </a:path>
                </a:pathLst>
              </a:custGeom>
              <a:solidFill>
                <a:srgbClr val="000000"/>
              </a:solidFill>
            </p:spPr>
            <p:txBody>
              <a:bodyPr wrap="square" lIns="0" tIns="0" rIns="0" bIns="0" rtlCol="0"/>
              <a:lstStyle/>
              <a:p>
                <a:endParaRPr sz="1350"/>
              </a:p>
            </p:txBody>
          </p:sp>
          <p:sp>
            <p:nvSpPr>
              <p:cNvPr id="16" name="object 16"/>
              <p:cNvSpPr/>
              <p:nvPr/>
            </p:nvSpPr>
            <p:spPr>
              <a:xfrm>
                <a:off x="8304275" y="278587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8"/>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8"/>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17" name="object 17"/>
              <p:cNvSpPr/>
              <p:nvPr/>
            </p:nvSpPr>
            <p:spPr>
              <a:xfrm>
                <a:off x="8304275" y="2785872"/>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8"/>
                    </a:lnTo>
                    <a:lnTo>
                      <a:pt x="308320" y="626542"/>
                    </a:lnTo>
                    <a:lnTo>
                      <a:pt x="297148" y="643096"/>
                    </a:lnTo>
                    <a:lnTo>
                      <a:pt x="280594" y="654268"/>
                    </a:lnTo>
                    <a:lnTo>
                      <a:pt x="260350" y="658367"/>
                    </a:lnTo>
                    <a:lnTo>
                      <a:pt x="52070" y="658367"/>
                    </a:lnTo>
                    <a:lnTo>
                      <a:pt x="31825" y="654268"/>
                    </a:lnTo>
                    <a:lnTo>
                      <a:pt x="15271" y="643096"/>
                    </a:lnTo>
                    <a:lnTo>
                      <a:pt x="4099" y="626542"/>
                    </a:lnTo>
                    <a:lnTo>
                      <a:pt x="0" y="606298"/>
                    </a:lnTo>
                    <a:lnTo>
                      <a:pt x="0" y="52069"/>
                    </a:lnTo>
                    <a:close/>
                  </a:path>
                </a:pathLst>
              </a:custGeom>
              <a:ln w="9525">
                <a:solidFill>
                  <a:srgbClr val="EC8585"/>
                </a:solidFill>
              </a:ln>
            </p:spPr>
            <p:txBody>
              <a:bodyPr wrap="square" lIns="0" tIns="0" rIns="0" bIns="0" rtlCol="0"/>
              <a:lstStyle/>
              <a:p>
                <a:endParaRPr sz="1350"/>
              </a:p>
            </p:txBody>
          </p:sp>
          <p:sp>
            <p:nvSpPr>
              <p:cNvPr id="18" name="object 18"/>
              <p:cNvSpPr/>
              <p:nvPr/>
            </p:nvSpPr>
            <p:spPr>
              <a:xfrm>
                <a:off x="8304275" y="3904488"/>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4"/>
                    </a:lnTo>
                    <a:lnTo>
                      <a:pt x="4099" y="625018"/>
                    </a:lnTo>
                    <a:lnTo>
                      <a:pt x="15271" y="641572"/>
                    </a:lnTo>
                    <a:lnTo>
                      <a:pt x="31825" y="652744"/>
                    </a:lnTo>
                    <a:lnTo>
                      <a:pt x="52070" y="656844"/>
                    </a:lnTo>
                    <a:lnTo>
                      <a:pt x="260350" y="656844"/>
                    </a:lnTo>
                    <a:lnTo>
                      <a:pt x="280594" y="652744"/>
                    </a:lnTo>
                    <a:lnTo>
                      <a:pt x="297148" y="641572"/>
                    </a:lnTo>
                    <a:lnTo>
                      <a:pt x="308320" y="625018"/>
                    </a:lnTo>
                    <a:lnTo>
                      <a:pt x="312420" y="604774"/>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19" name="object 19"/>
              <p:cNvSpPr/>
              <p:nvPr/>
            </p:nvSpPr>
            <p:spPr>
              <a:xfrm>
                <a:off x="8304275" y="3904488"/>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4"/>
                    </a:lnTo>
                    <a:lnTo>
                      <a:pt x="308320" y="625018"/>
                    </a:lnTo>
                    <a:lnTo>
                      <a:pt x="297148" y="641572"/>
                    </a:lnTo>
                    <a:lnTo>
                      <a:pt x="280594" y="652744"/>
                    </a:lnTo>
                    <a:lnTo>
                      <a:pt x="260350" y="656844"/>
                    </a:lnTo>
                    <a:lnTo>
                      <a:pt x="52070" y="656844"/>
                    </a:lnTo>
                    <a:lnTo>
                      <a:pt x="31825" y="652744"/>
                    </a:lnTo>
                    <a:lnTo>
                      <a:pt x="15271" y="641572"/>
                    </a:lnTo>
                    <a:lnTo>
                      <a:pt x="4099" y="625018"/>
                    </a:lnTo>
                    <a:lnTo>
                      <a:pt x="0" y="604774"/>
                    </a:lnTo>
                    <a:lnTo>
                      <a:pt x="0" y="52069"/>
                    </a:lnTo>
                    <a:close/>
                  </a:path>
                </a:pathLst>
              </a:custGeom>
              <a:ln w="9524">
                <a:solidFill>
                  <a:srgbClr val="EC8585"/>
                </a:solidFill>
              </a:ln>
            </p:spPr>
            <p:txBody>
              <a:bodyPr wrap="square" lIns="0" tIns="0" rIns="0" bIns="0" rtlCol="0"/>
              <a:lstStyle/>
              <a:p>
                <a:endParaRPr sz="1350"/>
              </a:p>
            </p:txBody>
          </p:sp>
          <p:sp>
            <p:nvSpPr>
              <p:cNvPr id="20" name="object 20"/>
              <p:cNvSpPr/>
              <p:nvPr/>
            </p:nvSpPr>
            <p:spPr>
              <a:xfrm>
                <a:off x="7335646" y="3437890"/>
                <a:ext cx="1125220" cy="473075"/>
              </a:xfrm>
              <a:custGeom>
                <a:avLst/>
                <a:gdLst/>
                <a:ahLst/>
                <a:cxnLst/>
                <a:rect l="l" t="t" r="r" b="b"/>
                <a:pathLst>
                  <a:path w="1125220" h="473075">
                    <a:moveTo>
                      <a:pt x="1051835" y="29421"/>
                    </a:moveTo>
                    <a:lnTo>
                      <a:pt x="0" y="460883"/>
                    </a:lnTo>
                    <a:lnTo>
                      <a:pt x="4825" y="472694"/>
                    </a:lnTo>
                    <a:lnTo>
                      <a:pt x="1056639" y="41116"/>
                    </a:lnTo>
                    <a:lnTo>
                      <a:pt x="1051835" y="29421"/>
                    </a:lnTo>
                    <a:close/>
                  </a:path>
                  <a:path w="1125220" h="473075">
                    <a:moveTo>
                      <a:pt x="1108741" y="24637"/>
                    </a:moveTo>
                    <a:lnTo>
                      <a:pt x="1063498" y="24637"/>
                    </a:lnTo>
                    <a:lnTo>
                      <a:pt x="1068324" y="36322"/>
                    </a:lnTo>
                    <a:lnTo>
                      <a:pt x="1056639" y="41116"/>
                    </a:lnTo>
                    <a:lnTo>
                      <a:pt x="1068704" y="70485"/>
                    </a:lnTo>
                    <a:lnTo>
                      <a:pt x="1108741" y="24637"/>
                    </a:lnTo>
                    <a:close/>
                  </a:path>
                  <a:path w="1125220" h="473075">
                    <a:moveTo>
                      <a:pt x="1063498" y="24637"/>
                    </a:moveTo>
                    <a:lnTo>
                      <a:pt x="1051835" y="29421"/>
                    </a:lnTo>
                    <a:lnTo>
                      <a:pt x="1056639" y="41116"/>
                    </a:lnTo>
                    <a:lnTo>
                      <a:pt x="1068324" y="36322"/>
                    </a:lnTo>
                    <a:lnTo>
                      <a:pt x="1063498" y="24637"/>
                    </a:lnTo>
                    <a:close/>
                  </a:path>
                  <a:path w="1125220" h="473075">
                    <a:moveTo>
                      <a:pt x="1039749" y="0"/>
                    </a:moveTo>
                    <a:lnTo>
                      <a:pt x="1051835" y="29421"/>
                    </a:lnTo>
                    <a:lnTo>
                      <a:pt x="1063498" y="24637"/>
                    </a:lnTo>
                    <a:lnTo>
                      <a:pt x="1108741" y="24637"/>
                    </a:lnTo>
                    <a:lnTo>
                      <a:pt x="1124711" y="6350"/>
                    </a:lnTo>
                    <a:lnTo>
                      <a:pt x="1039749" y="0"/>
                    </a:lnTo>
                    <a:close/>
                  </a:path>
                </a:pathLst>
              </a:custGeom>
              <a:solidFill>
                <a:srgbClr val="000000"/>
              </a:solidFill>
            </p:spPr>
            <p:txBody>
              <a:bodyPr wrap="square" lIns="0" tIns="0" rIns="0" bIns="0" rtlCol="0"/>
              <a:lstStyle/>
              <a:p>
                <a:endParaRPr sz="1350"/>
              </a:p>
            </p:txBody>
          </p:sp>
          <p:sp>
            <p:nvSpPr>
              <p:cNvPr id="21" name="object 21"/>
              <p:cNvSpPr/>
              <p:nvPr/>
            </p:nvSpPr>
            <p:spPr>
              <a:xfrm>
                <a:off x="8865107" y="2785872"/>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4"/>
                    </a:lnTo>
                    <a:lnTo>
                      <a:pt x="0" y="606043"/>
                    </a:lnTo>
                    <a:lnTo>
                      <a:pt x="4103" y="626435"/>
                    </a:lnTo>
                    <a:lnTo>
                      <a:pt x="15303" y="643064"/>
                    </a:lnTo>
                    <a:lnTo>
                      <a:pt x="31932" y="654264"/>
                    </a:lnTo>
                    <a:lnTo>
                      <a:pt x="52324" y="658367"/>
                    </a:lnTo>
                    <a:lnTo>
                      <a:pt x="261620" y="658367"/>
                    </a:lnTo>
                    <a:lnTo>
                      <a:pt x="282011" y="654264"/>
                    </a:lnTo>
                    <a:lnTo>
                      <a:pt x="298640" y="643064"/>
                    </a:lnTo>
                    <a:lnTo>
                      <a:pt x="309840" y="626435"/>
                    </a:lnTo>
                    <a:lnTo>
                      <a:pt x="313944" y="606043"/>
                    </a:lnTo>
                    <a:lnTo>
                      <a:pt x="313944" y="52324"/>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22" name="object 22"/>
              <p:cNvSpPr/>
              <p:nvPr/>
            </p:nvSpPr>
            <p:spPr>
              <a:xfrm>
                <a:off x="8865107" y="2785872"/>
                <a:ext cx="314325" cy="658495"/>
              </a:xfrm>
              <a:custGeom>
                <a:avLst/>
                <a:gdLst/>
                <a:ahLst/>
                <a:cxnLst/>
                <a:rect l="l" t="t" r="r" b="b"/>
                <a:pathLst>
                  <a:path w="314325" h="658495">
                    <a:moveTo>
                      <a:pt x="0" y="52324"/>
                    </a:moveTo>
                    <a:lnTo>
                      <a:pt x="4103" y="31932"/>
                    </a:lnTo>
                    <a:lnTo>
                      <a:pt x="15303" y="15303"/>
                    </a:lnTo>
                    <a:lnTo>
                      <a:pt x="31932" y="4103"/>
                    </a:lnTo>
                    <a:lnTo>
                      <a:pt x="52324" y="0"/>
                    </a:lnTo>
                    <a:lnTo>
                      <a:pt x="261620" y="0"/>
                    </a:lnTo>
                    <a:lnTo>
                      <a:pt x="282011" y="4103"/>
                    </a:lnTo>
                    <a:lnTo>
                      <a:pt x="298640" y="15303"/>
                    </a:lnTo>
                    <a:lnTo>
                      <a:pt x="309840" y="31932"/>
                    </a:lnTo>
                    <a:lnTo>
                      <a:pt x="313944" y="52324"/>
                    </a:lnTo>
                    <a:lnTo>
                      <a:pt x="313944" y="606043"/>
                    </a:lnTo>
                    <a:lnTo>
                      <a:pt x="309840" y="626435"/>
                    </a:lnTo>
                    <a:lnTo>
                      <a:pt x="298640" y="643064"/>
                    </a:lnTo>
                    <a:lnTo>
                      <a:pt x="282011" y="654264"/>
                    </a:lnTo>
                    <a:lnTo>
                      <a:pt x="261620" y="658367"/>
                    </a:lnTo>
                    <a:lnTo>
                      <a:pt x="52324" y="658367"/>
                    </a:lnTo>
                    <a:lnTo>
                      <a:pt x="31932" y="654264"/>
                    </a:lnTo>
                    <a:lnTo>
                      <a:pt x="15303" y="643064"/>
                    </a:lnTo>
                    <a:lnTo>
                      <a:pt x="4103" y="626435"/>
                    </a:lnTo>
                    <a:lnTo>
                      <a:pt x="0" y="606043"/>
                    </a:lnTo>
                    <a:lnTo>
                      <a:pt x="0" y="52324"/>
                    </a:lnTo>
                    <a:close/>
                  </a:path>
                </a:pathLst>
              </a:custGeom>
              <a:ln w="9525">
                <a:solidFill>
                  <a:srgbClr val="EC8585"/>
                </a:solidFill>
              </a:ln>
            </p:spPr>
            <p:txBody>
              <a:bodyPr wrap="square" lIns="0" tIns="0" rIns="0" bIns="0" rtlCol="0"/>
              <a:lstStyle/>
              <a:p>
                <a:endParaRPr sz="1350"/>
              </a:p>
            </p:txBody>
          </p:sp>
          <p:sp>
            <p:nvSpPr>
              <p:cNvPr id="23" name="object 23"/>
              <p:cNvSpPr/>
              <p:nvPr/>
            </p:nvSpPr>
            <p:spPr>
              <a:xfrm>
                <a:off x="8865107" y="3904488"/>
                <a:ext cx="314325" cy="657225"/>
              </a:xfrm>
              <a:custGeom>
                <a:avLst/>
                <a:gdLst/>
                <a:ahLst/>
                <a:cxnLst/>
                <a:rect l="l" t="t" r="r" b="b"/>
                <a:pathLst>
                  <a:path w="314325" h="657225">
                    <a:moveTo>
                      <a:pt x="261620" y="0"/>
                    </a:moveTo>
                    <a:lnTo>
                      <a:pt x="52324" y="0"/>
                    </a:lnTo>
                    <a:lnTo>
                      <a:pt x="31932" y="4103"/>
                    </a:lnTo>
                    <a:lnTo>
                      <a:pt x="15303" y="15303"/>
                    </a:lnTo>
                    <a:lnTo>
                      <a:pt x="4103" y="31932"/>
                    </a:lnTo>
                    <a:lnTo>
                      <a:pt x="0" y="52324"/>
                    </a:lnTo>
                    <a:lnTo>
                      <a:pt x="0" y="604519"/>
                    </a:lnTo>
                    <a:lnTo>
                      <a:pt x="4103" y="624911"/>
                    </a:lnTo>
                    <a:lnTo>
                      <a:pt x="15303" y="641540"/>
                    </a:lnTo>
                    <a:lnTo>
                      <a:pt x="31932" y="652740"/>
                    </a:lnTo>
                    <a:lnTo>
                      <a:pt x="52324" y="656844"/>
                    </a:lnTo>
                    <a:lnTo>
                      <a:pt x="261620" y="656844"/>
                    </a:lnTo>
                    <a:lnTo>
                      <a:pt x="282011" y="652740"/>
                    </a:lnTo>
                    <a:lnTo>
                      <a:pt x="298640" y="641540"/>
                    </a:lnTo>
                    <a:lnTo>
                      <a:pt x="309840" y="624911"/>
                    </a:lnTo>
                    <a:lnTo>
                      <a:pt x="313944" y="604519"/>
                    </a:lnTo>
                    <a:lnTo>
                      <a:pt x="313944" y="52324"/>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24" name="object 24"/>
              <p:cNvSpPr/>
              <p:nvPr/>
            </p:nvSpPr>
            <p:spPr>
              <a:xfrm>
                <a:off x="8865107" y="3904488"/>
                <a:ext cx="314325" cy="657225"/>
              </a:xfrm>
              <a:custGeom>
                <a:avLst/>
                <a:gdLst/>
                <a:ahLst/>
                <a:cxnLst/>
                <a:rect l="l" t="t" r="r" b="b"/>
                <a:pathLst>
                  <a:path w="314325" h="657225">
                    <a:moveTo>
                      <a:pt x="0" y="52324"/>
                    </a:moveTo>
                    <a:lnTo>
                      <a:pt x="4103" y="31932"/>
                    </a:lnTo>
                    <a:lnTo>
                      <a:pt x="15303" y="15303"/>
                    </a:lnTo>
                    <a:lnTo>
                      <a:pt x="31932" y="4103"/>
                    </a:lnTo>
                    <a:lnTo>
                      <a:pt x="52324" y="0"/>
                    </a:lnTo>
                    <a:lnTo>
                      <a:pt x="261620" y="0"/>
                    </a:lnTo>
                    <a:lnTo>
                      <a:pt x="282011" y="4103"/>
                    </a:lnTo>
                    <a:lnTo>
                      <a:pt x="298640" y="15303"/>
                    </a:lnTo>
                    <a:lnTo>
                      <a:pt x="309840" y="31932"/>
                    </a:lnTo>
                    <a:lnTo>
                      <a:pt x="313944" y="52324"/>
                    </a:lnTo>
                    <a:lnTo>
                      <a:pt x="313944" y="604519"/>
                    </a:lnTo>
                    <a:lnTo>
                      <a:pt x="309840" y="624911"/>
                    </a:lnTo>
                    <a:lnTo>
                      <a:pt x="298640" y="641540"/>
                    </a:lnTo>
                    <a:lnTo>
                      <a:pt x="282011" y="652740"/>
                    </a:lnTo>
                    <a:lnTo>
                      <a:pt x="261620" y="656844"/>
                    </a:lnTo>
                    <a:lnTo>
                      <a:pt x="52324" y="656844"/>
                    </a:lnTo>
                    <a:lnTo>
                      <a:pt x="31932" y="652740"/>
                    </a:lnTo>
                    <a:lnTo>
                      <a:pt x="15303" y="641540"/>
                    </a:lnTo>
                    <a:lnTo>
                      <a:pt x="4103" y="624911"/>
                    </a:lnTo>
                    <a:lnTo>
                      <a:pt x="0" y="604519"/>
                    </a:lnTo>
                    <a:lnTo>
                      <a:pt x="0" y="52324"/>
                    </a:lnTo>
                    <a:close/>
                  </a:path>
                </a:pathLst>
              </a:custGeom>
              <a:ln w="9525">
                <a:solidFill>
                  <a:srgbClr val="EC8585"/>
                </a:solidFill>
              </a:ln>
            </p:spPr>
            <p:txBody>
              <a:bodyPr wrap="square" lIns="0" tIns="0" rIns="0" bIns="0" rtlCol="0"/>
              <a:lstStyle/>
              <a:p>
                <a:endParaRPr sz="1350"/>
              </a:p>
            </p:txBody>
          </p:sp>
          <p:sp>
            <p:nvSpPr>
              <p:cNvPr id="25" name="object 25"/>
              <p:cNvSpPr/>
              <p:nvPr/>
            </p:nvSpPr>
            <p:spPr>
              <a:xfrm>
                <a:off x="7898002" y="3437890"/>
                <a:ext cx="1125220" cy="473075"/>
              </a:xfrm>
              <a:custGeom>
                <a:avLst/>
                <a:gdLst/>
                <a:ahLst/>
                <a:cxnLst/>
                <a:rect l="l" t="t" r="r" b="b"/>
                <a:pathLst>
                  <a:path w="1125220" h="473075">
                    <a:moveTo>
                      <a:pt x="1051835" y="29421"/>
                    </a:moveTo>
                    <a:lnTo>
                      <a:pt x="0" y="460883"/>
                    </a:lnTo>
                    <a:lnTo>
                      <a:pt x="4825" y="472694"/>
                    </a:lnTo>
                    <a:lnTo>
                      <a:pt x="1056639" y="41116"/>
                    </a:lnTo>
                    <a:lnTo>
                      <a:pt x="1051835" y="29421"/>
                    </a:lnTo>
                    <a:close/>
                  </a:path>
                  <a:path w="1125220" h="473075">
                    <a:moveTo>
                      <a:pt x="1108741" y="24637"/>
                    </a:moveTo>
                    <a:lnTo>
                      <a:pt x="1063498" y="24637"/>
                    </a:lnTo>
                    <a:lnTo>
                      <a:pt x="1068324" y="36322"/>
                    </a:lnTo>
                    <a:lnTo>
                      <a:pt x="1056639" y="41116"/>
                    </a:lnTo>
                    <a:lnTo>
                      <a:pt x="1068704" y="70485"/>
                    </a:lnTo>
                    <a:lnTo>
                      <a:pt x="1108741" y="24637"/>
                    </a:lnTo>
                    <a:close/>
                  </a:path>
                  <a:path w="1125220" h="473075">
                    <a:moveTo>
                      <a:pt x="1063498" y="24637"/>
                    </a:moveTo>
                    <a:lnTo>
                      <a:pt x="1051835" y="29421"/>
                    </a:lnTo>
                    <a:lnTo>
                      <a:pt x="1056639" y="41116"/>
                    </a:lnTo>
                    <a:lnTo>
                      <a:pt x="1068324" y="36322"/>
                    </a:lnTo>
                    <a:lnTo>
                      <a:pt x="1063498" y="24637"/>
                    </a:lnTo>
                    <a:close/>
                  </a:path>
                  <a:path w="1125220" h="473075">
                    <a:moveTo>
                      <a:pt x="1039749" y="0"/>
                    </a:moveTo>
                    <a:lnTo>
                      <a:pt x="1051835" y="29421"/>
                    </a:lnTo>
                    <a:lnTo>
                      <a:pt x="1063498" y="24637"/>
                    </a:lnTo>
                    <a:lnTo>
                      <a:pt x="1108741" y="24637"/>
                    </a:lnTo>
                    <a:lnTo>
                      <a:pt x="1124712" y="6350"/>
                    </a:lnTo>
                    <a:lnTo>
                      <a:pt x="1039749" y="0"/>
                    </a:lnTo>
                    <a:close/>
                  </a:path>
                </a:pathLst>
              </a:custGeom>
              <a:solidFill>
                <a:srgbClr val="000000"/>
              </a:solidFill>
            </p:spPr>
            <p:txBody>
              <a:bodyPr wrap="square" lIns="0" tIns="0" rIns="0" bIns="0" rtlCol="0"/>
              <a:lstStyle/>
              <a:p>
                <a:endParaRPr sz="1350"/>
              </a:p>
            </p:txBody>
          </p:sp>
          <p:sp>
            <p:nvSpPr>
              <p:cNvPr id="26" name="object 26"/>
              <p:cNvSpPr/>
              <p:nvPr/>
            </p:nvSpPr>
            <p:spPr>
              <a:xfrm>
                <a:off x="9383267" y="3904488"/>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4"/>
                    </a:lnTo>
                    <a:lnTo>
                      <a:pt x="4099" y="625018"/>
                    </a:lnTo>
                    <a:lnTo>
                      <a:pt x="15271" y="641572"/>
                    </a:lnTo>
                    <a:lnTo>
                      <a:pt x="31825" y="652744"/>
                    </a:lnTo>
                    <a:lnTo>
                      <a:pt x="52070" y="656844"/>
                    </a:lnTo>
                    <a:lnTo>
                      <a:pt x="260350" y="656844"/>
                    </a:lnTo>
                    <a:lnTo>
                      <a:pt x="280594" y="652744"/>
                    </a:lnTo>
                    <a:lnTo>
                      <a:pt x="297148" y="641572"/>
                    </a:lnTo>
                    <a:lnTo>
                      <a:pt x="308320" y="625018"/>
                    </a:lnTo>
                    <a:lnTo>
                      <a:pt x="312420" y="604774"/>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27" name="object 27"/>
              <p:cNvSpPr/>
              <p:nvPr/>
            </p:nvSpPr>
            <p:spPr>
              <a:xfrm>
                <a:off x="9383267" y="3904488"/>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4"/>
                    </a:lnTo>
                    <a:lnTo>
                      <a:pt x="308320" y="625018"/>
                    </a:lnTo>
                    <a:lnTo>
                      <a:pt x="297148" y="641572"/>
                    </a:lnTo>
                    <a:lnTo>
                      <a:pt x="280594" y="652744"/>
                    </a:lnTo>
                    <a:lnTo>
                      <a:pt x="260350" y="656844"/>
                    </a:lnTo>
                    <a:lnTo>
                      <a:pt x="52070" y="656844"/>
                    </a:lnTo>
                    <a:lnTo>
                      <a:pt x="31825" y="652744"/>
                    </a:lnTo>
                    <a:lnTo>
                      <a:pt x="15271" y="641572"/>
                    </a:lnTo>
                    <a:lnTo>
                      <a:pt x="4099" y="625018"/>
                    </a:lnTo>
                    <a:lnTo>
                      <a:pt x="0" y="604774"/>
                    </a:lnTo>
                    <a:lnTo>
                      <a:pt x="0" y="52069"/>
                    </a:lnTo>
                    <a:close/>
                  </a:path>
                </a:pathLst>
              </a:custGeom>
              <a:ln w="9524">
                <a:solidFill>
                  <a:srgbClr val="EC8585"/>
                </a:solidFill>
              </a:ln>
            </p:spPr>
            <p:txBody>
              <a:bodyPr wrap="square" lIns="0" tIns="0" rIns="0" bIns="0" rtlCol="0"/>
              <a:lstStyle/>
              <a:p>
                <a:endParaRPr sz="1350"/>
              </a:p>
            </p:txBody>
          </p:sp>
          <p:sp>
            <p:nvSpPr>
              <p:cNvPr id="28" name="object 28"/>
              <p:cNvSpPr/>
              <p:nvPr/>
            </p:nvSpPr>
            <p:spPr>
              <a:xfrm>
                <a:off x="7336790" y="3422522"/>
                <a:ext cx="2240280" cy="488315"/>
              </a:xfrm>
              <a:custGeom>
                <a:avLst/>
                <a:gdLst/>
                <a:ahLst/>
                <a:cxnLst/>
                <a:rect l="l" t="t" r="r" b="b"/>
                <a:pathLst>
                  <a:path w="2240279" h="488314">
                    <a:moveTo>
                      <a:pt x="2240026" y="97917"/>
                    </a:moveTo>
                    <a:lnTo>
                      <a:pt x="2233676" y="85217"/>
                    </a:lnTo>
                    <a:lnTo>
                      <a:pt x="2202281" y="22440"/>
                    </a:lnTo>
                    <a:lnTo>
                      <a:pt x="2203069" y="21717"/>
                    </a:lnTo>
                    <a:lnTo>
                      <a:pt x="2198801" y="20904"/>
                    </a:lnTo>
                    <a:lnTo>
                      <a:pt x="2134857" y="4051"/>
                    </a:lnTo>
                    <a:lnTo>
                      <a:pt x="2134857" y="73431"/>
                    </a:lnTo>
                    <a:lnTo>
                      <a:pt x="1691640" y="468020"/>
                    </a:lnTo>
                    <a:lnTo>
                      <a:pt x="1691640" y="246862"/>
                    </a:lnTo>
                    <a:lnTo>
                      <a:pt x="2131809" y="58915"/>
                    </a:lnTo>
                    <a:lnTo>
                      <a:pt x="2134857" y="73431"/>
                    </a:lnTo>
                    <a:lnTo>
                      <a:pt x="2134857" y="4051"/>
                    </a:lnTo>
                    <a:lnTo>
                      <a:pt x="2119503" y="0"/>
                    </a:lnTo>
                    <a:lnTo>
                      <a:pt x="2120722" y="5854"/>
                    </a:lnTo>
                    <a:lnTo>
                      <a:pt x="2119376" y="5588"/>
                    </a:lnTo>
                    <a:lnTo>
                      <a:pt x="2122551" y="16929"/>
                    </a:lnTo>
                    <a:lnTo>
                      <a:pt x="2117725" y="16637"/>
                    </a:lnTo>
                    <a:lnTo>
                      <a:pt x="2124049" y="31457"/>
                    </a:lnTo>
                    <a:lnTo>
                      <a:pt x="2109673" y="34467"/>
                    </a:lnTo>
                    <a:lnTo>
                      <a:pt x="2109673" y="54521"/>
                    </a:lnTo>
                    <a:lnTo>
                      <a:pt x="1691640" y="233070"/>
                    </a:lnTo>
                    <a:lnTo>
                      <a:pt x="1691640" y="171958"/>
                    </a:lnTo>
                    <a:lnTo>
                      <a:pt x="2109673" y="54521"/>
                    </a:lnTo>
                    <a:lnTo>
                      <a:pt x="2109673" y="34467"/>
                    </a:lnTo>
                    <a:lnTo>
                      <a:pt x="2024049" y="52400"/>
                    </a:lnTo>
                    <a:lnTo>
                      <a:pt x="2024049" y="65392"/>
                    </a:lnTo>
                    <a:lnTo>
                      <a:pt x="1691640" y="158750"/>
                    </a:lnTo>
                    <a:lnTo>
                      <a:pt x="1691640" y="134950"/>
                    </a:lnTo>
                    <a:lnTo>
                      <a:pt x="2024049" y="65392"/>
                    </a:lnTo>
                    <a:lnTo>
                      <a:pt x="2024049" y="52400"/>
                    </a:lnTo>
                    <a:lnTo>
                      <a:pt x="1691640" y="121970"/>
                    </a:lnTo>
                    <a:lnTo>
                      <a:pt x="1691640" y="97917"/>
                    </a:lnTo>
                    <a:lnTo>
                      <a:pt x="1723390" y="97917"/>
                    </a:lnTo>
                    <a:lnTo>
                      <a:pt x="1717040" y="85217"/>
                    </a:lnTo>
                    <a:lnTo>
                      <a:pt x="1685518" y="22186"/>
                    </a:lnTo>
                    <a:lnTo>
                      <a:pt x="1685925" y="21717"/>
                    </a:lnTo>
                    <a:lnTo>
                      <a:pt x="1678940" y="21196"/>
                    </a:lnTo>
                    <a:lnTo>
                      <a:pt x="1678940" y="238493"/>
                    </a:lnTo>
                    <a:lnTo>
                      <a:pt x="1162812" y="458914"/>
                    </a:lnTo>
                    <a:lnTo>
                      <a:pt x="1419377" y="248424"/>
                    </a:lnTo>
                    <a:lnTo>
                      <a:pt x="1678940" y="175514"/>
                    </a:lnTo>
                    <a:lnTo>
                      <a:pt x="1678940" y="162318"/>
                    </a:lnTo>
                    <a:lnTo>
                      <a:pt x="1443863" y="228333"/>
                    </a:lnTo>
                    <a:lnTo>
                      <a:pt x="1511833" y="172567"/>
                    </a:lnTo>
                    <a:lnTo>
                      <a:pt x="1678940" y="137604"/>
                    </a:lnTo>
                    <a:lnTo>
                      <a:pt x="1678940" y="124625"/>
                    </a:lnTo>
                    <a:lnTo>
                      <a:pt x="1533055" y="155155"/>
                    </a:lnTo>
                    <a:lnTo>
                      <a:pt x="1626781" y="78257"/>
                    </a:lnTo>
                    <a:lnTo>
                      <a:pt x="1629918" y="85852"/>
                    </a:lnTo>
                    <a:lnTo>
                      <a:pt x="1634909" y="80137"/>
                    </a:lnTo>
                    <a:lnTo>
                      <a:pt x="1648066" y="96164"/>
                    </a:lnTo>
                    <a:lnTo>
                      <a:pt x="1647190" y="97917"/>
                    </a:lnTo>
                    <a:lnTo>
                      <a:pt x="1649514" y="97917"/>
                    </a:lnTo>
                    <a:lnTo>
                      <a:pt x="1650873" y="99568"/>
                    </a:lnTo>
                    <a:lnTo>
                      <a:pt x="1651596" y="97917"/>
                    </a:lnTo>
                    <a:lnTo>
                      <a:pt x="1678940" y="97917"/>
                    </a:lnTo>
                    <a:lnTo>
                      <a:pt x="1678940" y="21196"/>
                    </a:lnTo>
                    <a:lnTo>
                      <a:pt x="1621726" y="16929"/>
                    </a:lnTo>
                    <a:lnTo>
                      <a:pt x="1621726" y="65951"/>
                    </a:lnTo>
                    <a:lnTo>
                      <a:pt x="1506131" y="160794"/>
                    </a:lnTo>
                    <a:lnTo>
                      <a:pt x="1484909" y="165239"/>
                    </a:lnTo>
                    <a:lnTo>
                      <a:pt x="1484909" y="178193"/>
                    </a:lnTo>
                    <a:lnTo>
                      <a:pt x="1413370" y="236893"/>
                    </a:lnTo>
                    <a:lnTo>
                      <a:pt x="1388884" y="243776"/>
                    </a:lnTo>
                    <a:lnTo>
                      <a:pt x="1388884" y="256984"/>
                    </a:lnTo>
                    <a:lnTo>
                      <a:pt x="1130808" y="468731"/>
                    </a:lnTo>
                    <a:lnTo>
                      <a:pt x="1130808" y="329476"/>
                    </a:lnTo>
                    <a:lnTo>
                      <a:pt x="1388884" y="256984"/>
                    </a:lnTo>
                    <a:lnTo>
                      <a:pt x="1388884" y="243776"/>
                    </a:lnTo>
                    <a:lnTo>
                      <a:pt x="1130808" y="316242"/>
                    </a:lnTo>
                    <a:lnTo>
                      <a:pt x="1130808" y="256336"/>
                    </a:lnTo>
                    <a:lnTo>
                      <a:pt x="1150950" y="248069"/>
                    </a:lnTo>
                    <a:lnTo>
                      <a:pt x="1484909" y="178193"/>
                    </a:lnTo>
                    <a:lnTo>
                      <a:pt x="1484909" y="165239"/>
                    </a:lnTo>
                    <a:lnTo>
                      <a:pt x="1215275" y="221665"/>
                    </a:lnTo>
                    <a:lnTo>
                      <a:pt x="1616075" y="57213"/>
                    </a:lnTo>
                    <a:lnTo>
                      <a:pt x="1620189" y="62230"/>
                    </a:lnTo>
                    <a:lnTo>
                      <a:pt x="1621726" y="65951"/>
                    </a:lnTo>
                    <a:lnTo>
                      <a:pt x="1621726" y="16929"/>
                    </a:lnTo>
                    <a:lnTo>
                      <a:pt x="1600962" y="15367"/>
                    </a:lnTo>
                    <a:lnTo>
                      <a:pt x="1610575" y="38798"/>
                    </a:lnTo>
                    <a:lnTo>
                      <a:pt x="1602486" y="40640"/>
                    </a:lnTo>
                    <a:lnTo>
                      <a:pt x="1607693" y="46990"/>
                    </a:lnTo>
                    <a:lnTo>
                      <a:pt x="1147013" y="235953"/>
                    </a:lnTo>
                    <a:lnTo>
                      <a:pt x="1130808" y="239356"/>
                    </a:lnTo>
                    <a:lnTo>
                      <a:pt x="1130808" y="97917"/>
                    </a:lnTo>
                    <a:lnTo>
                      <a:pt x="1162558" y="97917"/>
                    </a:lnTo>
                    <a:lnTo>
                      <a:pt x="1156208" y="85217"/>
                    </a:lnTo>
                    <a:lnTo>
                      <a:pt x="1124585" y="21996"/>
                    </a:lnTo>
                    <a:lnTo>
                      <a:pt x="1124712" y="21717"/>
                    </a:lnTo>
                    <a:lnTo>
                      <a:pt x="1124483" y="21780"/>
                    </a:lnTo>
                    <a:lnTo>
                      <a:pt x="1118108" y="23241"/>
                    </a:lnTo>
                    <a:lnTo>
                      <a:pt x="1118108" y="97917"/>
                    </a:lnTo>
                    <a:lnTo>
                      <a:pt x="1118108" y="242011"/>
                    </a:lnTo>
                    <a:lnTo>
                      <a:pt x="1118108" y="261556"/>
                    </a:lnTo>
                    <a:lnTo>
                      <a:pt x="1118108" y="319798"/>
                    </a:lnTo>
                    <a:lnTo>
                      <a:pt x="668299" y="446112"/>
                    </a:lnTo>
                    <a:lnTo>
                      <a:pt x="1118108" y="261556"/>
                    </a:lnTo>
                    <a:lnTo>
                      <a:pt x="1118108" y="242011"/>
                    </a:lnTo>
                    <a:lnTo>
                      <a:pt x="1082675" y="249428"/>
                    </a:lnTo>
                    <a:lnTo>
                      <a:pt x="1082675" y="262356"/>
                    </a:lnTo>
                    <a:lnTo>
                      <a:pt x="600481" y="460146"/>
                    </a:lnTo>
                    <a:lnTo>
                      <a:pt x="759040" y="330060"/>
                    </a:lnTo>
                    <a:lnTo>
                      <a:pt x="1082675" y="262356"/>
                    </a:lnTo>
                    <a:lnTo>
                      <a:pt x="1082675" y="249428"/>
                    </a:lnTo>
                    <a:lnTo>
                      <a:pt x="780161" y="312737"/>
                    </a:lnTo>
                    <a:lnTo>
                      <a:pt x="1069886" y="75031"/>
                    </a:lnTo>
                    <a:lnTo>
                      <a:pt x="1087234" y="96164"/>
                    </a:lnTo>
                    <a:lnTo>
                      <a:pt x="1086358" y="97917"/>
                    </a:lnTo>
                    <a:lnTo>
                      <a:pt x="1088682" y="97917"/>
                    </a:lnTo>
                    <a:lnTo>
                      <a:pt x="1090041" y="99568"/>
                    </a:lnTo>
                    <a:lnTo>
                      <a:pt x="1090764" y="97917"/>
                    </a:lnTo>
                    <a:lnTo>
                      <a:pt x="1118108" y="97917"/>
                    </a:lnTo>
                    <a:lnTo>
                      <a:pt x="1118108" y="23241"/>
                    </a:lnTo>
                    <a:lnTo>
                      <a:pt x="1041654" y="40640"/>
                    </a:lnTo>
                    <a:lnTo>
                      <a:pt x="1061808" y="65201"/>
                    </a:lnTo>
                    <a:lnTo>
                      <a:pt x="753237" y="318363"/>
                    </a:lnTo>
                    <a:lnTo>
                      <a:pt x="732129" y="322783"/>
                    </a:lnTo>
                    <a:lnTo>
                      <a:pt x="732129" y="335686"/>
                    </a:lnTo>
                    <a:lnTo>
                      <a:pt x="569976" y="468731"/>
                    </a:lnTo>
                    <a:lnTo>
                      <a:pt x="569976" y="369608"/>
                    </a:lnTo>
                    <a:lnTo>
                      <a:pt x="732129" y="335686"/>
                    </a:lnTo>
                    <a:lnTo>
                      <a:pt x="732129" y="322783"/>
                    </a:lnTo>
                    <a:lnTo>
                      <a:pt x="569976" y="356717"/>
                    </a:lnTo>
                    <a:lnTo>
                      <a:pt x="569976" y="97917"/>
                    </a:lnTo>
                    <a:lnTo>
                      <a:pt x="601726" y="97917"/>
                    </a:lnTo>
                    <a:lnTo>
                      <a:pt x="595376" y="85217"/>
                    </a:lnTo>
                    <a:lnTo>
                      <a:pt x="563626" y="21717"/>
                    </a:lnTo>
                    <a:lnTo>
                      <a:pt x="525526" y="97917"/>
                    </a:lnTo>
                    <a:lnTo>
                      <a:pt x="557276" y="97917"/>
                    </a:lnTo>
                    <a:lnTo>
                      <a:pt x="557276" y="359371"/>
                    </a:lnTo>
                    <a:lnTo>
                      <a:pt x="0" y="475996"/>
                    </a:lnTo>
                    <a:lnTo>
                      <a:pt x="2540" y="488315"/>
                    </a:lnTo>
                    <a:lnTo>
                      <a:pt x="557276" y="372262"/>
                    </a:lnTo>
                    <a:lnTo>
                      <a:pt x="557276" y="482092"/>
                    </a:lnTo>
                    <a:lnTo>
                      <a:pt x="563549" y="482155"/>
                    </a:lnTo>
                    <a:lnTo>
                      <a:pt x="565277" y="488315"/>
                    </a:lnTo>
                    <a:lnTo>
                      <a:pt x="1118108" y="333032"/>
                    </a:lnTo>
                    <a:lnTo>
                      <a:pt x="1118108" y="482092"/>
                    </a:lnTo>
                    <a:lnTo>
                      <a:pt x="1124458" y="482155"/>
                    </a:lnTo>
                    <a:lnTo>
                      <a:pt x="1126998" y="487934"/>
                    </a:lnTo>
                    <a:lnTo>
                      <a:pt x="1678940" y="252285"/>
                    </a:lnTo>
                    <a:lnTo>
                      <a:pt x="1678940" y="482092"/>
                    </a:lnTo>
                    <a:lnTo>
                      <a:pt x="1685290" y="482155"/>
                    </a:lnTo>
                    <a:lnTo>
                      <a:pt x="1689481" y="486918"/>
                    </a:lnTo>
                    <a:lnTo>
                      <a:pt x="2145284" y="81153"/>
                    </a:lnTo>
                    <a:lnTo>
                      <a:pt x="2147697" y="86741"/>
                    </a:lnTo>
                    <a:lnTo>
                      <a:pt x="2152891" y="80606"/>
                    </a:lnTo>
                    <a:lnTo>
                      <a:pt x="2165439" y="94691"/>
                    </a:lnTo>
                    <a:lnTo>
                      <a:pt x="2163826" y="97917"/>
                    </a:lnTo>
                    <a:lnTo>
                      <a:pt x="2168321" y="97917"/>
                    </a:lnTo>
                    <a:lnTo>
                      <a:pt x="2170938" y="100838"/>
                    </a:lnTo>
                    <a:lnTo>
                      <a:pt x="2172093" y="97917"/>
                    </a:lnTo>
                    <a:lnTo>
                      <a:pt x="2195576" y="97917"/>
                    </a:lnTo>
                    <a:lnTo>
                      <a:pt x="2195576" y="482219"/>
                    </a:lnTo>
                    <a:lnTo>
                      <a:pt x="2208276" y="482219"/>
                    </a:lnTo>
                    <a:lnTo>
                      <a:pt x="2208276" y="97917"/>
                    </a:lnTo>
                    <a:lnTo>
                      <a:pt x="2240026" y="97917"/>
                    </a:lnTo>
                    <a:close/>
                  </a:path>
                </a:pathLst>
              </a:custGeom>
              <a:solidFill>
                <a:srgbClr val="000000"/>
              </a:solidFill>
            </p:spPr>
            <p:txBody>
              <a:bodyPr wrap="square" lIns="0" tIns="0" rIns="0" bIns="0" rtlCol="0"/>
              <a:lstStyle/>
              <a:p>
                <a:endParaRPr sz="1350"/>
              </a:p>
            </p:txBody>
          </p:sp>
        </p:grpSp>
        <p:sp>
          <p:nvSpPr>
            <p:cNvPr id="29" name="object 29"/>
            <p:cNvSpPr txBox="1"/>
            <p:nvPr/>
          </p:nvSpPr>
          <p:spPr>
            <a:xfrm>
              <a:off x="8856537" y="3026092"/>
              <a:ext cx="935831" cy="297678"/>
            </a:xfrm>
            <a:prstGeom prst="rect">
              <a:avLst/>
            </a:prstGeom>
          </p:spPr>
          <p:txBody>
            <a:bodyPr vert="horz" wrap="square" lIns="0" tIns="9049" rIns="0" bIns="0" rtlCol="0">
              <a:spAutoFit/>
            </a:bodyPr>
            <a:lstStyle/>
            <a:p>
              <a:pPr marL="28575">
                <a:spcBef>
                  <a:spcPts val="71"/>
                </a:spcBef>
              </a:pPr>
              <a:r>
                <a:rPr sz="1875" spc="23" dirty="0">
                  <a:latin typeface="Cambria Math"/>
                  <a:cs typeface="Cambria Math"/>
                </a:rPr>
                <a:t>ℎ</a:t>
              </a:r>
              <a:r>
                <a:rPr sz="2025" spc="33" baseline="-15432" dirty="0">
                  <a:latin typeface="Cambria Math"/>
                  <a:cs typeface="Cambria Math"/>
                </a:rPr>
                <a:t>1</a:t>
              </a:r>
              <a:r>
                <a:rPr sz="1875" spc="23" dirty="0">
                  <a:latin typeface="Cambria Math"/>
                  <a:cs typeface="Cambria Math"/>
                </a:rPr>
                <a:t>,</a:t>
              </a:r>
              <a:r>
                <a:rPr sz="1875" spc="-116"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5" dirty="0">
                  <a:latin typeface="Cambria Math"/>
                  <a:cs typeface="Cambria Math"/>
                </a:rPr>
                <a:t>ℎ</a:t>
              </a:r>
              <a:r>
                <a:rPr sz="2025" spc="67" baseline="-15432" dirty="0">
                  <a:latin typeface="Cambria Math"/>
                  <a:cs typeface="Cambria Math"/>
                </a:rPr>
                <a:t>𝑇</a:t>
              </a:r>
              <a:endParaRPr sz="2025" baseline="-15432">
                <a:latin typeface="Cambria Math"/>
                <a:cs typeface="Cambria Math"/>
              </a:endParaRPr>
            </a:p>
          </p:txBody>
        </p:sp>
        <p:sp>
          <p:nvSpPr>
            <p:cNvPr id="31" name="object 31"/>
            <p:cNvSpPr/>
            <p:nvPr/>
          </p:nvSpPr>
          <p:spPr>
            <a:xfrm>
              <a:off x="4960429" y="2105979"/>
              <a:ext cx="354330" cy="203359"/>
            </a:xfrm>
            <a:custGeom>
              <a:avLst/>
              <a:gdLst/>
              <a:ahLst/>
              <a:cxnLst/>
              <a:rect l="l" t="t" r="r" b="b"/>
              <a:pathLst>
                <a:path w="472439" h="271144">
                  <a:moveTo>
                    <a:pt x="471932" y="2031"/>
                  </a:moveTo>
                  <a:lnTo>
                    <a:pt x="449961" y="2031"/>
                  </a:lnTo>
                  <a:lnTo>
                    <a:pt x="449961" y="267969"/>
                  </a:lnTo>
                  <a:lnTo>
                    <a:pt x="471932" y="267969"/>
                  </a:lnTo>
                  <a:lnTo>
                    <a:pt x="471932" y="2031"/>
                  </a:lnTo>
                  <a:close/>
                </a:path>
                <a:path w="472439" h="271144">
                  <a:moveTo>
                    <a:pt x="86360" y="0"/>
                  </a:moveTo>
                  <a:lnTo>
                    <a:pt x="49498" y="17414"/>
                  </a:lnTo>
                  <a:lnTo>
                    <a:pt x="22352" y="47497"/>
                  </a:lnTo>
                  <a:lnTo>
                    <a:pt x="5556" y="87804"/>
                  </a:lnTo>
                  <a:lnTo>
                    <a:pt x="0" y="135635"/>
                  </a:lnTo>
                  <a:lnTo>
                    <a:pt x="1383" y="160569"/>
                  </a:lnTo>
                  <a:lnTo>
                    <a:pt x="12483" y="204626"/>
                  </a:lnTo>
                  <a:lnTo>
                    <a:pt x="34603" y="240319"/>
                  </a:lnTo>
                  <a:lnTo>
                    <a:pt x="66694" y="264029"/>
                  </a:lnTo>
                  <a:lnTo>
                    <a:pt x="86360" y="271144"/>
                  </a:lnTo>
                  <a:lnTo>
                    <a:pt x="89789" y="260095"/>
                  </a:lnTo>
                  <a:lnTo>
                    <a:pt x="74360" y="253237"/>
                  </a:lnTo>
                  <a:lnTo>
                    <a:pt x="61039" y="243712"/>
                  </a:lnTo>
                  <a:lnTo>
                    <a:pt x="33692" y="199354"/>
                  </a:lnTo>
                  <a:lnTo>
                    <a:pt x="25640" y="158118"/>
                  </a:lnTo>
                  <a:lnTo>
                    <a:pt x="24638" y="134238"/>
                  </a:lnTo>
                  <a:lnTo>
                    <a:pt x="25640" y="111089"/>
                  </a:lnTo>
                  <a:lnTo>
                    <a:pt x="33692" y="70981"/>
                  </a:lnTo>
                  <a:lnTo>
                    <a:pt x="61150" y="27273"/>
                  </a:lnTo>
                  <a:lnTo>
                    <a:pt x="90297" y="11049"/>
                  </a:lnTo>
                  <a:lnTo>
                    <a:pt x="86360" y="0"/>
                  </a:lnTo>
                  <a:close/>
                </a:path>
              </a:pathLst>
            </a:custGeom>
            <a:solidFill>
              <a:srgbClr val="000000"/>
            </a:solidFill>
          </p:spPr>
          <p:txBody>
            <a:bodyPr wrap="square" lIns="0" tIns="0" rIns="0" bIns="0" rtlCol="0"/>
            <a:lstStyle/>
            <a:p>
              <a:endParaRPr sz="1350"/>
            </a:p>
          </p:txBody>
        </p:sp>
        <p:sp>
          <p:nvSpPr>
            <p:cNvPr id="32" name="object 32"/>
            <p:cNvSpPr txBox="1"/>
            <p:nvPr/>
          </p:nvSpPr>
          <p:spPr>
            <a:xfrm>
              <a:off x="1868728" y="1671332"/>
              <a:ext cx="5805488" cy="1357166"/>
            </a:xfrm>
            <a:prstGeom prst="rect">
              <a:avLst/>
            </a:prstGeom>
          </p:spPr>
          <p:txBody>
            <a:bodyPr vert="horz" wrap="square" lIns="0" tIns="9525" rIns="0" bIns="0" rtlCol="0">
              <a:spAutoFit/>
            </a:bodyPr>
            <a:lstStyle/>
            <a:p>
              <a:pPr marL="28575" marR="22860">
                <a:lnSpc>
                  <a:spcPct val="120400"/>
                </a:lnSpc>
                <a:spcBef>
                  <a:spcPts val="75"/>
                </a:spcBef>
              </a:pPr>
              <a:r>
                <a:rPr sz="1725" dirty="0">
                  <a:latin typeface="Calibri"/>
                  <a:cs typeface="Calibri"/>
                </a:rPr>
                <a:t>When </a:t>
              </a:r>
              <a:r>
                <a:rPr sz="1725" spc="-4" dirty="0">
                  <a:latin typeface="Calibri"/>
                  <a:cs typeface="Calibri"/>
                </a:rPr>
                <a:t>using </a:t>
              </a:r>
              <a:r>
                <a:rPr sz="1725" dirty="0">
                  <a:latin typeface="Calibri"/>
                  <a:cs typeface="Calibri"/>
                </a:rPr>
                <a:t>language model </a:t>
              </a:r>
              <a:r>
                <a:rPr sz="1725" spc="-4" dirty="0">
                  <a:latin typeface="Calibri"/>
                  <a:cs typeface="Calibri"/>
                </a:rPr>
                <a:t>pretrained decoders, </a:t>
              </a:r>
              <a:r>
                <a:rPr sz="1725" dirty="0">
                  <a:latin typeface="Calibri"/>
                  <a:cs typeface="Calibri"/>
                </a:rPr>
                <a:t>we can </a:t>
              </a:r>
              <a:r>
                <a:rPr sz="1725" spc="-4" dirty="0">
                  <a:latin typeface="Calibri"/>
                  <a:cs typeface="Calibri"/>
                </a:rPr>
                <a:t>ignore  </a:t>
              </a:r>
              <a:r>
                <a:rPr sz="1725" dirty="0">
                  <a:latin typeface="Calibri"/>
                  <a:cs typeface="Calibri"/>
                </a:rPr>
                <a:t>that they were trained to </a:t>
              </a:r>
              <a:r>
                <a:rPr sz="1725" spc="-4" dirty="0">
                  <a:latin typeface="Calibri"/>
                  <a:cs typeface="Calibri"/>
                </a:rPr>
                <a:t>model </a:t>
              </a:r>
              <a:r>
                <a:rPr sz="1725" dirty="0">
                  <a:latin typeface="Cambria Math"/>
                  <a:cs typeface="Cambria Math"/>
                </a:rPr>
                <a:t>𝑝 </a:t>
              </a:r>
              <a:r>
                <a:rPr lang="en-US" sz="1725" dirty="0">
                  <a:latin typeface="Cambria Math"/>
                  <a:cs typeface="Cambria Math"/>
                </a:rPr>
                <a:t>  </a:t>
              </a:r>
              <a:r>
                <a:rPr sz="1725" spc="4" dirty="0">
                  <a:latin typeface="Cambria Math"/>
                  <a:cs typeface="Cambria Math"/>
                </a:rPr>
                <a:t>𝑤</a:t>
              </a:r>
              <a:r>
                <a:rPr sz="1856" spc="5" baseline="-15151" dirty="0">
                  <a:latin typeface="Cambria Math"/>
                  <a:cs typeface="Cambria Math"/>
                </a:rPr>
                <a:t>𝑡</a:t>
              </a:r>
              <a:r>
                <a:rPr sz="1856" spc="157" baseline="-15151" dirty="0">
                  <a:latin typeface="Cambria Math"/>
                  <a:cs typeface="Cambria Math"/>
                </a:rPr>
                <a:t> </a:t>
              </a:r>
              <a:r>
                <a:rPr sz="1725" spc="15" dirty="0">
                  <a:latin typeface="Cambria Math"/>
                  <a:cs typeface="Cambria Math"/>
                </a:rPr>
                <a:t>𝑤</a:t>
              </a:r>
              <a:r>
                <a:rPr sz="1856" spc="23" baseline="-15151" dirty="0">
                  <a:latin typeface="Cambria Math"/>
                  <a:cs typeface="Cambria Math"/>
                </a:rPr>
                <a:t>1:𝑡−1</a:t>
              </a:r>
              <a:r>
                <a:rPr sz="1725" spc="15" dirty="0">
                  <a:latin typeface="Cambria Math"/>
                  <a:cs typeface="Cambria Math"/>
                </a:rPr>
                <a:t>)</a:t>
              </a:r>
              <a:r>
                <a:rPr sz="1725" spc="15" dirty="0">
                  <a:latin typeface="Calibri"/>
                  <a:cs typeface="Calibri"/>
                </a:rPr>
                <a:t>.</a:t>
              </a:r>
              <a:endParaRPr sz="1725" dirty="0">
                <a:latin typeface="Calibri"/>
                <a:cs typeface="Calibri"/>
              </a:endParaRPr>
            </a:p>
            <a:p>
              <a:pPr marL="28575">
                <a:spcBef>
                  <a:spcPts val="1376"/>
                </a:spcBef>
              </a:pPr>
              <a:r>
                <a:rPr sz="1725" dirty="0">
                  <a:latin typeface="Calibri"/>
                  <a:cs typeface="Calibri"/>
                </a:rPr>
                <a:t>We can finetune them </a:t>
              </a:r>
              <a:r>
                <a:rPr sz="1725" spc="-4" dirty="0">
                  <a:latin typeface="Calibri"/>
                  <a:cs typeface="Calibri"/>
                </a:rPr>
                <a:t>by training </a:t>
              </a:r>
              <a:r>
                <a:rPr sz="1725" dirty="0">
                  <a:latin typeface="Calibri"/>
                  <a:cs typeface="Calibri"/>
                </a:rPr>
                <a:t>a</a:t>
              </a:r>
              <a:r>
                <a:rPr sz="1725" spc="15" dirty="0">
                  <a:latin typeface="Calibri"/>
                  <a:cs typeface="Calibri"/>
                </a:rPr>
                <a:t> </a:t>
              </a:r>
              <a:r>
                <a:rPr sz="1725" spc="-4" dirty="0">
                  <a:latin typeface="Calibri"/>
                  <a:cs typeface="Calibri"/>
                </a:rPr>
                <a:t>classifier</a:t>
              </a:r>
              <a:endParaRPr sz="1725" dirty="0">
                <a:latin typeface="Calibri"/>
                <a:cs typeface="Calibri"/>
              </a:endParaRPr>
            </a:p>
            <a:p>
              <a:pPr marL="28575"/>
              <a:r>
                <a:rPr sz="1725" spc="-4" dirty="0">
                  <a:latin typeface="Calibri"/>
                  <a:cs typeface="Calibri"/>
                </a:rPr>
                <a:t>on </a:t>
              </a:r>
              <a:r>
                <a:rPr sz="1725" dirty="0">
                  <a:latin typeface="Calibri"/>
                  <a:cs typeface="Calibri"/>
                </a:rPr>
                <a:t>the last word’s </a:t>
              </a:r>
              <a:r>
                <a:rPr sz="1725" spc="-4" dirty="0">
                  <a:latin typeface="Calibri"/>
                  <a:cs typeface="Calibri"/>
                </a:rPr>
                <a:t>hidden</a:t>
              </a:r>
              <a:r>
                <a:rPr sz="1725" spc="4" dirty="0">
                  <a:latin typeface="Calibri"/>
                  <a:cs typeface="Calibri"/>
                </a:rPr>
                <a:t> </a:t>
              </a:r>
              <a:r>
                <a:rPr sz="1725" spc="-4" dirty="0">
                  <a:latin typeface="Calibri"/>
                  <a:cs typeface="Calibri"/>
                </a:rPr>
                <a:t>state.</a:t>
              </a:r>
              <a:endParaRPr sz="1725" dirty="0">
                <a:latin typeface="Calibri"/>
                <a:cs typeface="Calibri"/>
              </a:endParaRPr>
            </a:p>
          </p:txBody>
        </p:sp>
        <p:sp>
          <p:nvSpPr>
            <p:cNvPr id="33" name="object 33"/>
            <p:cNvSpPr/>
            <p:nvPr/>
          </p:nvSpPr>
          <p:spPr>
            <a:xfrm>
              <a:off x="4444938" y="3385853"/>
              <a:ext cx="1034415" cy="203359"/>
            </a:xfrm>
            <a:custGeom>
              <a:avLst/>
              <a:gdLst/>
              <a:ahLst/>
              <a:cxnLst/>
              <a:rect l="l" t="t" r="r" b="b"/>
              <a:pathLst>
                <a:path w="1379220" h="271145">
                  <a:moveTo>
                    <a:pt x="1292605" y="0"/>
                  </a:moveTo>
                  <a:lnTo>
                    <a:pt x="1288795" y="10921"/>
                  </a:lnTo>
                  <a:lnTo>
                    <a:pt x="1304464" y="17754"/>
                  </a:lnTo>
                  <a:lnTo>
                    <a:pt x="1317942" y="27193"/>
                  </a:lnTo>
                  <a:lnTo>
                    <a:pt x="1345326" y="70871"/>
                  </a:lnTo>
                  <a:lnTo>
                    <a:pt x="1353327" y="111015"/>
                  </a:lnTo>
                  <a:lnTo>
                    <a:pt x="1354327" y="134111"/>
                  </a:lnTo>
                  <a:lnTo>
                    <a:pt x="1353327" y="158045"/>
                  </a:lnTo>
                  <a:lnTo>
                    <a:pt x="1345326" y="199245"/>
                  </a:lnTo>
                  <a:lnTo>
                    <a:pt x="1317990" y="243585"/>
                  </a:lnTo>
                  <a:lnTo>
                    <a:pt x="1289177" y="259968"/>
                  </a:lnTo>
                  <a:lnTo>
                    <a:pt x="1292605" y="271017"/>
                  </a:lnTo>
                  <a:lnTo>
                    <a:pt x="1329578" y="253666"/>
                  </a:lnTo>
                  <a:lnTo>
                    <a:pt x="1356740" y="223646"/>
                  </a:lnTo>
                  <a:lnTo>
                    <a:pt x="1373489" y="183435"/>
                  </a:lnTo>
                  <a:lnTo>
                    <a:pt x="1379092" y="135508"/>
                  </a:lnTo>
                  <a:lnTo>
                    <a:pt x="1377690" y="110702"/>
                  </a:lnTo>
                  <a:lnTo>
                    <a:pt x="1366502" y="66661"/>
                  </a:lnTo>
                  <a:lnTo>
                    <a:pt x="1344308" y="30807"/>
                  </a:lnTo>
                  <a:lnTo>
                    <a:pt x="1312253" y="7046"/>
                  </a:lnTo>
                  <a:lnTo>
                    <a:pt x="1292605" y="0"/>
                  </a:lnTo>
                  <a:close/>
                </a:path>
                <a:path w="1379220" h="271145">
                  <a:moveTo>
                    <a:pt x="86359" y="0"/>
                  </a:moveTo>
                  <a:lnTo>
                    <a:pt x="49498" y="17319"/>
                  </a:lnTo>
                  <a:lnTo>
                    <a:pt x="22351" y="47497"/>
                  </a:lnTo>
                  <a:lnTo>
                    <a:pt x="5556" y="87741"/>
                  </a:lnTo>
                  <a:lnTo>
                    <a:pt x="0" y="135508"/>
                  </a:lnTo>
                  <a:lnTo>
                    <a:pt x="1383" y="160442"/>
                  </a:lnTo>
                  <a:lnTo>
                    <a:pt x="12483" y="204499"/>
                  </a:lnTo>
                  <a:lnTo>
                    <a:pt x="34603" y="240246"/>
                  </a:lnTo>
                  <a:lnTo>
                    <a:pt x="66694" y="263919"/>
                  </a:lnTo>
                  <a:lnTo>
                    <a:pt x="86359" y="271017"/>
                  </a:lnTo>
                  <a:lnTo>
                    <a:pt x="89788" y="259968"/>
                  </a:lnTo>
                  <a:lnTo>
                    <a:pt x="74360" y="253110"/>
                  </a:lnTo>
                  <a:lnTo>
                    <a:pt x="61039" y="243585"/>
                  </a:lnTo>
                  <a:lnTo>
                    <a:pt x="33692" y="199245"/>
                  </a:lnTo>
                  <a:lnTo>
                    <a:pt x="25640" y="158045"/>
                  </a:lnTo>
                  <a:lnTo>
                    <a:pt x="24637" y="134111"/>
                  </a:lnTo>
                  <a:lnTo>
                    <a:pt x="25640" y="111015"/>
                  </a:lnTo>
                  <a:lnTo>
                    <a:pt x="33692" y="70871"/>
                  </a:lnTo>
                  <a:lnTo>
                    <a:pt x="61150" y="27193"/>
                  </a:lnTo>
                  <a:lnTo>
                    <a:pt x="90296" y="10921"/>
                  </a:lnTo>
                  <a:lnTo>
                    <a:pt x="86359" y="0"/>
                  </a:lnTo>
                  <a:close/>
                </a:path>
              </a:pathLst>
            </a:custGeom>
            <a:solidFill>
              <a:srgbClr val="000000"/>
            </a:solidFill>
          </p:spPr>
          <p:txBody>
            <a:bodyPr wrap="square" lIns="0" tIns="0" rIns="0" bIns="0" rtlCol="0"/>
            <a:lstStyle/>
            <a:p>
              <a:endParaRPr sz="1350"/>
            </a:p>
          </p:txBody>
        </p:sp>
        <p:sp>
          <p:nvSpPr>
            <p:cNvPr id="34" name="object 34"/>
            <p:cNvSpPr txBox="1"/>
            <p:nvPr/>
          </p:nvSpPr>
          <p:spPr>
            <a:xfrm>
              <a:off x="1868730" y="3321367"/>
              <a:ext cx="3949065" cy="1123224"/>
            </a:xfrm>
            <a:prstGeom prst="rect">
              <a:avLst/>
            </a:prstGeom>
          </p:spPr>
          <p:txBody>
            <a:bodyPr vert="horz" wrap="square" lIns="0" tIns="10001" rIns="0" bIns="0" rtlCol="0">
              <a:spAutoFit/>
            </a:bodyPr>
            <a:lstStyle/>
            <a:p>
              <a:pPr marL="189071" algn="ctr">
                <a:spcBef>
                  <a:spcPts val="79"/>
                </a:spcBef>
                <a:tabLst>
                  <a:tab pos="1348264" algn="l"/>
                </a:tabLst>
              </a:pPr>
              <a:r>
                <a:rPr sz="1725" spc="26" dirty="0">
                  <a:latin typeface="Cambria Math"/>
                  <a:cs typeface="Cambria Math"/>
                </a:rPr>
                <a:t>ℎ</a:t>
              </a:r>
              <a:r>
                <a:rPr sz="1856" spc="39" baseline="-15151" dirty="0">
                  <a:latin typeface="Cambria Math"/>
                  <a:cs typeface="Cambria Math"/>
                </a:rPr>
                <a:t>1</a:t>
              </a:r>
              <a:r>
                <a:rPr sz="1725" spc="26" dirty="0">
                  <a:latin typeface="Cambria Math"/>
                  <a:cs typeface="Cambria Math"/>
                </a:rPr>
                <a:t>,</a:t>
              </a:r>
              <a:r>
                <a:rPr sz="1725" spc="-289" dirty="0">
                  <a:latin typeface="Cambria Math"/>
                  <a:cs typeface="Cambria Math"/>
                </a:rPr>
                <a:t> </a:t>
              </a:r>
              <a:r>
                <a:rPr sz="1725" dirty="0">
                  <a:latin typeface="Cambria Math"/>
                  <a:cs typeface="Cambria Math"/>
                </a:rPr>
                <a:t>… , </a:t>
              </a:r>
              <a:r>
                <a:rPr sz="1725" spc="53" dirty="0">
                  <a:latin typeface="Cambria Math"/>
                  <a:cs typeface="Cambria Math"/>
                </a:rPr>
                <a:t>ℎ</a:t>
              </a:r>
              <a:r>
                <a:rPr sz="1856" spc="78" baseline="-15151" dirty="0">
                  <a:latin typeface="Cambria Math"/>
                  <a:cs typeface="Cambria Math"/>
                </a:rPr>
                <a:t>𝑇</a:t>
              </a:r>
              <a:r>
                <a:rPr sz="1856" spc="472" baseline="-15151" dirty="0">
                  <a:latin typeface="Cambria Math"/>
                  <a:cs typeface="Cambria Math"/>
                </a:rPr>
                <a:t> </a:t>
              </a:r>
              <a:r>
                <a:rPr sz="1725" dirty="0">
                  <a:latin typeface="Cambria Math"/>
                  <a:cs typeface="Cambria Math"/>
                </a:rPr>
                <a:t>=	Decoder </a:t>
              </a:r>
              <a:r>
                <a:rPr sz="1725" spc="4" dirty="0">
                  <a:latin typeface="Cambria Math"/>
                  <a:cs typeface="Cambria Math"/>
                </a:rPr>
                <a:t>𝑤</a:t>
              </a:r>
              <a:r>
                <a:rPr sz="1856" spc="5" baseline="-15151" dirty="0">
                  <a:latin typeface="Cambria Math"/>
                  <a:cs typeface="Cambria Math"/>
                </a:rPr>
                <a:t>1</a:t>
              </a:r>
              <a:r>
                <a:rPr sz="1725" spc="4" dirty="0">
                  <a:latin typeface="Cambria Math"/>
                  <a:cs typeface="Cambria Math"/>
                </a:rPr>
                <a:t>, </a:t>
              </a:r>
              <a:r>
                <a:rPr sz="1725" dirty="0">
                  <a:latin typeface="Cambria Math"/>
                  <a:cs typeface="Cambria Math"/>
                </a:rPr>
                <a:t>… ,</a:t>
              </a:r>
              <a:r>
                <a:rPr sz="1725" spc="26" dirty="0">
                  <a:latin typeface="Cambria Math"/>
                  <a:cs typeface="Cambria Math"/>
                </a:rPr>
                <a:t> </a:t>
              </a:r>
              <a:r>
                <a:rPr sz="1725" spc="23" dirty="0">
                  <a:latin typeface="Cambria Math"/>
                  <a:cs typeface="Cambria Math"/>
                </a:rPr>
                <a:t>𝑤</a:t>
              </a:r>
              <a:r>
                <a:rPr sz="1856" spc="33" baseline="-15151" dirty="0">
                  <a:latin typeface="Cambria Math"/>
                  <a:cs typeface="Cambria Math"/>
                </a:rPr>
                <a:t>𝑇</a:t>
              </a:r>
              <a:endParaRPr sz="1856" baseline="-15151">
                <a:latin typeface="Cambria Math"/>
                <a:cs typeface="Cambria Math"/>
              </a:endParaRPr>
            </a:p>
            <a:p>
              <a:pPr marL="289084" algn="ctr"/>
              <a:r>
                <a:rPr sz="1725" dirty="0">
                  <a:latin typeface="Cambria Math"/>
                  <a:cs typeface="Cambria Math"/>
                </a:rPr>
                <a:t>𝑦 ∼ </a:t>
              </a:r>
              <a:r>
                <a:rPr sz="1725" spc="19" dirty="0">
                  <a:latin typeface="Cambria Math"/>
                  <a:cs typeface="Cambria Math"/>
                </a:rPr>
                <a:t>𝐴𝑤</a:t>
              </a:r>
              <a:r>
                <a:rPr sz="1856" spc="28" baseline="-15151" dirty="0">
                  <a:latin typeface="Cambria Math"/>
                  <a:cs typeface="Cambria Math"/>
                </a:rPr>
                <a:t>𝑇  </a:t>
              </a:r>
              <a:r>
                <a:rPr sz="1725" dirty="0">
                  <a:latin typeface="Cambria Math"/>
                  <a:cs typeface="Cambria Math"/>
                </a:rPr>
                <a:t>+</a:t>
              </a:r>
              <a:r>
                <a:rPr sz="1725" spc="116" dirty="0">
                  <a:latin typeface="Cambria Math"/>
                  <a:cs typeface="Cambria Math"/>
                </a:rPr>
                <a:t> </a:t>
              </a:r>
              <a:r>
                <a:rPr sz="1725" dirty="0">
                  <a:latin typeface="Cambria Math"/>
                  <a:cs typeface="Cambria Math"/>
                </a:rPr>
                <a:t>𝑏</a:t>
              </a:r>
              <a:endParaRPr sz="1725">
                <a:latin typeface="Cambria Math"/>
                <a:cs typeface="Cambria Math"/>
              </a:endParaRPr>
            </a:p>
            <a:p>
              <a:pPr marL="28575" marR="22860">
                <a:spcBef>
                  <a:spcPts val="413"/>
                </a:spcBef>
              </a:pPr>
              <a:r>
                <a:rPr sz="1725" dirty="0">
                  <a:latin typeface="Calibri"/>
                  <a:cs typeface="Calibri"/>
                </a:rPr>
                <a:t>Where </a:t>
              </a:r>
              <a:r>
                <a:rPr sz="1725" dirty="0">
                  <a:latin typeface="Cambria Math"/>
                  <a:cs typeface="Cambria Math"/>
                </a:rPr>
                <a:t>𝐴 </a:t>
              </a:r>
              <a:r>
                <a:rPr sz="1725" dirty="0">
                  <a:latin typeface="Calibri"/>
                  <a:cs typeface="Calibri"/>
                </a:rPr>
                <a:t>and </a:t>
              </a:r>
              <a:r>
                <a:rPr sz="1725" dirty="0">
                  <a:latin typeface="Cambria Math"/>
                  <a:cs typeface="Cambria Math"/>
                </a:rPr>
                <a:t>𝑏 </a:t>
              </a:r>
              <a:r>
                <a:rPr sz="1725" dirty="0">
                  <a:latin typeface="Calibri"/>
                  <a:cs typeface="Calibri"/>
                </a:rPr>
                <a:t>are randomly initialized and  </a:t>
              </a:r>
              <a:r>
                <a:rPr sz="1725" spc="-4" dirty="0">
                  <a:latin typeface="Calibri"/>
                  <a:cs typeface="Calibri"/>
                </a:rPr>
                <a:t>specified by </a:t>
              </a:r>
              <a:r>
                <a:rPr sz="1725" dirty="0">
                  <a:latin typeface="Calibri"/>
                  <a:cs typeface="Calibri"/>
                </a:rPr>
                <a:t>the </a:t>
              </a:r>
              <a:r>
                <a:rPr sz="1725" spc="-4" dirty="0">
                  <a:latin typeface="Calibri"/>
                  <a:cs typeface="Calibri"/>
                </a:rPr>
                <a:t>downstream</a:t>
              </a:r>
              <a:r>
                <a:rPr sz="1725" dirty="0">
                  <a:latin typeface="Calibri"/>
                  <a:cs typeface="Calibri"/>
                </a:rPr>
                <a:t> task.</a:t>
              </a:r>
              <a:endParaRPr sz="1725">
                <a:latin typeface="Calibri"/>
                <a:cs typeface="Calibri"/>
              </a:endParaRPr>
            </a:p>
          </p:txBody>
        </p:sp>
        <p:sp>
          <p:nvSpPr>
            <p:cNvPr id="35" name="object 35"/>
            <p:cNvSpPr txBox="1"/>
            <p:nvPr/>
          </p:nvSpPr>
          <p:spPr>
            <a:xfrm>
              <a:off x="1887779" y="4792696"/>
              <a:ext cx="3981926" cy="540533"/>
            </a:xfrm>
            <a:prstGeom prst="rect">
              <a:avLst/>
            </a:prstGeom>
          </p:spPr>
          <p:txBody>
            <a:bodyPr vert="horz" wrap="square" lIns="0" tIns="9525" rIns="0" bIns="0" rtlCol="0">
              <a:spAutoFit/>
            </a:bodyPr>
            <a:lstStyle/>
            <a:p>
              <a:pPr marL="9525" marR="3810">
                <a:spcBef>
                  <a:spcPts val="75"/>
                </a:spcBef>
              </a:pPr>
              <a:r>
                <a:rPr sz="1725" dirty="0">
                  <a:latin typeface="Calibri"/>
                  <a:cs typeface="Calibri"/>
                </a:rPr>
                <a:t>Gradients </a:t>
              </a:r>
              <a:r>
                <a:rPr sz="1725" spc="-4" dirty="0">
                  <a:latin typeface="Calibri"/>
                  <a:cs typeface="Calibri"/>
                </a:rPr>
                <a:t>backpropagate </a:t>
              </a:r>
              <a:r>
                <a:rPr sz="1725" dirty="0">
                  <a:latin typeface="Calibri"/>
                  <a:cs typeface="Calibri"/>
                </a:rPr>
                <a:t>through the whole  </a:t>
              </a:r>
              <a:r>
                <a:rPr sz="1725" spc="-4" dirty="0">
                  <a:latin typeface="Calibri"/>
                  <a:cs typeface="Calibri"/>
                </a:rPr>
                <a:t>network.</a:t>
              </a:r>
              <a:endParaRPr sz="1725">
                <a:latin typeface="Calibri"/>
                <a:cs typeface="Calibri"/>
              </a:endParaRPr>
            </a:p>
          </p:txBody>
        </p:sp>
        <p:sp>
          <p:nvSpPr>
            <p:cNvPr id="36" name="object 36"/>
            <p:cNvSpPr txBox="1"/>
            <p:nvPr/>
          </p:nvSpPr>
          <p:spPr>
            <a:xfrm>
              <a:off x="7331774" y="4234396"/>
              <a:ext cx="1008221" cy="297678"/>
            </a:xfrm>
            <a:prstGeom prst="rect">
              <a:avLst/>
            </a:prstGeom>
          </p:spPr>
          <p:txBody>
            <a:bodyPr vert="horz" wrap="square" lIns="0" tIns="9049" rIns="0" bIns="0" rtlCol="0">
              <a:spAutoFit/>
            </a:bodyPr>
            <a:lstStyle/>
            <a:p>
              <a:pPr marL="28575">
                <a:spcBef>
                  <a:spcPts val="71"/>
                </a:spcBef>
              </a:pPr>
              <a:r>
                <a:rPr sz="1875" spc="4" dirty="0">
                  <a:latin typeface="Cambria Math"/>
                  <a:cs typeface="Cambria Math"/>
                </a:rPr>
                <a:t>𝑤</a:t>
              </a:r>
              <a:r>
                <a:rPr sz="2025" spc="5" baseline="-15432" dirty="0">
                  <a:latin typeface="Cambria Math"/>
                  <a:cs typeface="Cambria Math"/>
                </a:rPr>
                <a:t>1</a:t>
              </a:r>
              <a:r>
                <a:rPr sz="1875" spc="4" dirty="0">
                  <a:latin typeface="Cambria Math"/>
                  <a:cs typeface="Cambria Math"/>
                </a:rPr>
                <a:t>,</a:t>
              </a:r>
              <a:r>
                <a:rPr sz="1875" spc="-124"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 dirty="0">
                  <a:latin typeface="Cambria Math"/>
                  <a:cs typeface="Cambria Math"/>
                </a:rPr>
                <a:t>,</a:t>
              </a:r>
              <a:r>
                <a:rPr sz="1875" spc="-124" dirty="0">
                  <a:latin typeface="Cambria Math"/>
                  <a:cs typeface="Cambria Math"/>
                </a:rPr>
                <a:t> </a:t>
              </a:r>
              <a:r>
                <a:rPr sz="1875" spc="19" dirty="0">
                  <a:latin typeface="Cambria Math"/>
                  <a:cs typeface="Cambria Math"/>
                </a:rPr>
                <a:t>𝑤</a:t>
              </a:r>
              <a:r>
                <a:rPr sz="2025" spc="28" baseline="-15432" dirty="0">
                  <a:latin typeface="Cambria Math"/>
                  <a:cs typeface="Cambria Math"/>
                </a:rPr>
                <a:t>𝑇</a:t>
              </a:r>
              <a:endParaRPr sz="2025" baseline="-15432">
                <a:latin typeface="Cambria Math"/>
                <a:cs typeface="Cambria Math"/>
              </a:endParaRPr>
            </a:p>
          </p:txBody>
        </p:sp>
        <p:sp>
          <p:nvSpPr>
            <p:cNvPr id="37" name="object 37"/>
            <p:cNvSpPr/>
            <p:nvPr/>
          </p:nvSpPr>
          <p:spPr>
            <a:xfrm>
              <a:off x="8103108" y="2401442"/>
              <a:ext cx="1071086" cy="266700"/>
            </a:xfrm>
            <a:custGeom>
              <a:avLst/>
              <a:gdLst/>
              <a:ahLst/>
              <a:cxnLst/>
              <a:rect l="l" t="t" r="r" b="b"/>
              <a:pathLst>
                <a:path w="1428115" h="355600">
                  <a:moveTo>
                    <a:pt x="1368805" y="0"/>
                  </a:moveTo>
                  <a:lnTo>
                    <a:pt x="59181" y="0"/>
                  </a:lnTo>
                  <a:lnTo>
                    <a:pt x="36165" y="4657"/>
                  </a:lnTo>
                  <a:lnTo>
                    <a:pt x="17351" y="17351"/>
                  </a:lnTo>
                  <a:lnTo>
                    <a:pt x="4657" y="36165"/>
                  </a:lnTo>
                  <a:lnTo>
                    <a:pt x="0" y="59181"/>
                  </a:lnTo>
                  <a:lnTo>
                    <a:pt x="0" y="295910"/>
                  </a:lnTo>
                  <a:lnTo>
                    <a:pt x="4657" y="318926"/>
                  </a:lnTo>
                  <a:lnTo>
                    <a:pt x="17351" y="337740"/>
                  </a:lnTo>
                  <a:lnTo>
                    <a:pt x="36165" y="350434"/>
                  </a:lnTo>
                  <a:lnTo>
                    <a:pt x="59181" y="355091"/>
                  </a:lnTo>
                  <a:lnTo>
                    <a:pt x="1368805" y="355091"/>
                  </a:lnTo>
                  <a:lnTo>
                    <a:pt x="1391822" y="350434"/>
                  </a:lnTo>
                  <a:lnTo>
                    <a:pt x="1410636" y="337740"/>
                  </a:lnTo>
                  <a:lnTo>
                    <a:pt x="1423330" y="318926"/>
                  </a:lnTo>
                  <a:lnTo>
                    <a:pt x="1427987" y="295910"/>
                  </a:lnTo>
                  <a:lnTo>
                    <a:pt x="1427987" y="59181"/>
                  </a:lnTo>
                  <a:lnTo>
                    <a:pt x="1423330" y="36165"/>
                  </a:lnTo>
                  <a:lnTo>
                    <a:pt x="1410636" y="17351"/>
                  </a:lnTo>
                  <a:lnTo>
                    <a:pt x="1391822" y="4657"/>
                  </a:lnTo>
                  <a:lnTo>
                    <a:pt x="1368805" y="0"/>
                  </a:lnTo>
                  <a:close/>
                </a:path>
              </a:pathLst>
            </a:custGeom>
            <a:solidFill>
              <a:srgbClr val="D3D6D2"/>
            </a:solidFill>
          </p:spPr>
          <p:txBody>
            <a:bodyPr wrap="square" lIns="0" tIns="0" rIns="0" bIns="0" rtlCol="0"/>
            <a:lstStyle/>
            <a:p>
              <a:endParaRPr sz="1350"/>
            </a:p>
          </p:txBody>
        </p:sp>
        <p:sp>
          <p:nvSpPr>
            <p:cNvPr id="38" name="object 38"/>
            <p:cNvSpPr txBox="1"/>
            <p:nvPr/>
          </p:nvSpPr>
          <p:spPr>
            <a:xfrm>
              <a:off x="8106598" y="1940015"/>
              <a:ext cx="1064419" cy="719267"/>
            </a:xfrm>
            <a:prstGeom prst="rect">
              <a:avLst/>
            </a:prstGeom>
          </p:spPr>
          <p:txBody>
            <a:bodyPr vert="horz" wrap="square" lIns="0" tIns="10001" rIns="0" bIns="0" rtlCol="0">
              <a:spAutoFit/>
            </a:bodyPr>
            <a:lstStyle/>
            <a:p>
              <a:pPr marL="183356">
                <a:spcBef>
                  <a:spcPts val="79"/>
                </a:spcBef>
              </a:pPr>
              <a:r>
                <a:rPr sz="1725" dirty="0">
                  <a:latin typeface="Wingdings"/>
                  <a:cs typeface="Wingdings"/>
                </a:rPr>
                <a:t></a:t>
              </a:r>
              <a:r>
                <a:rPr sz="1725" dirty="0">
                  <a:latin typeface="Calibri"/>
                  <a:cs typeface="Calibri"/>
                </a:rPr>
                <a:t>/</a:t>
              </a:r>
              <a:r>
                <a:rPr sz="1725" dirty="0">
                  <a:latin typeface="Wingdings"/>
                  <a:cs typeface="Wingdings"/>
                </a:rPr>
                <a:t></a:t>
              </a:r>
              <a:endParaRPr sz="1725">
                <a:latin typeface="Wingdings"/>
                <a:cs typeface="Wingdings"/>
              </a:endParaRPr>
            </a:p>
            <a:p>
              <a:pPr marL="9525">
                <a:spcBef>
                  <a:spcPts val="1346"/>
                </a:spcBef>
                <a:tabLst>
                  <a:tab pos="232410" algn="l"/>
                  <a:tab pos="1054418" algn="l"/>
                </a:tabLst>
              </a:pPr>
              <a:r>
                <a:rPr u="sng" spc="-49" dirty="0">
                  <a:uFill>
                    <a:solidFill>
                      <a:srgbClr val="D3D6D2"/>
                    </a:solidFill>
                  </a:uFill>
                  <a:latin typeface="Calibri"/>
                  <a:cs typeface="Calibri"/>
                </a:rPr>
                <a:t> 	</a:t>
              </a:r>
              <a:r>
                <a:rPr u="sng" spc="34" dirty="0">
                  <a:uFill>
                    <a:solidFill>
                      <a:srgbClr val="D3D6D2"/>
                    </a:solidFill>
                  </a:uFill>
                  <a:latin typeface="Calibri"/>
                  <a:cs typeface="Calibri"/>
                </a:rPr>
                <a:t>Linear	</a:t>
              </a:r>
              <a:endParaRPr>
                <a:latin typeface="Calibri"/>
                <a:cs typeface="Calibri"/>
              </a:endParaRPr>
            </a:p>
          </p:txBody>
        </p:sp>
        <p:sp>
          <p:nvSpPr>
            <p:cNvPr id="39" name="object 39"/>
            <p:cNvSpPr txBox="1"/>
            <p:nvPr/>
          </p:nvSpPr>
          <p:spPr>
            <a:xfrm>
              <a:off x="9329167" y="2331339"/>
              <a:ext cx="389573" cy="297678"/>
            </a:xfrm>
            <a:prstGeom prst="rect">
              <a:avLst/>
            </a:prstGeom>
          </p:spPr>
          <p:txBody>
            <a:bodyPr vert="horz" wrap="square" lIns="0" tIns="9049" rIns="0" bIns="0" rtlCol="0">
              <a:spAutoFit/>
            </a:bodyPr>
            <a:lstStyle/>
            <a:p>
              <a:pPr marL="9525">
                <a:spcBef>
                  <a:spcPts val="71"/>
                </a:spcBef>
              </a:pPr>
              <a:r>
                <a:rPr sz="1875" spc="11" dirty="0">
                  <a:latin typeface="Cambria Math"/>
                  <a:cs typeface="Cambria Math"/>
                </a:rPr>
                <a:t>𝐴,</a:t>
              </a:r>
              <a:r>
                <a:rPr sz="1875" spc="-165" dirty="0">
                  <a:latin typeface="Cambria Math"/>
                  <a:cs typeface="Cambria Math"/>
                </a:rPr>
                <a:t> </a:t>
              </a:r>
              <a:r>
                <a:rPr sz="1875" spc="-4" dirty="0">
                  <a:latin typeface="Cambria Math"/>
                  <a:cs typeface="Cambria Math"/>
                </a:rPr>
                <a:t>𝑏</a:t>
              </a:r>
              <a:endParaRPr sz="1875">
                <a:latin typeface="Cambria Math"/>
                <a:cs typeface="Cambria Math"/>
              </a:endParaRPr>
            </a:p>
          </p:txBody>
        </p:sp>
        <p:sp>
          <p:nvSpPr>
            <p:cNvPr id="40" name="object 40"/>
            <p:cNvSpPr txBox="1"/>
            <p:nvPr/>
          </p:nvSpPr>
          <p:spPr>
            <a:xfrm>
              <a:off x="6672643" y="4844986"/>
              <a:ext cx="3235166" cy="425116"/>
            </a:xfrm>
            <a:prstGeom prst="rect">
              <a:avLst/>
            </a:prstGeom>
          </p:spPr>
          <p:txBody>
            <a:bodyPr vert="horz" wrap="square" lIns="0" tIns="9525" rIns="0" bIns="0" rtlCol="0">
              <a:spAutoFit/>
            </a:bodyPr>
            <a:lstStyle/>
            <a:p>
              <a:pPr algn="ctr">
                <a:spcBef>
                  <a:spcPts val="75"/>
                </a:spcBef>
              </a:pPr>
              <a:r>
                <a:rPr sz="1350" spc="-8" dirty="0">
                  <a:solidFill>
                    <a:srgbClr val="175E53"/>
                  </a:solidFill>
                  <a:latin typeface="Calibri"/>
                  <a:cs typeface="Calibri"/>
                </a:rPr>
                <a:t>[Note </a:t>
              </a:r>
              <a:r>
                <a:rPr sz="1350" spc="-4" dirty="0">
                  <a:solidFill>
                    <a:srgbClr val="175E53"/>
                  </a:solidFill>
                  <a:latin typeface="Calibri"/>
                  <a:cs typeface="Calibri"/>
                </a:rPr>
                <a:t>how </a:t>
              </a:r>
              <a:r>
                <a:rPr sz="1350" dirty="0">
                  <a:solidFill>
                    <a:srgbClr val="175E53"/>
                  </a:solidFill>
                  <a:latin typeface="Calibri"/>
                  <a:cs typeface="Calibri"/>
                </a:rPr>
                <a:t>the </a:t>
              </a:r>
              <a:r>
                <a:rPr sz="1350" spc="-4" dirty="0">
                  <a:solidFill>
                    <a:srgbClr val="175E53"/>
                  </a:solidFill>
                  <a:latin typeface="Calibri"/>
                  <a:cs typeface="Calibri"/>
                </a:rPr>
                <a:t>linear </a:t>
              </a:r>
              <a:r>
                <a:rPr sz="1350" spc="-11" dirty="0">
                  <a:solidFill>
                    <a:srgbClr val="175E53"/>
                  </a:solidFill>
                  <a:latin typeface="Calibri"/>
                  <a:cs typeface="Calibri"/>
                </a:rPr>
                <a:t>layer </a:t>
              </a:r>
              <a:r>
                <a:rPr sz="1350" spc="-4" dirty="0">
                  <a:solidFill>
                    <a:srgbClr val="175E53"/>
                  </a:solidFill>
                  <a:latin typeface="Calibri"/>
                  <a:cs typeface="Calibri"/>
                </a:rPr>
                <a:t>hasn’t</a:t>
              </a:r>
              <a:r>
                <a:rPr sz="1350" spc="41" dirty="0">
                  <a:solidFill>
                    <a:srgbClr val="175E53"/>
                  </a:solidFill>
                  <a:latin typeface="Calibri"/>
                  <a:cs typeface="Calibri"/>
                </a:rPr>
                <a:t> </a:t>
              </a:r>
              <a:r>
                <a:rPr sz="1350" spc="-4" dirty="0">
                  <a:solidFill>
                    <a:srgbClr val="175E53"/>
                  </a:solidFill>
                  <a:latin typeface="Calibri"/>
                  <a:cs typeface="Calibri"/>
                </a:rPr>
                <a:t>been</a:t>
              </a:r>
              <a:endParaRPr sz="1350">
                <a:latin typeface="Calibri"/>
                <a:cs typeface="Calibri"/>
              </a:endParaRPr>
            </a:p>
            <a:p>
              <a:pPr algn="ctr">
                <a:lnSpc>
                  <a:spcPct val="100000"/>
                </a:lnSpc>
              </a:pPr>
              <a:r>
                <a:rPr sz="1350" spc="-8" dirty="0">
                  <a:solidFill>
                    <a:srgbClr val="175E53"/>
                  </a:solidFill>
                  <a:latin typeface="Calibri"/>
                  <a:cs typeface="Calibri"/>
                </a:rPr>
                <a:t>pretrained </a:t>
              </a:r>
              <a:r>
                <a:rPr sz="1350" dirty="0">
                  <a:solidFill>
                    <a:srgbClr val="175E53"/>
                  </a:solidFill>
                  <a:latin typeface="Calibri"/>
                  <a:cs typeface="Calibri"/>
                </a:rPr>
                <a:t>and </a:t>
              </a:r>
              <a:r>
                <a:rPr sz="1350" spc="-4" dirty="0">
                  <a:solidFill>
                    <a:srgbClr val="175E53"/>
                  </a:solidFill>
                  <a:latin typeface="Calibri"/>
                  <a:cs typeface="Calibri"/>
                </a:rPr>
                <a:t>must be </a:t>
              </a:r>
              <a:r>
                <a:rPr sz="1350" dirty="0">
                  <a:solidFill>
                    <a:srgbClr val="175E53"/>
                  </a:solidFill>
                  <a:latin typeface="Calibri"/>
                  <a:cs typeface="Calibri"/>
                </a:rPr>
                <a:t>learned </a:t>
              </a:r>
              <a:r>
                <a:rPr sz="1350" spc="-8" dirty="0">
                  <a:solidFill>
                    <a:srgbClr val="175E53"/>
                  </a:solidFill>
                  <a:latin typeface="Calibri"/>
                  <a:cs typeface="Calibri"/>
                </a:rPr>
                <a:t>from</a:t>
              </a:r>
              <a:r>
                <a:rPr sz="1350" spc="-4" dirty="0">
                  <a:solidFill>
                    <a:srgbClr val="175E53"/>
                  </a:solidFill>
                  <a:latin typeface="Calibri"/>
                  <a:cs typeface="Calibri"/>
                </a:rPr>
                <a:t> </a:t>
              </a:r>
              <a:r>
                <a:rPr sz="1350" spc="-11" dirty="0">
                  <a:solidFill>
                    <a:srgbClr val="175E53"/>
                  </a:solidFill>
                  <a:latin typeface="Calibri"/>
                  <a:cs typeface="Calibri"/>
                </a:rPr>
                <a:t>scratch.]</a:t>
              </a:r>
              <a:endParaRPr sz="1350">
                <a:latin typeface="Calibri"/>
                <a:cs typeface="Calibri"/>
              </a:endParaRPr>
            </a:p>
          </p:txBody>
        </p:sp>
      </p:grpSp>
      <p:sp>
        <p:nvSpPr>
          <p:cNvPr id="42" name="TextBox 41">
            <a:extLst>
              <a:ext uri="{FF2B5EF4-FFF2-40B4-BE49-F238E27FC236}">
                <a16:creationId xmlns:a16="http://schemas.microsoft.com/office/drawing/2014/main" id="{5E2DDC53-0F66-4F21-BC11-699A27308278}"/>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57293E-0E43-4074-A9AF-86808C0E24A9}"/>
              </a:ext>
            </a:extLst>
          </p:cNvPr>
          <p:cNvGrpSpPr/>
          <p:nvPr/>
        </p:nvGrpSpPr>
        <p:grpSpPr>
          <a:xfrm>
            <a:off x="737172" y="1426984"/>
            <a:ext cx="8159191" cy="4004032"/>
            <a:chOff x="1868730" y="1724597"/>
            <a:chExt cx="8159191" cy="4004032"/>
          </a:xfrm>
        </p:grpSpPr>
        <p:sp>
          <p:nvSpPr>
            <p:cNvPr id="3" name="object 3"/>
            <p:cNvSpPr txBox="1"/>
            <p:nvPr/>
          </p:nvSpPr>
          <p:spPr>
            <a:xfrm>
              <a:off x="1887779" y="1724597"/>
              <a:ext cx="5509736" cy="275556"/>
            </a:xfrm>
            <a:prstGeom prst="rect">
              <a:avLst/>
            </a:prstGeom>
          </p:spPr>
          <p:txBody>
            <a:bodyPr vert="horz" wrap="square" lIns="0" tIns="10001" rIns="0" bIns="0" rtlCol="0">
              <a:spAutoFit/>
            </a:bodyPr>
            <a:lstStyle/>
            <a:p>
              <a:pPr marL="9525">
                <a:spcBef>
                  <a:spcPts val="79"/>
                </a:spcBef>
              </a:pPr>
              <a:r>
                <a:rPr sz="1725" spc="-4" dirty="0">
                  <a:latin typeface="Calibri"/>
                  <a:cs typeface="Calibri"/>
                </a:rPr>
                <a:t>It’s </a:t>
              </a:r>
              <a:r>
                <a:rPr sz="1725" dirty="0">
                  <a:latin typeface="Calibri"/>
                  <a:cs typeface="Calibri"/>
                </a:rPr>
                <a:t>natural to pretrain decoders as language </a:t>
              </a:r>
              <a:r>
                <a:rPr sz="1725" spc="-4" dirty="0">
                  <a:latin typeface="Calibri"/>
                  <a:cs typeface="Calibri"/>
                </a:rPr>
                <a:t>models </a:t>
              </a:r>
              <a:r>
                <a:rPr sz="1725" dirty="0">
                  <a:latin typeface="Calibri"/>
                  <a:cs typeface="Calibri"/>
                </a:rPr>
                <a:t>and</a:t>
              </a:r>
              <a:r>
                <a:rPr sz="1725" spc="11" dirty="0">
                  <a:latin typeface="Calibri"/>
                  <a:cs typeface="Calibri"/>
                </a:rPr>
                <a:t> </a:t>
              </a:r>
              <a:r>
                <a:rPr sz="1725" dirty="0">
                  <a:latin typeface="Calibri"/>
                  <a:cs typeface="Calibri"/>
                </a:rPr>
                <a:t>then</a:t>
              </a:r>
              <a:endParaRPr sz="1725">
                <a:latin typeface="Calibri"/>
                <a:cs typeface="Calibri"/>
              </a:endParaRPr>
            </a:p>
          </p:txBody>
        </p:sp>
        <p:sp>
          <p:nvSpPr>
            <p:cNvPr id="4" name="object 4"/>
            <p:cNvSpPr txBox="1"/>
            <p:nvPr/>
          </p:nvSpPr>
          <p:spPr>
            <a:xfrm>
              <a:off x="1868730" y="2041207"/>
              <a:ext cx="3915251" cy="275556"/>
            </a:xfrm>
            <a:prstGeom prst="rect">
              <a:avLst/>
            </a:prstGeom>
          </p:spPr>
          <p:txBody>
            <a:bodyPr vert="horz" wrap="square" lIns="0" tIns="10001" rIns="0" bIns="0" rtlCol="0">
              <a:spAutoFit/>
            </a:bodyPr>
            <a:lstStyle/>
            <a:p>
              <a:pPr marL="28575">
                <a:spcBef>
                  <a:spcPts val="79"/>
                </a:spcBef>
              </a:pPr>
              <a:r>
                <a:rPr sz="1725" spc="-4" dirty="0">
                  <a:latin typeface="Calibri"/>
                  <a:cs typeface="Calibri"/>
                </a:rPr>
                <a:t>use </a:t>
              </a:r>
              <a:r>
                <a:rPr sz="1725" dirty="0">
                  <a:latin typeface="Calibri"/>
                  <a:cs typeface="Calibri"/>
                </a:rPr>
                <a:t>them as generators, finetuning their</a:t>
              </a:r>
              <a:r>
                <a:rPr sz="1725" spc="-8" dirty="0">
                  <a:latin typeface="Calibri"/>
                  <a:cs typeface="Calibri"/>
                </a:rPr>
                <a:t> </a:t>
              </a:r>
              <a:r>
                <a:rPr sz="1725" spc="23" dirty="0">
                  <a:latin typeface="Cambria Math"/>
                  <a:cs typeface="Cambria Math"/>
                </a:rPr>
                <a:t>𝑝</a:t>
              </a:r>
              <a:r>
                <a:rPr sz="1856" spc="33" baseline="-15151" dirty="0">
                  <a:latin typeface="Cambria Math"/>
                  <a:cs typeface="Cambria Math"/>
                </a:rPr>
                <a:t>𝜃</a:t>
              </a:r>
              <a:endParaRPr sz="1856" baseline="-15151">
                <a:latin typeface="Cambria Math"/>
                <a:cs typeface="Cambria Math"/>
              </a:endParaRPr>
            </a:p>
          </p:txBody>
        </p:sp>
        <p:sp>
          <p:nvSpPr>
            <p:cNvPr id="5" name="object 5"/>
            <p:cNvSpPr/>
            <p:nvPr/>
          </p:nvSpPr>
          <p:spPr>
            <a:xfrm>
              <a:off x="5787962" y="2105979"/>
              <a:ext cx="354330" cy="203359"/>
            </a:xfrm>
            <a:custGeom>
              <a:avLst/>
              <a:gdLst/>
              <a:ahLst/>
              <a:cxnLst/>
              <a:rect l="l" t="t" r="r" b="b"/>
              <a:pathLst>
                <a:path w="472439" h="271144">
                  <a:moveTo>
                    <a:pt x="471931" y="2031"/>
                  </a:moveTo>
                  <a:lnTo>
                    <a:pt x="449960" y="2031"/>
                  </a:lnTo>
                  <a:lnTo>
                    <a:pt x="449960" y="267969"/>
                  </a:lnTo>
                  <a:lnTo>
                    <a:pt x="471931" y="267969"/>
                  </a:lnTo>
                  <a:lnTo>
                    <a:pt x="471931" y="2031"/>
                  </a:lnTo>
                  <a:close/>
                </a:path>
                <a:path w="472439" h="271144">
                  <a:moveTo>
                    <a:pt x="86359" y="0"/>
                  </a:moveTo>
                  <a:lnTo>
                    <a:pt x="49498" y="17414"/>
                  </a:lnTo>
                  <a:lnTo>
                    <a:pt x="22351" y="47497"/>
                  </a:lnTo>
                  <a:lnTo>
                    <a:pt x="5556" y="87804"/>
                  </a:lnTo>
                  <a:lnTo>
                    <a:pt x="0" y="135635"/>
                  </a:lnTo>
                  <a:lnTo>
                    <a:pt x="1383" y="160569"/>
                  </a:lnTo>
                  <a:lnTo>
                    <a:pt x="12483" y="204626"/>
                  </a:lnTo>
                  <a:lnTo>
                    <a:pt x="34603" y="240319"/>
                  </a:lnTo>
                  <a:lnTo>
                    <a:pt x="66694" y="264029"/>
                  </a:lnTo>
                  <a:lnTo>
                    <a:pt x="86359" y="271144"/>
                  </a:lnTo>
                  <a:lnTo>
                    <a:pt x="89788" y="260095"/>
                  </a:lnTo>
                  <a:lnTo>
                    <a:pt x="74360" y="253237"/>
                  </a:lnTo>
                  <a:lnTo>
                    <a:pt x="61039" y="243712"/>
                  </a:lnTo>
                  <a:lnTo>
                    <a:pt x="33692" y="199354"/>
                  </a:lnTo>
                  <a:lnTo>
                    <a:pt x="25640" y="158118"/>
                  </a:lnTo>
                  <a:lnTo>
                    <a:pt x="24637" y="134238"/>
                  </a:lnTo>
                  <a:lnTo>
                    <a:pt x="25640" y="111089"/>
                  </a:lnTo>
                  <a:lnTo>
                    <a:pt x="33692" y="70981"/>
                  </a:lnTo>
                  <a:lnTo>
                    <a:pt x="61150" y="27273"/>
                  </a:lnTo>
                  <a:lnTo>
                    <a:pt x="90296" y="11049"/>
                  </a:lnTo>
                  <a:lnTo>
                    <a:pt x="86359" y="0"/>
                  </a:lnTo>
                  <a:close/>
                </a:path>
              </a:pathLst>
            </a:custGeom>
            <a:solidFill>
              <a:srgbClr val="000000"/>
            </a:solidFill>
          </p:spPr>
          <p:txBody>
            <a:bodyPr wrap="square" lIns="0" tIns="0" rIns="0" bIns="0" rtlCol="0"/>
            <a:lstStyle/>
            <a:p>
              <a:endParaRPr sz="1350"/>
            </a:p>
          </p:txBody>
        </p:sp>
        <p:sp>
          <p:nvSpPr>
            <p:cNvPr id="6" name="object 6"/>
            <p:cNvSpPr txBox="1"/>
            <p:nvPr/>
          </p:nvSpPr>
          <p:spPr>
            <a:xfrm>
              <a:off x="5831966" y="2085785"/>
              <a:ext cx="1103948" cy="275621"/>
            </a:xfrm>
            <a:prstGeom prst="rect">
              <a:avLst/>
            </a:prstGeom>
          </p:spPr>
          <p:txBody>
            <a:bodyPr vert="horz" wrap="square" lIns="0" tIns="10001" rIns="0" bIns="0" rtlCol="0">
              <a:spAutoFit/>
            </a:bodyPr>
            <a:lstStyle/>
            <a:p>
              <a:pPr marL="28575">
                <a:spcBef>
                  <a:spcPts val="79"/>
                </a:spcBef>
              </a:pPr>
              <a:r>
                <a:rPr sz="2588" spc="5" baseline="10869" dirty="0">
                  <a:latin typeface="Cambria Math"/>
                  <a:cs typeface="Cambria Math"/>
                </a:rPr>
                <a:t>𝑤</a:t>
              </a:r>
              <a:r>
                <a:rPr sz="1238" spc="4" dirty="0">
                  <a:latin typeface="Cambria Math"/>
                  <a:cs typeface="Cambria Math"/>
                </a:rPr>
                <a:t>𝑡</a:t>
              </a:r>
              <a:r>
                <a:rPr sz="1238" spc="60" dirty="0">
                  <a:latin typeface="Cambria Math"/>
                  <a:cs typeface="Cambria Math"/>
                </a:rPr>
                <a:t> </a:t>
              </a:r>
              <a:r>
                <a:rPr lang="en-US" sz="1238" spc="60" dirty="0">
                  <a:latin typeface="Cambria Math"/>
                  <a:cs typeface="Cambria Math"/>
                </a:rPr>
                <a:t> </a:t>
              </a:r>
              <a:r>
                <a:rPr sz="2588" spc="23" baseline="10869" dirty="0">
                  <a:latin typeface="Cambria Math"/>
                  <a:cs typeface="Cambria Math"/>
                </a:rPr>
                <a:t>𝑤</a:t>
              </a:r>
              <a:r>
                <a:rPr sz="1238" spc="15" dirty="0">
                  <a:latin typeface="Cambria Math"/>
                  <a:cs typeface="Cambria Math"/>
                </a:rPr>
                <a:t>1:𝑡−1</a:t>
              </a:r>
              <a:r>
                <a:rPr sz="2588" spc="23" baseline="10869" dirty="0">
                  <a:latin typeface="Cambria Math"/>
                  <a:cs typeface="Cambria Math"/>
                </a:rPr>
                <a:t>)</a:t>
              </a:r>
              <a:r>
                <a:rPr sz="2588" spc="23" baseline="10869" dirty="0">
                  <a:latin typeface="Calibri"/>
                  <a:cs typeface="Calibri"/>
                </a:rPr>
                <a:t>!</a:t>
              </a:r>
              <a:endParaRPr sz="2588" baseline="10869" dirty="0">
                <a:latin typeface="Calibri"/>
                <a:cs typeface="Calibri"/>
              </a:endParaRPr>
            </a:p>
          </p:txBody>
        </p:sp>
        <p:sp>
          <p:nvSpPr>
            <p:cNvPr id="7" name="object 7"/>
            <p:cNvSpPr txBox="1"/>
            <p:nvPr/>
          </p:nvSpPr>
          <p:spPr>
            <a:xfrm>
              <a:off x="1887780" y="2549177"/>
              <a:ext cx="3960019" cy="1439977"/>
            </a:xfrm>
            <a:prstGeom prst="rect">
              <a:avLst/>
            </a:prstGeom>
          </p:spPr>
          <p:txBody>
            <a:bodyPr vert="horz" wrap="square" lIns="0" tIns="10001" rIns="0" bIns="0" rtlCol="0">
              <a:spAutoFit/>
            </a:bodyPr>
            <a:lstStyle/>
            <a:p>
              <a:pPr marL="9525" marR="3810">
                <a:spcBef>
                  <a:spcPts val="79"/>
                </a:spcBef>
              </a:pPr>
              <a:r>
                <a:rPr sz="1725" dirty="0">
                  <a:latin typeface="Calibri"/>
                  <a:cs typeface="Calibri"/>
                </a:rPr>
                <a:t>This is helpful in </a:t>
              </a:r>
              <a:r>
                <a:rPr sz="1725" spc="-4" dirty="0">
                  <a:latin typeface="Calibri"/>
                  <a:cs typeface="Calibri"/>
                </a:rPr>
                <a:t>tasks </a:t>
              </a:r>
              <a:r>
                <a:rPr sz="1725" b="1" spc="-4" dirty="0">
                  <a:latin typeface="Calibri"/>
                  <a:cs typeface="Calibri"/>
                </a:rPr>
                <a:t>where </a:t>
              </a:r>
              <a:r>
                <a:rPr sz="1725" b="1" dirty="0">
                  <a:latin typeface="Calibri"/>
                  <a:cs typeface="Calibri"/>
                </a:rPr>
                <a:t>the output is a  sequence </a:t>
              </a:r>
              <a:r>
                <a:rPr sz="1725" spc="-4" dirty="0">
                  <a:latin typeface="Calibri"/>
                  <a:cs typeface="Calibri"/>
                </a:rPr>
                <a:t>with </a:t>
              </a:r>
              <a:r>
                <a:rPr sz="1725" dirty="0">
                  <a:latin typeface="Calibri"/>
                  <a:cs typeface="Calibri"/>
                </a:rPr>
                <a:t>a vocabulary </a:t>
              </a:r>
              <a:r>
                <a:rPr sz="1725" spc="-4" dirty="0">
                  <a:latin typeface="Calibri"/>
                  <a:cs typeface="Calibri"/>
                </a:rPr>
                <a:t>like </a:t>
              </a:r>
              <a:r>
                <a:rPr sz="1725" dirty="0">
                  <a:latin typeface="Calibri"/>
                  <a:cs typeface="Calibri"/>
                </a:rPr>
                <a:t>that at  pretraining</a:t>
              </a:r>
              <a:r>
                <a:rPr sz="1725" spc="-11" dirty="0">
                  <a:latin typeface="Calibri"/>
                  <a:cs typeface="Calibri"/>
                </a:rPr>
                <a:t> </a:t>
              </a:r>
              <a:r>
                <a:rPr sz="1725" spc="-4" dirty="0">
                  <a:latin typeface="Calibri"/>
                  <a:cs typeface="Calibri"/>
                </a:rPr>
                <a:t>time!</a:t>
              </a:r>
              <a:endParaRPr sz="1725">
                <a:latin typeface="Calibri"/>
                <a:cs typeface="Calibri"/>
              </a:endParaRPr>
            </a:p>
            <a:p>
              <a:pPr marL="523875" indent="-171926">
                <a:spcBef>
                  <a:spcPts val="413"/>
                </a:spcBef>
                <a:buClr>
                  <a:srgbClr val="007B92"/>
                </a:buClr>
                <a:buFont typeface="Times New Roman"/>
                <a:buChar char="•"/>
                <a:tabLst>
                  <a:tab pos="523875" algn="l"/>
                </a:tabLst>
              </a:pPr>
              <a:r>
                <a:rPr sz="1725" spc="-4" dirty="0">
                  <a:latin typeface="Calibri"/>
                  <a:cs typeface="Calibri"/>
                </a:rPr>
                <a:t>Dialogue (context=dialogue</a:t>
              </a:r>
              <a:r>
                <a:rPr sz="1725" spc="26" dirty="0">
                  <a:latin typeface="Calibri"/>
                  <a:cs typeface="Calibri"/>
                </a:rPr>
                <a:t> </a:t>
              </a:r>
              <a:r>
                <a:rPr sz="1725" spc="-4" dirty="0">
                  <a:latin typeface="Calibri"/>
                  <a:cs typeface="Calibri"/>
                </a:rPr>
                <a:t>history)</a:t>
              </a:r>
              <a:endParaRPr sz="1725">
                <a:latin typeface="Calibri"/>
                <a:cs typeface="Calibri"/>
              </a:endParaRPr>
            </a:p>
            <a:p>
              <a:pPr marL="523875" indent="-171926">
                <a:spcBef>
                  <a:spcPts val="416"/>
                </a:spcBef>
                <a:buClr>
                  <a:srgbClr val="007B92"/>
                </a:buClr>
                <a:buFont typeface="Times New Roman"/>
                <a:buChar char="•"/>
                <a:tabLst>
                  <a:tab pos="523875" algn="l"/>
                </a:tabLst>
              </a:pPr>
              <a:r>
                <a:rPr sz="1725" spc="-4" dirty="0">
                  <a:latin typeface="Calibri"/>
                  <a:cs typeface="Calibri"/>
                </a:rPr>
                <a:t>Summarization</a:t>
              </a:r>
              <a:r>
                <a:rPr sz="1725" spc="4" dirty="0">
                  <a:latin typeface="Calibri"/>
                  <a:cs typeface="Calibri"/>
                </a:rPr>
                <a:t> </a:t>
              </a:r>
              <a:r>
                <a:rPr sz="1725" spc="-4" dirty="0">
                  <a:latin typeface="Calibri"/>
                  <a:cs typeface="Calibri"/>
                </a:rPr>
                <a:t>(context=document)</a:t>
              </a:r>
              <a:endParaRPr sz="1725">
                <a:latin typeface="Calibri"/>
                <a:cs typeface="Calibri"/>
              </a:endParaRPr>
            </a:p>
          </p:txBody>
        </p:sp>
        <p:sp>
          <p:nvSpPr>
            <p:cNvPr id="8" name="object 8"/>
            <p:cNvSpPr/>
            <p:nvPr/>
          </p:nvSpPr>
          <p:spPr>
            <a:xfrm>
              <a:off x="4444938" y="4349974"/>
              <a:ext cx="1034415" cy="203359"/>
            </a:xfrm>
            <a:custGeom>
              <a:avLst/>
              <a:gdLst/>
              <a:ahLst/>
              <a:cxnLst/>
              <a:rect l="l" t="t" r="r" b="b"/>
              <a:pathLst>
                <a:path w="1379220" h="271145">
                  <a:moveTo>
                    <a:pt x="1292605" y="0"/>
                  </a:moveTo>
                  <a:lnTo>
                    <a:pt x="1288795" y="11049"/>
                  </a:lnTo>
                  <a:lnTo>
                    <a:pt x="1304464" y="17809"/>
                  </a:lnTo>
                  <a:lnTo>
                    <a:pt x="1317942" y="27225"/>
                  </a:lnTo>
                  <a:lnTo>
                    <a:pt x="1345326" y="70925"/>
                  </a:lnTo>
                  <a:lnTo>
                    <a:pt x="1353327" y="111017"/>
                  </a:lnTo>
                  <a:lnTo>
                    <a:pt x="1354327" y="134112"/>
                  </a:lnTo>
                  <a:lnTo>
                    <a:pt x="1353327" y="158045"/>
                  </a:lnTo>
                  <a:lnTo>
                    <a:pt x="1345326" y="199245"/>
                  </a:lnTo>
                  <a:lnTo>
                    <a:pt x="1317990" y="243681"/>
                  </a:lnTo>
                  <a:lnTo>
                    <a:pt x="1289177" y="259969"/>
                  </a:lnTo>
                  <a:lnTo>
                    <a:pt x="1292605" y="271018"/>
                  </a:lnTo>
                  <a:lnTo>
                    <a:pt x="1329578" y="253666"/>
                  </a:lnTo>
                  <a:lnTo>
                    <a:pt x="1356740" y="223647"/>
                  </a:lnTo>
                  <a:lnTo>
                    <a:pt x="1373489" y="183451"/>
                  </a:lnTo>
                  <a:lnTo>
                    <a:pt x="1379092" y="135636"/>
                  </a:lnTo>
                  <a:lnTo>
                    <a:pt x="1377690" y="110773"/>
                  </a:lnTo>
                  <a:lnTo>
                    <a:pt x="1366502" y="66716"/>
                  </a:lnTo>
                  <a:lnTo>
                    <a:pt x="1344308" y="30825"/>
                  </a:lnTo>
                  <a:lnTo>
                    <a:pt x="1312253" y="7100"/>
                  </a:lnTo>
                  <a:lnTo>
                    <a:pt x="1292605" y="0"/>
                  </a:lnTo>
                  <a:close/>
                </a:path>
                <a:path w="1379220" h="271145">
                  <a:moveTo>
                    <a:pt x="86359" y="0"/>
                  </a:moveTo>
                  <a:lnTo>
                    <a:pt x="49498" y="17367"/>
                  </a:lnTo>
                  <a:lnTo>
                    <a:pt x="22351" y="47498"/>
                  </a:lnTo>
                  <a:lnTo>
                    <a:pt x="5556" y="87804"/>
                  </a:lnTo>
                  <a:lnTo>
                    <a:pt x="0" y="135636"/>
                  </a:lnTo>
                  <a:lnTo>
                    <a:pt x="1383" y="160496"/>
                  </a:lnTo>
                  <a:lnTo>
                    <a:pt x="12483" y="204501"/>
                  </a:lnTo>
                  <a:lnTo>
                    <a:pt x="34603" y="240246"/>
                  </a:lnTo>
                  <a:lnTo>
                    <a:pt x="66694" y="263919"/>
                  </a:lnTo>
                  <a:lnTo>
                    <a:pt x="86359" y="271018"/>
                  </a:lnTo>
                  <a:lnTo>
                    <a:pt x="89788" y="259969"/>
                  </a:lnTo>
                  <a:lnTo>
                    <a:pt x="74360" y="253182"/>
                  </a:lnTo>
                  <a:lnTo>
                    <a:pt x="61039" y="243681"/>
                  </a:lnTo>
                  <a:lnTo>
                    <a:pt x="33692" y="199245"/>
                  </a:lnTo>
                  <a:lnTo>
                    <a:pt x="25640" y="158045"/>
                  </a:lnTo>
                  <a:lnTo>
                    <a:pt x="24637" y="134112"/>
                  </a:lnTo>
                  <a:lnTo>
                    <a:pt x="25640" y="111017"/>
                  </a:lnTo>
                  <a:lnTo>
                    <a:pt x="33692" y="70925"/>
                  </a:lnTo>
                  <a:lnTo>
                    <a:pt x="61150" y="27225"/>
                  </a:lnTo>
                  <a:lnTo>
                    <a:pt x="90296" y="11049"/>
                  </a:lnTo>
                  <a:lnTo>
                    <a:pt x="86359" y="0"/>
                  </a:lnTo>
                  <a:close/>
                </a:path>
              </a:pathLst>
            </a:custGeom>
            <a:solidFill>
              <a:srgbClr val="000000"/>
            </a:solidFill>
          </p:spPr>
          <p:txBody>
            <a:bodyPr wrap="square" lIns="0" tIns="0" rIns="0" bIns="0" rtlCol="0"/>
            <a:lstStyle/>
            <a:p>
              <a:endParaRPr sz="1350"/>
            </a:p>
          </p:txBody>
        </p:sp>
        <p:sp>
          <p:nvSpPr>
            <p:cNvPr id="9" name="object 9"/>
            <p:cNvSpPr txBox="1"/>
            <p:nvPr/>
          </p:nvSpPr>
          <p:spPr>
            <a:xfrm>
              <a:off x="2452783" y="4285680"/>
              <a:ext cx="3158110" cy="540533"/>
            </a:xfrm>
            <a:prstGeom prst="rect">
              <a:avLst/>
            </a:prstGeom>
          </p:spPr>
          <p:txBody>
            <a:bodyPr vert="horz" wrap="square" lIns="0" tIns="9525" rIns="0" bIns="0" rtlCol="0">
              <a:spAutoFit/>
            </a:bodyPr>
            <a:lstStyle/>
            <a:p>
              <a:pPr marL="28575">
                <a:spcBef>
                  <a:spcPts val="75"/>
                </a:spcBef>
                <a:tabLst>
                  <a:tab pos="1187768" algn="l"/>
                </a:tabLst>
              </a:pPr>
              <a:r>
                <a:rPr sz="1725" spc="26" dirty="0">
                  <a:latin typeface="Cambria Math"/>
                  <a:cs typeface="Cambria Math"/>
                </a:rPr>
                <a:t>ℎ</a:t>
              </a:r>
              <a:r>
                <a:rPr sz="1856" spc="39" baseline="-15151" dirty="0">
                  <a:latin typeface="Cambria Math"/>
                  <a:cs typeface="Cambria Math"/>
                </a:rPr>
                <a:t>1</a:t>
              </a:r>
              <a:r>
                <a:rPr sz="1725" spc="26" dirty="0">
                  <a:latin typeface="Cambria Math"/>
                  <a:cs typeface="Cambria Math"/>
                </a:rPr>
                <a:t>,</a:t>
              </a:r>
              <a:r>
                <a:rPr sz="1725" spc="-289" dirty="0">
                  <a:latin typeface="Cambria Math"/>
                  <a:cs typeface="Cambria Math"/>
                </a:rPr>
                <a:t> </a:t>
              </a:r>
              <a:r>
                <a:rPr sz="1725" dirty="0">
                  <a:latin typeface="Cambria Math"/>
                  <a:cs typeface="Cambria Math"/>
                </a:rPr>
                <a:t>… , </a:t>
              </a:r>
              <a:r>
                <a:rPr sz="1725" spc="53" dirty="0">
                  <a:latin typeface="Cambria Math"/>
                  <a:cs typeface="Cambria Math"/>
                </a:rPr>
                <a:t>ℎ</a:t>
              </a:r>
              <a:r>
                <a:rPr sz="1856" spc="78" baseline="-15151" dirty="0">
                  <a:latin typeface="Cambria Math"/>
                  <a:cs typeface="Cambria Math"/>
                </a:rPr>
                <a:t>𝑇</a:t>
              </a:r>
              <a:r>
                <a:rPr sz="1856" spc="472" baseline="-15151" dirty="0">
                  <a:latin typeface="Cambria Math"/>
                  <a:cs typeface="Cambria Math"/>
                </a:rPr>
                <a:t> </a:t>
              </a:r>
              <a:r>
                <a:rPr sz="1725" dirty="0">
                  <a:latin typeface="Cambria Math"/>
                  <a:cs typeface="Cambria Math"/>
                </a:rPr>
                <a:t>=	Decoder </a:t>
              </a:r>
              <a:r>
                <a:rPr lang="en-US" sz="1725" dirty="0">
                  <a:latin typeface="Cambria Math"/>
                  <a:cs typeface="Cambria Math"/>
                </a:rPr>
                <a:t> </a:t>
              </a:r>
              <a:r>
                <a:rPr sz="1725" spc="4" dirty="0">
                  <a:latin typeface="Cambria Math"/>
                  <a:cs typeface="Cambria Math"/>
                </a:rPr>
                <a:t>𝑤</a:t>
              </a:r>
              <a:r>
                <a:rPr sz="1856" spc="5" baseline="-15151" dirty="0">
                  <a:latin typeface="Cambria Math"/>
                  <a:cs typeface="Cambria Math"/>
                </a:rPr>
                <a:t>1</a:t>
              </a:r>
              <a:r>
                <a:rPr sz="1725" spc="4" dirty="0">
                  <a:latin typeface="Cambria Math"/>
                  <a:cs typeface="Cambria Math"/>
                </a:rPr>
                <a:t>, </a:t>
              </a:r>
              <a:r>
                <a:rPr sz="1725" dirty="0">
                  <a:latin typeface="Cambria Math"/>
                  <a:cs typeface="Cambria Math"/>
                </a:rPr>
                <a:t>… ,</a:t>
              </a:r>
              <a:r>
                <a:rPr sz="1725" spc="-4" dirty="0">
                  <a:latin typeface="Cambria Math"/>
                  <a:cs typeface="Cambria Math"/>
                </a:rPr>
                <a:t> </a:t>
              </a:r>
              <a:r>
                <a:rPr sz="1725" spc="23" dirty="0">
                  <a:latin typeface="Cambria Math"/>
                  <a:cs typeface="Cambria Math"/>
                </a:rPr>
                <a:t>𝑤</a:t>
              </a:r>
              <a:r>
                <a:rPr sz="1856" spc="33" baseline="-15151" dirty="0">
                  <a:latin typeface="Cambria Math"/>
                  <a:cs typeface="Cambria Math"/>
                </a:rPr>
                <a:t>𝑇</a:t>
              </a:r>
              <a:endParaRPr sz="1856" baseline="-15151" dirty="0">
                <a:latin typeface="Cambria Math"/>
                <a:cs typeface="Cambria Math"/>
              </a:endParaRPr>
            </a:p>
            <a:p>
              <a:pPr marL="793433">
                <a:spcBef>
                  <a:spcPts val="4"/>
                </a:spcBef>
              </a:pPr>
              <a:r>
                <a:rPr sz="1725" spc="4" dirty="0">
                  <a:latin typeface="Cambria Math"/>
                  <a:cs typeface="Cambria Math"/>
                </a:rPr>
                <a:t>𝑤</a:t>
              </a:r>
              <a:r>
                <a:rPr sz="1856" spc="5" baseline="-15151" dirty="0">
                  <a:latin typeface="Cambria Math"/>
                  <a:cs typeface="Cambria Math"/>
                </a:rPr>
                <a:t>𝑡 </a:t>
              </a:r>
              <a:r>
                <a:rPr sz="1725" dirty="0">
                  <a:latin typeface="Cambria Math"/>
                  <a:cs typeface="Cambria Math"/>
                </a:rPr>
                <a:t>∼ </a:t>
              </a:r>
              <a:r>
                <a:rPr sz="1725" spc="15" dirty="0">
                  <a:latin typeface="Cambria Math"/>
                  <a:cs typeface="Cambria Math"/>
                </a:rPr>
                <a:t>𝐴𝑤</a:t>
              </a:r>
              <a:r>
                <a:rPr sz="1856" spc="23" baseline="-15151" dirty="0">
                  <a:latin typeface="Cambria Math"/>
                  <a:cs typeface="Cambria Math"/>
                </a:rPr>
                <a:t>𝑡−1 </a:t>
              </a:r>
              <a:r>
                <a:rPr sz="1725" dirty="0">
                  <a:latin typeface="Cambria Math"/>
                  <a:cs typeface="Cambria Math"/>
                </a:rPr>
                <a:t>+</a:t>
              </a:r>
              <a:r>
                <a:rPr sz="1725" spc="-23" dirty="0">
                  <a:latin typeface="Cambria Math"/>
                  <a:cs typeface="Cambria Math"/>
                </a:rPr>
                <a:t> </a:t>
              </a:r>
              <a:r>
                <a:rPr sz="1725" dirty="0">
                  <a:latin typeface="Cambria Math"/>
                  <a:cs typeface="Cambria Math"/>
                </a:rPr>
                <a:t>𝑏</a:t>
              </a:r>
            </a:p>
          </p:txBody>
        </p:sp>
        <p:sp>
          <p:nvSpPr>
            <p:cNvPr id="10" name="object 10"/>
            <p:cNvSpPr txBox="1"/>
            <p:nvPr/>
          </p:nvSpPr>
          <p:spPr>
            <a:xfrm>
              <a:off x="1887779" y="5179696"/>
              <a:ext cx="3943350" cy="548933"/>
            </a:xfrm>
            <a:prstGeom prst="rect">
              <a:avLst/>
            </a:prstGeom>
          </p:spPr>
          <p:txBody>
            <a:bodyPr vert="horz" wrap="square" lIns="0" tIns="19050" rIns="0" bIns="0" rtlCol="0">
              <a:spAutoFit/>
            </a:bodyPr>
            <a:lstStyle/>
            <a:p>
              <a:pPr marL="9525" marR="3810">
                <a:lnSpc>
                  <a:spcPts val="2063"/>
                </a:lnSpc>
                <a:spcBef>
                  <a:spcPts val="150"/>
                </a:spcBef>
              </a:pPr>
              <a:r>
                <a:rPr sz="1725" dirty="0">
                  <a:latin typeface="Calibri"/>
                  <a:cs typeface="Calibri"/>
                </a:rPr>
                <a:t>Where </a:t>
              </a:r>
              <a:r>
                <a:rPr sz="1725" spc="8" dirty="0">
                  <a:latin typeface="Cambria Math"/>
                  <a:cs typeface="Cambria Math"/>
                </a:rPr>
                <a:t>𝐴, </a:t>
              </a:r>
              <a:r>
                <a:rPr sz="1725" dirty="0">
                  <a:latin typeface="Cambria Math"/>
                  <a:cs typeface="Cambria Math"/>
                </a:rPr>
                <a:t>𝑏 </a:t>
              </a:r>
              <a:r>
                <a:rPr sz="1725" dirty="0">
                  <a:latin typeface="Calibri"/>
                  <a:cs typeface="Calibri"/>
                </a:rPr>
                <a:t>were pretrained in the</a:t>
              </a:r>
              <a:r>
                <a:rPr sz="1725" spc="-64" dirty="0">
                  <a:latin typeface="Calibri"/>
                  <a:cs typeface="Calibri"/>
                </a:rPr>
                <a:t> </a:t>
              </a:r>
              <a:r>
                <a:rPr sz="1725" dirty="0">
                  <a:latin typeface="Calibri"/>
                  <a:cs typeface="Calibri"/>
                </a:rPr>
                <a:t>language  </a:t>
              </a:r>
              <a:r>
                <a:rPr sz="1725" spc="-4" dirty="0">
                  <a:latin typeface="Calibri"/>
                  <a:cs typeface="Calibri"/>
                </a:rPr>
                <a:t>model!</a:t>
              </a:r>
              <a:endParaRPr sz="1725">
                <a:latin typeface="Calibri"/>
                <a:cs typeface="Calibri"/>
              </a:endParaRPr>
            </a:p>
          </p:txBody>
        </p:sp>
        <p:grpSp>
          <p:nvGrpSpPr>
            <p:cNvPr id="11" name="object 11"/>
            <p:cNvGrpSpPr/>
            <p:nvPr/>
          </p:nvGrpSpPr>
          <p:grpSpPr>
            <a:xfrm>
              <a:off x="7131415" y="2896363"/>
              <a:ext cx="1783556" cy="627221"/>
              <a:chOff x="7476553" y="2718816"/>
              <a:chExt cx="2378075" cy="836294"/>
            </a:xfrm>
          </p:grpSpPr>
          <p:sp>
            <p:nvSpPr>
              <p:cNvPr id="12" name="object 12"/>
              <p:cNvSpPr/>
              <p:nvPr/>
            </p:nvSpPr>
            <p:spPr>
              <a:xfrm>
                <a:off x="7606284" y="2718816"/>
                <a:ext cx="76200" cy="836294"/>
              </a:xfrm>
              <a:custGeom>
                <a:avLst/>
                <a:gdLst/>
                <a:ahLst/>
                <a:cxnLst/>
                <a:rect l="l" t="t" r="r" b="b"/>
                <a:pathLst>
                  <a:path w="76200" h="836295">
                    <a:moveTo>
                      <a:pt x="44450" y="63500"/>
                    </a:moveTo>
                    <a:lnTo>
                      <a:pt x="31750" y="63500"/>
                    </a:lnTo>
                    <a:lnTo>
                      <a:pt x="31750" y="835913"/>
                    </a:lnTo>
                    <a:lnTo>
                      <a:pt x="44450" y="835913"/>
                    </a:lnTo>
                    <a:lnTo>
                      <a:pt x="44450" y="63500"/>
                    </a:lnTo>
                    <a:close/>
                  </a:path>
                  <a:path w="76200" h="836295">
                    <a:moveTo>
                      <a:pt x="38100" y="0"/>
                    </a:moveTo>
                    <a:lnTo>
                      <a:pt x="0" y="76200"/>
                    </a:lnTo>
                    <a:lnTo>
                      <a:pt x="31750" y="76200"/>
                    </a:lnTo>
                    <a:lnTo>
                      <a:pt x="31750" y="63500"/>
                    </a:lnTo>
                    <a:lnTo>
                      <a:pt x="69850" y="63500"/>
                    </a:lnTo>
                    <a:lnTo>
                      <a:pt x="38100" y="0"/>
                    </a:lnTo>
                    <a:close/>
                  </a:path>
                  <a:path w="76200" h="83629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13" name="object 13"/>
              <p:cNvSpPr/>
              <p:nvPr/>
            </p:nvSpPr>
            <p:spPr>
              <a:xfrm>
                <a:off x="7481316" y="2862072"/>
                <a:ext cx="342900" cy="192405"/>
              </a:xfrm>
              <a:custGeom>
                <a:avLst/>
                <a:gdLst/>
                <a:ahLst/>
                <a:cxnLst/>
                <a:rect l="l" t="t" r="r" b="b"/>
                <a:pathLst>
                  <a:path w="342900" h="192405">
                    <a:moveTo>
                      <a:pt x="310895" y="0"/>
                    </a:moveTo>
                    <a:lnTo>
                      <a:pt x="32003" y="0"/>
                    </a:lnTo>
                    <a:lnTo>
                      <a:pt x="19556" y="2518"/>
                    </a:lnTo>
                    <a:lnTo>
                      <a:pt x="9382" y="9382"/>
                    </a:lnTo>
                    <a:lnTo>
                      <a:pt x="2518" y="19556"/>
                    </a:lnTo>
                    <a:lnTo>
                      <a:pt x="0" y="32003"/>
                    </a:lnTo>
                    <a:lnTo>
                      <a:pt x="0" y="160019"/>
                    </a:lnTo>
                    <a:lnTo>
                      <a:pt x="2518" y="172467"/>
                    </a:lnTo>
                    <a:lnTo>
                      <a:pt x="9382" y="182641"/>
                    </a:lnTo>
                    <a:lnTo>
                      <a:pt x="19556" y="189505"/>
                    </a:lnTo>
                    <a:lnTo>
                      <a:pt x="32003" y="192024"/>
                    </a:lnTo>
                    <a:lnTo>
                      <a:pt x="310895" y="192024"/>
                    </a:lnTo>
                    <a:lnTo>
                      <a:pt x="323343" y="189505"/>
                    </a:lnTo>
                    <a:lnTo>
                      <a:pt x="333517" y="182641"/>
                    </a:lnTo>
                    <a:lnTo>
                      <a:pt x="340381" y="172467"/>
                    </a:lnTo>
                    <a:lnTo>
                      <a:pt x="342900" y="160019"/>
                    </a:lnTo>
                    <a:lnTo>
                      <a:pt x="342900" y="32003"/>
                    </a:lnTo>
                    <a:lnTo>
                      <a:pt x="340381" y="19556"/>
                    </a:lnTo>
                    <a:lnTo>
                      <a:pt x="333517" y="9382"/>
                    </a:lnTo>
                    <a:lnTo>
                      <a:pt x="323343" y="2518"/>
                    </a:lnTo>
                    <a:lnTo>
                      <a:pt x="310895" y="0"/>
                    </a:lnTo>
                    <a:close/>
                  </a:path>
                </a:pathLst>
              </a:custGeom>
              <a:solidFill>
                <a:srgbClr val="EC8585"/>
              </a:solidFill>
            </p:spPr>
            <p:txBody>
              <a:bodyPr wrap="square" lIns="0" tIns="0" rIns="0" bIns="0" rtlCol="0"/>
              <a:lstStyle/>
              <a:p>
                <a:endParaRPr sz="1350"/>
              </a:p>
            </p:txBody>
          </p:sp>
          <p:sp>
            <p:nvSpPr>
              <p:cNvPr id="14" name="object 14"/>
              <p:cNvSpPr/>
              <p:nvPr/>
            </p:nvSpPr>
            <p:spPr>
              <a:xfrm>
                <a:off x="7481316" y="2862072"/>
                <a:ext cx="342900" cy="192405"/>
              </a:xfrm>
              <a:custGeom>
                <a:avLst/>
                <a:gdLst/>
                <a:ahLst/>
                <a:cxnLst/>
                <a:rect l="l" t="t" r="r" b="b"/>
                <a:pathLst>
                  <a:path w="342900" h="192405">
                    <a:moveTo>
                      <a:pt x="0" y="32003"/>
                    </a:moveTo>
                    <a:lnTo>
                      <a:pt x="2518" y="19556"/>
                    </a:lnTo>
                    <a:lnTo>
                      <a:pt x="9382" y="9382"/>
                    </a:lnTo>
                    <a:lnTo>
                      <a:pt x="19556" y="2518"/>
                    </a:lnTo>
                    <a:lnTo>
                      <a:pt x="32003" y="0"/>
                    </a:lnTo>
                    <a:lnTo>
                      <a:pt x="310895" y="0"/>
                    </a:lnTo>
                    <a:lnTo>
                      <a:pt x="323343" y="2518"/>
                    </a:lnTo>
                    <a:lnTo>
                      <a:pt x="333517" y="9382"/>
                    </a:lnTo>
                    <a:lnTo>
                      <a:pt x="340381" y="19556"/>
                    </a:lnTo>
                    <a:lnTo>
                      <a:pt x="342900" y="32003"/>
                    </a:lnTo>
                    <a:lnTo>
                      <a:pt x="342900" y="160019"/>
                    </a:lnTo>
                    <a:lnTo>
                      <a:pt x="340381" y="172467"/>
                    </a:lnTo>
                    <a:lnTo>
                      <a:pt x="333517" y="182641"/>
                    </a:lnTo>
                    <a:lnTo>
                      <a:pt x="323343" y="189505"/>
                    </a:lnTo>
                    <a:lnTo>
                      <a:pt x="310895" y="192024"/>
                    </a:lnTo>
                    <a:lnTo>
                      <a:pt x="32003" y="192024"/>
                    </a:lnTo>
                    <a:lnTo>
                      <a:pt x="19556" y="189505"/>
                    </a:lnTo>
                    <a:lnTo>
                      <a:pt x="9382" y="182641"/>
                    </a:lnTo>
                    <a:lnTo>
                      <a:pt x="2518" y="172467"/>
                    </a:lnTo>
                    <a:lnTo>
                      <a:pt x="0" y="160019"/>
                    </a:lnTo>
                    <a:lnTo>
                      <a:pt x="0" y="32003"/>
                    </a:lnTo>
                    <a:close/>
                  </a:path>
                </a:pathLst>
              </a:custGeom>
              <a:ln w="9525">
                <a:solidFill>
                  <a:srgbClr val="EC8585"/>
                </a:solidFill>
              </a:ln>
            </p:spPr>
            <p:txBody>
              <a:bodyPr wrap="square" lIns="0" tIns="0" rIns="0" bIns="0" rtlCol="0"/>
              <a:lstStyle/>
              <a:p>
                <a:endParaRPr sz="1350"/>
              </a:p>
            </p:txBody>
          </p:sp>
          <p:sp>
            <p:nvSpPr>
              <p:cNvPr id="15" name="object 15"/>
              <p:cNvSpPr/>
              <p:nvPr/>
            </p:nvSpPr>
            <p:spPr>
              <a:xfrm>
                <a:off x="8159496" y="2718815"/>
                <a:ext cx="1694814" cy="836294"/>
              </a:xfrm>
              <a:custGeom>
                <a:avLst/>
                <a:gdLst/>
                <a:ahLst/>
                <a:cxnLst/>
                <a:rect l="l" t="t" r="r" b="b"/>
                <a:pathLst>
                  <a:path w="1694815" h="836295">
                    <a:moveTo>
                      <a:pt x="76200" y="76200"/>
                    </a:moveTo>
                    <a:lnTo>
                      <a:pt x="69850" y="63500"/>
                    </a:lnTo>
                    <a:lnTo>
                      <a:pt x="38100" y="0"/>
                    </a:lnTo>
                    <a:lnTo>
                      <a:pt x="0" y="76200"/>
                    </a:lnTo>
                    <a:lnTo>
                      <a:pt x="31750" y="76200"/>
                    </a:lnTo>
                    <a:lnTo>
                      <a:pt x="31750" y="835914"/>
                    </a:lnTo>
                    <a:lnTo>
                      <a:pt x="44450" y="835914"/>
                    </a:lnTo>
                    <a:lnTo>
                      <a:pt x="44450" y="76200"/>
                    </a:lnTo>
                    <a:lnTo>
                      <a:pt x="76200" y="76200"/>
                    </a:lnTo>
                    <a:close/>
                  </a:path>
                  <a:path w="1694815" h="836295">
                    <a:moveTo>
                      <a:pt x="630936" y="76200"/>
                    </a:moveTo>
                    <a:lnTo>
                      <a:pt x="624586" y="63500"/>
                    </a:lnTo>
                    <a:lnTo>
                      <a:pt x="592836" y="0"/>
                    </a:lnTo>
                    <a:lnTo>
                      <a:pt x="554736" y="76200"/>
                    </a:lnTo>
                    <a:lnTo>
                      <a:pt x="586486" y="76200"/>
                    </a:lnTo>
                    <a:lnTo>
                      <a:pt x="586486" y="835914"/>
                    </a:lnTo>
                    <a:lnTo>
                      <a:pt x="599186" y="835914"/>
                    </a:lnTo>
                    <a:lnTo>
                      <a:pt x="599186" y="76200"/>
                    </a:lnTo>
                    <a:lnTo>
                      <a:pt x="630936" y="76200"/>
                    </a:lnTo>
                    <a:close/>
                  </a:path>
                  <a:path w="1694815" h="836295">
                    <a:moveTo>
                      <a:pt x="1184148" y="76200"/>
                    </a:moveTo>
                    <a:lnTo>
                      <a:pt x="1177798" y="63500"/>
                    </a:lnTo>
                    <a:lnTo>
                      <a:pt x="1146048" y="0"/>
                    </a:lnTo>
                    <a:lnTo>
                      <a:pt x="1107948" y="76200"/>
                    </a:lnTo>
                    <a:lnTo>
                      <a:pt x="1139698" y="76200"/>
                    </a:lnTo>
                    <a:lnTo>
                      <a:pt x="1139698" y="835914"/>
                    </a:lnTo>
                    <a:lnTo>
                      <a:pt x="1152398" y="835914"/>
                    </a:lnTo>
                    <a:lnTo>
                      <a:pt x="1152398" y="76200"/>
                    </a:lnTo>
                    <a:lnTo>
                      <a:pt x="1184148" y="76200"/>
                    </a:lnTo>
                    <a:close/>
                  </a:path>
                  <a:path w="1694815" h="836295">
                    <a:moveTo>
                      <a:pt x="1694688" y="76200"/>
                    </a:moveTo>
                    <a:lnTo>
                      <a:pt x="1688338" y="63500"/>
                    </a:lnTo>
                    <a:lnTo>
                      <a:pt x="1656588" y="0"/>
                    </a:lnTo>
                    <a:lnTo>
                      <a:pt x="1618488" y="76200"/>
                    </a:lnTo>
                    <a:lnTo>
                      <a:pt x="1650238" y="76200"/>
                    </a:lnTo>
                    <a:lnTo>
                      <a:pt x="1650238" y="835914"/>
                    </a:lnTo>
                    <a:lnTo>
                      <a:pt x="1662938" y="835914"/>
                    </a:lnTo>
                    <a:lnTo>
                      <a:pt x="1662938" y="76200"/>
                    </a:lnTo>
                    <a:lnTo>
                      <a:pt x="1694688" y="76200"/>
                    </a:lnTo>
                    <a:close/>
                  </a:path>
                </a:pathLst>
              </a:custGeom>
              <a:solidFill>
                <a:srgbClr val="000000"/>
              </a:solidFill>
            </p:spPr>
            <p:txBody>
              <a:bodyPr wrap="square" lIns="0" tIns="0" rIns="0" bIns="0" rtlCol="0"/>
              <a:lstStyle/>
              <a:p>
                <a:endParaRPr sz="1350"/>
              </a:p>
            </p:txBody>
          </p:sp>
        </p:grpSp>
        <p:sp>
          <p:nvSpPr>
            <p:cNvPr id="16" name="object 16"/>
            <p:cNvSpPr txBox="1"/>
            <p:nvPr/>
          </p:nvSpPr>
          <p:spPr>
            <a:xfrm>
              <a:off x="7129082" y="2616862"/>
              <a:ext cx="1963103" cy="275621"/>
            </a:xfrm>
            <a:prstGeom prst="rect">
              <a:avLst/>
            </a:prstGeom>
          </p:spPr>
          <p:txBody>
            <a:bodyPr vert="horz" wrap="square" lIns="0" tIns="10001" rIns="0" bIns="0" rtlCol="0">
              <a:spAutoFit/>
            </a:bodyPr>
            <a:lstStyle/>
            <a:p>
              <a:pPr marL="38100">
                <a:spcBef>
                  <a:spcPts val="79"/>
                </a:spcBef>
                <a:tabLst>
                  <a:tab pos="461486" algn="l"/>
                  <a:tab pos="859631" algn="l"/>
                  <a:tab pos="1289685" algn="l"/>
                  <a:tab pos="1647825" algn="l"/>
                </a:tabLst>
              </a:pPr>
              <a:r>
                <a:rPr sz="2588" spc="-11" baseline="1207" dirty="0">
                  <a:latin typeface="Cambria Math"/>
                  <a:cs typeface="Cambria Math"/>
                </a:rPr>
                <a:t>𝑤</a:t>
              </a:r>
              <a:r>
                <a:rPr sz="1856" spc="-11" baseline="-13468" dirty="0">
                  <a:latin typeface="Cambria Math"/>
                  <a:cs typeface="Cambria Math"/>
                </a:rPr>
                <a:t>2	</a:t>
              </a:r>
              <a:r>
                <a:rPr sz="1725" spc="-8" dirty="0">
                  <a:latin typeface="Cambria Math"/>
                  <a:cs typeface="Cambria Math"/>
                </a:rPr>
                <a:t>𝑤</a:t>
              </a:r>
              <a:r>
                <a:rPr sz="1856" spc="-11" baseline="-15151" dirty="0">
                  <a:latin typeface="Cambria Math"/>
                  <a:cs typeface="Cambria Math"/>
                </a:rPr>
                <a:t>3	</a:t>
              </a:r>
              <a:r>
                <a:rPr sz="1725" spc="-34" dirty="0">
                  <a:latin typeface="Cambria Math"/>
                  <a:cs typeface="Cambria Math"/>
                </a:rPr>
                <a:t>𝑤</a:t>
              </a:r>
              <a:r>
                <a:rPr sz="1856" spc="-50" baseline="-15151" dirty="0">
                  <a:latin typeface="Cambria Math"/>
                  <a:cs typeface="Cambria Math"/>
                </a:rPr>
                <a:t>4	</a:t>
              </a:r>
              <a:r>
                <a:rPr sz="1725" spc="-8" dirty="0">
                  <a:latin typeface="Cambria Math"/>
                  <a:cs typeface="Cambria Math"/>
                </a:rPr>
                <a:t>𝑤</a:t>
              </a:r>
              <a:r>
                <a:rPr sz="1856" spc="-11" baseline="-15151" dirty="0">
                  <a:latin typeface="Cambria Math"/>
                  <a:cs typeface="Cambria Math"/>
                </a:rPr>
                <a:t>5	</a:t>
              </a:r>
              <a:r>
                <a:rPr sz="2588" spc="-11" baseline="1207" dirty="0">
                  <a:latin typeface="Cambria Math"/>
                  <a:cs typeface="Cambria Math"/>
                </a:rPr>
                <a:t>𝑤</a:t>
              </a:r>
              <a:r>
                <a:rPr sz="1856" spc="-11" baseline="-13468" dirty="0">
                  <a:latin typeface="Cambria Math"/>
                  <a:cs typeface="Cambria Math"/>
                </a:rPr>
                <a:t>6</a:t>
              </a:r>
              <a:endParaRPr sz="1856" baseline="-13468">
                <a:latin typeface="Cambria Math"/>
                <a:cs typeface="Cambria Math"/>
              </a:endParaRPr>
            </a:p>
          </p:txBody>
        </p:sp>
        <p:sp>
          <p:nvSpPr>
            <p:cNvPr id="17" name="object 17"/>
            <p:cNvSpPr txBox="1"/>
            <p:nvPr/>
          </p:nvSpPr>
          <p:spPr>
            <a:xfrm>
              <a:off x="9084470" y="2764327"/>
              <a:ext cx="943451" cy="813524"/>
            </a:xfrm>
            <a:prstGeom prst="rect">
              <a:avLst/>
            </a:prstGeom>
          </p:spPr>
          <p:txBody>
            <a:bodyPr vert="horz" wrap="square" lIns="0" tIns="130016" rIns="0" bIns="0" rtlCol="0">
              <a:spAutoFit/>
            </a:bodyPr>
            <a:lstStyle/>
            <a:p>
              <a:pPr marL="28575">
                <a:spcBef>
                  <a:spcPts val="1024"/>
                </a:spcBef>
              </a:pPr>
              <a:r>
                <a:rPr sz="1725" spc="8" dirty="0">
                  <a:latin typeface="Cambria Math"/>
                  <a:cs typeface="Cambria Math"/>
                </a:rPr>
                <a:t>𝐴,</a:t>
              </a:r>
              <a:r>
                <a:rPr sz="1725" spc="-105" dirty="0">
                  <a:latin typeface="Cambria Math"/>
                  <a:cs typeface="Cambria Math"/>
                </a:rPr>
                <a:t> </a:t>
              </a:r>
              <a:r>
                <a:rPr sz="1725" dirty="0">
                  <a:latin typeface="Cambria Math"/>
                  <a:cs typeface="Cambria Math"/>
                </a:rPr>
                <a:t>𝑏</a:t>
              </a:r>
              <a:endParaRPr sz="1725">
                <a:latin typeface="Cambria Math"/>
                <a:cs typeface="Cambria Math"/>
              </a:endParaRPr>
            </a:p>
            <a:p>
              <a:pPr marL="36195">
                <a:spcBef>
                  <a:spcPts val="1020"/>
                </a:spcBef>
              </a:pPr>
              <a:r>
                <a:rPr sz="1875" spc="23" dirty="0">
                  <a:latin typeface="Cambria Math"/>
                  <a:cs typeface="Cambria Math"/>
                </a:rPr>
                <a:t>ℎ</a:t>
              </a:r>
              <a:r>
                <a:rPr sz="2025" spc="33" baseline="-15432" dirty="0">
                  <a:latin typeface="Cambria Math"/>
                  <a:cs typeface="Cambria Math"/>
                </a:rPr>
                <a:t>1</a:t>
              </a:r>
              <a:r>
                <a:rPr sz="1875" spc="23" dirty="0">
                  <a:latin typeface="Cambria Math"/>
                  <a:cs typeface="Cambria Math"/>
                </a:rPr>
                <a:t>,</a:t>
              </a:r>
              <a:r>
                <a:rPr sz="1875" spc="-116" dirty="0">
                  <a:latin typeface="Cambria Math"/>
                  <a:cs typeface="Cambria Math"/>
                </a:rPr>
                <a:t> </a:t>
              </a:r>
              <a:r>
                <a:rPr sz="1875" spc="-4" dirty="0">
                  <a:latin typeface="Cambria Math"/>
                  <a:cs typeface="Cambria Math"/>
                </a:rPr>
                <a:t>…</a:t>
              </a:r>
              <a:r>
                <a:rPr sz="1875" spc="-124"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5" dirty="0">
                  <a:latin typeface="Cambria Math"/>
                  <a:cs typeface="Cambria Math"/>
                </a:rPr>
                <a:t>ℎ</a:t>
              </a:r>
              <a:r>
                <a:rPr sz="2025" spc="67" baseline="-15432" dirty="0">
                  <a:latin typeface="Cambria Math"/>
                  <a:cs typeface="Cambria Math"/>
                </a:rPr>
                <a:t>𝑇</a:t>
              </a:r>
              <a:endParaRPr sz="2025" baseline="-15432">
                <a:latin typeface="Cambria Math"/>
                <a:cs typeface="Cambria Math"/>
              </a:endParaRPr>
            </a:p>
          </p:txBody>
        </p:sp>
        <p:grpSp>
          <p:nvGrpSpPr>
            <p:cNvPr id="18" name="object 18"/>
            <p:cNvGrpSpPr/>
            <p:nvPr/>
          </p:nvGrpSpPr>
          <p:grpSpPr>
            <a:xfrm>
              <a:off x="7142846" y="2999090"/>
              <a:ext cx="1892141" cy="1535429"/>
              <a:chOff x="7491793" y="2855785"/>
              <a:chExt cx="2522855" cy="2047239"/>
            </a:xfrm>
          </p:grpSpPr>
          <p:sp>
            <p:nvSpPr>
              <p:cNvPr id="19" name="object 19"/>
              <p:cNvSpPr/>
              <p:nvPr/>
            </p:nvSpPr>
            <p:spPr>
              <a:xfrm>
                <a:off x="7496556" y="312115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20" name="object 20"/>
              <p:cNvSpPr/>
              <p:nvPr/>
            </p:nvSpPr>
            <p:spPr>
              <a:xfrm>
                <a:off x="7496556" y="3121152"/>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EC8585"/>
                </a:solidFill>
              </a:ln>
            </p:spPr>
            <p:txBody>
              <a:bodyPr wrap="square" lIns="0" tIns="0" rIns="0" bIns="0" rtlCol="0"/>
              <a:lstStyle/>
              <a:p>
                <a:endParaRPr sz="1350"/>
              </a:p>
            </p:txBody>
          </p:sp>
          <p:sp>
            <p:nvSpPr>
              <p:cNvPr id="21" name="object 21"/>
              <p:cNvSpPr/>
              <p:nvPr/>
            </p:nvSpPr>
            <p:spPr>
              <a:xfrm>
                <a:off x="7496556" y="4239768"/>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7"/>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7"/>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22" name="object 22"/>
              <p:cNvSpPr/>
              <p:nvPr/>
            </p:nvSpPr>
            <p:spPr>
              <a:xfrm>
                <a:off x="7496556" y="4239768"/>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7"/>
                    </a:lnTo>
                    <a:lnTo>
                      <a:pt x="308320" y="626542"/>
                    </a:lnTo>
                    <a:lnTo>
                      <a:pt x="297148" y="643096"/>
                    </a:lnTo>
                    <a:lnTo>
                      <a:pt x="280594" y="654268"/>
                    </a:lnTo>
                    <a:lnTo>
                      <a:pt x="260350" y="658367"/>
                    </a:lnTo>
                    <a:lnTo>
                      <a:pt x="52070" y="658367"/>
                    </a:lnTo>
                    <a:lnTo>
                      <a:pt x="31825" y="654268"/>
                    </a:lnTo>
                    <a:lnTo>
                      <a:pt x="15271" y="643096"/>
                    </a:lnTo>
                    <a:lnTo>
                      <a:pt x="4099" y="626542"/>
                    </a:lnTo>
                    <a:lnTo>
                      <a:pt x="0" y="606297"/>
                    </a:lnTo>
                    <a:lnTo>
                      <a:pt x="0" y="52069"/>
                    </a:lnTo>
                    <a:close/>
                  </a:path>
                </a:pathLst>
              </a:custGeom>
              <a:ln w="9525">
                <a:solidFill>
                  <a:srgbClr val="EC8585"/>
                </a:solidFill>
              </a:ln>
            </p:spPr>
            <p:txBody>
              <a:bodyPr wrap="square" lIns="0" tIns="0" rIns="0" bIns="0" rtlCol="0"/>
              <a:lstStyle/>
              <a:p>
                <a:endParaRPr sz="1350"/>
              </a:p>
            </p:txBody>
          </p:sp>
          <p:sp>
            <p:nvSpPr>
              <p:cNvPr id="23" name="object 23"/>
              <p:cNvSpPr/>
              <p:nvPr/>
            </p:nvSpPr>
            <p:spPr>
              <a:xfrm>
                <a:off x="7613904" y="3779520"/>
                <a:ext cx="76200" cy="460375"/>
              </a:xfrm>
              <a:custGeom>
                <a:avLst/>
                <a:gdLst/>
                <a:ahLst/>
                <a:cxnLst/>
                <a:rect l="l" t="t" r="r" b="b"/>
                <a:pathLst>
                  <a:path w="76200" h="460375">
                    <a:moveTo>
                      <a:pt x="44450" y="63499"/>
                    </a:moveTo>
                    <a:lnTo>
                      <a:pt x="31750" y="63499"/>
                    </a:lnTo>
                    <a:lnTo>
                      <a:pt x="31750" y="460374"/>
                    </a:lnTo>
                    <a:lnTo>
                      <a:pt x="44450" y="460374"/>
                    </a:lnTo>
                    <a:lnTo>
                      <a:pt x="44450" y="63499"/>
                    </a:lnTo>
                    <a:close/>
                  </a:path>
                  <a:path w="76200" h="460375">
                    <a:moveTo>
                      <a:pt x="38100" y="0"/>
                    </a:moveTo>
                    <a:lnTo>
                      <a:pt x="0" y="76199"/>
                    </a:lnTo>
                    <a:lnTo>
                      <a:pt x="31750" y="76199"/>
                    </a:lnTo>
                    <a:lnTo>
                      <a:pt x="31750" y="63499"/>
                    </a:lnTo>
                    <a:lnTo>
                      <a:pt x="69850" y="63499"/>
                    </a:lnTo>
                    <a:lnTo>
                      <a:pt x="38100" y="0"/>
                    </a:lnTo>
                    <a:close/>
                  </a:path>
                  <a:path w="76200" h="460375">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lstStyle/>
              <a:p>
                <a:endParaRPr sz="1350"/>
              </a:p>
            </p:txBody>
          </p:sp>
          <p:sp>
            <p:nvSpPr>
              <p:cNvPr id="24" name="object 24"/>
              <p:cNvSpPr/>
              <p:nvPr/>
            </p:nvSpPr>
            <p:spPr>
              <a:xfrm>
                <a:off x="8057388" y="3121152"/>
                <a:ext cx="312420" cy="658495"/>
              </a:xfrm>
              <a:custGeom>
                <a:avLst/>
                <a:gdLst/>
                <a:ahLst/>
                <a:cxnLst/>
                <a:rect l="l" t="t" r="r" b="b"/>
                <a:pathLst>
                  <a:path w="312420" h="658495">
                    <a:moveTo>
                      <a:pt x="260350" y="0"/>
                    </a:moveTo>
                    <a:lnTo>
                      <a:pt x="52069" y="0"/>
                    </a:lnTo>
                    <a:lnTo>
                      <a:pt x="31825" y="4099"/>
                    </a:lnTo>
                    <a:lnTo>
                      <a:pt x="15271" y="15271"/>
                    </a:lnTo>
                    <a:lnTo>
                      <a:pt x="4099" y="31825"/>
                    </a:lnTo>
                    <a:lnTo>
                      <a:pt x="0" y="52070"/>
                    </a:lnTo>
                    <a:lnTo>
                      <a:pt x="0" y="606298"/>
                    </a:lnTo>
                    <a:lnTo>
                      <a:pt x="4099" y="626542"/>
                    </a:lnTo>
                    <a:lnTo>
                      <a:pt x="15271" y="643096"/>
                    </a:lnTo>
                    <a:lnTo>
                      <a:pt x="31825" y="654268"/>
                    </a:lnTo>
                    <a:lnTo>
                      <a:pt x="52069" y="658368"/>
                    </a:lnTo>
                    <a:lnTo>
                      <a:pt x="260350" y="658368"/>
                    </a:lnTo>
                    <a:lnTo>
                      <a:pt x="280594" y="654268"/>
                    </a:lnTo>
                    <a:lnTo>
                      <a:pt x="297148" y="643096"/>
                    </a:lnTo>
                    <a:lnTo>
                      <a:pt x="308320" y="626542"/>
                    </a:lnTo>
                    <a:lnTo>
                      <a:pt x="312419" y="606298"/>
                    </a:lnTo>
                    <a:lnTo>
                      <a:pt x="312419" y="52070"/>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25" name="object 25"/>
              <p:cNvSpPr/>
              <p:nvPr/>
            </p:nvSpPr>
            <p:spPr>
              <a:xfrm>
                <a:off x="8057388" y="3121152"/>
                <a:ext cx="312420" cy="658495"/>
              </a:xfrm>
              <a:custGeom>
                <a:avLst/>
                <a:gdLst/>
                <a:ahLst/>
                <a:cxnLst/>
                <a:rect l="l" t="t" r="r" b="b"/>
                <a:pathLst>
                  <a:path w="312420" h="658495">
                    <a:moveTo>
                      <a:pt x="0" y="52070"/>
                    </a:moveTo>
                    <a:lnTo>
                      <a:pt x="4099" y="31825"/>
                    </a:lnTo>
                    <a:lnTo>
                      <a:pt x="15271" y="15271"/>
                    </a:lnTo>
                    <a:lnTo>
                      <a:pt x="31825" y="4099"/>
                    </a:lnTo>
                    <a:lnTo>
                      <a:pt x="52069" y="0"/>
                    </a:lnTo>
                    <a:lnTo>
                      <a:pt x="260350" y="0"/>
                    </a:lnTo>
                    <a:lnTo>
                      <a:pt x="280594" y="4099"/>
                    </a:lnTo>
                    <a:lnTo>
                      <a:pt x="297148" y="15271"/>
                    </a:lnTo>
                    <a:lnTo>
                      <a:pt x="308320" y="31825"/>
                    </a:lnTo>
                    <a:lnTo>
                      <a:pt x="312419" y="52070"/>
                    </a:lnTo>
                    <a:lnTo>
                      <a:pt x="312419" y="606298"/>
                    </a:lnTo>
                    <a:lnTo>
                      <a:pt x="308320" y="626542"/>
                    </a:lnTo>
                    <a:lnTo>
                      <a:pt x="297148" y="643096"/>
                    </a:lnTo>
                    <a:lnTo>
                      <a:pt x="280594" y="654268"/>
                    </a:lnTo>
                    <a:lnTo>
                      <a:pt x="260350" y="658368"/>
                    </a:lnTo>
                    <a:lnTo>
                      <a:pt x="52069" y="658368"/>
                    </a:lnTo>
                    <a:lnTo>
                      <a:pt x="31825" y="654268"/>
                    </a:lnTo>
                    <a:lnTo>
                      <a:pt x="15271" y="643096"/>
                    </a:lnTo>
                    <a:lnTo>
                      <a:pt x="4099" y="626542"/>
                    </a:lnTo>
                    <a:lnTo>
                      <a:pt x="0" y="606298"/>
                    </a:lnTo>
                    <a:lnTo>
                      <a:pt x="0" y="52070"/>
                    </a:lnTo>
                    <a:close/>
                  </a:path>
                </a:pathLst>
              </a:custGeom>
              <a:ln w="9525">
                <a:solidFill>
                  <a:srgbClr val="EC8585"/>
                </a:solidFill>
              </a:ln>
            </p:spPr>
            <p:txBody>
              <a:bodyPr wrap="square" lIns="0" tIns="0" rIns="0" bIns="0" rtlCol="0"/>
              <a:lstStyle/>
              <a:p>
                <a:endParaRPr sz="1350"/>
              </a:p>
            </p:txBody>
          </p:sp>
          <p:sp>
            <p:nvSpPr>
              <p:cNvPr id="26" name="object 26"/>
              <p:cNvSpPr/>
              <p:nvPr/>
            </p:nvSpPr>
            <p:spPr>
              <a:xfrm>
                <a:off x="8057388" y="4239768"/>
                <a:ext cx="312420" cy="658495"/>
              </a:xfrm>
              <a:custGeom>
                <a:avLst/>
                <a:gdLst/>
                <a:ahLst/>
                <a:cxnLst/>
                <a:rect l="l" t="t" r="r" b="b"/>
                <a:pathLst>
                  <a:path w="312420" h="658495">
                    <a:moveTo>
                      <a:pt x="260350" y="0"/>
                    </a:moveTo>
                    <a:lnTo>
                      <a:pt x="52069" y="0"/>
                    </a:lnTo>
                    <a:lnTo>
                      <a:pt x="31825" y="4099"/>
                    </a:lnTo>
                    <a:lnTo>
                      <a:pt x="15271" y="15271"/>
                    </a:lnTo>
                    <a:lnTo>
                      <a:pt x="4099" y="31825"/>
                    </a:lnTo>
                    <a:lnTo>
                      <a:pt x="0" y="52069"/>
                    </a:lnTo>
                    <a:lnTo>
                      <a:pt x="0" y="606297"/>
                    </a:lnTo>
                    <a:lnTo>
                      <a:pt x="4099" y="626542"/>
                    </a:lnTo>
                    <a:lnTo>
                      <a:pt x="15271" y="643096"/>
                    </a:lnTo>
                    <a:lnTo>
                      <a:pt x="31825" y="654268"/>
                    </a:lnTo>
                    <a:lnTo>
                      <a:pt x="52069" y="658367"/>
                    </a:lnTo>
                    <a:lnTo>
                      <a:pt x="260350" y="658367"/>
                    </a:lnTo>
                    <a:lnTo>
                      <a:pt x="280594" y="654268"/>
                    </a:lnTo>
                    <a:lnTo>
                      <a:pt x="297148" y="643096"/>
                    </a:lnTo>
                    <a:lnTo>
                      <a:pt x="308320" y="626542"/>
                    </a:lnTo>
                    <a:lnTo>
                      <a:pt x="312419" y="606297"/>
                    </a:lnTo>
                    <a:lnTo>
                      <a:pt x="312419"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27" name="object 27"/>
              <p:cNvSpPr/>
              <p:nvPr/>
            </p:nvSpPr>
            <p:spPr>
              <a:xfrm>
                <a:off x="8057388" y="4239768"/>
                <a:ext cx="312420" cy="658495"/>
              </a:xfrm>
              <a:custGeom>
                <a:avLst/>
                <a:gdLst/>
                <a:ahLst/>
                <a:cxnLst/>
                <a:rect l="l" t="t" r="r" b="b"/>
                <a:pathLst>
                  <a:path w="312420" h="658495">
                    <a:moveTo>
                      <a:pt x="0" y="52069"/>
                    </a:moveTo>
                    <a:lnTo>
                      <a:pt x="4099" y="31825"/>
                    </a:lnTo>
                    <a:lnTo>
                      <a:pt x="15271" y="15271"/>
                    </a:lnTo>
                    <a:lnTo>
                      <a:pt x="31825" y="4099"/>
                    </a:lnTo>
                    <a:lnTo>
                      <a:pt x="52069" y="0"/>
                    </a:lnTo>
                    <a:lnTo>
                      <a:pt x="260350" y="0"/>
                    </a:lnTo>
                    <a:lnTo>
                      <a:pt x="280594" y="4099"/>
                    </a:lnTo>
                    <a:lnTo>
                      <a:pt x="297148" y="15271"/>
                    </a:lnTo>
                    <a:lnTo>
                      <a:pt x="308320" y="31825"/>
                    </a:lnTo>
                    <a:lnTo>
                      <a:pt x="312419" y="52069"/>
                    </a:lnTo>
                    <a:lnTo>
                      <a:pt x="312419" y="606297"/>
                    </a:lnTo>
                    <a:lnTo>
                      <a:pt x="308320" y="626542"/>
                    </a:lnTo>
                    <a:lnTo>
                      <a:pt x="297148" y="643096"/>
                    </a:lnTo>
                    <a:lnTo>
                      <a:pt x="280594" y="654268"/>
                    </a:lnTo>
                    <a:lnTo>
                      <a:pt x="260350" y="658367"/>
                    </a:lnTo>
                    <a:lnTo>
                      <a:pt x="52069" y="658367"/>
                    </a:lnTo>
                    <a:lnTo>
                      <a:pt x="31825" y="654268"/>
                    </a:lnTo>
                    <a:lnTo>
                      <a:pt x="15271" y="643096"/>
                    </a:lnTo>
                    <a:lnTo>
                      <a:pt x="4099" y="626542"/>
                    </a:lnTo>
                    <a:lnTo>
                      <a:pt x="0" y="606297"/>
                    </a:lnTo>
                    <a:lnTo>
                      <a:pt x="0" y="52069"/>
                    </a:lnTo>
                    <a:close/>
                  </a:path>
                </a:pathLst>
              </a:custGeom>
              <a:ln w="9525">
                <a:solidFill>
                  <a:srgbClr val="EC8585"/>
                </a:solidFill>
              </a:ln>
            </p:spPr>
            <p:txBody>
              <a:bodyPr wrap="square" lIns="0" tIns="0" rIns="0" bIns="0" rtlCol="0"/>
              <a:lstStyle/>
              <a:p>
                <a:endParaRPr sz="1350"/>
              </a:p>
            </p:txBody>
          </p:sp>
          <p:sp>
            <p:nvSpPr>
              <p:cNvPr id="28" name="object 28"/>
              <p:cNvSpPr/>
              <p:nvPr/>
            </p:nvSpPr>
            <p:spPr>
              <a:xfrm>
                <a:off x="7647940" y="3779520"/>
                <a:ext cx="565150" cy="465455"/>
              </a:xfrm>
              <a:custGeom>
                <a:avLst/>
                <a:gdLst/>
                <a:ahLst/>
                <a:cxnLst/>
                <a:rect l="l" t="t" r="r" b="b"/>
                <a:pathLst>
                  <a:path w="565150" h="465454">
                    <a:moveTo>
                      <a:pt x="502256" y="43479"/>
                    </a:moveTo>
                    <a:lnTo>
                      <a:pt x="0" y="455548"/>
                    </a:lnTo>
                    <a:lnTo>
                      <a:pt x="8127" y="465327"/>
                    </a:lnTo>
                    <a:lnTo>
                      <a:pt x="510325" y="53306"/>
                    </a:lnTo>
                    <a:lnTo>
                      <a:pt x="502256" y="43479"/>
                    </a:lnTo>
                    <a:close/>
                  </a:path>
                  <a:path w="565150" h="465454">
                    <a:moveTo>
                      <a:pt x="549369" y="35432"/>
                    </a:moveTo>
                    <a:lnTo>
                      <a:pt x="512063" y="35432"/>
                    </a:lnTo>
                    <a:lnTo>
                      <a:pt x="520191" y="45211"/>
                    </a:lnTo>
                    <a:lnTo>
                      <a:pt x="510325" y="53306"/>
                    </a:lnTo>
                    <a:lnTo>
                      <a:pt x="530478" y="77850"/>
                    </a:lnTo>
                    <a:lnTo>
                      <a:pt x="549369" y="35432"/>
                    </a:lnTo>
                    <a:close/>
                  </a:path>
                  <a:path w="565150" h="465454">
                    <a:moveTo>
                      <a:pt x="512063" y="35432"/>
                    </a:moveTo>
                    <a:lnTo>
                      <a:pt x="502256" y="43479"/>
                    </a:lnTo>
                    <a:lnTo>
                      <a:pt x="510325" y="53306"/>
                    </a:lnTo>
                    <a:lnTo>
                      <a:pt x="520191" y="45211"/>
                    </a:lnTo>
                    <a:lnTo>
                      <a:pt x="512063" y="35432"/>
                    </a:lnTo>
                    <a:close/>
                  </a:path>
                  <a:path w="565150" h="465454">
                    <a:moveTo>
                      <a:pt x="565150" y="0"/>
                    </a:moveTo>
                    <a:lnTo>
                      <a:pt x="482091" y="18922"/>
                    </a:lnTo>
                    <a:lnTo>
                      <a:pt x="502256" y="43479"/>
                    </a:lnTo>
                    <a:lnTo>
                      <a:pt x="512063" y="35432"/>
                    </a:lnTo>
                    <a:lnTo>
                      <a:pt x="549369" y="35432"/>
                    </a:lnTo>
                    <a:lnTo>
                      <a:pt x="565150" y="0"/>
                    </a:lnTo>
                    <a:close/>
                  </a:path>
                </a:pathLst>
              </a:custGeom>
              <a:solidFill>
                <a:srgbClr val="000000"/>
              </a:solidFill>
            </p:spPr>
            <p:txBody>
              <a:bodyPr wrap="square" lIns="0" tIns="0" rIns="0" bIns="0" rtlCol="0"/>
              <a:lstStyle/>
              <a:p>
                <a:endParaRPr sz="1350"/>
              </a:p>
            </p:txBody>
          </p:sp>
          <p:sp>
            <p:nvSpPr>
              <p:cNvPr id="29" name="object 29"/>
              <p:cNvSpPr/>
              <p:nvPr/>
            </p:nvSpPr>
            <p:spPr>
              <a:xfrm>
                <a:off x="8618220" y="3121152"/>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4"/>
                    </a:lnTo>
                    <a:lnTo>
                      <a:pt x="0" y="606044"/>
                    </a:lnTo>
                    <a:lnTo>
                      <a:pt x="4103" y="626435"/>
                    </a:lnTo>
                    <a:lnTo>
                      <a:pt x="15303" y="643064"/>
                    </a:lnTo>
                    <a:lnTo>
                      <a:pt x="31932" y="654264"/>
                    </a:lnTo>
                    <a:lnTo>
                      <a:pt x="52324" y="658368"/>
                    </a:lnTo>
                    <a:lnTo>
                      <a:pt x="261620" y="658368"/>
                    </a:lnTo>
                    <a:lnTo>
                      <a:pt x="282011" y="654264"/>
                    </a:lnTo>
                    <a:lnTo>
                      <a:pt x="298640" y="643064"/>
                    </a:lnTo>
                    <a:lnTo>
                      <a:pt x="309840" y="626435"/>
                    </a:lnTo>
                    <a:lnTo>
                      <a:pt x="313944" y="606044"/>
                    </a:lnTo>
                    <a:lnTo>
                      <a:pt x="313944" y="52324"/>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30" name="object 30"/>
              <p:cNvSpPr/>
              <p:nvPr/>
            </p:nvSpPr>
            <p:spPr>
              <a:xfrm>
                <a:off x="8618220" y="3121152"/>
                <a:ext cx="314325" cy="658495"/>
              </a:xfrm>
              <a:custGeom>
                <a:avLst/>
                <a:gdLst/>
                <a:ahLst/>
                <a:cxnLst/>
                <a:rect l="l" t="t" r="r" b="b"/>
                <a:pathLst>
                  <a:path w="314325" h="658495">
                    <a:moveTo>
                      <a:pt x="0" y="52324"/>
                    </a:moveTo>
                    <a:lnTo>
                      <a:pt x="4103" y="31932"/>
                    </a:lnTo>
                    <a:lnTo>
                      <a:pt x="15303" y="15303"/>
                    </a:lnTo>
                    <a:lnTo>
                      <a:pt x="31932" y="4103"/>
                    </a:lnTo>
                    <a:lnTo>
                      <a:pt x="52324" y="0"/>
                    </a:lnTo>
                    <a:lnTo>
                      <a:pt x="261620" y="0"/>
                    </a:lnTo>
                    <a:lnTo>
                      <a:pt x="282011" y="4103"/>
                    </a:lnTo>
                    <a:lnTo>
                      <a:pt x="298640" y="15303"/>
                    </a:lnTo>
                    <a:lnTo>
                      <a:pt x="309840" y="31932"/>
                    </a:lnTo>
                    <a:lnTo>
                      <a:pt x="313944" y="52324"/>
                    </a:lnTo>
                    <a:lnTo>
                      <a:pt x="313944" y="606044"/>
                    </a:lnTo>
                    <a:lnTo>
                      <a:pt x="309840" y="626435"/>
                    </a:lnTo>
                    <a:lnTo>
                      <a:pt x="298640" y="643064"/>
                    </a:lnTo>
                    <a:lnTo>
                      <a:pt x="282011" y="654264"/>
                    </a:lnTo>
                    <a:lnTo>
                      <a:pt x="261620" y="658368"/>
                    </a:lnTo>
                    <a:lnTo>
                      <a:pt x="52324" y="658368"/>
                    </a:lnTo>
                    <a:lnTo>
                      <a:pt x="31932" y="654264"/>
                    </a:lnTo>
                    <a:lnTo>
                      <a:pt x="15303" y="643064"/>
                    </a:lnTo>
                    <a:lnTo>
                      <a:pt x="4103" y="626435"/>
                    </a:lnTo>
                    <a:lnTo>
                      <a:pt x="0" y="606044"/>
                    </a:lnTo>
                    <a:lnTo>
                      <a:pt x="0" y="52324"/>
                    </a:lnTo>
                    <a:close/>
                  </a:path>
                </a:pathLst>
              </a:custGeom>
              <a:ln w="9525">
                <a:solidFill>
                  <a:srgbClr val="EC8585"/>
                </a:solidFill>
              </a:ln>
            </p:spPr>
            <p:txBody>
              <a:bodyPr wrap="square" lIns="0" tIns="0" rIns="0" bIns="0" rtlCol="0"/>
              <a:lstStyle/>
              <a:p>
                <a:endParaRPr sz="1350"/>
              </a:p>
            </p:txBody>
          </p:sp>
          <p:sp>
            <p:nvSpPr>
              <p:cNvPr id="31" name="object 31"/>
              <p:cNvSpPr/>
              <p:nvPr/>
            </p:nvSpPr>
            <p:spPr>
              <a:xfrm>
                <a:off x="8618220" y="4239768"/>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3"/>
                    </a:lnTo>
                    <a:lnTo>
                      <a:pt x="0" y="606043"/>
                    </a:lnTo>
                    <a:lnTo>
                      <a:pt x="4103" y="626435"/>
                    </a:lnTo>
                    <a:lnTo>
                      <a:pt x="15303" y="643064"/>
                    </a:lnTo>
                    <a:lnTo>
                      <a:pt x="31932" y="654264"/>
                    </a:lnTo>
                    <a:lnTo>
                      <a:pt x="52324" y="658367"/>
                    </a:lnTo>
                    <a:lnTo>
                      <a:pt x="261620" y="658367"/>
                    </a:lnTo>
                    <a:lnTo>
                      <a:pt x="282011" y="654264"/>
                    </a:lnTo>
                    <a:lnTo>
                      <a:pt x="298640" y="643064"/>
                    </a:lnTo>
                    <a:lnTo>
                      <a:pt x="309840" y="626435"/>
                    </a:lnTo>
                    <a:lnTo>
                      <a:pt x="313944" y="606043"/>
                    </a:lnTo>
                    <a:lnTo>
                      <a:pt x="313944" y="52323"/>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32" name="object 32"/>
              <p:cNvSpPr/>
              <p:nvPr/>
            </p:nvSpPr>
            <p:spPr>
              <a:xfrm>
                <a:off x="8618220" y="4239768"/>
                <a:ext cx="314325" cy="658495"/>
              </a:xfrm>
              <a:custGeom>
                <a:avLst/>
                <a:gdLst/>
                <a:ahLst/>
                <a:cxnLst/>
                <a:rect l="l" t="t" r="r" b="b"/>
                <a:pathLst>
                  <a:path w="314325" h="658495">
                    <a:moveTo>
                      <a:pt x="0" y="52323"/>
                    </a:moveTo>
                    <a:lnTo>
                      <a:pt x="4103" y="31932"/>
                    </a:lnTo>
                    <a:lnTo>
                      <a:pt x="15303" y="15303"/>
                    </a:lnTo>
                    <a:lnTo>
                      <a:pt x="31932" y="4103"/>
                    </a:lnTo>
                    <a:lnTo>
                      <a:pt x="52324" y="0"/>
                    </a:lnTo>
                    <a:lnTo>
                      <a:pt x="261620" y="0"/>
                    </a:lnTo>
                    <a:lnTo>
                      <a:pt x="282011" y="4103"/>
                    </a:lnTo>
                    <a:lnTo>
                      <a:pt x="298640" y="15303"/>
                    </a:lnTo>
                    <a:lnTo>
                      <a:pt x="309840" y="31932"/>
                    </a:lnTo>
                    <a:lnTo>
                      <a:pt x="313944" y="52323"/>
                    </a:lnTo>
                    <a:lnTo>
                      <a:pt x="313944" y="606043"/>
                    </a:lnTo>
                    <a:lnTo>
                      <a:pt x="309840" y="626435"/>
                    </a:lnTo>
                    <a:lnTo>
                      <a:pt x="298640" y="643064"/>
                    </a:lnTo>
                    <a:lnTo>
                      <a:pt x="282011" y="654264"/>
                    </a:lnTo>
                    <a:lnTo>
                      <a:pt x="261620" y="658367"/>
                    </a:lnTo>
                    <a:lnTo>
                      <a:pt x="52324" y="658367"/>
                    </a:lnTo>
                    <a:lnTo>
                      <a:pt x="31932" y="654264"/>
                    </a:lnTo>
                    <a:lnTo>
                      <a:pt x="15303" y="643064"/>
                    </a:lnTo>
                    <a:lnTo>
                      <a:pt x="4103" y="626435"/>
                    </a:lnTo>
                    <a:lnTo>
                      <a:pt x="0" y="606043"/>
                    </a:lnTo>
                    <a:lnTo>
                      <a:pt x="0" y="52323"/>
                    </a:lnTo>
                    <a:close/>
                  </a:path>
                </a:pathLst>
              </a:custGeom>
              <a:ln w="9525">
                <a:solidFill>
                  <a:srgbClr val="EC8585"/>
                </a:solidFill>
              </a:ln>
            </p:spPr>
            <p:txBody>
              <a:bodyPr wrap="square" lIns="0" tIns="0" rIns="0" bIns="0" rtlCol="0"/>
              <a:lstStyle/>
              <a:p>
                <a:endParaRPr sz="1350"/>
              </a:p>
            </p:txBody>
          </p:sp>
          <p:sp>
            <p:nvSpPr>
              <p:cNvPr id="33" name="object 33"/>
              <p:cNvSpPr/>
              <p:nvPr/>
            </p:nvSpPr>
            <p:spPr>
              <a:xfrm>
                <a:off x="7649591" y="3773170"/>
                <a:ext cx="1125220" cy="473075"/>
              </a:xfrm>
              <a:custGeom>
                <a:avLst/>
                <a:gdLst/>
                <a:ahLst/>
                <a:cxnLst/>
                <a:rect l="l" t="t" r="r" b="b"/>
                <a:pathLst>
                  <a:path w="1125220" h="473075">
                    <a:moveTo>
                      <a:pt x="1051835" y="29421"/>
                    </a:moveTo>
                    <a:lnTo>
                      <a:pt x="0" y="460882"/>
                    </a:lnTo>
                    <a:lnTo>
                      <a:pt x="4825" y="472693"/>
                    </a:lnTo>
                    <a:lnTo>
                      <a:pt x="1056639" y="41116"/>
                    </a:lnTo>
                    <a:lnTo>
                      <a:pt x="1051835" y="29421"/>
                    </a:lnTo>
                    <a:close/>
                  </a:path>
                  <a:path w="1125220" h="473075">
                    <a:moveTo>
                      <a:pt x="1108741" y="24637"/>
                    </a:moveTo>
                    <a:lnTo>
                      <a:pt x="1063498" y="24637"/>
                    </a:lnTo>
                    <a:lnTo>
                      <a:pt x="1068324" y="36321"/>
                    </a:lnTo>
                    <a:lnTo>
                      <a:pt x="1056639" y="41116"/>
                    </a:lnTo>
                    <a:lnTo>
                      <a:pt x="1068704" y="70484"/>
                    </a:lnTo>
                    <a:lnTo>
                      <a:pt x="1108741" y="24637"/>
                    </a:lnTo>
                    <a:close/>
                  </a:path>
                  <a:path w="1125220" h="473075">
                    <a:moveTo>
                      <a:pt x="1063498" y="24637"/>
                    </a:moveTo>
                    <a:lnTo>
                      <a:pt x="1051835" y="29421"/>
                    </a:lnTo>
                    <a:lnTo>
                      <a:pt x="1056639" y="41116"/>
                    </a:lnTo>
                    <a:lnTo>
                      <a:pt x="1068324" y="36321"/>
                    </a:lnTo>
                    <a:lnTo>
                      <a:pt x="1063498" y="24637"/>
                    </a:lnTo>
                    <a:close/>
                  </a:path>
                  <a:path w="1125220" h="473075">
                    <a:moveTo>
                      <a:pt x="1039749" y="0"/>
                    </a:moveTo>
                    <a:lnTo>
                      <a:pt x="1051835" y="29421"/>
                    </a:lnTo>
                    <a:lnTo>
                      <a:pt x="1063498" y="24637"/>
                    </a:lnTo>
                    <a:lnTo>
                      <a:pt x="1108741" y="24637"/>
                    </a:lnTo>
                    <a:lnTo>
                      <a:pt x="1124711" y="6349"/>
                    </a:lnTo>
                    <a:lnTo>
                      <a:pt x="1039749" y="0"/>
                    </a:lnTo>
                    <a:close/>
                  </a:path>
                </a:pathLst>
              </a:custGeom>
              <a:solidFill>
                <a:srgbClr val="000000"/>
              </a:solidFill>
            </p:spPr>
            <p:txBody>
              <a:bodyPr wrap="square" lIns="0" tIns="0" rIns="0" bIns="0" rtlCol="0"/>
              <a:lstStyle/>
              <a:p>
                <a:endParaRPr sz="1350"/>
              </a:p>
            </p:txBody>
          </p:sp>
          <p:sp>
            <p:nvSpPr>
              <p:cNvPr id="34" name="object 34"/>
              <p:cNvSpPr/>
              <p:nvPr/>
            </p:nvSpPr>
            <p:spPr>
              <a:xfrm>
                <a:off x="9179052" y="3121152"/>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4"/>
                    </a:lnTo>
                    <a:lnTo>
                      <a:pt x="0" y="606044"/>
                    </a:lnTo>
                    <a:lnTo>
                      <a:pt x="4103" y="626435"/>
                    </a:lnTo>
                    <a:lnTo>
                      <a:pt x="15303" y="643064"/>
                    </a:lnTo>
                    <a:lnTo>
                      <a:pt x="31932" y="654264"/>
                    </a:lnTo>
                    <a:lnTo>
                      <a:pt x="52324" y="658368"/>
                    </a:lnTo>
                    <a:lnTo>
                      <a:pt x="261620" y="658368"/>
                    </a:lnTo>
                    <a:lnTo>
                      <a:pt x="282011" y="654264"/>
                    </a:lnTo>
                    <a:lnTo>
                      <a:pt x="298640" y="643064"/>
                    </a:lnTo>
                    <a:lnTo>
                      <a:pt x="309840" y="626435"/>
                    </a:lnTo>
                    <a:lnTo>
                      <a:pt x="313944" y="606044"/>
                    </a:lnTo>
                    <a:lnTo>
                      <a:pt x="313944" y="52324"/>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35" name="object 35"/>
              <p:cNvSpPr/>
              <p:nvPr/>
            </p:nvSpPr>
            <p:spPr>
              <a:xfrm>
                <a:off x="9179052" y="3121152"/>
                <a:ext cx="314325" cy="658495"/>
              </a:xfrm>
              <a:custGeom>
                <a:avLst/>
                <a:gdLst/>
                <a:ahLst/>
                <a:cxnLst/>
                <a:rect l="l" t="t" r="r" b="b"/>
                <a:pathLst>
                  <a:path w="314325" h="658495">
                    <a:moveTo>
                      <a:pt x="0" y="52324"/>
                    </a:moveTo>
                    <a:lnTo>
                      <a:pt x="4103" y="31932"/>
                    </a:lnTo>
                    <a:lnTo>
                      <a:pt x="15303" y="15303"/>
                    </a:lnTo>
                    <a:lnTo>
                      <a:pt x="31932" y="4103"/>
                    </a:lnTo>
                    <a:lnTo>
                      <a:pt x="52324" y="0"/>
                    </a:lnTo>
                    <a:lnTo>
                      <a:pt x="261620" y="0"/>
                    </a:lnTo>
                    <a:lnTo>
                      <a:pt x="282011" y="4103"/>
                    </a:lnTo>
                    <a:lnTo>
                      <a:pt x="298640" y="15303"/>
                    </a:lnTo>
                    <a:lnTo>
                      <a:pt x="309840" y="31932"/>
                    </a:lnTo>
                    <a:lnTo>
                      <a:pt x="313944" y="52324"/>
                    </a:lnTo>
                    <a:lnTo>
                      <a:pt x="313944" y="606044"/>
                    </a:lnTo>
                    <a:lnTo>
                      <a:pt x="309840" y="626435"/>
                    </a:lnTo>
                    <a:lnTo>
                      <a:pt x="298640" y="643064"/>
                    </a:lnTo>
                    <a:lnTo>
                      <a:pt x="282011" y="654264"/>
                    </a:lnTo>
                    <a:lnTo>
                      <a:pt x="261620" y="658368"/>
                    </a:lnTo>
                    <a:lnTo>
                      <a:pt x="52324" y="658368"/>
                    </a:lnTo>
                    <a:lnTo>
                      <a:pt x="31932" y="654264"/>
                    </a:lnTo>
                    <a:lnTo>
                      <a:pt x="15303" y="643064"/>
                    </a:lnTo>
                    <a:lnTo>
                      <a:pt x="4103" y="626435"/>
                    </a:lnTo>
                    <a:lnTo>
                      <a:pt x="0" y="606044"/>
                    </a:lnTo>
                    <a:lnTo>
                      <a:pt x="0" y="52324"/>
                    </a:lnTo>
                    <a:close/>
                  </a:path>
                </a:pathLst>
              </a:custGeom>
              <a:ln w="9525">
                <a:solidFill>
                  <a:srgbClr val="EC8585"/>
                </a:solidFill>
              </a:ln>
            </p:spPr>
            <p:txBody>
              <a:bodyPr wrap="square" lIns="0" tIns="0" rIns="0" bIns="0" rtlCol="0"/>
              <a:lstStyle/>
              <a:p>
                <a:endParaRPr sz="1350"/>
              </a:p>
            </p:txBody>
          </p:sp>
          <p:sp>
            <p:nvSpPr>
              <p:cNvPr id="36" name="object 36"/>
              <p:cNvSpPr/>
              <p:nvPr/>
            </p:nvSpPr>
            <p:spPr>
              <a:xfrm>
                <a:off x="9179052" y="4239768"/>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3"/>
                    </a:lnTo>
                    <a:lnTo>
                      <a:pt x="0" y="606043"/>
                    </a:lnTo>
                    <a:lnTo>
                      <a:pt x="4103" y="626435"/>
                    </a:lnTo>
                    <a:lnTo>
                      <a:pt x="15303" y="643064"/>
                    </a:lnTo>
                    <a:lnTo>
                      <a:pt x="31932" y="654264"/>
                    </a:lnTo>
                    <a:lnTo>
                      <a:pt x="52324" y="658367"/>
                    </a:lnTo>
                    <a:lnTo>
                      <a:pt x="261620" y="658367"/>
                    </a:lnTo>
                    <a:lnTo>
                      <a:pt x="282011" y="654264"/>
                    </a:lnTo>
                    <a:lnTo>
                      <a:pt x="298640" y="643064"/>
                    </a:lnTo>
                    <a:lnTo>
                      <a:pt x="309840" y="626435"/>
                    </a:lnTo>
                    <a:lnTo>
                      <a:pt x="313944" y="606043"/>
                    </a:lnTo>
                    <a:lnTo>
                      <a:pt x="313944" y="52323"/>
                    </a:lnTo>
                    <a:lnTo>
                      <a:pt x="309840" y="31932"/>
                    </a:lnTo>
                    <a:lnTo>
                      <a:pt x="298640" y="15303"/>
                    </a:lnTo>
                    <a:lnTo>
                      <a:pt x="282011" y="4103"/>
                    </a:lnTo>
                    <a:lnTo>
                      <a:pt x="261620" y="0"/>
                    </a:lnTo>
                    <a:close/>
                  </a:path>
                </a:pathLst>
              </a:custGeom>
              <a:solidFill>
                <a:srgbClr val="EC8585"/>
              </a:solidFill>
            </p:spPr>
            <p:txBody>
              <a:bodyPr wrap="square" lIns="0" tIns="0" rIns="0" bIns="0" rtlCol="0"/>
              <a:lstStyle/>
              <a:p>
                <a:endParaRPr sz="1350"/>
              </a:p>
            </p:txBody>
          </p:sp>
          <p:sp>
            <p:nvSpPr>
              <p:cNvPr id="37" name="object 37"/>
              <p:cNvSpPr/>
              <p:nvPr/>
            </p:nvSpPr>
            <p:spPr>
              <a:xfrm>
                <a:off x="9179052" y="4239768"/>
                <a:ext cx="314325" cy="658495"/>
              </a:xfrm>
              <a:custGeom>
                <a:avLst/>
                <a:gdLst/>
                <a:ahLst/>
                <a:cxnLst/>
                <a:rect l="l" t="t" r="r" b="b"/>
                <a:pathLst>
                  <a:path w="314325" h="658495">
                    <a:moveTo>
                      <a:pt x="0" y="52323"/>
                    </a:moveTo>
                    <a:lnTo>
                      <a:pt x="4103" y="31932"/>
                    </a:lnTo>
                    <a:lnTo>
                      <a:pt x="15303" y="15303"/>
                    </a:lnTo>
                    <a:lnTo>
                      <a:pt x="31932" y="4103"/>
                    </a:lnTo>
                    <a:lnTo>
                      <a:pt x="52324" y="0"/>
                    </a:lnTo>
                    <a:lnTo>
                      <a:pt x="261620" y="0"/>
                    </a:lnTo>
                    <a:lnTo>
                      <a:pt x="282011" y="4103"/>
                    </a:lnTo>
                    <a:lnTo>
                      <a:pt x="298640" y="15303"/>
                    </a:lnTo>
                    <a:lnTo>
                      <a:pt x="309840" y="31932"/>
                    </a:lnTo>
                    <a:lnTo>
                      <a:pt x="313944" y="52323"/>
                    </a:lnTo>
                    <a:lnTo>
                      <a:pt x="313944" y="606043"/>
                    </a:lnTo>
                    <a:lnTo>
                      <a:pt x="309840" y="626435"/>
                    </a:lnTo>
                    <a:lnTo>
                      <a:pt x="298640" y="643064"/>
                    </a:lnTo>
                    <a:lnTo>
                      <a:pt x="282011" y="654264"/>
                    </a:lnTo>
                    <a:lnTo>
                      <a:pt x="261620" y="658367"/>
                    </a:lnTo>
                    <a:lnTo>
                      <a:pt x="52324" y="658367"/>
                    </a:lnTo>
                    <a:lnTo>
                      <a:pt x="31932" y="654264"/>
                    </a:lnTo>
                    <a:lnTo>
                      <a:pt x="15303" y="643064"/>
                    </a:lnTo>
                    <a:lnTo>
                      <a:pt x="4103" y="626435"/>
                    </a:lnTo>
                    <a:lnTo>
                      <a:pt x="0" y="606043"/>
                    </a:lnTo>
                    <a:lnTo>
                      <a:pt x="0" y="52323"/>
                    </a:lnTo>
                    <a:close/>
                  </a:path>
                </a:pathLst>
              </a:custGeom>
              <a:ln w="9525">
                <a:solidFill>
                  <a:srgbClr val="EC8585"/>
                </a:solidFill>
              </a:ln>
            </p:spPr>
            <p:txBody>
              <a:bodyPr wrap="square" lIns="0" tIns="0" rIns="0" bIns="0" rtlCol="0"/>
              <a:lstStyle/>
              <a:p>
                <a:endParaRPr sz="1350"/>
              </a:p>
            </p:txBody>
          </p:sp>
          <p:sp>
            <p:nvSpPr>
              <p:cNvPr id="38" name="object 38"/>
              <p:cNvSpPr/>
              <p:nvPr/>
            </p:nvSpPr>
            <p:spPr>
              <a:xfrm>
                <a:off x="8211947" y="3773170"/>
                <a:ext cx="1125220" cy="473075"/>
              </a:xfrm>
              <a:custGeom>
                <a:avLst/>
                <a:gdLst/>
                <a:ahLst/>
                <a:cxnLst/>
                <a:rect l="l" t="t" r="r" b="b"/>
                <a:pathLst>
                  <a:path w="1125220" h="473075">
                    <a:moveTo>
                      <a:pt x="1051835" y="29421"/>
                    </a:moveTo>
                    <a:lnTo>
                      <a:pt x="0" y="460882"/>
                    </a:lnTo>
                    <a:lnTo>
                      <a:pt x="4825" y="472693"/>
                    </a:lnTo>
                    <a:lnTo>
                      <a:pt x="1056639" y="41116"/>
                    </a:lnTo>
                    <a:lnTo>
                      <a:pt x="1051835" y="29421"/>
                    </a:lnTo>
                    <a:close/>
                  </a:path>
                  <a:path w="1125220" h="473075">
                    <a:moveTo>
                      <a:pt x="1108741" y="24637"/>
                    </a:moveTo>
                    <a:lnTo>
                      <a:pt x="1063498" y="24637"/>
                    </a:lnTo>
                    <a:lnTo>
                      <a:pt x="1068324" y="36321"/>
                    </a:lnTo>
                    <a:lnTo>
                      <a:pt x="1056639" y="41116"/>
                    </a:lnTo>
                    <a:lnTo>
                      <a:pt x="1068704" y="70484"/>
                    </a:lnTo>
                    <a:lnTo>
                      <a:pt x="1108741" y="24637"/>
                    </a:lnTo>
                    <a:close/>
                  </a:path>
                  <a:path w="1125220" h="473075">
                    <a:moveTo>
                      <a:pt x="1063498" y="24637"/>
                    </a:moveTo>
                    <a:lnTo>
                      <a:pt x="1051835" y="29421"/>
                    </a:lnTo>
                    <a:lnTo>
                      <a:pt x="1056639" y="41116"/>
                    </a:lnTo>
                    <a:lnTo>
                      <a:pt x="1068324" y="36321"/>
                    </a:lnTo>
                    <a:lnTo>
                      <a:pt x="1063498" y="24637"/>
                    </a:lnTo>
                    <a:close/>
                  </a:path>
                  <a:path w="1125220" h="473075">
                    <a:moveTo>
                      <a:pt x="1039749" y="0"/>
                    </a:moveTo>
                    <a:lnTo>
                      <a:pt x="1051835" y="29421"/>
                    </a:lnTo>
                    <a:lnTo>
                      <a:pt x="1063498" y="24637"/>
                    </a:lnTo>
                    <a:lnTo>
                      <a:pt x="1108741" y="24637"/>
                    </a:lnTo>
                    <a:lnTo>
                      <a:pt x="1124711" y="6349"/>
                    </a:lnTo>
                    <a:lnTo>
                      <a:pt x="1039749" y="0"/>
                    </a:lnTo>
                    <a:close/>
                  </a:path>
                </a:pathLst>
              </a:custGeom>
              <a:solidFill>
                <a:srgbClr val="000000"/>
              </a:solidFill>
            </p:spPr>
            <p:txBody>
              <a:bodyPr wrap="square" lIns="0" tIns="0" rIns="0" bIns="0" rtlCol="0"/>
              <a:lstStyle/>
              <a:p>
                <a:endParaRPr sz="1350"/>
              </a:p>
            </p:txBody>
          </p:sp>
          <p:sp>
            <p:nvSpPr>
              <p:cNvPr id="39" name="object 39"/>
              <p:cNvSpPr/>
              <p:nvPr/>
            </p:nvSpPr>
            <p:spPr>
              <a:xfrm>
                <a:off x="9697212" y="3121152"/>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40" name="object 40"/>
              <p:cNvSpPr/>
              <p:nvPr/>
            </p:nvSpPr>
            <p:spPr>
              <a:xfrm>
                <a:off x="9697212" y="3121152"/>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EC8585"/>
                </a:solidFill>
              </a:ln>
            </p:spPr>
            <p:txBody>
              <a:bodyPr wrap="square" lIns="0" tIns="0" rIns="0" bIns="0" rtlCol="0"/>
              <a:lstStyle/>
              <a:p>
                <a:endParaRPr sz="1350"/>
              </a:p>
            </p:txBody>
          </p:sp>
          <p:sp>
            <p:nvSpPr>
              <p:cNvPr id="41" name="object 41"/>
              <p:cNvSpPr/>
              <p:nvPr/>
            </p:nvSpPr>
            <p:spPr>
              <a:xfrm>
                <a:off x="9697212" y="4239768"/>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69"/>
                    </a:lnTo>
                    <a:lnTo>
                      <a:pt x="0" y="606297"/>
                    </a:lnTo>
                    <a:lnTo>
                      <a:pt x="4099" y="626542"/>
                    </a:lnTo>
                    <a:lnTo>
                      <a:pt x="15271" y="643096"/>
                    </a:lnTo>
                    <a:lnTo>
                      <a:pt x="31825" y="654268"/>
                    </a:lnTo>
                    <a:lnTo>
                      <a:pt x="52070" y="658367"/>
                    </a:lnTo>
                    <a:lnTo>
                      <a:pt x="260350" y="658367"/>
                    </a:lnTo>
                    <a:lnTo>
                      <a:pt x="280594" y="654268"/>
                    </a:lnTo>
                    <a:lnTo>
                      <a:pt x="297148" y="643096"/>
                    </a:lnTo>
                    <a:lnTo>
                      <a:pt x="308320" y="626542"/>
                    </a:lnTo>
                    <a:lnTo>
                      <a:pt x="312420" y="606297"/>
                    </a:lnTo>
                    <a:lnTo>
                      <a:pt x="312420" y="52069"/>
                    </a:lnTo>
                    <a:lnTo>
                      <a:pt x="308320" y="31825"/>
                    </a:lnTo>
                    <a:lnTo>
                      <a:pt x="297148" y="15271"/>
                    </a:lnTo>
                    <a:lnTo>
                      <a:pt x="280594" y="4099"/>
                    </a:lnTo>
                    <a:lnTo>
                      <a:pt x="260350" y="0"/>
                    </a:lnTo>
                    <a:close/>
                  </a:path>
                </a:pathLst>
              </a:custGeom>
              <a:solidFill>
                <a:srgbClr val="EC8585"/>
              </a:solidFill>
            </p:spPr>
            <p:txBody>
              <a:bodyPr wrap="square" lIns="0" tIns="0" rIns="0" bIns="0" rtlCol="0"/>
              <a:lstStyle/>
              <a:p>
                <a:endParaRPr sz="1350"/>
              </a:p>
            </p:txBody>
          </p:sp>
          <p:sp>
            <p:nvSpPr>
              <p:cNvPr id="42" name="object 42"/>
              <p:cNvSpPr/>
              <p:nvPr/>
            </p:nvSpPr>
            <p:spPr>
              <a:xfrm>
                <a:off x="9697212" y="4239768"/>
                <a:ext cx="312420" cy="658495"/>
              </a:xfrm>
              <a:custGeom>
                <a:avLst/>
                <a:gdLst/>
                <a:ahLst/>
                <a:cxnLst/>
                <a:rect l="l" t="t" r="r" b="b"/>
                <a:pathLst>
                  <a:path w="312420" h="65849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6297"/>
                    </a:lnTo>
                    <a:lnTo>
                      <a:pt x="308320" y="626542"/>
                    </a:lnTo>
                    <a:lnTo>
                      <a:pt x="297148" y="643096"/>
                    </a:lnTo>
                    <a:lnTo>
                      <a:pt x="280594" y="654268"/>
                    </a:lnTo>
                    <a:lnTo>
                      <a:pt x="260350" y="658367"/>
                    </a:lnTo>
                    <a:lnTo>
                      <a:pt x="52070" y="658367"/>
                    </a:lnTo>
                    <a:lnTo>
                      <a:pt x="31825" y="654268"/>
                    </a:lnTo>
                    <a:lnTo>
                      <a:pt x="15271" y="643096"/>
                    </a:lnTo>
                    <a:lnTo>
                      <a:pt x="4099" y="626542"/>
                    </a:lnTo>
                    <a:lnTo>
                      <a:pt x="0" y="606297"/>
                    </a:lnTo>
                    <a:lnTo>
                      <a:pt x="0" y="52069"/>
                    </a:lnTo>
                    <a:close/>
                  </a:path>
                </a:pathLst>
              </a:custGeom>
              <a:ln w="9525">
                <a:solidFill>
                  <a:srgbClr val="EC8585"/>
                </a:solidFill>
              </a:ln>
            </p:spPr>
            <p:txBody>
              <a:bodyPr wrap="square" lIns="0" tIns="0" rIns="0" bIns="0" rtlCol="0"/>
              <a:lstStyle/>
              <a:p>
                <a:endParaRPr sz="1350"/>
              </a:p>
            </p:txBody>
          </p:sp>
          <p:sp>
            <p:nvSpPr>
              <p:cNvPr id="43" name="object 43"/>
              <p:cNvSpPr/>
              <p:nvPr/>
            </p:nvSpPr>
            <p:spPr>
              <a:xfrm>
                <a:off x="7650734" y="3757802"/>
                <a:ext cx="2240280" cy="488315"/>
              </a:xfrm>
              <a:custGeom>
                <a:avLst/>
                <a:gdLst/>
                <a:ahLst/>
                <a:cxnLst/>
                <a:rect l="l" t="t" r="r" b="b"/>
                <a:pathLst>
                  <a:path w="2240279" h="488314">
                    <a:moveTo>
                      <a:pt x="2240026" y="97917"/>
                    </a:moveTo>
                    <a:lnTo>
                      <a:pt x="2233676" y="85217"/>
                    </a:lnTo>
                    <a:lnTo>
                      <a:pt x="2202281" y="22440"/>
                    </a:lnTo>
                    <a:lnTo>
                      <a:pt x="2203069" y="21717"/>
                    </a:lnTo>
                    <a:lnTo>
                      <a:pt x="2198801" y="20904"/>
                    </a:lnTo>
                    <a:lnTo>
                      <a:pt x="2134857" y="4051"/>
                    </a:lnTo>
                    <a:lnTo>
                      <a:pt x="2134857" y="73431"/>
                    </a:lnTo>
                    <a:lnTo>
                      <a:pt x="1691640" y="468020"/>
                    </a:lnTo>
                    <a:lnTo>
                      <a:pt x="1691640" y="246862"/>
                    </a:lnTo>
                    <a:lnTo>
                      <a:pt x="2131809" y="58915"/>
                    </a:lnTo>
                    <a:lnTo>
                      <a:pt x="2134857" y="73431"/>
                    </a:lnTo>
                    <a:lnTo>
                      <a:pt x="2134857" y="4051"/>
                    </a:lnTo>
                    <a:lnTo>
                      <a:pt x="2119503" y="0"/>
                    </a:lnTo>
                    <a:lnTo>
                      <a:pt x="2120722" y="5854"/>
                    </a:lnTo>
                    <a:lnTo>
                      <a:pt x="2119376" y="5588"/>
                    </a:lnTo>
                    <a:lnTo>
                      <a:pt x="2122551" y="16929"/>
                    </a:lnTo>
                    <a:lnTo>
                      <a:pt x="2117725" y="16637"/>
                    </a:lnTo>
                    <a:lnTo>
                      <a:pt x="2124049" y="31457"/>
                    </a:lnTo>
                    <a:lnTo>
                      <a:pt x="2109673" y="34467"/>
                    </a:lnTo>
                    <a:lnTo>
                      <a:pt x="2109673" y="54521"/>
                    </a:lnTo>
                    <a:lnTo>
                      <a:pt x="1691640" y="233070"/>
                    </a:lnTo>
                    <a:lnTo>
                      <a:pt x="1691640" y="171958"/>
                    </a:lnTo>
                    <a:lnTo>
                      <a:pt x="2109673" y="54521"/>
                    </a:lnTo>
                    <a:lnTo>
                      <a:pt x="2109673" y="34467"/>
                    </a:lnTo>
                    <a:lnTo>
                      <a:pt x="2024049" y="52400"/>
                    </a:lnTo>
                    <a:lnTo>
                      <a:pt x="2024049" y="65392"/>
                    </a:lnTo>
                    <a:lnTo>
                      <a:pt x="1691640" y="158750"/>
                    </a:lnTo>
                    <a:lnTo>
                      <a:pt x="1691640" y="134950"/>
                    </a:lnTo>
                    <a:lnTo>
                      <a:pt x="2024049" y="65392"/>
                    </a:lnTo>
                    <a:lnTo>
                      <a:pt x="2024049" y="52400"/>
                    </a:lnTo>
                    <a:lnTo>
                      <a:pt x="1691640" y="121970"/>
                    </a:lnTo>
                    <a:lnTo>
                      <a:pt x="1691640" y="97917"/>
                    </a:lnTo>
                    <a:lnTo>
                      <a:pt x="1723390" y="97917"/>
                    </a:lnTo>
                    <a:lnTo>
                      <a:pt x="1717040" y="85217"/>
                    </a:lnTo>
                    <a:lnTo>
                      <a:pt x="1685518" y="22186"/>
                    </a:lnTo>
                    <a:lnTo>
                      <a:pt x="1685925" y="21717"/>
                    </a:lnTo>
                    <a:lnTo>
                      <a:pt x="1678940" y="21196"/>
                    </a:lnTo>
                    <a:lnTo>
                      <a:pt x="1678940" y="238493"/>
                    </a:lnTo>
                    <a:lnTo>
                      <a:pt x="1162812" y="458914"/>
                    </a:lnTo>
                    <a:lnTo>
                      <a:pt x="1419364" y="248437"/>
                    </a:lnTo>
                    <a:lnTo>
                      <a:pt x="1678940" y="175526"/>
                    </a:lnTo>
                    <a:lnTo>
                      <a:pt x="1678940" y="162318"/>
                    </a:lnTo>
                    <a:lnTo>
                      <a:pt x="1443863" y="228333"/>
                    </a:lnTo>
                    <a:lnTo>
                      <a:pt x="1511833" y="172567"/>
                    </a:lnTo>
                    <a:lnTo>
                      <a:pt x="1678940" y="137604"/>
                    </a:lnTo>
                    <a:lnTo>
                      <a:pt x="1678940" y="124625"/>
                    </a:lnTo>
                    <a:lnTo>
                      <a:pt x="1533055" y="155155"/>
                    </a:lnTo>
                    <a:lnTo>
                      <a:pt x="1626781" y="78257"/>
                    </a:lnTo>
                    <a:lnTo>
                      <a:pt x="1629918" y="85852"/>
                    </a:lnTo>
                    <a:lnTo>
                      <a:pt x="1634909" y="80137"/>
                    </a:lnTo>
                    <a:lnTo>
                      <a:pt x="1648066" y="96164"/>
                    </a:lnTo>
                    <a:lnTo>
                      <a:pt x="1647190" y="97917"/>
                    </a:lnTo>
                    <a:lnTo>
                      <a:pt x="1649514" y="97917"/>
                    </a:lnTo>
                    <a:lnTo>
                      <a:pt x="1650873" y="99568"/>
                    </a:lnTo>
                    <a:lnTo>
                      <a:pt x="1651596" y="97917"/>
                    </a:lnTo>
                    <a:lnTo>
                      <a:pt x="1678940" y="97917"/>
                    </a:lnTo>
                    <a:lnTo>
                      <a:pt x="1678940" y="21196"/>
                    </a:lnTo>
                    <a:lnTo>
                      <a:pt x="1621726" y="16929"/>
                    </a:lnTo>
                    <a:lnTo>
                      <a:pt x="1621726" y="65951"/>
                    </a:lnTo>
                    <a:lnTo>
                      <a:pt x="1506131" y="160794"/>
                    </a:lnTo>
                    <a:lnTo>
                      <a:pt x="1484909" y="165239"/>
                    </a:lnTo>
                    <a:lnTo>
                      <a:pt x="1484909" y="178193"/>
                    </a:lnTo>
                    <a:lnTo>
                      <a:pt x="1413370" y="236893"/>
                    </a:lnTo>
                    <a:lnTo>
                      <a:pt x="1388872" y="243776"/>
                    </a:lnTo>
                    <a:lnTo>
                      <a:pt x="1388872" y="256997"/>
                    </a:lnTo>
                    <a:lnTo>
                      <a:pt x="1130808" y="468731"/>
                    </a:lnTo>
                    <a:lnTo>
                      <a:pt x="1130808" y="329488"/>
                    </a:lnTo>
                    <a:lnTo>
                      <a:pt x="1388872" y="256997"/>
                    </a:lnTo>
                    <a:lnTo>
                      <a:pt x="1388872" y="243776"/>
                    </a:lnTo>
                    <a:lnTo>
                      <a:pt x="1130808" y="316242"/>
                    </a:lnTo>
                    <a:lnTo>
                      <a:pt x="1130808" y="256336"/>
                    </a:lnTo>
                    <a:lnTo>
                      <a:pt x="1150950" y="248069"/>
                    </a:lnTo>
                    <a:lnTo>
                      <a:pt x="1484909" y="178193"/>
                    </a:lnTo>
                    <a:lnTo>
                      <a:pt x="1484909" y="165239"/>
                    </a:lnTo>
                    <a:lnTo>
                      <a:pt x="1215275" y="221665"/>
                    </a:lnTo>
                    <a:lnTo>
                      <a:pt x="1616075" y="57213"/>
                    </a:lnTo>
                    <a:lnTo>
                      <a:pt x="1620189" y="62230"/>
                    </a:lnTo>
                    <a:lnTo>
                      <a:pt x="1621726" y="65951"/>
                    </a:lnTo>
                    <a:lnTo>
                      <a:pt x="1621726" y="16929"/>
                    </a:lnTo>
                    <a:lnTo>
                      <a:pt x="1600962" y="15367"/>
                    </a:lnTo>
                    <a:lnTo>
                      <a:pt x="1610575" y="38798"/>
                    </a:lnTo>
                    <a:lnTo>
                      <a:pt x="1602486" y="40640"/>
                    </a:lnTo>
                    <a:lnTo>
                      <a:pt x="1607693" y="46990"/>
                    </a:lnTo>
                    <a:lnTo>
                      <a:pt x="1147013" y="235953"/>
                    </a:lnTo>
                    <a:lnTo>
                      <a:pt x="1130808" y="239356"/>
                    </a:lnTo>
                    <a:lnTo>
                      <a:pt x="1130808" y="97917"/>
                    </a:lnTo>
                    <a:lnTo>
                      <a:pt x="1162558" y="97917"/>
                    </a:lnTo>
                    <a:lnTo>
                      <a:pt x="1156208" y="85217"/>
                    </a:lnTo>
                    <a:lnTo>
                      <a:pt x="1124585" y="21996"/>
                    </a:lnTo>
                    <a:lnTo>
                      <a:pt x="1124712" y="21717"/>
                    </a:lnTo>
                    <a:lnTo>
                      <a:pt x="1124483" y="21780"/>
                    </a:lnTo>
                    <a:lnTo>
                      <a:pt x="1118108" y="23241"/>
                    </a:lnTo>
                    <a:lnTo>
                      <a:pt x="1118108" y="97917"/>
                    </a:lnTo>
                    <a:lnTo>
                      <a:pt x="1118108" y="242011"/>
                    </a:lnTo>
                    <a:lnTo>
                      <a:pt x="1118108" y="261556"/>
                    </a:lnTo>
                    <a:lnTo>
                      <a:pt x="1118108" y="319798"/>
                    </a:lnTo>
                    <a:lnTo>
                      <a:pt x="668299" y="446112"/>
                    </a:lnTo>
                    <a:lnTo>
                      <a:pt x="1118108" y="261556"/>
                    </a:lnTo>
                    <a:lnTo>
                      <a:pt x="1118108" y="242011"/>
                    </a:lnTo>
                    <a:lnTo>
                      <a:pt x="1082675" y="249428"/>
                    </a:lnTo>
                    <a:lnTo>
                      <a:pt x="1082675" y="262356"/>
                    </a:lnTo>
                    <a:lnTo>
                      <a:pt x="600481" y="460146"/>
                    </a:lnTo>
                    <a:lnTo>
                      <a:pt x="759040" y="330060"/>
                    </a:lnTo>
                    <a:lnTo>
                      <a:pt x="1082675" y="262356"/>
                    </a:lnTo>
                    <a:lnTo>
                      <a:pt x="1082675" y="249428"/>
                    </a:lnTo>
                    <a:lnTo>
                      <a:pt x="780161" y="312737"/>
                    </a:lnTo>
                    <a:lnTo>
                      <a:pt x="1069886" y="75031"/>
                    </a:lnTo>
                    <a:lnTo>
                      <a:pt x="1087234" y="96164"/>
                    </a:lnTo>
                    <a:lnTo>
                      <a:pt x="1086358" y="97917"/>
                    </a:lnTo>
                    <a:lnTo>
                      <a:pt x="1088682" y="97917"/>
                    </a:lnTo>
                    <a:lnTo>
                      <a:pt x="1090041" y="99568"/>
                    </a:lnTo>
                    <a:lnTo>
                      <a:pt x="1090764" y="97917"/>
                    </a:lnTo>
                    <a:lnTo>
                      <a:pt x="1118108" y="97917"/>
                    </a:lnTo>
                    <a:lnTo>
                      <a:pt x="1118108" y="23241"/>
                    </a:lnTo>
                    <a:lnTo>
                      <a:pt x="1041654" y="40640"/>
                    </a:lnTo>
                    <a:lnTo>
                      <a:pt x="1061808" y="65201"/>
                    </a:lnTo>
                    <a:lnTo>
                      <a:pt x="753237" y="318363"/>
                    </a:lnTo>
                    <a:lnTo>
                      <a:pt x="732129" y="322783"/>
                    </a:lnTo>
                    <a:lnTo>
                      <a:pt x="732129" y="335686"/>
                    </a:lnTo>
                    <a:lnTo>
                      <a:pt x="569976" y="468731"/>
                    </a:lnTo>
                    <a:lnTo>
                      <a:pt x="569976" y="369608"/>
                    </a:lnTo>
                    <a:lnTo>
                      <a:pt x="732129" y="335686"/>
                    </a:lnTo>
                    <a:lnTo>
                      <a:pt x="732129" y="322783"/>
                    </a:lnTo>
                    <a:lnTo>
                      <a:pt x="569976" y="356717"/>
                    </a:lnTo>
                    <a:lnTo>
                      <a:pt x="569976" y="97917"/>
                    </a:lnTo>
                    <a:lnTo>
                      <a:pt x="601726" y="97917"/>
                    </a:lnTo>
                    <a:lnTo>
                      <a:pt x="595376" y="85217"/>
                    </a:lnTo>
                    <a:lnTo>
                      <a:pt x="563626" y="21717"/>
                    </a:lnTo>
                    <a:lnTo>
                      <a:pt x="525526" y="97917"/>
                    </a:lnTo>
                    <a:lnTo>
                      <a:pt x="557276" y="97917"/>
                    </a:lnTo>
                    <a:lnTo>
                      <a:pt x="557276" y="359371"/>
                    </a:lnTo>
                    <a:lnTo>
                      <a:pt x="0" y="475996"/>
                    </a:lnTo>
                    <a:lnTo>
                      <a:pt x="2540" y="488315"/>
                    </a:lnTo>
                    <a:lnTo>
                      <a:pt x="557276" y="372262"/>
                    </a:lnTo>
                    <a:lnTo>
                      <a:pt x="557276" y="482092"/>
                    </a:lnTo>
                    <a:lnTo>
                      <a:pt x="563562" y="482092"/>
                    </a:lnTo>
                    <a:lnTo>
                      <a:pt x="563638" y="482244"/>
                    </a:lnTo>
                    <a:lnTo>
                      <a:pt x="565404" y="488315"/>
                    </a:lnTo>
                    <a:lnTo>
                      <a:pt x="1118108" y="333057"/>
                    </a:lnTo>
                    <a:lnTo>
                      <a:pt x="1118108" y="482092"/>
                    </a:lnTo>
                    <a:lnTo>
                      <a:pt x="1124394" y="482092"/>
                    </a:lnTo>
                    <a:lnTo>
                      <a:pt x="1126998" y="487934"/>
                    </a:lnTo>
                    <a:lnTo>
                      <a:pt x="1678940" y="252285"/>
                    </a:lnTo>
                    <a:lnTo>
                      <a:pt x="1678940" y="482092"/>
                    </a:lnTo>
                    <a:lnTo>
                      <a:pt x="1685226" y="482092"/>
                    </a:lnTo>
                    <a:lnTo>
                      <a:pt x="1689481" y="486918"/>
                    </a:lnTo>
                    <a:lnTo>
                      <a:pt x="2145284" y="81153"/>
                    </a:lnTo>
                    <a:lnTo>
                      <a:pt x="2147697" y="86741"/>
                    </a:lnTo>
                    <a:lnTo>
                      <a:pt x="2152891" y="80606"/>
                    </a:lnTo>
                    <a:lnTo>
                      <a:pt x="2165439" y="94691"/>
                    </a:lnTo>
                    <a:lnTo>
                      <a:pt x="2163826" y="97917"/>
                    </a:lnTo>
                    <a:lnTo>
                      <a:pt x="2168321" y="97917"/>
                    </a:lnTo>
                    <a:lnTo>
                      <a:pt x="2170938" y="100838"/>
                    </a:lnTo>
                    <a:lnTo>
                      <a:pt x="2172093" y="97917"/>
                    </a:lnTo>
                    <a:lnTo>
                      <a:pt x="2195576" y="97917"/>
                    </a:lnTo>
                    <a:lnTo>
                      <a:pt x="2195576" y="482092"/>
                    </a:lnTo>
                    <a:lnTo>
                      <a:pt x="2208276" y="482092"/>
                    </a:lnTo>
                    <a:lnTo>
                      <a:pt x="2208276" y="97917"/>
                    </a:lnTo>
                    <a:lnTo>
                      <a:pt x="2240026" y="97917"/>
                    </a:lnTo>
                    <a:close/>
                  </a:path>
                </a:pathLst>
              </a:custGeom>
              <a:solidFill>
                <a:srgbClr val="000000"/>
              </a:solidFill>
            </p:spPr>
            <p:txBody>
              <a:bodyPr wrap="square" lIns="0" tIns="0" rIns="0" bIns="0" rtlCol="0"/>
              <a:lstStyle/>
              <a:p>
                <a:endParaRPr sz="1350"/>
              </a:p>
            </p:txBody>
          </p:sp>
          <p:sp>
            <p:nvSpPr>
              <p:cNvPr id="44" name="object 44"/>
              <p:cNvSpPr/>
              <p:nvPr/>
            </p:nvSpPr>
            <p:spPr>
              <a:xfrm>
                <a:off x="8042148" y="2862072"/>
                <a:ext cx="342900" cy="192405"/>
              </a:xfrm>
              <a:custGeom>
                <a:avLst/>
                <a:gdLst/>
                <a:ahLst/>
                <a:cxnLst/>
                <a:rect l="l" t="t" r="r" b="b"/>
                <a:pathLst>
                  <a:path w="342900" h="192405">
                    <a:moveTo>
                      <a:pt x="310896" y="0"/>
                    </a:moveTo>
                    <a:lnTo>
                      <a:pt x="32003" y="0"/>
                    </a:lnTo>
                    <a:lnTo>
                      <a:pt x="19556" y="2518"/>
                    </a:lnTo>
                    <a:lnTo>
                      <a:pt x="9382" y="9382"/>
                    </a:lnTo>
                    <a:lnTo>
                      <a:pt x="2518" y="19556"/>
                    </a:lnTo>
                    <a:lnTo>
                      <a:pt x="0" y="32003"/>
                    </a:lnTo>
                    <a:lnTo>
                      <a:pt x="0" y="160019"/>
                    </a:lnTo>
                    <a:lnTo>
                      <a:pt x="2518" y="172467"/>
                    </a:lnTo>
                    <a:lnTo>
                      <a:pt x="9382" y="182641"/>
                    </a:lnTo>
                    <a:lnTo>
                      <a:pt x="19556" y="189505"/>
                    </a:lnTo>
                    <a:lnTo>
                      <a:pt x="32003" y="192024"/>
                    </a:lnTo>
                    <a:lnTo>
                      <a:pt x="310896" y="192024"/>
                    </a:lnTo>
                    <a:lnTo>
                      <a:pt x="323343" y="189505"/>
                    </a:lnTo>
                    <a:lnTo>
                      <a:pt x="333517" y="182641"/>
                    </a:lnTo>
                    <a:lnTo>
                      <a:pt x="340381" y="172467"/>
                    </a:lnTo>
                    <a:lnTo>
                      <a:pt x="342900" y="160019"/>
                    </a:lnTo>
                    <a:lnTo>
                      <a:pt x="342900" y="32003"/>
                    </a:lnTo>
                    <a:lnTo>
                      <a:pt x="340381" y="19556"/>
                    </a:lnTo>
                    <a:lnTo>
                      <a:pt x="333517" y="9382"/>
                    </a:lnTo>
                    <a:lnTo>
                      <a:pt x="323343" y="2518"/>
                    </a:lnTo>
                    <a:lnTo>
                      <a:pt x="310896" y="0"/>
                    </a:lnTo>
                    <a:close/>
                  </a:path>
                </a:pathLst>
              </a:custGeom>
              <a:solidFill>
                <a:srgbClr val="EC8585"/>
              </a:solidFill>
            </p:spPr>
            <p:txBody>
              <a:bodyPr wrap="square" lIns="0" tIns="0" rIns="0" bIns="0" rtlCol="0"/>
              <a:lstStyle/>
              <a:p>
                <a:endParaRPr sz="1350"/>
              </a:p>
            </p:txBody>
          </p:sp>
          <p:sp>
            <p:nvSpPr>
              <p:cNvPr id="45" name="object 45"/>
              <p:cNvSpPr/>
              <p:nvPr/>
            </p:nvSpPr>
            <p:spPr>
              <a:xfrm>
                <a:off x="8042148" y="2862072"/>
                <a:ext cx="342900" cy="192405"/>
              </a:xfrm>
              <a:custGeom>
                <a:avLst/>
                <a:gdLst/>
                <a:ahLst/>
                <a:cxnLst/>
                <a:rect l="l" t="t" r="r" b="b"/>
                <a:pathLst>
                  <a:path w="342900" h="192405">
                    <a:moveTo>
                      <a:pt x="0" y="32003"/>
                    </a:moveTo>
                    <a:lnTo>
                      <a:pt x="2518" y="19556"/>
                    </a:lnTo>
                    <a:lnTo>
                      <a:pt x="9382" y="9382"/>
                    </a:lnTo>
                    <a:lnTo>
                      <a:pt x="19556" y="2518"/>
                    </a:lnTo>
                    <a:lnTo>
                      <a:pt x="32003" y="0"/>
                    </a:lnTo>
                    <a:lnTo>
                      <a:pt x="310896" y="0"/>
                    </a:lnTo>
                    <a:lnTo>
                      <a:pt x="323343" y="2518"/>
                    </a:lnTo>
                    <a:lnTo>
                      <a:pt x="333517" y="9382"/>
                    </a:lnTo>
                    <a:lnTo>
                      <a:pt x="340381" y="19556"/>
                    </a:lnTo>
                    <a:lnTo>
                      <a:pt x="342900" y="32003"/>
                    </a:lnTo>
                    <a:lnTo>
                      <a:pt x="342900" y="160019"/>
                    </a:lnTo>
                    <a:lnTo>
                      <a:pt x="340381" y="172467"/>
                    </a:lnTo>
                    <a:lnTo>
                      <a:pt x="333517" y="182641"/>
                    </a:lnTo>
                    <a:lnTo>
                      <a:pt x="323343" y="189505"/>
                    </a:lnTo>
                    <a:lnTo>
                      <a:pt x="310896" y="192024"/>
                    </a:lnTo>
                    <a:lnTo>
                      <a:pt x="32003" y="192024"/>
                    </a:lnTo>
                    <a:lnTo>
                      <a:pt x="19556" y="189505"/>
                    </a:lnTo>
                    <a:lnTo>
                      <a:pt x="9382" y="182641"/>
                    </a:lnTo>
                    <a:lnTo>
                      <a:pt x="2518" y="172467"/>
                    </a:lnTo>
                    <a:lnTo>
                      <a:pt x="0" y="160019"/>
                    </a:lnTo>
                    <a:lnTo>
                      <a:pt x="0" y="32003"/>
                    </a:lnTo>
                    <a:close/>
                  </a:path>
                </a:pathLst>
              </a:custGeom>
              <a:ln w="9525">
                <a:solidFill>
                  <a:srgbClr val="EC8585"/>
                </a:solidFill>
              </a:ln>
            </p:spPr>
            <p:txBody>
              <a:bodyPr wrap="square" lIns="0" tIns="0" rIns="0" bIns="0" rtlCol="0"/>
              <a:lstStyle/>
              <a:p>
                <a:endParaRPr sz="1350"/>
              </a:p>
            </p:txBody>
          </p:sp>
          <p:sp>
            <p:nvSpPr>
              <p:cNvPr id="46" name="object 46"/>
              <p:cNvSpPr/>
              <p:nvPr/>
            </p:nvSpPr>
            <p:spPr>
              <a:xfrm>
                <a:off x="8587740" y="2868168"/>
                <a:ext cx="344805" cy="192405"/>
              </a:xfrm>
              <a:custGeom>
                <a:avLst/>
                <a:gdLst/>
                <a:ahLst/>
                <a:cxnLst/>
                <a:rect l="l" t="t" r="r" b="b"/>
                <a:pathLst>
                  <a:path w="344804" h="192405">
                    <a:moveTo>
                      <a:pt x="312419" y="0"/>
                    </a:moveTo>
                    <a:lnTo>
                      <a:pt x="32003" y="0"/>
                    </a:lnTo>
                    <a:lnTo>
                      <a:pt x="19556" y="2518"/>
                    </a:lnTo>
                    <a:lnTo>
                      <a:pt x="9382" y="9382"/>
                    </a:lnTo>
                    <a:lnTo>
                      <a:pt x="2518" y="19556"/>
                    </a:lnTo>
                    <a:lnTo>
                      <a:pt x="0" y="32004"/>
                    </a:lnTo>
                    <a:lnTo>
                      <a:pt x="0" y="160020"/>
                    </a:lnTo>
                    <a:lnTo>
                      <a:pt x="2518" y="172467"/>
                    </a:lnTo>
                    <a:lnTo>
                      <a:pt x="9382" y="182641"/>
                    </a:lnTo>
                    <a:lnTo>
                      <a:pt x="19556" y="189505"/>
                    </a:lnTo>
                    <a:lnTo>
                      <a:pt x="32003" y="192024"/>
                    </a:lnTo>
                    <a:lnTo>
                      <a:pt x="312419" y="192024"/>
                    </a:lnTo>
                    <a:lnTo>
                      <a:pt x="324867" y="189505"/>
                    </a:lnTo>
                    <a:lnTo>
                      <a:pt x="335041" y="182641"/>
                    </a:lnTo>
                    <a:lnTo>
                      <a:pt x="341905" y="172467"/>
                    </a:lnTo>
                    <a:lnTo>
                      <a:pt x="344424" y="160020"/>
                    </a:lnTo>
                    <a:lnTo>
                      <a:pt x="344424" y="32004"/>
                    </a:lnTo>
                    <a:lnTo>
                      <a:pt x="341905" y="19556"/>
                    </a:lnTo>
                    <a:lnTo>
                      <a:pt x="335041" y="9382"/>
                    </a:lnTo>
                    <a:lnTo>
                      <a:pt x="324867" y="2518"/>
                    </a:lnTo>
                    <a:lnTo>
                      <a:pt x="312419" y="0"/>
                    </a:lnTo>
                    <a:close/>
                  </a:path>
                </a:pathLst>
              </a:custGeom>
              <a:solidFill>
                <a:srgbClr val="EC8585"/>
              </a:solidFill>
            </p:spPr>
            <p:txBody>
              <a:bodyPr wrap="square" lIns="0" tIns="0" rIns="0" bIns="0" rtlCol="0"/>
              <a:lstStyle/>
              <a:p>
                <a:endParaRPr sz="1350"/>
              </a:p>
            </p:txBody>
          </p:sp>
          <p:sp>
            <p:nvSpPr>
              <p:cNvPr id="47" name="object 47"/>
              <p:cNvSpPr/>
              <p:nvPr/>
            </p:nvSpPr>
            <p:spPr>
              <a:xfrm>
                <a:off x="8587740" y="2868168"/>
                <a:ext cx="344805" cy="192405"/>
              </a:xfrm>
              <a:custGeom>
                <a:avLst/>
                <a:gdLst/>
                <a:ahLst/>
                <a:cxnLst/>
                <a:rect l="l" t="t" r="r" b="b"/>
                <a:pathLst>
                  <a:path w="344804" h="192405">
                    <a:moveTo>
                      <a:pt x="0" y="32004"/>
                    </a:moveTo>
                    <a:lnTo>
                      <a:pt x="2518" y="19556"/>
                    </a:lnTo>
                    <a:lnTo>
                      <a:pt x="9382" y="9382"/>
                    </a:lnTo>
                    <a:lnTo>
                      <a:pt x="19556" y="2518"/>
                    </a:lnTo>
                    <a:lnTo>
                      <a:pt x="32003" y="0"/>
                    </a:lnTo>
                    <a:lnTo>
                      <a:pt x="312419" y="0"/>
                    </a:lnTo>
                    <a:lnTo>
                      <a:pt x="324867" y="2518"/>
                    </a:lnTo>
                    <a:lnTo>
                      <a:pt x="335041" y="9382"/>
                    </a:lnTo>
                    <a:lnTo>
                      <a:pt x="341905" y="19556"/>
                    </a:lnTo>
                    <a:lnTo>
                      <a:pt x="344424" y="32004"/>
                    </a:lnTo>
                    <a:lnTo>
                      <a:pt x="344424" y="160020"/>
                    </a:lnTo>
                    <a:lnTo>
                      <a:pt x="341905" y="172467"/>
                    </a:lnTo>
                    <a:lnTo>
                      <a:pt x="335041" y="182641"/>
                    </a:lnTo>
                    <a:lnTo>
                      <a:pt x="324867" y="189505"/>
                    </a:lnTo>
                    <a:lnTo>
                      <a:pt x="312419" y="192024"/>
                    </a:lnTo>
                    <a:lnTo>
                      <a:pt x="32003" y="192024"/>
                    </a:lnTo>
                    <a:lnTo>
                      <a:pt x="19556" y="189505"/>
                    </a:lnTo>
                    <a:lnTo>
                      <a:pt x="9382" y="182641"/>
                    </a:lnTo>
                    <a:lnTo>
                      <a:pt x="2518" y="172467"/>
                    </a:lnTo>
                    <a:lnTo>
                      <a:pt x="0" y="160020"/>
                    </a:lnTo>
                    <a:lnTo>
                      <a:pt x="0" y="32004"/>
                    </a:lnTo>
                    <a:close/>
                  </a:path>
                </a:pathLst>
              </a:custGeom>
              <a:ln w="9524">
                <a:solidFill>
                  <a:srgbClr val="EC8585"/>
                </a:solidFill>
              </a:ln>
            </p:spPr>
            <p:txBody>
              <a:bodyPr wrap="square" lIns="0" tIns="0" rIns="0" bIns="0" rtlCol="0"/>
              <a:lstStyle/>
              <a:p>
                <a:endParaRPr sz="1350"/>
              </a:p>
            </p:txBody>
          </p:sp>
          <p:sp>
            <p:nvSpPr>
              <p:cNvPr id="48" name="object 48"/>
              <p:cNvSpPr/>
              <p:nvPr/>
            </p:nvSpPr>
            <p:spPr>
              <a:xfrm>
                <a:off x="9154668" y="2860548"/>
                <a:ext cx="344805" cy="193675"/>
              </a:xfrm>
              <a:custGeom>
                <a:avLst/>
                <a:gdLst/>
                <a:ahLst/>
                <a:cxnLst/>
                <a:rect l="l" t="t" r="r" b="b"/>
                <a:pathLst>
                  <a:path w="344804" h="193675">
                    <a:moveTo>
                      <a:pt x="312165" y="0"/>
                    </a:moveTo>
                    <a:lnTo>
                      <a:pt x="32257" y="0"/>
                    </a:lnTo>
                    <a:lnTo>
                      <a:pt x="19716" y="2539"/>
                    </a:lnTo>
                    <a:lnTo>
                      <a:pt x="9461" y="9461"/>
                    </a:lnTo>
                    <a:lnTo>
                      <a:pt x="2540" y="19716"/>
                    </a:lnTo>
                    <a:lnTo>
                      <a:pt x="0" y="32257"/>
                    </a:lnTo>
                    <a:lnTo>
                      <a:pt x="0" y="161289"/>
                    </a:lnTo>
                    <a:lnTo>
                      <a:pt x="2540" y="173831"/>
                    </a:lnTo>
                    <a:lnTo>
                      <a:pt x="9461" y="184086"/>
                    </a:lnTo>
                    <a:lnTo>
                      <a:pt x="19716" y="191008"/>
                    </a:lnTo>
                    <a:lnTo>
                      <a:pt x="32257" y="193548"/>
                    </a:lnTo>
                    <a:lnTo>
                      <a:pt x="312165" y="193548"/>
                    </a:lnTo>
                    <a:lnTo>
                      <a:pt x="324707" y="191008"/>
                    </a:lnTo>
                    <a:lnTo>
                      <a:pt x="334962" y="184086"/>
                    </a:lnTo>
                    <a:lnTo>
                      <a:pt x="341883" y="173831"/>
                    </a:lnTo>
                    <a:lnTo>
                      <a:pt x="344424" y="161289"/>
                    </a:lnTo>
                    <a:lnTo>
                      <a:pt x="344424" y="32257"/>
                    </a:lnTo>
                    <a:lnTo>
                      <a:pt x="341883" y="19716"/>
                    </a:lnTo>
                    <a:lnTo>
                      <a:pt x="334962" y="9461"/>
                    </a:lnTo>
                    <a:lnTo>
                      <a:pt x="324707" y="2539"/>
                    </a:lnTo>
                    <a:lnTo>
                      <a:pt x="312165" y="0"/>
                    </a:lnTo>
                    <a:close/>
                  </a:path>
                </a:pathLst>
              </a:custGeom>
              <a:solidFill>
                <a:srgbClr val="EC8585"/>
              </a:solidFill>
            </p:spPr>
            <p:txBody>
              <a:bodyPr wrap="square" lIns="0" tIns="0" rIns="0" bIns="0" rtlCol="0"/>
              <a:lstStyle/>
              <a:p>
                <a:endParaRPr sz="1350"/>
              </a:p>
            </p:txBody>
          </p:sp>
          <p:sp>
            <p:nvSpPr>
              <p:cNvPr id="49" name="object 49"/>
              <p:cNvSpPr/>
              <p:nvPr/>
            </p:nvSpPr>
            <p:spPr>
              <a:xfrm>
                <a:off x="9154668" y="2860548"/>
                <a:ext cx="344805" cy="193675"/>
              </a:xfrm>
              <a:custGeom>
                <a:avLst/>
                <a:gdLst/>
                <a:ahLst/>
                <a:cxnLst/>
                <a:rect l="l" t="t" r="r" b="b"/>
                <a:pathLst>
                  <a:path w="344804" h="193675">
                    <a:moveTo>
                      <a:pt x="0" y="32257"/>
                    </a:moveTo>
                    <a:lnTo>
                      <a:pt x="2540" y="19716"/>
                    </a:lnTo>
                    <a:lnTo>
                      <a:pt x="9461" y="9461"/>
                    </a:lnTo>
                    <a:lnTo>
                      <a:pt x="19716" y="2539"/>
                    </a:lnTo>
                    <a:lnTo>
                      <a:pt x="32257" y="0"/>
                    </a:lnTo>
                    <a:lnTo>
                      <a:pt x="312165" y="0"/>
                    </a:lnTo>
                    <a:lnTo>
                      <a:pt x="324707" y="2539"/>
                    </a:lnTo>
                    <a:lnTo>
                      <a:pt x="334962" y="9461"/>
                    </a:lnTo>
                    <a:lnTo>
                      <a:pt x="341883" y="19716"/>
                    </a:lnTo>
                    <a:lnTo>
                      <a:pt x="344424" y="32257"/>
                    </a:lnTo>
                    <a:lnTo>
                      <a:pt x="344424" y="161289"/>
                    </a:lnTo>
                    <a:lnTo>
                      <a:pt x="341883" y="173831"/>
                    </a:lnTo>
                    <a:lnTo>
                      <a:pt x="334962" y="184086"/>
                    </a:lnTo>
                    <a:lnTo>
                      <a:pt x="324707" y="191008"/>
                    </a:lnTo>
                    <a:lnTo>
                      <a:pt x="312165" y="193548"/>
                    </a:lnTo>
                    <a:lnTo>
                      <a:pt x="32257" y="193548"/>
                    </a:lnTo>
                    <a:lnTo>
                      <a:pt x="19716" y="191008"/>
                    </a:lnTo>
                    <a:lnTo>
                      <a:pt x="9461" y="184086"/>
                    </a:lnTo>
                    <a:lnTo>
                      <a:pt x="2540" y="173831"/>
                    </a:lnTo>
                    <a:lnTo>
                      <a:pt x="0" y="161289"/>
                    </a:lnTo>
                    <a:lnTo>
                      <a:pt x="0" y="32257"/>
                    </a:lnTo>
                    <a:close/>
                  </a:path>
                </a:pathLst>
              </a:custGeom>
              <a:ln w="9525">
                <a:solidFill>
                  <a:srgbClr val="EC8585"/>
                </a:solidFill>
              </a:ln>
            </p:spPr>
            <p:txBody>
              <a:bodyPr wrap="square" lIns="0" tIns="0" rIns="0" bIns="0" rtlCol="0"/>
              <a:lstStyle/>
              <a:p>
                <a:endParaRPr sz="1350"/>
              </a:p>
            </p:txBody>
          </p:sp>
          <p:sp>
            <p:nvSpPr>
              <p:cNvPr id="50" name="object 50"/>
              <p:cNvSpPr/>
              <p:nvPr/>
            </p:nvSpPr>
            <p:spPr>
              <a:xfrm>
                <a:off x="9648444" y="2860548"/>
                <a:ext cx="344805" cy="193675"/>
              </a:xfrm>
              <a:custGeom>
                <a:avLst/>
                <a:gdLst/>
                <a:ahLst/>
                <a:cxnLst/>
                <a:rect l="l" t="t" r="r" b="b"/>
                <a:pathLst>
                  <a:path w="344804" h="193675">
                    <a:moveTo>
                      <a:pt x="312165" y="0"/>
                    </a:moveTo>
                    <a:lnTo>
                      <a:pt x="32257" y="0"/>
                    </a:lnTo>
                    <a:lnTo>
                      <a:pt x="19716" y="2539"/>
                    </a:lnTo>
                    <a:lnTo>
                      <a:pt x="9461" y="9461"/>
                    </a:lnTo>
                    <a:lnTo>
                      <a:pt x="2540" y="19716"/>
                    </a:lnTo>
                    <a:lnTo>
                      <a:pt x="0" y="32257"/>
                    </a:lnTo>
                    <a:lnTo>
                      <a:pt x="0" y="161289"/>
                    </a:lnTo>
                    <a:lnTo>
                      <a:pt x="2540" y="173831"/>
                    </a:lnTo>
                    <a:lnTo>
                      <a:pt x="9461" y="184086"/>
                    </a:lnTo>
                    <a:lnTo>
                      <a:pt x="19716" y="191008"/>
                    </a:lnTo>
                    <a:lnTo>
                      <a:pt x="32257" y="193548"/>
                    </a:lnTo>
                    <a:lnTo>
                      <a:pt x="312165" y="193548"/>
                    </a:lnTo>
                    <a:lnTo>
                      <a:pt x="324707" y="191008"/>
                    </a:lnTo>
                    <a:lnTo>
                      <a:pt x="334962" y="184086"/>
                    </a:lnTo>
                    <a:lnTo>
                      <a:pt x="341883" y="173831"/>
                    </a:lnTo>
                    <a:lnTo>
                      <a:pt x="344424" y="161289"/>
                    </a:lnTo>
                    <a:lnTo>
                      <a:pt x="344424" y="32257"/>
                    </a:lnTo>
                    <a:lnTo>
                      <a:pt x="341883" y="19716"/>
                    </a:lnTo>
                    <a:lnTo>
                      <a:pt x="334962" y="9461"/>
                    </a:lnTo>
                    <a:lnTo>
                      <a:pt x="324707" y="2539"/>
                    </a:lnTo>
                    <a:lnTo>
                      <a:pt x="312165" y="0"/>
                    </a:lnTo>
                    <a:close/>
                  </a:path>
                </a:pathLst>
              </a:custGeom>
              <a:solidFill>
                <a:srgbClr val="EC8585"/>
              </a:solidFill>
            </p:spPr>
            <p:txBody>
              <a:bodyPr wrap="square" lIns="0" tIns="0" rIns="0" bIns="0" rtlCol="0"/>
              <a:lstStyle/>
              <a:p>
                <a:endParaRPr sz="1350"/>
              </a:p>
            </p:txBody>
          </p:sp>
          <p:sp>
            <p:nvSpPr>
              <p:cNvPr id="51" name="object 51"/>
              <p:cNvSpPr/>
              <p:nvPr/>
            </p:nvSpPr>
            <p:spPr>
              <a:xfrm>
                <a:off x="9648444" y="2860548"/>
                <a:ext cx="344805" cy="193675"/>
              </a:xfrm>
              <a:custGeom>
                <a:avLst/>
                <a:gdLst/>
                <a:ahLst/>
                <a:cxnLst/>
                <a:rect l="l" t="t" r="r" b="b"/>
                <a:pathLst>
                  <a:path w="344804" h="193675">
                    <a:moveTo>
                      <a:pt x="0" y="32257"/>
                    </a:moveTo>
                    <a:lnTo>
                      <a:pt x="2540" y="19716"/>
                    </a:lnTo>
                    <a:lnTo>
                      <a:pt x="9461" y="9461"/>
                    </a:lnTo>
                    <a:lnTo>
                      <a:pt x="19716" y="2539"/>
                    </a:lnTo>
                    <a:lnTo>
                      <a:pt x="32257" y="0"/>
                    </a:lnTo>
                    <a:lnTo>
                      <a:pt x="312165" y="0"/>
                    </a:lnTo>
                    <a:lnTo>
                      <a:pt x="324707" y="2539"/>
                    </a:lnTo>
                    <a:lnTo>
                      <a:pt x="334962" y="9461"/>
                    </a:lnTo>
                    <a:lnTo>
                      <a:pt x="341883" y="19716"/>
                    </a:lnTo>
                    <a:lnTo>
                      <a:pt x="344424" y="32257"/>
                    </a:lnTo>
                    <a:lnTo>
                      <a:pt x="344424" y="161289"/>
                    </a:lnTo>
                    <a:lnTo>
                      <a:pt x="341883" y="173831"/>
                    </a:lnTo>
                    <a:lnTo>
                      <a:pt x="334962" y="184086"/>
                    </a:lnTo>
                    <a:lnTo>
                      <a:pt x="324707" y="191008"/>
                    </a:lnTo>
                    <a:lnTo>
                      <a:pt x="312165" y="193548"/>
                    </a:lnTo>
                    <a:lnTo>
                      <a:pt x="32257" y="193548"/>
                    </a:lnTo>
                    <a:lnTo>
                      <a:pt x="19716" y="191008"/>
                    </a:lnTo>
                    <a:lnTo>
                      <a:pt x="9461" y="184086"/>
                    </a:lnTo>
                    <a:lnTo>
                      <a:pt x="2540" y="173831"/>
                    </a:lnTo>
                    <a:lnTo>
                      <a:pt x="0" y="161289"/>
                    </a:lnTo>
                    <a:lnTo>
                      <a:pt x="0" y="32257"/>
                    </a:lnTo>
                    <a:close/>
                  </a:path>
                </a:pathLst>
              </a:custGeom>
              <a:ln w="9525">
                <a:solidFill>
                  <a:srgbClr val="EC8585"/>
                </a:solidFill>
              </a:ln>
            </p:spPr>
            <p:txBody>
              <a:bodyPr wrap="square" lIns="0" tIns="0" rIns="0" bIns="0" rtlCol="0"/>
              <a:lstStyle/>
              <a:p>
                <a:endParaRPr sz="1350"/>
              </a:p>
            </p:txBody>
          </p:sp>
        </p:grpSp>
        <p:sp>
          <p:nvSpPr>
            <p:cNvPr id="52" name="object 52"/>
            <p:cNvSpPr txBox="1"/>
            <p:nvPr/>
          </p:nvSpPr>
          <p:spPr>
            <a:xfrm>
              <a:off x="6581108" y="4485856"/>
              <a:ext cx="3417094" cy="794994"/>
            </a:xfrm>
            <a:prstGeom prst="rect">
              <a:avLst/>
            </a:prstGeom>
          </p:spPr>
          <p:txBody>
            <a:bodyPr vert="horz" wrap="square" lIns="0" tIns="10001" rIns="0" bIns="0" rtlCol="0">
              <a:spAutoFit/>
            </a:bodyPr>
            <a:lstStyle/>
            <a:p>
              <a:pPr marL="629602">
                <a:spcBef>
                  <a:spcPts val="79"/>
                </a:spcBef>
                <a:tabLst>
                  <a:tab pos="1051084" algn="l"/>
                  <a:tab pos="1445895" algn="l"/>
                  <a:tab pos="1883093" algn="l"/>
                  <a:tab pos="2237899" algn="l"/>
                </a:tabLst>
              </a:pPr>
              <a:r>
                <a:rPr sz="2588" spc="-33" baseline="1207" dirty="0">
                  <a:latin typeface="Cambria Math"/>
                  <a:cs typeface="Cambria Math"/>
                </a:rPr>
                <a:t>𝑤</a:t>
              </a:r>
              <a:r>
                <a:rPr sz="1856" spc="-33" baseline="-13468" dirty="0">
                  <a:latin typeface="Cambria Math"/>
                  <a:cs typeface="Cambria Math"/>
                </a:rPr>
                <a:t>1	</a:t>
              </a:r>
              <a:r>
                <a:rPr sz="1725" spc="-8" dirty="0">
                  <a:latin typeface="Cambria Math"/>
                  <a:cs typeface="Cambria Math"/>
                </a:rPr>
                <a:t>𝑤</a:t>
              </a:r>
              <a:r>
                <a:rPr sz="1856" spc="-11" baseline="-15151" dirty="0">
                  <a:latin typeface="Cambria Math"/>
                  <a:cs typeface="Cambria Math"/>
                </a:rPr>
                <a:t>2	</a:t>
              </a:r>
              <a:r>
                <a:rPr sz="1725" spc="-8" dirty="0">
                  <a:latin typeface="Cambria Math"/>
                  <a:cs typeface="Cambria Math"/>
                </a:rPr>
                <a:t>𝑤</a:t>
              </a:r>
              <a:r>
                <a:rPr sz="1856" spc="-11" baseline="-15151" dirty="0">
                  <a:latin typeface="Cambria Math"/>
                  <a:cs typeface="Cambria Math"/>
                </a:rPr>
                <a:t>3	</a:t>
              </a:r>
              <a:r>
                <a:rPr sz="1725" spc="-34" dirty="0">
                  <a:latin typeface="Cambria Math"/>
                  <a:cs typeface="Cambria Math"/>
                </a:rPr>
                <a:t>𝑤</a:t>
              </a:r>
              <a:r>
                <a:rPr sz="1856" spc="-50" baseline="-15151" dirty="0">
                  <a:latin typeface="Cambria Math"/>
                  <a:cs typeface="Cambria Math"/>
                </a:rPr>
                <a:t>4	</a:t>
              </a:r>
              <a:r>
                <a:rPr sz="2588" spc="-11" baseline="1207" dirty="0">
                  <a:latin typeface="Cambria Math"/>
                  <a:cs typeface="Cambria Math"/>
                </a:rPr>
                <a:t>𝑤</a:t>
              </a:r>
              <a:r>
                <a:rPr sz="1856" spc="-11" baseline="-13468" dirty="0">
                  <a:latin typeface="Cambria Math"/>
                  <a:cs typeface="Cambria Math"/>
                </a:rPr>
                <a:t>5</a:t>
              </a:r>
              <a:endParaRPr sz="1856" baseline="-13468">
                <a:latin typeface="Cambria Math"/>
                <a:cs typeface="Cambria Math"/>
              </a:endParaRPr>
            </a:p>
            <a:p>
              <a:pPr>
                <a:spcBef>
                  <a:spcPts val="26"/>
                </a:spcBef>
              </a:pPr>
              <a:endParaRPr sz="2025">
                <a:latin typeface="Cambria Math"/>
                <a:cs typeface="Cambria Math"/>
              </a:endParaRPr>
            </a:p>
            <a:p>
              <a:pPr marL="28575"/>
              <a:r>
                <a:rPr sz="1350" spc="-8" dirty="0">
                  <a:solidFill>
                    <a:srgbClr val="175E53"/>
                  </a:solidFill>
                  <a:latin typeface="Calibri"/>
                  <a:cs typeface="Calibri"/>
                </a:rPr>
                <a:t>[Note </a:t>
              </a:r>
              <a:r>
                <a:rPr sz="1350" spc="-4" dirty="0">
                  <a:solidFill>
                    <a:srgbClr val="175E53"/>
                  </a:solidFill>
                  <a:latin typeface="Calibri"/>
                  <a:cs typeface="Calibri"/>
                </a:rPr>
                <a:t>how </a:t>
              </a:r>
              <a:r>
                <a:rPr sz="1350" dirty="0">
                  <a:solidFill>
                    <a:srgbClr val="175E53"/>
                  </a:solidFill>
                  <a:latin typeface="Calibri"/>
                  <a:cs typeface="Calibri"/>
                </a:rPr>
                <a:t>the </a:t>
              </a:r>
              <a:r>
                <a:rPr sz="1350" spc="-4" dirty="0">
                  <a:solidFill>
                    <a:srgbClr val="175E53"/>
                  </a:solidFill>
                  <a:latin typeface="Calibri"/>
                  <a:cs typeface="Calibri"/>
                </a:rPr>
                <a:t>linear </a:t>
              </a:r>
              <a:r>
                <a:rPr sz="1350" spc="-11" dirty="0">
                  <a:solidFill>
                    <a:srgbClr val="175E53"/>
                  </a:solidFill>
                  <a:latin typeface="Calibri"/>
                  <a:cs typeface="Calibri"/>
                </a:rPr>
                <a:t>layer </a:t>
              </a:r>
              <a:r>
                <a:rPr sz="1350" spc="-4" dirty="0">
                  <a:solidFill>
                    <a:srgbClr val="175E53"/>
                  </a:solidFill>
                  <a:latin typeface="Calibri"/>
                  <a:cs typeface="Calibri"/>
                </a:rPr>
                <a:t>has been</a:t>
              </a:r>
              <a:r>
                <a:rPr sz="1350" spc="71" dirty="0">
                  <a:solidFill>
                    <a:srgbClr val="175E53"/>
                  </a:solidFill>
                  <a:latin typeface="Calibri"/>
                  <a:cs typeface="Calibri"/>
                </a:rPr>
                <a:t> </a:t>
              </a:r>
              <a:r>
                <a:rPr sz="1350" spc="-8" dirty="0">
                  <a:solidFill>
                    <a:srgbClr val="175E53"/>
                  </a:solidFill>
                  <a:latin typeface="Calibri"/>
                  <a:cs typeface="Calibri"/>
                </a:rPr>
                <a:t>pretrained.]</a:t>
              </a:r>
              <a:endParaRPr sz="1350">
                <a:latin typeface="Calibri"/>
                <a:cs typeface="Calibri"/>
              </a:endParaRPr>
            </a:p>
          </p:txBody>
        </p:sp>
      </p:grpSp>
      <p:sp>
        <p:nvSpPr>
          <p:cNvPr id="54" name="TextBox 53">
            <a:extLst>
              <a:ext uri="{FF2B5EF4-FFF2-40B4-BE49-F238E27FC236}">
                <a16:creationId xmlns:a16="http://schemas.microsoft.com/office/drawing/2014/main" id="{0AD21895-7B06-42E3-8D61-4EDDD0F31773}"/>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57" name="Title 42">
            <a:extLst>
              <a:ext uri="{FF2B5EF4-FFF2-40B4-BE49-F238E27FC236}">
                <a16:creationId xmlns:a16="http://schemas.microsoft.com/office/drawing/2014/main" id="{A982528F-3BB0-42CC-A701-F537141E11C4}"/>
              </a:ext>
            </a:extLst>
          </p:cNvPr>
          <p:cNvSpPr>
            <a:spLocks noGrp="1"/>
          </p:cNvSpPr>
          <p:nvPr>
            <p:ph type="title"/>
          </p:nvPr>
        </p:nvSpPr>
        <p:spPr>
          <a:xfrm>
            <a:off x="737172" y="197913"/>
            <a:ext cx="8355013" cy="912812"/>
          </a:xfrm>
        </p:spPr>
        <p:txBody>
          <a:bodyPr vert="horz" lIns="91440" tIns="45720" rIns="91440" bIns="45720" rtlCol="0" anchor="ctr">
            <a:normAutofit/>
          </a:bodyPr>
          <a:lstStyle/>
          <a:p>
            <a:r>
              <a:rPr lang="en-US" spc="-120" dirty="0"/>
              <a:t>Pretraining decoders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4707" y="1755616"/>
            <a:ext cx="7707154" cy="2493952"/>
          </a:xfrm>
          <a:prstGeom prst="rect">
            <a:avLst/>
          </a:prstGeom>
        </p:spPr>
        <p:txBody>
          <a:bodyPr vert="horz" wrap="square" lIns="0" tIns="61913" rIns="0" bIns="0" rtlCol="0">
            <a:spAutoFit/>
          </a:bodyPr>
          <a:lstStyle/>
          <a:p>
            <a:pPr marL="9525">
              <a:spcBef>
                <a:spcPts val="488"/>
              </a:spcBef>
            </a:pPr>
            <a:r>
              <a:rPr sz="1725" spc="-4" dirty="0">
                <a:latin typeface="Calibri"/>
                <a:cs typeface="Calibri"/>
              </a:rPr>
              <a:t>2018’s GPT </a:t>
            </a:r>
            <a:r>
              <a:rPr sz="1725" dirty="0">
                <a:latin typeface="Calibri"/>
                <a:cs typeface="Calibri"/>
              </a:rPr>
              <a:t>was a </a:t>
            </a:r>
            <a:r>
              <a:rPr sz="1725" spc="-4" dirty="0">
                <a:latin typeface="Calibri"/>
                <a:cs typeface="Calibri"/>
              </a:rPr>
              <a:t>big success in </a:t>
            </a:r>
            <a:r>
              <a:rPr sz="1725" dirty="0">
                <a:latin typeface="Calibri"/>
                <a:cs typeface="Calibri"/>
              </a:rPr>
              <a:t>pretraining a</a:t>
            </a:r>
            <a:r>
              <a:rPr sz="1725" spc="23" dirty="0">
                <a:latin typeface="Calibri"/>
                <a:cs typeface="Calibri"/>
              </a:rPr>
              <a:t> </a:t>
            </a:r>
            <a:r>
              <a:rPr sz="1725" dirty="0">
                <a:latin typeface="Calibri"/>
                <a:cs typeface="Calibri"/>
              </a:rPr>
              <a:t>decoder!</a:t>
            </a:r>
          </a:p>
          <a:p>
            <a:pPr marL="266700" indent="-257175">
              <a:spcBef>
                <a:spcPts val="413"/>
              </a:spcBef>
              <a:buClr>
                <a:srgbClr val="8B1515"/>
              </a:buClr>
              <a:buFont typeface="Times New Roman"/>
              <a:buChar char="•"/>
              <a:tabLst>
                <a:tab pos="266224" algn="l"/>
                <a:tab pos="266700" algn="l"/>
              </a:tabLst>
            </a:pPr>
            <a:r>
              <a:rPr sz="1725" spc="-4" dirty="0">
                <a:latin typeface="Calibri"/>
                <a:cs typeface="Calibri"/>
              </a:rPr>
              <a:t>Transformer </a:t>
            </a:r>
            <a:r>
              <a:rPr sz="1725" dirty="0">
                <a:latin typeface="Calibri"/>
                <a:cs typeface="Calibri"/>
              </a:rPr>
              <a:t>decoder </a:t>
            </a:r>
            <a:r>
              <a:rPr sz="1725" spc="-4" dirty="0">
                <a:latin typeface="Calibri"/>
                <a:cs typeface="Calibri"/>
              </a:rPr>
              <a:t>with </a:t>
            </a:r>
            <a:r>
              <a:rPr sz="1725" dirty="0">
                <a:latin typeface="Calibri"/>
                <a:cs typeface="Calibri"/>
              </a:rPr>
              <a:t>12</a:t>
            </a:r>
            <a:r>
              <a:rPr sz="1725" spc="4" dirty="0">
                <a:latin typeface="Calibri"/>
                <a:cs typeface="Calibri"/>
              </a:rPr>
              <a:t> </a:t>
            </a:r>
            <a:r>
              <a:rPr sz="1725" dirty="0">
                <a:latin typeface="Calibri"/>
                <a:cs typeface="Calibri"/>
              </a:rPr>
              <a:t>layers.</a:t>
            </a:r>
          </a:p>
          <a:p>
            <a:pPr marL="266700" indent="-257175">
              <a:spcBef>
                <a:spcPts val="416"/>
              </a:spcBef>
              <a:buClr>
                <a:srgbClr val="8B1515"/>
              </a:buClr>
              <a:buFont typeface="Times New Roman"/>
              <a:buChar char="•"/>
              <a:tabLst>
                <a:tab pos="266224" algn="l"/>
                <a:tab pos="266700" algn="l"/>
              </a:tabLst>
            </a:pPr>
            <a:r>
              <a:rPr sz="1725" spc="-4" dirty="0">
                <a:latin typeface="Calibri"/>
                <a:cs typeface="Calibri"/>
              </a:rPr>
              <a:t>768-dimensional hidden states, 3072-dimensional </a:t>
            </a:r>
            <a:r>
              <a:rPr sz="1725" dirty="0">
                <a:latin typeface="Calibri"/>
                <a:cs typeface="Calibri"/>
              </a:rPr>
              <a:t>feed-forward </a:t>
            </a:r>
            <a:r>
              <a:rPr sz="1725" spc="-4" dirty="0">
                <a:latin typeface="Calibri"/>
                <a:cs typeface="Calibri"/>
              </a:rPr>
              <a:t>hidden</a:t>
            </a:r>
            <a:r>
              <a:rPr sz="1725" spc="-8" dirty="0">
                <a:latin typeface="Calibri"/>
                <a:cs typeface="Calibri"/>
              </a:rPr>
              <a:t> </a:t>
            </a:r>
            <a:r>
              <a:rPr sz="1725" dirty="0">
                <a:latin typeface="Calibri"/>
                <a:cs typeface="Calibri"/>
              </a:rPr>
              <a:t>layers.</a:t>
            </a:r>
          </a:p>
          <a:p>
            <a:pPr marL="266700" indent="-257175">
              <a:spcBef>
                <a:spcPts val="416"/>
              </a:spcBef>
              <a:buClr>
                <a:srgbClr val="8B1515"/>
              </a:buClr>
              <a:buFont typeface="Times New Roman"/>
              <a:buChar char="•"/>
              <a:tabLst>
                <a:tab pos="266224" algn="l"/>
                <a:tab pos="266700" algn="l"/>
              </a:tabLst>
            </a:pPr>
            <a:r>
              <a:rPr sz="1725" spc="-4" dirty="0">
                <a:latin typeface="Calibri"/>
                <a:cs typeface="Calibri"/>
              </a:rPr>
              <a:t>Byte-pair </a:t>
            </a:r>
            <a:r>
              <a:rPr sz="1725" dirty="0">
                <a:latin typeface="Calibri"/>
                <a:cs typeface="Calibri"/>
              </a:rPr>
              <a:t>encoding </a:t>
            </a:r>
            <a:r>
              <a:rPr sz="1725" spc="-4" dirty="0">
                <a:latin typeface="Calibri"/>
                <a:cs typeface="Calibri"/>
              </a:rPr>
              <a:t>with 40,000</a:t>
            </a:r>
            <a:r>
              <a:rPr sz="1725" spc="4" dirty="0">
                <a:latin typeface="Calibri"/>
                <a:cs typeface="Calibri"/>
              </a:rPr>
              <a:t> </a:t>
            </a:r>
            <a:r>
              <a:rPr sz="1725" dirty="0">
                <a:latin typeface="Calibri"/>
                <a:cs typeface="Calibri"/>
              </a:rPr>
              <a:t>merges</a:t>
            </a:r>
          </a:p>
          <a:p>
            <a:pPr marL="266700" indent="-257175">
              <a:spcBef>
                <a:spcPts val="413"/>
              </a:spcBef>
              <a:buClr>
                <a:srgbClr val="8B1515"/>
              </a:buClr>
              <a:buFont typeface="Times New Roman"/>
              <a:buChar char="•"/>
              <a:tabLst>
                <a:tab pos="266224" algn="l"/>
                <a:tab pos="266700" algn="l"/>
              </a:tabLst>
            </a:pPr>
            <a:r>
              <a:rPr sz="1725" spc="-4" dirty="0">
                <a:latin typeface="Calibri"/>
                <a:cs typeface="Calibri"/>
              </a:rPr>
              <a:t>Trained on BooksCorpus: </a:t>
            </a:r>
            <a:r>
              <a:rPr sz="1725" dirty="0">
                <a:latin typeface="Calibri"/>
                <a:cs typeface="Calibri"/>
              </a:rPr>
              <a:t>over </a:t>
            </a:r>
            <a:r>
              <a:rPr sz="1725" spc="-4" dirty="0">
                <a:latin typeface="Calibri"/>
                <a:cs typeface="Calibri"/>
              </a:rPr>
              <a:t>7000 unique</a:t>
            </a:r>
            <a:r>
              <a:rPr sz="1725" spc="19" dirty="0">
                <a:latin typeface="Calibri"/>
                <a:cs typeface="Calibri"/>
              </a:rPr>
              <a:t> </a:t>
            </a:r>
            <a:r>
              <a:rPr sz="1725" spc="-4" dirty="0">
                <a:latin typeface="Calibri"/>
                <a:cs typeface="Calibri"/>
              </a:rPr>
              <a:t>books.</a:t>
            </a:r>
            <a:endParaRPr sz="1725" dirty="0">
              <a:latin typeface="Calibri"/>
              <a:cs typeface="Calibri"/>
            </a:endParaRPr>
          </a:p>
          <a:p>
            <a:pPr marL="523875" lvl="1" indent="-171926">
              <a:spcBef>
                <a:spcPts val="416"/>
              </a:spcBef>
              <a:buClr>
                <a:srgbClr val="007B92"/>
              </a:buClr>
              <a:buFont typeface="Times New Roman"/>
              <a:buChar char="•"/>
              <a:tabLst>
                <a:tab pos="523875" algn="l"/>
              </a:tabLst>
            </a:pPr>
            <a:r>
              <a:rPr sz="1725" spc="-4" dirty="0">
                <a:latin typeface="Calibri"/>
                <a:cs typeface="Calibri"/>
              </a:rPr>
              <a:t>Contains </a:t>
            </a:r>
            <a:r>
              <a:rPr sz="1725" dirty="0">
                <a:latin typeface="Calibri"/>
                <a:cs typeface="Calibri"/>
              </a:rPr>
              <a:t>long spans of contiguous text, for learning </a:t>
            </a:r>
            <a:r>
              <a:rPr sz="1725" spc="-8" dirty="0">
                <a:latin typeface="Calibri"/>
                <a:cs typeface="Calibri"/>
              </a:rPr>
              <a:t>long-distance</a:t>
            </a:r>
            <a:r>
              <a:rPr sz="1725" spc="98" dirty="0">
                <a:latin typeface="Calibri"/>
                <a:cs typeface="Calibri"/>
              </a:rPr>
              <a:t> </a:t>
            </a:r>
            <a:r>
              <a:rPr sz="1725" spc="-4" dirty="0">
                <a:latin typeface="Calibri"/>
                <a:cs typeface="Calibri"/>
              </a:rPr>
              <a:t>dependencies.</a:t>
            </a:r>
            <a:endParaRPr sz="1725" dirty="0">
              <a:latin typeface="Calibri"/>
              <a:cs typeface="Calibri"/>
            </a:endParaRP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The acronym </a:t>
            </a:r>
            <a:r>
              <a:rPr sz="1725" spc="-4" dirty="0">
                <a:latin typeface="Calibri"/>
                <a:cs typeface="Calibri"/>
              </a:rPr>
              <a:t>“GPT” </a:t>
            </a:r>
            <a:r>
              <a:rPr sz="1725" dirty="0">
                <a:latin typeface="Calibri"/>
                <a:cs typeface="Calibri"/>
              </a:rPr>
              <a:t>never </a:t>
            </a:r>
            <a:r>
              <a:rPr sz="1725" spc="-4" dirty="0">
                <a:latin typeface="Calibri"/>
                <a:cs typeface="Calibri"/>
              </a:rPr>
              <a:t>showed </a:t>
            </a:r>
            <a:r>
              <a:rPr sz="1725" dirty="0">
                <a:latin typeface="Calibri"/>
                <a:cs typeface="Calibri"/>
              </a:rPr>
              <a:t>up </a:t>
            </a:r>
            <a:r>
              <a:rPr sz="1725" spc="-4" dirty="0">
                <a:latin typeface="Calibri"/>
                <a:cs typeface="Calibri"/>
              </a:rPr>
              <a:t>in </a:t>
            </a:r>
            <a:r>
              <a:rPr sz="1725" dirty="0">
                <a:latin typeface="Calibri"/>
                <a:cs typeface="Calibri"/>
              </a:rPr>
              <a:t>the </a:t>
            </a:r>
            <a:r>
              <a:rPr sz="1725" spc="-4" dirty="0">
                <a:latin typeface="Calibri"/>
                <a:cs typeface="Calibri"/>
              </a:rPr>
              <a:t>original </a:t>
            </a:r>
            <a:r>
              <a:rPr sz="1725" dirty="0">
                <a:latin typeface="Calibri"/>
                <a:cs typeface="Calibri"/>
              </a:rPr>
              <a:t>paper; it could </a:t>
            </a:r>
            <a:r>
              <a:rPr sz="1725" spc="-4" dirty="0">
                <a:latin typeface="Calibri"/>
                <a:cs typeface="Calibri"/>
              </a:rPr>
              <a:t>stand</a:t>
            </a:r>
            <a:r>
              <a:rPr sz="1725" spc="45" dirty="0">
                <a:latin typeface="Calibri"/>
                <a:cs typeface="Calibri"/>
              </a:rPr>
              <a:t> </a:t>
            </a:r>
            <a:r>
              <a:rPr sz="1725" spc="-4" dirty="0">
                <a:latin typeface="Calibri"/>
                <a:cs typeface="Calibri"/>
              </a:rPr>
              <a:t>for</a:t>
            </a:r>
            <a:endParaRPr sz="1725" dirty="0">
              <a:latin typeface="Calibri"/>
              <a:cs typeface="Calibri"/>
            </a:endParaRPr>
          </a:p>
          <a:p>
            <a:pPr marL="266224"/>
            <a:r>
              <a:rPr sz="1725" spc="-4" dirty="0">
                <a:latin typeface="Calibri"/>
                <a:cs typeface="Calibri"/>
              </a:rPr>
              <a:t>“Generative </a:t>
            </a:r>
            <a:r>
              <a:rPr sz="1725" dirty="0">
                <a:latin typeface="Calibri"/>
                <a:cs typeface="Calibri"/>
              </a:rPr>
              <a:t>PreTraining” </a:t>
            </a:r>
            <a:r>
              <a:rPr sz="1725" spc="-4" dirty="0">
                <a:latin typeface="Calibri"/>
                <a:cs typeface="Calibri"/>
              </a:rPr>
              <a:t>or </a:t>
            </a:r>
            <a:r>
              <a:rPr sz="1725" dirty="0">
                <a:latin typeface="Calibri"/>
                <a:cs typeface="Calibri"/>
              </a:rPr>
              <a:t>“Generative Pretrained</a:t>
            </a:r>
            <a:r>
              <a:rPr sz="1725" spc="-11" dirty="0">
                <a:latin typeface="Calibri"/>
                <a:cs typeface="Calibri"/>
              </a:rPr>
              <a:t> </a:t>
            </a:r>
            <a:r>
              <a:rPr sz="1725" spc="-4" dirty="0">
                <a:latin typeface="Calibri"/>
                <a:cs typeface="Calibri"/>
              </a:rPr>
              <a:t>Transformer”</a:t>
            </a:r>
            <a:endParaRPr sz="1725" dirty="0">
              <a:latin typeface="Calibri"/>
              <a:cs typeface="Calibri"/>
            </a:endParaRPr>
          </a:p>
        </p:txBody>
      </p:sp>
      <p:sp>
        <p:nvSpPr>
          <p:cNvPr id="5" name="object 5"/>
          <p:cNvSpPr txBox="1"/>
          <p:nvPr/>
        </p:nvSpPr>
        <p:spPr>
          <a:xfrm>
            <a:off x="8747570" y="5738166"/>
            <a:ext cx="1376363"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Devlin et </a:t>
            </a:r>
            <a:r>
              <a:rPr sz="1350" u="sng" dirty="0">
                <a:solidFill>
                  <a:srgbClr val="4197B5"/>
                </a:solidFill>
                <a:uFill>
                  <a:solidFill>
                    <a:srgbClr val="4197B5"/>
                  </a:solidFill>
                </a:uFill>
                <a:latin typeface="Calibri"/>
                <a:cs typeface="Calibri"/>
                <a:hlinkClick r:id="rId2"/>
              </a:rPr>
              <a:t>al.,</a:t>
            </a:r>
            <a:r>
              <a:rPr sz="1350" u="sng" spc="-34" dirty="0">
                <a:solidFill>
                  <a:srgbClr val="4197B5"/>
                </a:solidFill>
                <a:uFill>
                  <a:solidFill>
                    <a:srgbClr val="4197B5"/>
                  </a:solidFill>
                </a:uFill>
                <a:latin typeface="Calibri"/>
                <a:cs typeface="Calibri"/>
                <a:hlinkClick r:id="rId2"/>
              </a:rPr>
              <a:t> </a:t>
            </a:r>
            <a:r>
              <a:rPr sz="1350" u="sng" spc="-4" dirty="0">
                <a:solidFill>
                  <a:srgbClr val="4197B5"/>
                </a:solidFill>
                <a:uFill>
                  <a:solidFill>
                    <a:srgbClr val="4197B5"/>
                  </a:solidFill>
                </a:uFill>
                <a:latin typeface="Calibri"/>
                <a:cs typeface="Calibri"/>
                <a:hlinkClick r:id="rId2"/>
              </a:rPr>
              <a:t>2018</a:t>
            </a:r>
            <a:r>
              <a:rPr sz="1350" spc="-4" dirty="0">
                <a:solidFill>
                  <a:srgbClr val="175E53"/>
                </a:solidFill>
                <a:latin typeface="Calibri"/>
                <a:cs typeface="Calibri"/>
              </a:rPr>
              <a:t>]</a:t>
            </a:r>
            <a:endParaRPr sz="1350">
              <a:latin typeface="Calibri"/>
              <a:cs typeface="Calibri"/>
            </a:endParaRPr>
          </a:p>
        </p:txBody>
      </p:sp>
      <p:sp>
        <p:nvSpPr>
          <p:cNvPr id="6" name="TextBox 5">
            <a:extLst>
              <a:ext uri="{FF2B5EF4-FFF2-40B4-BE49-F238E27FC236}">
                <a16:creationId xmlns:a16="http://schemas.microsoft.com/office/drawing/2014/main" id="{86AFA12B-95C5-4762-B320-63B46197CDA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8" name="Title 7">
            <a:extLst>
              <a:ext uri="{FF2B5EF4-FFF2-40B4-BE49-F238E27FC236}">
                <a16:creationId xmlns:a16="http://schemas.microsoft.com/office/drawing/2014/main" id="{CBD20FFC-EF46-4918-9022-565A80261465}"/>
              </a:ext>
            </a:extLst>
          </p:cNvPr>
          <p:cNvSpPr>
            <a:spLocks noGrp="1"/>
          </p:cNvSpPr>
          <p:nvPr>
            <p:ph type="title"/>
          </p:nvPr>
        </p:nvSpPr>
        <p:spPr>
          <a:xfrm>
            <a:off x="926383" y="240188"/>
            <a:ext cx="9197550" cy="984885"/>
          </a:xfrm>
        </p:spPr>
        <p:txBody>
          <a:bodyPr vert="horz" lIns="91440" tIns="45720" rIns="91440" bIns="45720" rtlCol="0" anchor="ctr">
            <a:normAutofit fontScale="90000"/>
          </a:bodyPr>
          <a:lstStyle/>
          <a:p>
            <a:r>
              <a:rPr lang="en-US" spc="-120" dirty="0"/>
              <a:t>Generative Pretrained Transformer (GPT) </a:t>
            </a:r>
            <a:br>
              <a:rPr lang="en-US" spc="-120" dirty="0"/>
            </a:br>
            <a:r>
              <a:rPr lang="en-US" spc="-120" dirty="0"/>
              <a:t>[</a:t>
            </a:r>
            <a:r>
              <a:rPr lang="en-US" spc="-120" dirty="0">
                <a:hlinkClick r:id="rId3"/>
              </a:rPr>
              <a:t>Radford et al., 2018</a:t>
            </a:r>
            <a:r>
              <a:rPr lang="en-US" spc="-120" dirty="0"/>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A91B52F-6E4B-4405-A073-A9D0313A19EE}"/>
              </a:ext>
            </a:extLst>
          </p:cNvPr>
          <p:cNvGrpSpPr/>
          <p:nvPr/>
        </p:nvGrpSpPr>
        <p:grpSpPr>
          <a:xfrm>
            <a:off x="868853" y="1742353"/>
            <a:ext cx="7855744" cy="3744056"/>
            <a:chOff x="1887779" y="1724598"/>
            <a:chExt cx="7855744" cy="3744056"/>
          </a:xfrm>
        </p:grpSpPr>
        <p:sp>
          <p:nvSpPr>
            <p:cNvPr id="3" name="object 3"/>
            <p:cNvSpPr txBox="1"/>
            <p:nvPr/>
          </p:nvSpPr>
          <p:spPr>
            <a:xfrm>
              <a:off x="1887779" y="1724598"/>
              <a:ext cx="7855744" cy="904639"/>
            </a:xfrm>
            <a:prstGeom prst="rect">
              <a:avLst/>
            </a:prstGeom>
          </p:spPr>
          <p:txBody>
            <a:bodyPr vert="horz" wrap="square" lIns="0" tIns="10001" rIns="0" bIns="0" rtlCol="0">
              <a:spAutoFit/>
            </a:bodyPr>
            <a:lstStyle/>
            <a:p>
              <a:pPr marL="9525">
                <a:spcBef>
                  <a:spcPts val="79"/>
                </a:spcBef>
              </a:pPr>
              <a:r>
                <a:rPr sz="1725" spc="-4" dirty="0">
                  <a:latin typeface="Calibri"/>
                  <a:cs typeface="Calibri"/>
                </a:rPr>
                <a:t>How </a:t>
              </a:r>
              <a:r>
                <a:rPr sz="1725" dirty="0">
                  <a:latin typeface="Calibri"/>
                  <a:cs typeface="Calibri"/>
                </a:rPr>
                <a:t>do we </a:t>
              </a:r>
              <a:r>
                <a:rPr sz="1725" spc="-4" dirty="0">
                  <a:latin typeface="Calibri"/>
                  <a:cs typeface="Calibri"/>
                </a:rPr>
                <a:t>format </a:t>
              </a:r>
              <a:r>
                <a:rPr sz="1725" dirty="0">
                  <a:latin typeface="Calibri"/>
                  <a:cs typeface="Calibri"/>
                </a:rPr>
                <a:t>inputs to </a:t>
              </a:r>
              <a:r>
                <a:rPr sz="1725" spc="-4" dirty="0">
                  <a:latin typeface="Calibri"/>
                  <a:cs typeface="Calibri"/>
                </a:rPr>
                <a:t>our decoder for </a:t>
              </a:r>
              <a:r>
                <a:rPr sz="1725" b="1" dirty="0">
                  <a:latin typeface="Calibri"/>
                  <a:cs typeface="Calibri"/>
                </a:rPr>
                <a:t>finetuning</a:t>
              </a:r>
              <a:r>
                <a:rPr sz="1725" b="1" spc="30" dirty="0">
                  <a:latin typeface="Calibri"/>
                  <a:cs typeface="Calibri"/>
                </a:rPr>
                <a:t> </a:t>
              </a:r>
              <a:r>
                <a:rPr sz="1725" b="1" dirty="0">
                  <a:latin typeface="Calibri"/>
                  <a:cs typeface="Calibri"/>
                </a:rPr>
                <a:t>tasks?</a:t>
              </a:r>
              <a:endParaRPr sz="1725" dirty="0">
                <a:latin typeface="Calibri"/>
                <a:cs typeface="Calibri"/>
              </a:endParaRPr>
            </a:p>
            <a:p>
              <a:pPr>
                <a:spcBef>
                  <a:spcPts val="15"/>
                </a:spcBef>
              </a:pPr>
              <a:endParaRPr sz="2363" dirty="0">
                <a:latin typeface="Calibri"/>
                <a:cs typeface="Calibri"/>
              </a:endParaRPr>
            </a:p>
            <a:p>
              <a:pPr marL="9525"/>
              <a:r>
                <a:rPr sz="1725" b="1" dirty="0">
                  <a:latin typeface="Calibri"/>
                  <a:cs typeface="Calibri"/>
                </a:rPr>
                <a:t>Natural Language Inference: </a:t>
              </a:r>
              <a:r>
                <a:rPr sz="1725" spc="-4" dirty="0">
                  <a:latin typeface="Calibri"/>
                  <a:cs typeface="Calibri"/>
                </a:rPr>
                <a:t>Label pairs of sentences </a:t>
              </a:r>
              <a:r>
                <a:rPr sz="1725" dirty="0">
                  <a:latin typeface="Calibri"/>
                  <a:cs typeface="Calibri"/>
                </a:rPr>
                <a:t>as</a:t>
              </a:r>
              <a:r>
                <a:rPr sz="1725" spc="116" dirty="0">
                  <a:latin typeface="Calibri"/>
                  <a:cs typeface="Calibri"/>
                </a:rPr>
                <a:t> </a:t>
              </a:r>
              <a:r>
                <a:rPr sz="1725" i="1" spc="-4" dirty="0">
                  <a:latin typeface="Calibri"/>
                  <a:cs typeface="Calibri"/>
                </a:rPr>
                <a:t>entailing/contradictory/neutral</a:t>
              </a:r>
              <a:endParaRPr sz="1725" dirty="0">
                <a:latin typeface="Calibri"/>
                <a:cs typeface="Calibri"/>
              </a:endParaRPr>
            </a:p>
          </p:txBody>
        </p:sp>
        <p:sp>
          <p:nvSpPr>
            <p:cNvPr id="4" name="object 4"/>
            <p:cNvSpPr txBox="1"/>
            <p:nvPr/>
          </p:nvSpPr>
          <p:spPr>
            <a:xfrm>
              <a:off x="1887779" y="2619166"/>
              <a:ext cx="3539966" cy="644728"/>
            </a:xfrm>
            <a:prstGeom prst="rect">
              <a:avLst/>
            </a:prstGeom>
          </p:spPr>
          <p:txBody>
            <a:bodyPr vert="horz" wrap="square" lIns="0" tIns="61913" rIns="0" bIns="0" rtlCol="0">
              <a:spAutoFit/>
            </a:bodyPr>
            <a:lstStyle/>
            <a:p>
              <a:pPr marL="9525">
                <a:spcBef>
                  <a:spcPts val="488"/>
                </a:spcBef>
              </a:pPr>
              <a:r>
                <a:rPr sz="1725" dirty="0">
                  <a:solidFill>
                    <a:srgbClr val="007B92"/>
                  </a:solidFill>
                  <a:latin typeface="Calibri"/>
                  <a:cs typeface="Calibri"/>
                </a:rPr>
                <a:t>Premise: </a:t>
              </a:r>
              <a:r>
                <a:rPr sz="1725" i="1" dirty="0">
                  <a:solidFill>
                    <a:srgbClr val="007B92"/>
                  </a:solidFill>
                  <a:latin typeface="Calibri"/>
                  <a:cs typeface="Calibri"/>
                </a:rPr>
                <a:t>The man is in the</a:t>
              </a:r>
              <a:r>
                <a:rPr sz="1725" i="1" spc="-15" dirty="0">
                  <a:solidFill>
                    <a:srgbClr val="007B92"/>
                  </a:solidFill>
                  <a:latin typeface="Calibri"/>
                  <a:cs typeface="Calibri"/>
                </a:rPr>
                <a:t> </a:t>
              </a:r>
              <a:r>
                <a:rPr sz="1725" i="1" dirty="0">
                  <a:solidFill>
                    <a:srgbClr val="007B92"/>
                  </a:solidFill>
                  <a:latin typeface="Calibri"/>
                  <a:cs typeface="Calibri"/>
                </a:rPr>
                <a:t>doorway</a:t>
              </a:r>
              <a:endParaRPr sz="1725">
                <a:latin typeface="Calibri"/>
                <a:cs typeface="Calibri"/>
              </a:endParaRPr>
            </a:p>
            <a:p>
              <a:pPr marL="9525">
                <a:spcBef>
                  <a:spcPts val="413"/>
                </a:spcBef>
              </a:pPr>
              <a:r>
                <a:rPr sz="1725" spc="-4" dirty="0">
                  <a:solidFill>
                    <a:srgbClr val="007B92"/>
                  </a:solidFill>
                  <a:latin typeface="Calibri"/>
                  <a:cs typeface="Calibri"/>
                </a:rPr>
                <a:t>Hypothesis: </a:t>
              </a:r>
              <a:r>
                <a:rPr sz="1725" i="1" dirty="0">
                  <a:solidFill>
                    <a:srgbClr val="007B92"/>
                  </a:solidFill>
                  <a:latin typeface="Calibri"/>
                  <a:cs typeface="Calibri"/>
                </a:rPr>
                <a:t>The </a:t>
              </a:r>
              <a:r>
                <a:rPr sz="1725" i="1" spc="-4" dirty="0">
                  <a:solidFill>
                    <a:srgbClr val="007B92"/>
                  </a:solidFill>
                  <a:latin typeface="Calibri"/>
                  <a:cs typeface="Calibri"/>
                </a:rPr>
                <a:t>person </a:t>
              </a:r>
              <a:r>
                <a:rPr sz="1725" i="1" dirty="0">
                  <a:solidFill>
                    <a:srgbClr val="007B92"/>
                  </a:solidFill>
                  <a:latin typeface="Calibri"/>
                  <a:cs typeface="Calibri"/>
                </a:rPr>
                <a:t>is near the </a:t>
              </a:r>
              <a:r>
                <a:rPr sz="1725" i="1" spc="-4" dirty="0">
                  <a:solidFill>
                    <a:srgbClr val="007B92"/>
                  </a:solidFill>
                  <a:latin typeface="Calibri"/>
                  <a:cs typeface="Calibri"/>
                </a:rPr>
                <a:t>door</a:t>
              </a:r>
              <a:endParaRPr sz="1725">
                <a:latin typeface="Calibri"/>
                <a:cs typeface="Calibri"/>
              </a:endParaRPr>
            </a:p>
          </p:txBody>
        </p:sp>
        <p:sp>
          <p:nvSpPr>
            <p:cNvPr id="5" name="object 5"/>
            <p:cNvSpPr txBox="1"/>
            <p:nvPr/>
          </p:nvSpPr>
          <p:spPr>
            <a:xfrm>
              <a:off x="1887780" y="3565761"/>
              <a:ext cx="7716679" cy="1902893"/>
            </a:xfrm>
            <a:prstGeom prst="rect">
              <a:avLst/>
            </a:prstGeom>
          </p:spPr>
          <p:txBody>
            <a:bodyPr vert="horz" wrap="square" lIns="0" tIns="61913" rIns="0" bIns="0" rtlCol="0">
              <a:spAutoFit/>
            </a:bodyPr>
            <a:lstStyle/>
            <a:p>
              <a:pPr marL="9525">
                <a:spcBef>
                  <a:spcPts val="488"/>
                </a:spcBef>
              </a:pPr>
              <a:r>
                <a:rPr sz="1725" dirty="0">
                  <a:latin typeface="Calibri"/>
                  <a:cs typeface="Calibri"/>
                </a:rPr>
                <a:t>Radford et al., </a:t>
              </a:r>
              <a:r>
                <a:rPr sz="1725" spc="-4" dirty="0">
                  <a:latin typeface="Calibri"/>
                  <a:cs typeface="Calibri"/>
                </a:rPr>
                <a:t>2018 </a:t>
              </a:r>
              <a:r>
                <a:rPr sz="1725" dirty="0">
                  <a:latin typeface="Calibri"/>
                  <a:cs typeface="Calibri"/>
                </a:rPr>
                <a:t>evaluate </a:t>
              </a:r>
              <a:r>
                <a:rPr sz="1725" spc="-4" dirty="0">
                  <a:latin typeface="Calibri"/>
                  <a:cs typeface="Calibri"/>
                </a:rPr>
                <a:t>on natural </a:t>
              </a:r>
              <a:r>
                <a:rPr sz="1725" dirty="0">
                  <a:latin typeface="Calibri"/>
                  <a:cs typeface="Calibri"/>
                </a:rPr>
                <a:t>language</a:t>
              </a:r>
              <a:r>
                <a:rPr sz="1725" spc="-4" dirty="0">
                  <a:latin typeface="Calibri"/>
                  <a:cs typeface="Calibri"/>
                </a:rPr>
                <a:t> </a:t>
              </a:r>
              <a:r>
                <a:rPr sz="1725" dirty="0">
                  <a:latin typeface="Calibri"/>
                  <a:cs typeface="Calibri"/>
                </a:rPr>
                <a:t>inference.</a:t>
              </a:r>
              <a:endParaRPr sz="1725">
                <a:latin typeface="Calibri"/>
                <a:cs typeface="Calibri"/>
              </a:endParaRPr>
            </a:p>
            <a:p>
              <a:pPr marL="9525">
                <a:spcBef>
                  <a:spcPts val="413"/>
                </a:spcBef>
              </a:pPr>
              <a:r>
                <a:rPr sz="1725" dirty="0">
                  <a:latin typeface="Calibri"/>
                  <a:cs typeface="Calibri"/>
                </a:rPr>
                <a:t>Here’s roughly </a:t>
              </a:r>
              <a:r>
                <a:rPr sz="1725" spc="-4" dirty="0">
                  <a:latin typeface="Calibri"/>
                  <a:cs typeface="Calibri"/>
                </a:rPr>
                <a:t>how </a:t>
              </a:r>
              <a:r>
                <a:rPr sz="1725" dirty="0">
                  <a:latin typeface="Calibri"/>
                  <a:cs typeface="Calibri"/>
                </a:rPr>
                <a:t>the input was </a:t>
              </a:r>
              <a:r>
                <a:rPr sz="1725" spc="-4" dirty="0">
                  <a:latin typeface="Calibri"/>
                  <a:cs typeface="Calibri"/>
                </a:rPr>
                <a:t>formatted, </a:t>
              </a:r>
              <a:r>
                <a:rPr sz="1725" dirty="0">
                  <a:latin typeface="Calibri"/>
                  <a:cs typeface="Calibri"/>
                </a:rPr>
                <a:t>as a </a:t>
              </a:r>
              <a:r>
                <a:rPr sz="1725" spc="-4" dirty="0">
                  <a:latin typeface="Calibri"/>
                  <a:cs typeface="Calibri"/>
                </a:rPr>
                <a:t>sequence of </a:t>
              </a:r>
              <a:r>
                <a:rPr sz="1725" dirty="0">
                  <a:latin typeface="Calibri"/>
                  <a:cs typeface="Calibri"/>
                </a:rPr>
                <a:t>tokens </a:t>
              </a:r>
              <a:r>
                <a:rPr sz="1725" spc="-4" dirty="0">
                  <a:latin typeface="Calibri"/>
                  <a:cs typeface="Calibri"/>
                </a:rPr>
                <a:t>for </a:t>
              </a:r>
              <a:r>
                <a:rPr sz="1725" dirty="0">
                  <a:latin typeface="Calibri"/>
                  <a:cs typeface="Calibri"/>
                </a:rPr>
                <a:t>the</a:t>
              </a:r>
              <a:r>
                <a:rPr sz="1725" spc="101" dirty="0">
                  <a:latin typeface="Calibri"/>
                  <a:cs typeface="Calibri"/>
                </a:rPr>
                <a:t> </a:t>
              </a:r>
              <a:r>
                <a:rPr sz="1725" dirty="0">
                  <a:latin typeface="Calibri"/>
                  <a:cs typeface="Calibri"/>
                </a:rPr>
                <a:t>decoder.</a:t>
              </a:r>
              <a:endParaRPr sz="1725">
                <a:latin typeface="Calibri"/>
                <a:cs typeface="Calibri"/>
              </a:endParaRPr>
            </a:p>
            <a:p>
              <a:pPr>
                <a:spcBef>
                  <a:spcPts val="15"/>
                </a:spcBef>
              </a:pPr>
              <a:endParaRPr sz="2363">
                <a:latin typeface="Calibri"/>
                <a:cs typeface="Calibri"/>
              </a:endParaRPr>
            </a:p>
            <a:p>
              <a:pPr marL="9525"/>
              <a:r>
                <a:rPr sz="1725" dirty="0">
                  <a:latin typeface="Calibri"/>
                  <a:cs typeface="Calibri"/>
                </a:rPr>
                <a:t>[START] </a:t>
              </a:r>
              <a:r>
                <a:rPr sz="1725" i="1" dirty="0">
                  <a:solidFill>
                    <a:srgbClr val="007B92"/>
                  </a:solidFill>
                  <a:latin typeface="Calibri"/>
                  <a:cs typeface="Calibri"/>
                </a:rPr>
                <a:t>The man is </a:t>
              </a:r>
              <a:r>
                <a:rPr sz="1725" i="1" spc="-4" dirty="0">
                  <a:solidFill>
                    <a:srgbClr val="007B92"/>
                  </a:solidFill>
                  <a:latin typeface="Calibri"/>
                  <a:cs typeface="Calibri"/>
                </a:rPr>
                <a:t>in </a:t>
              </a:r>
              <a:r>
                <a:rPr sz="1725" i="1" dirty="0">
                  <a:solidFill>
                    <a:srgbClr val="007B92"/>
                  </a:solidFill>
                  <a:latin typeface="Calibri"/>
                  <a:cs typeface="Calibri"/>
                </a:rPr>
                <a:t>the doorway </a:t>
              </a:r>
              <a:r>
                <a:rPr sz="1725" dirty="0">
                  <a:latin typeface="Calibri"/>
                  <a:cs typeface="Calibri"/>
                </a:rPr>
                <a:t>[DELIM] </a:t>
              </a:r>
              <a:r>
                <a:rPr sz="1725" i="1" dirty="0">
                  <a:solidFill>
                    <a:srgbClr val="007B92"/>
                  </a:solidFill>
                  <a:latin typeface="Calibri"/>
                  <a:cs typeface="Calibri"/>
                </a:rPr>
                <a:t>The </a:t>
              </a:r>
              <a:r>
                <a:rPr sz="1725" i="1" spc="-4" dirty="0">
                  <a:solidFill>
                    <a:srgbClr val="007B92"/>
                  </a:solidFill>
                  <a:latin typeface="Calibri"/>
                  <a:cs typeface="Calibri"/>
                </a:rPr>
                <a:t>person </a:t>
              </a:r>
              <a:r>
                <a:rPr sz="1725" i="1" dirty="0">
                  <a:solidFill>
                    <a:srgbClr val="007B92"/>
                  </a:solidFill>
                  <a:latin typeface="Calibri"/>
                  <a:cs typeface="Calibri"/>
                </a:rPr>
                <a:t>is </a:t>
              </a:r>
              <a:r>
                <a:rPr sz="1725" i="1" spc="-4" dirty="0">
                  <a:solidFill>
                    <a:srgbClr val="007B92"/>
                  </a:solidFill>
                  <a:latin typeface="Calibri"/>
                  <a:cs typeface="Calibri"/>
                </a:rPr>
                <a:t>near the </a:t>
              </a:r>
              <a:r>
                <a:rPr sz="1725" i="1" dirty="0">
                  <a:solidFill>
                    <a:srgbClr val="007B92"/>
                  </a:solidFill>
                  <a:latin typeface="Calibri"/>
                  <a:cs typeface="Calibri"/>
                </a:rPr>
                <a:t>door</a:t>
              </a:r>
              <a:r>
                <a:rPr sz="1725" i="1" spc="-30" dirty="0">
                  <a:solidFill>
                    <a:srgbClr val="007B92"/>
                  </a:solidFill>
                  <a:latin typeface="Calibri"/>
                  <a:cs typeface="Calibri"/>
                </a:rPr>
                <a:t> </a:t>
              </a:r>
              <a:r>
                <a:rPr sz="1725" dirty="0">
                  <a:latin typeface="Calibri"/>
                  <a:cs typeface="Calibri"/>
                </a:rPr>
                <a:t>[EXTRACT]</a:t>
              </a:r>
              <a:endParaRPr sz="1725">
                <a:latin typeface="Calibri"/>
                <a:cs typeface="Calibri"/>
              </a:endParaRPr>
            </a:p>
            <a:p>
              <a:pPr>
                <a:spcBef>
                  <a:spcPts val="15"/>
                </a:spcBef>
              </a:pPr>
              <a:endParaRPr sz="2363">
                <a:latin typeface="Calibri"/>
                <a:cs typeface="Calibri"/>
              </a:endParaRPr>
            </a:p>
            <a:p>
              <a:pPr marL="9525"/>
              <a:r>
                <a:rPr sz="1725" dirty="0">
                  <a:latin typeface="Calibri"/>
                  <a:cs typeface="Calibri"/>
                </a:rPr>
                <a:t>The linear classifier is applied </a:t>
              </a:r>
              <a:r>
                <a:rPr sz="1725" spc="-4" dirty="0">
                  <a:latin typeface="Calibri"/>
                  <a:cs typeface="Calibri"/>
                </a:rPr>
                <a:t>to </a:t>
              </a:r>
              <a:r>
                <a:rPr sz="1725" dirty="0">
                  <a:latin typeface="Calibri"/>
                  <a:cs typeface="Calibri"/>
                </a:rPr>
                <a:t>the </a:t>
              </a:r>
              <a:r>
                <a:rPr sz="1725" spc="-4" dirty="0">
                  <a:latin typeface="Calibri"/>
                  <a:cs typeface="Calibri"/>
                </a:rPr>
                <a:t>representation of the [EXTRACT]</a:t>
              </a:r>
              <a:r>
                <a:rPr sz="1725" spc="19" dirty="0">
                  <a:latin typeface="Calibri"/>
                  <a:cs typeface="Calibri"/>
                </a:rPr>
                <a:t> </a:t>
              </a:r>
              <a:r>
                <a:rPr sz="1725" dirty="0">
                  <a:latin typeface="Calibri"/>
                  <a:cs typeface="Calibri"/>
                </a:rPr>
                <a:t>token.</a:t>
              </a:r>
              <a:endParaRPr sz="1725">
                <a:latin typeface="Calibri"/>
                <a:cs typeface="Calibri"/>
              </a:endParaRPr>
            </a:p>
          </p:txBody>
        </p:sp>
        <p:sp>
          <p:nvSpPr>
            <p:cNvPr id="6" name="object 6"/>
            <p:cNvSpPr/>
            <p:nvPr/>
          </p:nvSpPr>
          <p:spPr>
            <a:xfrm>
              <a:off x="5523357" y="2777490"/>
              <a:ext cx="228600" cy="400050"/>
            </a:xfrm>
            <a:custGeom>
              <a:avLst/>
              <a:gdLst/>
              <a:ahLst/>
              <a:cxnLst/>
              <a:rect l="l" t="t" r="r" b="b"/>
              <a:pathLst>
                <a:path w="304800" h="533400">
                  <a:moveTo>
                    <a:pt x="0" y="0"/>
                  </a:moveTo>
                  <a:lnTo>
                    <a:pt x="59334" y="2004"/>
                  </a:lnTo>
                  <a:lnTo>
                    <a:pt x="107775" y="7461"/>
                  </a:lnTo>
                  <a:lnTo>
                    <a:pt x="140428" y="15537"/>
                  </a:lnTo>
                  <a:lnTo>
                    <a:pt x="152400" y="25400"/>
                  </a:lnTo>
                  <a:lnTo>
                    <a:pt x="152400" y="241300"/>
                  </a:lnTo>
                  <a:lnTo>
                    <a:pt x="164371" y="251162"/>
                  </a:lnTo>
                  <a:lnTo>
                    <a:pt x="197024" y="259238"/>
                  </a:lnTo>
                  <a:lnTo>
                    <a:pt x="245465" y="264695"/>
                  </a:lnTo>
                  <a:lnTo>
                    <a:pt x="304800" y="266700"/>
                  </a:lnTo>
                  <a:lnTo>
                    <a:pt x="245465" y="268704"/>
                  </a:lnTo>
                  <a:lnTo>
                    <a:pt x="197024" y="274161"/>
                  </a:lnTo>
                  <a:lnTo>
                    <a:pt x="164371" y="282237"/>
                  </a:lnTo>
                  <a:lnTo>
                    <a:pt x="152400" y="292100"/>
                  </a:lnTo>
                  <a:lnTo>
                    <a:pt x="152400" y="508000"/>
                  </a:lnTo>
                  <a:lnTo>
                    <a:pt x="140428" y="517862"/>
                  </a:lnTo>
                  <a:lnTo>
                    <a:pt x="107775" y="525938"/>
                  </a:lnTo>
                  <a:lnTo>
                    <a:pt x="59334" y="531395"/>
                  </a:lnTo>
                  <a:lnTo>
                    <a:pt x="0" y="533400"/>
                  </a:lnTo>
                </a:path>
              </a:pathLst>
            </a:custGeom>
            <a:ln w="9525">
              <a:solidFill>
                <a:srgbClr val="000000"/>
              </a:solidFill>
            </a:ln>
          </p:spPr>
          <p:txBody>
            <a:bodyPr wrap="square" lIns="0" tIns="0" rIns="0" bIns="0" rtlCol="0"/>
            <a:lstStyle/>
            <a:p>
              <a:endParaRPr sz="1350"/>
            </a:p>
          </p:txBody>
        </p:sp>
        <p:sp>
          <p:nvSpPr>
            <p:cNvPr id="7" name="object 7"/>
            <p:cNvSpPr txBox="1"/>
            <p:nvPr/>
          </p:nvSpPr>
          <p:spPr>
            <a:xfrm>
              <a:off x="5868639" y="2810733"/>
              <a:ext cx="1016794" cy="275556"/>
            </a:xfrm>
            <a:prstGeom prst="rect">
              <a:avLst/>
            </a:prstGeom>
          </p:spPr>
          <p:txBody>
            <a:bodyPr vert="horz" wrap="square" lIns="0" tIns="10001" rIns="0" bIns="0" rtlCol="0">
              <a:spAutoFit/>
            </a:bodyPr>
            <a:lstStyle/>
            <a:p>
              <a:pPr marL="9525">
                <a:spcBef>
                  <a:spcPts val="79"/>
                </a:spcBef>
              </a:pPr>
              <a:r>
                <a:rPr sz="1725" b="1" spc="-8" dirty="0">
                  <a:solidFill>
                    <a:srgbClr val="007B92"/>
                  </a:solidFill>
                  <a:latin typeface="Calibri"/>
                  <a:cs typeface="Calibri"/>
                </a:rPr>
                <a:t>entailment</a:t>
              </a:r>
              <a:endParaRPr sz="1725">
                <a:latin typeface="Calibri"/>
                <a:cs typeface="Calibri"/>
              </a:endParaRPr>
            </a:p>
          </p:txBody>
        </p:sp>
      </p:grpSp>
      <p:sp>
        <p:nvSpPr>
          <p:cNvPr id="10" name="Title 9">
            <a:extLst>
              <a:ext uri="{FF2B5EF4-FFF2-40B4-BE49-F238E27FC236}">
                <a16:creationId xmlns:a16="http://schemas.microsoft.com/office/drawing/2014/main" id="{CED99C53-F819-43B4-B8B9-8F92AE7D8C63}"/>
              </a:ext>
            </a:extLst>
          </p:cNvPr>
          <p:cNvSpPr>
            <a:spLocks noGrp="1"/>
          </p:cNvSpPr>
          <p:nvPr>
            <p:ph type="title"/>
          </p:nvPr>
        </p:nvSpPr>
        <p:spPr>
          <a:xfrm>
            <a:off x="868853" y="271451"/>
            <a:ext cx="8355330" cy="984885"/>
          </a:xfrm>
        </p:spPr>
        <p:txBody>
          <a:bodyPr vert="horz" lIns="91440" tIns="45720" rIns="91440" bIns="45720" rtlCol="0" anchor="ctr">
            <a:normAutofit fontScale="90000"/>
          </a:bodyPr>
          <a:lstStyle/>
          <a:p>
            <a:r>
              <a:rPr lang="en-US" spc="-120" dirty="0"/>
              <a:t>Generative Pretrained Transformer (GPT) </a:t>
            </a:r>
            <a:br>
              <a:rPr lang="en-US" spc="-120" dirty="0"/>
            </a:br>
            <a:r>
              <a:rPr lang="en-US" spc="-120" dirty="0"/>
              <a:t>[</a:t>
            </a:r>
            <a:r>
              <a:rPr lang="en-US" spc="-120" dirty="0">
                <a:hlinkClick r:id="rId2"/>
              </a:rPr>
              <a:t>Radford et al., 2018</a:t>
            </a:r>
            <a:r>
              <a:rPr lang="en-US" spc="-120" dirty="0"/>
              <a:t>]</a:t>
            </a:r>
          </a:p>
        </p:txBody>
      </p:sp>
      <p:sp>
        <p:nvSpPr>
          <p:cNvPr id="9" name="TextBox 8">
            <a:extLst>
              <a:ext uri="{FF2B5EF4-FFF2-40B4-BE49-F238E27FC236}">
                <a16:creationId xmlns:a16="http://schemas.microsoft.com/office/drawing/2014/main" id="{894F973D-7090-4958-BC0F-36D5F2EFB4B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8BE25B-009B-45DB-9A50-F02D1AAD5522}"/>
              </a:ext>
            </a:extLst>
          </p:cNvPr>
          <p:cNvGrpSpPr/>
          <p:nvPr/>
        </p:nvGrpSpPr>
        <p:grpSpPr>
          <a:xfrm>
            <a:off x="1106545" y="1848884"/>
            <a:ext cx="8112163" cy="2984142"/>
            <a:chOff x="1887779" y="1724597"/>
            <a:chExt cx="8112163" cy="2984142"/>
          </a:xfrm>
        </p:grpSpPr>
        <p:sp>
          <p:nvSpPr>
            <p:cNvPr id="3" name="object 3"/>
            <p:cNvSpPr txBox="1"/>
            <p:nvPr/>
          </p:nvSpPr>
          <p:spPr>
            <a:xfrm>
              <a:off x="1887779" y="1724597"/>
              <a:ext cx="5320188" cy="275556"/>
            </a:xfrm>
            <a:prstGeom prst="rect">
              <a:avLst/>
            </a:prstGeom>
          </p:spPr>
          <p:txBody>
            <a:bodyPr vert="horz" wrap="square" lIns="0" tIns="10001" rIns="0" bIns="0" rtlCol="0">
              <a:spAutoFit/>
            </a:bodyPr>
            <a:lstStyle/>
            <a:p>
              <a:pPr marL="9525">
                <a:spcBef>
                  <a:spcPts val="79"/>
                </a:spcBef>
              </a:pPr>
              <a:r>
                <a:rPr sz="1725" dirty="0">
                  <a:latin typeface="Calibri"/>
                  <a:cs typeface="Calibri"/>
                </a:rPr>
                <a:t>GPT results </a:t>
              </a:r>
              <a:r>
                <a:rPr sz="1725" spc="-4" dirty="0">
                  <a:latin typeface="Calibri"/>
                  <a:cs typeface="Calibri"/>
                </a:rPr>
                <a:t>on </a:t>
              </a:r>
              <a:r>
                <a:rPr sz="1725" dirty="0">
                  <a:latin typeface="Calibri"/>
                  <a:cs typeface="Calibri"/>
                </a:rPr>
                <a:t>various </a:t>
              </a:r>
              <a:r>
                <a:rPr sz="1725" i="1" dirty="0">
                  <a:latin typeface="Calibri"/>
                  <a:cs typeface="Calibri"/>
                </a:rPr>
                <a:t>natural language inference</a:t>
              </a:r>
              <a:r>
                <a:rPr sz="1725" i="1" spc="-30" dirty="0">
                  <a:latin typeface="Calibri"/>
                  <a:cs typeface="Calibri"/>
                </a:rPr>
                <a:t> </a:t>
              </a:r>
              <a:r>
                <a:rPr sz="1725" dirty="0">
                  <a:latin typeface="Calibri"/>
                  <a:cs typeface="Calibri"/>
                </a:rPr>
                <a:t>datasets.</a:t>
              </a:r>
              <a:endParaRPr sz="1725">
                <a:latin typeface="Calibri"/>
                <a:cs typeface="Calibri"/>
              </a:endParaRPr>
            </a:p>
          </p:txBody>
        </p:sp>
        <p:sp>
          <p:nvSpPr>
            <p:cNvPr id="4" name="object 4"/>
            <p:cNvSpPr/>
            <p:nvPr/>
          </p:nvSpPr>
          <p:spPr>
            <a:xfrm>
              <a:off x="2165668" y="2508224"/>
              <a:ext cx="7834274" cy="2200515"/>
            </a:xfrm>
            <a:prstGeom prst="rect">
              <a:avLst/>
            </a:prstGeom>
            <a:blipFill>
              <a:blip r:embed="rId2" cstate="print"/>
              <a:stretch>
                <a:fillRect/>
              </a:stretch>
            </a:blipFill>
          </p:spPr>
          <p:txBody>
            <a:bodyPr wrap="square" lIns="0" tIns="0" rIns="0" bIns="0" rtlCol="0"/>
            <a:lstStyle/>
            <a:p>
              <a:endParaRPr sz="1350"/>
            </a:p>
          </p:txBody>
        </p:sp>
      </p:grpSp>
      <p:sp>
        <p:nvSpPr>
          <p:cNvPr id="9" name="Title 8">
            <a:extLst>
              <a:ext uri="{FF2B5EF4-FFF2-40B4-BE49-F238E27FC236}">
                <a16:creationId xmlns:a16="http://schemas.microsoft.com/office/drawing/2014/main" id="{4140A836-82BC-4B18-9136-B373D549051C}"/>
              </a:ext>
            </a:extLst>
          </p:cNvPr>
          <p:cNvSpPr>
            <a:spLocks noGrp="1"/>
          </p:cNvSpPr>
          <p:nvPr>
            <p:ph type="title"/>
          </p:nvPr>
        </p:nvSpPr>
        <p:spPr>
          <a:xfrm>
            <a:off x="976544" y="124969"/>
            <a:ext cx="9286326" cy="984885"/>
          </a:xfrm>
        </p:spPr>
        <p:txBody>
          <a:bodyPr vert="horz" lIns="91440" tIns="45720" rIns="91440" bIns="45720" rtlCol="0" anchor="ctr">
            <a:normAutofit fontScale="90000"/>
          </a:bodyPr>
          <a:lstStyle/>
          <a:p>
            <a:r>
              <a:rPr lang="en-US" spc="-120" dirty="0"/>
              <a:t>Generative Pretrained Transformer (GPT) </a:t>
            </a:r>
            <a:br>
              <a:rPr lang="en-US" spc="-120" dirty="0"/>
            </a:br>
            <a:r>
              <a:rPr lang="en-US" spc="-120" dirty="0"/>
              <a:t>[</a:t>
            </a:r>
            <a:r>
              <a:rPr lang="en-US" spc="-120" dirty="0">
                <a:hlinkClick r:id="rId3"/>
              </a:rPr>
              <a:t>Radford et al., 2018</a:t>
            </a:r>
            <a:r>
              <a:rPr lang="en-US" spc="-120" dirty="0"/>
              <a:t>]</a:t>
            </a:r>
          </a:p>
        </p:txBody>
      </p:sp>
      <p:sp>
        <p:nvSpPr>
          <p:cNvPr id="6" name="TextBox 5">
            <a:extLst>
              <a:ext uri="{FF2B5EF4-FFF2-40B4-BE49-F238E27FC236}">
                <a16:creationId xmlns:a16="http://schemas.microsoft.com/office/drawing/2014/main" id="{90FACB90-FC58-41BD-8163-5EDE33C17CB4}"/>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9FEDEF-C833-4BFB-9484-4C53F50C3AB1}"/>
              </a:ext>
            </a:extLst>
          </p:cNvPr>
          <p:cNvGrpSpPr/>
          <p:nvPr/>
        </p:nvGrpSpPr>
        <p:grpSpPr>
          <a:xfrm>
            <a:off x="1026645" y="1544305"/>
            <a:ext cx="8325326" cy="3928224"/>
            <a:chOff x="1887779" y="1615326"/>
            <a:chExt cx="8325326" cy="3928224"/>
          </a:xfrm>
        </p:grpSpPr>
        <p:sp>
          <p:nvSpPr>
            <p:cNvPr id="2" name="object 2"/>
            <p:cNvSpPr txBox="1"/>
            <p:nvPr/>
          </p:nvSpPr>
          <p:spPr>
            <a:xfrm>
              <a:off x="1887779" y="1615326"/>
              <a:ext cx="8325326" cy="897522"/>
            </a:xfrm>
            <a:prstGeom prst="rect">
              <a:avLst/>
            </a:prstGeom>
          </p:spPr>
          <p:txBody>
            <a:bodyPr vert="horz" wrap="square" lIns="0" tIns="35719" rIns="0" bIns="0" rtlCol="0">
              <a:spAutoFit/>
            </a:bodyPr>
            <a:lstStyle/>
            <a:p>
              <a:pPr marL="9525" marR="3810">
                <a:lnSpc>
                  <a:spcPct val="110000"/>
                </a:lnSpc>
                <a:spcBef>
                  <a:spcPts val="281"/>
                </a:spcBef>
              </a:pPr>
              <a:r>
                <a:rPr sz="1725" dirty="0">
                  <a:latin typeface="Calibri"/>
                  <a:cs typeface="Calibri"/>
                </a:rPr>
                <a:t>We mentioned </a:t>
              </a:r>
              <a:r>
                <a:rPr sz="1725" spc="-4" dirty="0">
                  <a:latin typeface="Calibri"/>
                  <a:cs typeface="Calibri"/>
                </a:rPr>
                <a:t>how </a:t>
              </a:r>
              <a:r>
                <a:rPr sz="1725" dirty="0">
                  <a:latin typeface="Calibri"/>
                  <a:cs typeface="Calibri"/>
                </a:rPr>
                <a:t>pretrained </a:t>
              </a:r>
              <a:r>
                <a:rPr sz="1725" spc="-4" dirty="0">
                  <a:latin typeface="Calibri"/>
                  <a:cs typeface="Calibri"/>
                </a:rPr>
                <a:t>decoders can be used </a:t>
              </a:r>
              <a:r>
                <a:rPr sz="1725" b="1" dirty="0">
                  <a:latin typeface="Calibri"/>
                  <a:cs typeface="Calibri"/>
                </a:rPr>
                <a:t>in their capacities as language </a:t>
              </a:r>
              <a:r>
                <a:rPr sz="1725" b="1" spc="-4" dirty="0">
                  <a:latin typeface="Calibri"/>
                  <a:cs typeface="Calibri"/>
                </a:rPr>
                <a:t>models.  GPT-2, </a:t>
              </a:r>
              <a:r>
                <a:rPr sz="1725" dirty="0">
                  <a:latin typeface="Calibri"/>
                  <a:cs typeface="Calibri"/>
                </a:rPr>
                <a:t>a </a:t>
              </a:r>
              <a:r>
                <a:rPr sz="1725" spc="-4" dirty="0">
                  <a:latin typeface="Calibri"/>
                  <a:cs typeface="Calibri"/>
                </a:rPr>
                <a:t>larger </a:t>
              </a:r>
              <a:r>
                <a:rPr sz="1725" dirty="0">
                  <a:latin typeface="Calibri"/>
                  <a:cs typeface="Calibri"/>
                </a:rPr>
                <a:t>version </a:t>
              </a:r>
              <a:r>
                <a:rPr sz="1725" spc="-4" dirty="0">
                  <a:latin typeface="Calibri"/>
                  <a:cs typeface="Calibri"/>
                </a:rPr>
                <a:t>of </a:t>
              </a:r>
              <a:r>
                <a:rPr sz="1725" dirty="0">
                  <a:latin typeface="Calibri"/>
                  <a:cs typeface="Calibri"/>
                </a:rPr>
                <a:t>GPT trained </a:t>
              </a:r>
              <a:r>
                <a:rPr sz="1725" spc="-4" dirty="0">
                  <a:latin typeface="Calibri"/>
                  <a:cs typeface="Calibri"/>
                </a:rPr>
                <a:t>on more data, was </a:t>
              </a:r>
              <a:r>
                <a:rPr sz="1725" dirty="0">
                  <a:latin typeface="Calibri"/>
                  <a:cs typeface="Calibri"/>
                </a:rPr>
                <a:t>shown to </a:t>
              </a:r>
              <a:r>
                <a:rPr sz="1725" spc="-4" dirty="0">
                  <a:latin typeface="Calibri"/>
                  <a:cs typeface="Calibri"/>
                </a:rPr>
                <a:t>produce </a:t>
              </a:r>
              <a:r>
                <a:rPr sz="1725" dirty="0">
                  <a:latin typeface="Calibri"/>
                  <a:cs typeface="Calibri"/>
                </a:rPr>
                <a:t>relatively  </a:t>
              </a:r>
              <a:r>
                <a:rPr sz="1725" spc="-4" dirty="0">
                  <a:latin typeface="Calibri"/>
                  <a:cs typeface="Calibri"/>
                </a:rPr>
                <a:t>convincing samples </a:t>
              </a:r>
              <a:r>
                <a:rPr sz="1725" dirty="0">
                  <a:latin typeface="Calibri"/>
                  <a:cs typeface="Calibri"/>
                </a:rPr>
                <a:t>of </a:t>
              </a:r>
              <a:r>
                <a:rPr sz="1725" spc="-4" dirty="0">
                  <a:latin typeface="Calibri"/>
                  <a:cs typeface="Calibri"/>
                </a:rPr>
                <a:t>natural</a:t>
              </a:r>
              <a:r>
                <a:rPr sz="1725" spc="-19" dirty="0">
                  <a:latin typeface="Calibri"/>
                  <a:cs typeface="Calibri"/>
                </a:rPr>
                <a:t> </a:t>
              </a:r>
              <a:r>
                <a:rPr sz="1725" spc="-4" dirty="0">
                  <a:latin typeface="Calibri"/>
                  <a:cs typeface="Calibri"/>
                </a:rPr>
                <a:t>language.</a:t>
              </a:r>
              <a:endParaRPr sz="1725" dirty="0">
                <a:latin typeface="Calibri"/>
                <a:cs typeface="Calibri"/>
              </a:endParaRPr>
            </a:p>
          </p:txBody>
        </p:sp>
        <p:sp>
          <p:nvSpPr>
            <p:cNvPr id="4" name="object 4"/>
            <p:cNvSpPr/>
            <p:nvPr/>
          </p:nvSpPr>
          <p:spPr>
            <a:xfrm>
              <a:off x="2759882" y="2674137"/>
              <a:ext cx="6416131" cy="2869413"/>
            </a:xfrm>
            <a:prstGeom prst="rect">
              <a:avLst/>
            </a:prstGeom>
            <a:blipFill>
              <a:blip r:embed="rId2" cstate="print"/>
              <a:stretch>
                <a:fillRect/>
              </a:stretch>
            </a:blipFill>
          </p:spPr>
          <p:txBody>
            <a:bodyPr wrap="square" lIns="0" tIns="0" rIns="0" bIns="0" rtlCol="0"/>
            <a:lstStyle/>
            <a:p>
              <a:endParaRPr sz="1350"/>
            </a:p>
          </p:txBody>
        </p:sp>
      </p:grpSp>
      <p:sp>
        <p:nvSpPr>
          <p:cNvPr id="5" name="TextBox 4">
            <a:extLst>
              <a:ext uri="{FF2B5EF4-FFF2-40B4-BE49-F238E27FC236}">
                <a16:creationId xmlns:a16="http://schemas.microsoft.com/office/drawing/2014/main" id="{999B80E2-EFC1-42F2-B9BD-2FAE2BE470A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0" name="Title 9">
            <a:extLst>
              <a:ext uri="{FF2B5EF4-FFF2-40B4-BE49-F238E27FC236}">
                <a16:creationId xmlns:a16="http://schemas.microsoft.com/office/drawing/2014/main" id="{34575ABB-5DE7-4BC7-9855-F71F11F900D4}"/>
              </a:ext>
            </a:extLst>
          </p:cNvPr>
          <p:cNvSpPr>
            <a:spLocks noGrp="1"/>
          </p:cNvSpPr>
          <p:nvPr>
            <p:ph type="title"/>
          </p:nvPr>
        </p:nvSpPr>
        <p:spPr>
          <a:xfrm>
            <a:off x="861134" y="124969"/>
            <a:ext cx="9401736" cy="984885"/>
          </a:xfrm>
        </p:spPr>
        <p:txBody>
          <a:bodyPr vert="horz" lIns="91440" tIns="45720" rIns="91440" bIns="45720" rtlCol="0" anchor="ctr">
            <a:normAutofit fontScale="90000"/>
          </a:bodyPr>
          <a:lstStyle/>
          <a:p>
            <a:r>
              <a:rPr lang="en-US" spc="-120" dirty="0"/>
              <a:t>Increasingly convincing generations (GPT2) [</a:t>
            </a:r>
            <a:r>
              <a:rPr lang="en-US" spc="-120" dirty="0">
                <a:hlinkClick r:id="rId3"/>
              </a:rPr>
              <a:t>Radford et al., 2018</a:t>
            </a:r>
            <a:r>
              <a:rPr lang="en-US" spc="-120" dirty="0"/>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DF9CB2-8947-4B9E-8F13-4DDEE8DD5D95}"/>
              </a:ext>
            </a:extLst>
          </p:cNvPr>
          <p:cNvGrpSpPr/>
          <p:nvPr/>
        </p:nvGrpSpPr>
        <p:grpSpPr>
          <a:xfrm>
            <a:off x="804704" y="1335140"/>
            <a:ext cx="7431881" cy="3568921"/>
            <a:chOff x="1887780" y="1724598"/>
            <a:chExt cx="7431881" cy="3568921"/>
          </a:xfrm>
        </p:grpSpPr>
        <p:sp>
          <p:nvSpPr>
            <p:cNvPr id="3" name="object 3"/>
            <p:cNvSpPr txBox="1"/>
            <p:nvPr/>
          </p:nvSpPr>
          <p:spPr>
            <a:xfrm>
              <a:off x="1887780" y="1724598"/>
              <a:ext cx="7431881" cy="1210171"/>
            </a:xfrm>
            <a:prstGeom prst="rect">
              <a:avLst/>
            </a:prstGeom>
          </p:spPr>
          <p:txBody>
            <a:bodyPr vert="horz" wrap="square" lIns="0" tIns="10001" rIns="0" bIns="0" rtlCol="0">
              <a:spAutoFit/>
            </a:bodyPr>
            <a:lstStyle/>
            <a:p>
              <a:pPr marL="9525">
                <a:spcBef>
                  <a:spcPts val="79"/>
                </a:spcBef>
              </a:pPr>
              <a:r>
                <a:rPr sz="1725" dirty="0">
                  <a:latin typeface="Calibri"/>
                  <a:cs typeface="Calibri"/>
                </a:rPr>
                <a:t>Let’s take a look at the assumptions we’ve made about a language’s</a:t>
              </a:r>
              <a:r>
                <a:rPr sz="1725" spc="19" dirty="0">
                  <a:latin typeface="Calibri"/>
                  <a:cs typeface="Calibri"/>
                </a:rPr>
                <a:t> </a:t>
              </a:r>
              <a:r>
                <a:rPr sz="1725" spc="-4" dirty="0">
                  <a:latin typeface="Calibri"/>
                  <a:cs typeface="Calibri"/>
                </a:rPr>
                <a:t>vocabulary.</a:t>
              </a:r>
              <a:endParaRPr sz="1725" dirty="0">
                <a:latin typeface="Calibri"/>
                <a:cs typeface="Calibri"/>
              </a:endParaRPr>
            </a:p>
            <a:p>
              <a:pPr>
                <a:spcBef>
                  <a:spcPts val="15"/>
                </a:spcBef>
              </a:pPr>
              <a:endParaRPr sz="1950" dirty="0">
                <a:latin typeface="Calibri"/>
                <a:cs typeface="Calibri"/>
              </a:endParaRPr>
            </a:p>
            <a:p>
              <a:pPr marL="9525" marR="3810">
                <a:lnSpc>
                  <a:spcPct val="124300"/>
                </a:lnSpc>
              </a:pPr>
              <a:r>
                <a:rPr sz="1725" dirty="0">
                  <a:latin typeface="Calibri"/>
                  <a:cs typeface="Calibri"/>
                </a:rPr>
                <a:t>We assume a </a:t>
              </a:r>
              <a:r>
                <a:rPr sz="1725" spc="-4" dirty="0">
                  <a:latin typeface="Calibri"/>
                  <a:cs typeface="Calibri"/>
                </a:rPr>
                <a:t>fixed </a:t>
              </a:r>
              <a:r>
                <a:rPr sz="1725" dirty="0">
                  <a:latin typeface="Calibri"/>
                  <a:cs typeface="Calibri"/>
                </a:rPr>
                <a:t>vocab </a:t>
              </a:r>
              <a:r>
                <a:rPr sz="1725" spc="-4" dirty="0">
                  <a:latin typeface="Calibri"/>
                  <a:cs typeface="Calibri"/>
                </a:rPr>
                <a:t>of </a:t>
              </a:r>
              <a:r>
                <a:rPr sz="1725" dirty="0">
                  <a:latin typeface="Calibri"/>
                  <a:cs typeface="Calibri"/>
                </a:rPr>
                <a:t>tens </a:t>
              </a:r>
              <a:r>
                <a:rPr sz="1725" spc="-4" dirty="0">
                  <a:latin typeface="Calibri"/>
                  <a:cs typeface="Calibri"/>
                </a:rPr>
                <a:t>of </a:t>
              </a:r>
              <a:r>
                <a:rPr sz="1725" dirty="0">
                  <a:latin typeface="Calibri"/>
                  <a:cs typeface="Calibri"/>
                </a:rPr>
                <a:t>thousands </a:t>
              </a:r>
              <a:r>
                <a:rPr sz="1725" spc="-4" dirty="0">
                  <a:latin typeface="Calibri"/>
                  <a:cs typeface="Calibri"/>
                </a:rPr>
                <a:t>of </a:t>
              </a:r>
              <a:r>
                <a:rPr sz="1725" dirty="0">
                  <a:latin typeface="Calibri"/>
                  <a:cs typeface="Calibri"/>
                </a:rPr>
                <a:t>words, </a:t>
              </a:r>
              <a:r>
                <a:rPr sz="1725" spc="-4" dirty="0">
                  <a:latin typeface="Calibri"/>
                  <a:cs typeface="Calibri"/>
                </a:rPr>
                <a:t>built </a:t>
              </a:r>
              <a:r>
                <a:rPr sz="1725" dirty="0">
                  <a:latin typeface="Calibri"/>
                  <a:cs typeface="Calibri"/>
                </a:rPr>
                <a:t>from </a:t>
              </a:r>
              <a:r>
                <a:rPr sz="1725" spc="-4" dirty="0">
                  <a:latin typeface="Calibri"/>
                  <a:cs typeface="Calibri"/>
                </a:rPr>
                <a:t>the </a:t>
              </a:r>
              <a:r>
                <a:rPr sz="1725" dirty="0">
                  <a:latin typeface="Calibri"/>
                  <a:cs typeface="Calibri"/>
                </a:rPr>
                <a:t>training </a:t>
              </a:r>
              <a:r>
                <a:rPr sz="1725" spc="-4" dirty="0">
                  <a:latin typeface="Calibri"/>
                  <a:cs typeface="Calibri"/>
                </a:rPr>
                <a:t>set.  All </a:t>
              </a:r>
              <a:r>
                <a:rPr sz="1725" i="1" dirty="0">
                  <a:latin typeface="Calibri"/>
                  <a:cs typeface="Calibri"/>
                </a:rPr>
                <a:t>novel </a:t>
              </a:r>
              <a:r>
                <a:rPr sz="1725" dirty="0">
                  <a:latin typeface="Calibri"/>
                  <a:cs typeface="Calibri"/>
                </a:rPr>
                <a:t>words seen at test </a:t>
              </a:r>
              <a:r>
                <a:rPr sz="1725" spc="-4" dirty="0">
                  <a:latin typeface="Calibri"/>
                  <a:cs typeface="Calibri"/>
                </a:rPr>
                <a:t>time </a:t>
              </a:r>
              <a:r>
                <a:rPr sz="1725" dirty="0">
                  <a:latin typeface="Calibri"/>
                  <a:cs typeface="Calibri"/>
                </a:rPr>
                <a:t>are mapped to a </a:t>
              </a:r>
              <a:r>
                <a:rPr sz="1725" spc="-4" dirty="0">
                  <a:latin typeface="Calibri"/>
                  <a:cs typeface="Calibri"/>
                </a:rPr>
                <a:t>single</a:t>
              </a:r>
              <a:r>
                <a:rPr sz="1725" spc="15" dirty="0">
                  <a:latin typeface="Calibri"/>
                  <a:cs typeface="Calibri"/>
                </a:rPr>
                <a:t> </a:t>
              </a:r>
              <a:r>
                <a:rPr sz="1725" dirty="0">
                  <a:latin typeface="Calibri"/>
                  <a:cs typeface="Calibri"/>
                </a:rPr>
                <a:t>UNK.</a:t>
              </a:r>
            </a:p>
          </p:txBody>
        </p:sp>
        <p:sp>
          <p:nvSpPr>
            <p:cNvPr id="4" name="object 4"/>
            <p:cNvSpPr txBox="1"/>
            <p:nvPr/>
          </p:nvSpPr>
          <p:spPr>
            <a:xfrm>
              <a:off x="3259645" y="3274360"/>
              <a:ext cx="913448" cy="1659141"/>
            </a:xfrm>
            <a:prstGeom prst="rect">
              <a:avLst/>
            </a:prstGeom>
          </p:spPr>
          <p:txBody>
            <a:bodyPr vert="horz" wrap="square" lIns="0" tIns="10954" rIns="0" bIns="0" rtlCol="0">
              <a:spAutoFit/>
            </a:bodyPr>
            <a:lstStyle/>
            <a:p>
              <a:pPr marL="9525" marR="413861">
                <a:lnSpc>
                  <a:spcPct val="120500"/>
                </a:lnSpc>
                <a:spcBef>
                  <a:spcPts val="86"/>
                </a:spcBef>
              </a:pPr>
              <a:r>
                <a:rPr dirty="0">
                  <a:latin typeface="Calibri"/>
                  <a:cs typeface="Calibri"/>
                </a:rPr>
                <a:t>w</a:t>
              </a:r>
              <a:r>
                <a:rPr spc="-8" dirty="0">
                  <a:latin typeface="Calibri"/>
                  <a:cs typeface="Calibri"/>
                </a:rPr>
                <a:t>o</a:t>
              </a:r>
              <a:r>
                <a:rPr dirty="0">
                  <a:latin typeface="Calibri"/>
                  <a:cs typeface="Calibri"/>
                </a:rPr>
                <a:t>rd  </a:t>
              </a:r>
              <a:r>
                <a:rPr spc="-4" dirty="0">
                  <a:solidFill>
                    <a:srgbClr val="007B92"/>
                  </a:solidFill>
                  <a:latin typeface="Calibri"/>
                  <a:cs typeface="Calibri"/>
                </a:rPr>
                <a:t>hat  </a:t>
              </a:r>
              <a:r>
                <a:rPr dirty="0">
                  <a:solidFill>
                    <a:srgbClr val="007B92"/>
                  </a:solidFill>
                  <a:latin typeface="Calibri"/>
                  <a:cs typeface="Calibri"/>
                </a:rPr>
                <a:t>le</a:t>
              </a:r>
              <a:r>
                <a:rPr spc="4" dirty="0">
                  <a:solidFill>
                    <a:srgbClr val="007B92"/>
                  </a:solidFill>
                  <a:latin typeface="Calibri"/>
                  <a:cs typeface="Calibri"/>
                </a:rPr>
                <a:t>a</a:t>
              </a:r>
              <a:r>
                <a:rPr dirty="0">
                  <a:solidFill>
                    <a:srgbClr val="007B92"/>
                  </a:solidFill>
                  <a:latin typeface="Calibri"/>
                  <a:cs typeface="Calibri"/>
                </a:rPr>
                <a:t>rn</a:t>
              </a:r>
              <a:endParaRPr>
                <a:latin typeface="Calibri"/>
                <a:cs typeface="Calibri"/>
              </a:endParaRPr>
            </a:p>
            <a:p>
              <a:pPr marL="9525" marR="3810">
                <a:lnSpc>
                  <a:spcPct val="120000"/>
                </a:lnSpc>
              </a:pPr>
              <a:r>
                <a:rPr dirty="0">
                  <a:solidFill>
                    <a:srgbClr val="007B92"/>
                  </a:solidFill>
                  <a:latin typeface="Calibri"/>
                  <a:cs typeface="Calibri"/>
                </a:rPr>
                <a:t>taaaaasty  laern</a:t>
              </a:r>
              <a:endParaRPr>
                <a:latin typeface="Calibri"/>
                <a:cs typeface="Calibri"/>
              </a:endParaRPr>
            </a:p>
          </p:txBody>
        </p:sp>
        <p:sp>
          <p:nvSpPr>
            <p:cNvPr id="5" name="object 5"/>
            <p:cNvSpPr txBox="1"/>
            <p:nvPr/>
          </p:nvSpPr>
          <p:spPr>
            <a:xfrm>
              <a:off x="5317236" y="3274359"/>
              <a:ext cx="1434465" cy="1983748"/>
            </a:xfrm>
            <a:prstGeom prst="rect">
              <a:avLst/>
            </a:prstGeom>
          </p:spPr>
          <p:txBody>
            <a:bodyPr vert="horz" wrap="square" lIns="0" tIns="11430" rIns="0" bIns="0" rtlCol="0">
              <a:spAutoFit/>
            </a:bodyPr>
            <a:lstStyle/>
            <a:p>
              <a:pPr marL="9525" marR="3810">
                <a:lnSpc>
                  <a:spcPct val="120200"/>
                </a:lnSpc>
                <a:spcBef>
                  <a:spcPts val="90"/>
                </a:spcBef>
              </a:pPr>
              <a:r>
                <a:rPr spc="-4" dirty="0">
                  <a:latin typeface="Calibri"/>
                  <a:cs typeface="Calibri"/>
                </a:rPr>
                <a:t>vocab</a:t>
              </a:r>
              <a:r>
                <a:rPr spc="-56" dirty="0">
                  <a:latin typeface="Calibri"/>
                  <a:cs typeface="Calibri"/>
                </a:rPr>
                <a:t> </a:t>
              </a:r>
              <a:r>
                <a:rPr dirty="0">
                  <a:latin typeface="Calibri"/>
                  <a:cs typeface="Calibri"/>
                </a:rPr>
                <a:t>mapping  </a:t>
              </a:r>
              <a:r>
                <a:rPr spc="-4" dirty="0">
                  <a:solidFill>
                    <a:srgbClr val="007B92"/>
                  </a:solidFill>
                  <a:latin typeface="Calibri"/>
                  <a:cs typeface="Calibri"/>
                </a:rPr>
                <a:t>pizza (index)  </a:t>
              </a:r>
              <a:r>
                <a:rPr dirty="0">
                  <a:solidFill>
                    <a:srgbClr val="007B92"/>
                  </a:solidFill>
                  <a:latin typeface="Calibri"/>
                  <a:cs typeface="Calibri"/>
                </a:rPr>
                <a:t>tasty </a:t>
              </a:r>
              <a:r>
                <a:rPr spc="-4" dirty="0">
                  <a:solidFill>
                    <a:srgbClr val="007B92"/>
                  </a:solidFill>
                  <a:latin typeface="Calibri"/>
                  <a:cs typeface="Calibri"/>
                </a:rPr>
                <a:t>(index)  UNK (index)  UNK (index)  UNK</a:t>
              </a:r>
              <a:r>
                <a:rPr spc="-11" dirty="0">
                  <a:solidFill>
                    <a:srgbClr val="007B92"/>
                  </a:solidFill>
                  <a:latin typeface="Calibri"/>
                  <a:cs typeface="Calibri"/>
                </a:rPr>
                <a:t> </a:t>
              </a:r>
              <a:r>
                <a:rPr spc="-4" dirty="0">
                  <a:solidFill>
                    <a:srgbClr val="007B92"/>
                  </a:solidFill>
                  <a:latin typeface="Calibri"/>
                  <a:cs typeface="Calibri"/>
                </a:rPr>
                <a:t>(index)</a:t>
              </a:r>
              <a:endParaRPr>
                <a:latin typeface="Calibri"/>
                <a:cs typeface="Calibri"/>
              </a:endParaRPr>
            </a:p>
          </p:txBody>
        </p:sp>
        <p:sp>
          <p:nvSpPr>
            <p:cNvPr id="6" name="object 6"/>
            <p:cNvSpPr txBox="1"/>
            <p:nvPr/>
          </p:nvSpPr>
          <p:spPr>
            <a:xfrm>
              <a:off x="7374828" y="3331713"/>
              <a:ext cx="1072039" cy="286617"/>
            </a:xfrm>
            <a:prstGeom prst="rect">
              <a:avLst/>
            </a:prstGeom>
          </p:spPr>
          <p:txBody>
            <a:bodyPr vert="horz" wrap="square" lIns="0" tIns="9525" rIns="0" bIns="0" rtlCol="0">
              <a:spAutoFit/>
            </a:bodyPr>
            <a:lstStyle/>
            <a:p>
              <a:pPr marL="9525">
                <a:spcBef>
                  <a:spcPts val="75"/>
                </a:spcBef>
              </a:pPr>
              <a:r>
                <a:rPr dirty="0">
                  <a:latin typeface="Calibri"/>
                  <a:cs typeface="Calibri"/>
                </a:rPr>
                <a:t>embedding</a:t>
              </a:r>
              <a:endParaRPr>
                <a:latin typeface="Calibri"/>
                <a:cs typeface="Calibri"/>
              </a:endParaRPr>
            </a:p>
          </p:txBody>
        </p:sp>
        <p:sp>
          <p:nvSpPr>
            <p:cNvPr id="8" name="object 8"/>
            <p:cNvSpPr txBox="1"/>
            <p:nvPr/>
          </p:nvSpPr>
          <p:spPr>
            <a:xfrm>
              <a:off x="3259647" y="4980586"/>
              <a:ext cx="1677829" cy="286617"/>
            </a:xfrm>
            <a:prstGeom prst="rect">
              <a:avLst/>
            </a:prstGeom>
          </p:spPr>
          <p:txBody>
            <a:bodyPr vert="horz" wrap="square" lIns="0" tIns="9525" rIns="0" bIns="0" rtlCol="0">
              <a:spAutoFit/>
            </a:bodyPr>
            <a:lstStyle/>
            <a:p>
              <a:pPr marL="9525">
                <a:spcBef>
                  <a:spcPts val="75"/>
                </a:spcBef>
              </a:pPr>
              <a:r>
                <a:rPr spc="-4" dirty="0" err="1">
                  <a:solidFill>
                    <a:srgbClr val="007B92"/>
                  </a:solidFill>
                  <a:latin typeface="Calibri"/>
                  <a:cs typeface="Calibri"/>
                </a:rPr>
                <a:t>Transformerify</a:t>
              </a:r>
              <a:r>
                <a:rPr spc="-38" dirty="0">
                  <a:solidFill>
                    <a:srgbClr val="007B92"/>
                  </a:solidFill>
                  <a:latin typeface="Calibri"/>
                  <a:cs typeface="Calibri"/>
                </a:rPr>
                <a:t> </a:t>
              </a:r>
              <a:endParaRPr dirty="0">
                <a:latin typeface="Wingdings"/>
                <a:cs typeface="Wingdings"/>
              </a:endParaRPr>
            </a:p>
          </p:txBody>
        </p:sp>
        <p:sp>
          <p:nvSpPr>
            <p:cNvPr id="9" name="object 9"/>
            <p:cNvSpPr/>
            <p:nvPr/>
          </p:nvSpPr>
          <p:spPr>
            <a:xfrm>
              <a:off x="7352157" y="3829050"/>
              <a:ext cx="1200150" cy="1143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8B1515"/>
            </a:solidFill>
          </p:spPr>
          <p:txBody>
            <a:bodyPr wrap="square" lIns="0" tIns="0" rIns="0" bIns="0" rtlCol="0"/>
            <a:lstStyle/>
            <a:p>
              <a:endParaRPr sz="1350"/>
            </a:p>
          </p:txBody>
        </p:sp>
        <p:sp>
          <p:nvSpPr>
            <p:cNvPr id="10" name="object 10"/>
            <p:cNvSpPr/>
            <p:nvPr/>
          </p:nvSpPr>
          <p:spPr>
            <a:xfrm>
              <a:off x="7352157" y="4139946"/>
              <a:ext cx="1200150" cy="1143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8B1515"/>
            </a:solidFill>
          </p:spPr>
          <p:txBody>
            <a:bodyPr wrap="square" lIns="0" tIns="0" rIns="0" bIns="0" rtlCol="0"/>
            <a:lstStyle/>
            <a:p>
              <a:endParaRPr sz="1350"/>
            </a:p>
          </p:txBody>
        </p:sp>
        <p:grpSp>
          <p:nvGrpSpPr>
            <p:cNvPr id="11" name="object 11"/>
            <p:cNvGrpSpPr/>
            <p:nvPr/>
          </p:nvGrpSpPr>
          <p:grpSpPr>
            <a:xfrm>
              <a:off x="7353157" y="4460986"/>
              <a:ext cx="1207294" cy="121444"/>
              <a:chOff x="7772209" y="4804981"/>
              <a:chExt cx="1609725" cy="161925"/>
            </a:xfrm>
          </p:grpSpPr>
          <p:sp>
            <p:nvSpPr>
              <p:cNvPr id="12" name="object 12"/>
              <p:cNvSpPr/>
              <p:nvPr/>
            </p:nvSpPr>
            <p:spPr>
              <a:xfrm>
                <a:off x="7776971" y="4809744"/>
                <a:ext cx="1600200" cy="152400"/>
              </a:xfrm>
              <a:custGeom>
                <a:avLst/>
                <a:gdLst/>
                <a:ahLst/>
                <a:cxnLst/>
                <a:rect l="l" t="t" r="r" b="b"/>
                <a:pathLst>
                  <a:path w="1600200" h="152400">
                    <a:moveTo>
                      <a:pt x="1600200" y="0"/>
                    </a:moveTo>
                    <a:lnTo>
                      <a:pt x="0" y="0"/>
                    </a:lnTo>
                    <a:lnTo>
                      <a:pt x="0" y="152399"/>
                    </a:lnTo>
                    <a:lnTo>
                      <a:pt x="1600200" y="152399"/>
                    </a:lnTo>
                    <a:lnTo>
                      <a:pt x="1600200" y="0"/>
                    </a:lnTo>
                    <a:close/>
                  </a:path>
                </a:pathLst>
              </a:custGeom>
              <a:solidFill>
                <a:srgbClr val="7E7E7E"/>
              </a:solidFill>
            </p:spPr>
            <p:txBody>
              <a:bodyPr wrap="square" lIns="0" tIns="0" rIns="0" bIns="0" rtlCol="0"/>
              <a:lstStyle/>
              <a:p>
                <a:endParaRPr sz="1350"/>
              </a:p>
            </p:txBody>
          </p:sp>
          <p:sp>
            <p:nvSpPr>
              <p:cNvPr id="13" name="object 13"/>
              <p:cNvSpPr/>
              <p:nvPr/>
            </p:nvSpPr>
            <p:spPr>
              <a:xfrm>
                <a:off x="7776971" y="4809744"/>
                <a:ext cx="1600200" cy="152400"/>
              </a:xfrm>
              <a:custGeom>
                <a:avLst/>
                <a:gdLst/>
                <a:ahLst/>
                <a:cxnLst/>
                <a:rect l="l" t="t" r="r" b="b"/>
                <a:pathLst>
                  <a:path w="1600200" h="152400">
                    <a:moveTo>
                      <a:pt x="0" y="152399"/>
                    </a:moveTo>
                    <a:lnTo>
                      <a:pt x="1600200" y="152399"/>
                    </a:lnTo>
                    <a:lnTo>
                      <a:pt x="1600200" y="0"/>
                    </a:lnTo>
                    <a:lnTo>
                      <a:pt x="0" y="0"/>
                    </a:lnTo>
                    <a:lnTo>
                      <a:pt x="0" y="152399"/>
                    </a:lnTo>
                    <a:close/>
                  </a:path>
                </a:pathLst>
              </a:custGeom>
              <a:ln w="9525">
                <a:solidFill>
                  <a:srgbClr val="7E7E7E"/>
                </a:solidFill>
              </a:ln>
            </p:spPr>
            <p:txBody>
              <a:bodyPr wrap="square" lIns="0" tIns="0" rIns="0" bIns="0" rtlCol="0"/>
              <a:lstStyle/>
              <a:p>
                <a:endParaRPr sz="1350"/>
              </a:p>
            </p:txBody>
          </p:sp>
        </p:grpSp>
        <p:sp>
          <p:nvSpPr>
            <p:cNvPr id="14" name="object 14"/>
            <p:cNvSpPr/>
            <p:nvPr/>
          </p:nvSpPr>
          <p:spPr>
            <a:xfrm>
              <a:off x="2863595" y="3747897"/>
              <a:ext cx="171450" cy="457200"/>
            </a:xfrm>
            <a:custGeom>
              <a:avLst/>
              <a:gdLst/>
              <a:ahLst/>
              <a:cxnLst/>
              <a:rect l="l" t="t" r="r" b="b"/>
              <a:pathLst>
                <a:path w="228600" h="609600">
                  <a:moveTo>
                    <a:pt x="228600" y="609599"/>
                  </a:moveTo>
                  <a:lnTo>
                    <a:pt x="184112" y="608105"/>
                  </a:lnTo>
                  <a:lnTo>
                    <a:pt x="147780" y="604027"/>
                  </a:lnTo>
                  <a:lnTo>
                    <a:pt x="123283" y="597973"/>
                  </a:lnTo>
                  <a:lnTo>
                    <a:pt x="114300" y="590549"/>
                  </a:lnTo>
                  <a:lnTo>
                    <a:pt x="114300" y="323849"/>
                  </a:lnTo>
                  <a:lnTo>
                    <a:pt x="105316" y="316426"/>
                  </a:lnTo>
                  <a:lnTo>
                    <a:pt x="80819" y="310372"/>
                  </a:lnTo>
                  <a:lnTo>
                    <a:pt x="44487" y="306294"/>
                  </a:lnTo>
                  <a:lnTo>
                    <a:pt x="0" y="304799"/>
                  </a:lnTo>
                  <a:lnTo>
                    <a:pt x="44487" y="303305"/>
                  </a:lnTo>
                  <a:lnTo>
                    <a:pt x="80819" y="299227"/>
                  </a:lnTo>
                  <a:lnTo>
                    <a:pt x="105316" y="293173"/>
                  </a:lnTo>
                  <a:lnTo>
                    <a:pt x="114300" y="285749"/>
                  </a:lnTo>
                  <a:lnTo>
                    <a:pt x="114300" y="19049"/>
                  </a:lnTo>
                  <a:lnTo>
                    <a:pt x="123283" y="11626"/>
                  </a:lnTo>
                  <a:lnTo>
                    <a:pt x="147780" y="5572"/>
                  </a:lnTo>
                  <a:lnTo>
                    <a:pt x="184112" y="1494"/>
                  </a:lnTo>
                  <a:lnTo>
                    <a:pt x="228600" y="0"/>
                  </a:lnTo>
                </a:path>
              </a:pathLst>
            </a:custGeom>
            <a:ln w="9525">
              <a:solidFill>
                <a:srgbClr val="000000"/>
              </a:solidFill>
            </a:ln>
          </p:spPr>
          <p:txBody>
            <a:bodyPr wrap="square" lIns="0" tIns="0" rIns="0" bIns="0" rtlCol="0"/>
            <a:lstStyle/>
            <a:p>
              <a:endParaRPr sz="1350"/>
            </a:p>
          </p:txBody>
        </p:sp>
        <p:sp>
          <p:nvSpPr>
            <p:cNvPr id="15" name="object 15"/>
            <p:cNvSpPr txBox="1"/>
            <p:nvPr/>
          </p:nvSpPr>
          <p:spPr>
            <a:xfrm>
              <a:off x="2096262" y="3714616"/>
              <a:ext cx="655796" cy="425116"/>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Common</a:t>
              </a:r>
              <a:endParaRPr sz="1350">
                <a:latin typeface="Calibri"/>
                <a:cs typeface="Calibri"/>
              </a:endParaRPr>
            </a:p>
            <a:p>
              <a:pPr marL="9525">
                <a:spcBef>
                  <a:spcPts val="4"/>
                </a:spcBef>
              </a:pPr>
              <a:r>
                <a:rPr sz="1350" spc="-11" dirty="0">
                  <a:solidFill>
                    <a:srgbClr val="007B92"/>
                  </a:solidFill>
                  <a:latin typeface="Calibri"/>
                  <a:cs typeface="Calibri"/>
                </a:rPr>
                <a:t>words</a:t>
              </a:r>
              <a:endParaRPr sz="1350">
                <a:latin typeface="Calibri"/>
                <a:cs typeface="Calibri"/>
              </a:endParaRPr>
            </a:p>
          </p:txBody>
        </p:sp>
        <p:sp>
          <p:nvSpPr>
            <p:cNvPr id="16" name="object 16"/>
            <p:cNvSpPr/>
            <p:nvPr/>
          </p:nvSpPr>
          <p:spPr>
            <a:xfrm>
              <a:off x="2835021" y="4303395"/>
              <a:ext cx="180975" cy="990124"/>
            </a:xfrm>
            <a:custGeom>
              <a:avLst/>
              <a:gdLst/>
              <a:ahLst/>
              <a:cxnLst/>
              <a:rect l="l" t="t" r="r" b="b"/>
              <a:pathLst>
                <a:path w="241300" h="1320164">
                  <a:moveTo>
                    <a:pt x="240792" y="429767"/>
                  </a:moveTo>
                  <a:lnTo>
                    <a:pt x="197477" y="428317"/>
                  </a:lnTo>
                  <a:lnTo>
                    <a:pt x="162115" y="424354"/>
                  </a:lnTo>
                  <a:lnTo>
                    <a:pt x="138279" y="418463"/>
                  </a:lnTo>
                  <a:lnTo>
                    <a:pt x="129540" y="411225"/>
                  </a:lnTo>
                  <a:lnTo>
                    <a:pt x="129540" y="233425"/>
                  </a:lnTo>
                  <a:lnTo>
                    <a:pt x="120800" y="226188"/>
                  </a:lnTo>
                  <a:lnTo>
                    <a:pt x="96964" y="220297"/>
                  </a:lnTo>
                  <a:lnTo>
                    <a:pt x="61602" y="216334"/>
                  </a:lnTo>
                  <a:lnTo>
                    <a:pt x="18288" y="214883"/>
                  </a:lnTo>
                  <a:lnTo>
                    <a:pt x="61602" y="213433"/>
                  </a:lnTo>
                  <a:lnTo>
                    <a:pt x="96964" y="209470"/>
                  </a:lnTo>
                  <a:lnTo>
                    <a:pt x="120800" y="203579"/>
                  </a:lnTo>
                  <a:lnTo>
                    <a:pt x="129540" y="196341"/>
                  </a:lnTo>
                  <a:lnTo>
                    <a:pt x="129540" y="18541"/>
                  </a:lnTo>
                  <a:lnTo>
                    <a:pt x="138279" y="11304"/>
                  </a:lnTo>
                  <a:lnTo>
                    <a:pt x="162115" y="5413"/>
                  </a:lnTo>
                  <a:lnTo>
                    <a:pt x="197477" y="1450"/>
                  </a:lnTo>
                  <a:lnTo>
                    <a:pt x="240792" y="0"/>
                  </a:lnTo>
                </a:path>
                <a:path w="241300" h="1320164">
                  <a:moveTo>
                    <a:pt x="230124" y="886967"/>
                  </a:moveTo>
                  <a:lnTo>
                    <a:pt x="186809" y="885517"/>
                  </a:lnTo>
                  <a:lnTo>
                    <a:pt x="151447" y="881554"/>
                  </a:lnTo>
                  <a:lnTo>
                    <a:pt x="127611" y="875663"/>
                  </a:lnTo>
                  <a:lnTo>
                    <a:pt x="118872" y="868426"/>
                  </a:lnTo>
                  <a:lnTo>
                    <a:pt x="118872" y="690626"/>
                  </a:lnTo>
                  <a:lnTo>
                    <a:pt x="110132" y="683388"/>
                  </a:lnTo>
                  <a:lnTo>
                    <a:pt x="86296" y="677497"/>
                  </a:lnTo>
                  <a:lnTo>
                    <a:pt x="50934" y="673534"/>
                  </a:lnTo>
                  <a:lnTo>
                    <a:pt x="7620" y="672083"/>
                  </a:lnTo>
                  <a:lnTo>
                    <a:pt x="50934" y="670633"/>
                  </a:lnTo>
                  <a:lnTo>
                    <a:pt x="86296" y="666670"/>
                  </a:lnTo>
                  <a:lnTo>
                    <a:pt x="110132" y="660779"/>
                  </a:lnTo>
                  <a:lnTo>
                    <a:pt x="118872" y="653541"/>
                  </a:lnTo>
                  <a:lnTo>
                    <a:pt x="118872" y="475741"/>
                  </a:lnTo>
                  <a:lnTo>
                    <a:pt x="127611" y="468504"/>
                  </a:lnTo>
                  <a:lnTo>
                    <a:pt x="151447" y="462613"/>
                  </a:lnTo>
                  <a:lnTo>
                    <a:pt x="186809" y="458650"/>
                  </a:lnTo>
                  <a:lnTo>
                    <a:pt x="230124" y="457200"/>
                  </a:lnTo>
                </a:path>
                <a:path w="241300" h="1320164">
                  <a:moveTo>
                    <a:pt x="220980" y="1319783"/>
                  </a:moveTo>
                  <a:lnTo>
                    <a:pt x="177998" y="1318337"/>
                  </a:lnTo>
                  <a:lnTo>
                    <a:pt x="142875" y="1314391"/>
                  </a:lnTo>
                  <a:lnTo>
                    <a:pt x="119181" y="1308537"/>
                  </a:lnTo>
                  <a:lnTo>
                    <a:pt x="110490" y="1301368"/>
                  </a:lnTo>
                  <a:lnTo>
                    <a:pt x="110490" y="1123314"/>
                  </a:lnTo>
                  <a:lnTo>
                    <a:pt x="101798" y="1116146"/>
                  </a:lnTo>
                  <a:lnTo>
                    <a:pt x="78105" y="1110292"/>
                  </a:lnTo>
                  <a:lnTo>
                    <a:pt x="42981" y="1106346"/>
                  </a:lnTo>
                  <a:lnTo>
                    <a:pt x="0" y="1104899"/>
                  </a:lnTo>
                  <a:lnTo>
                    <a:pt x="42981" y="1103453"/>
                  </a:lnTo>
                  <a:lnTo>
                    <a:pt x="78105" y="1099507"/>
                  </a:lnTo>
                  <a:lnTo>
                    <a:pt x="101798" y="1093653"/>
                  </a:lnTo>
                  <a:lnTo>
                    <a:pt x="110490" y="1086484"/>
                  </a:lnTo>
                  <a:lnTo>
                    <a:pt x="110490" y="908430"/>
                  </a:lnTo>
                  <a:lnTo>
                    <a:pt x="119181" y="901267"/>
                  </a:lnTo>
                  <a:lnTo>
                    <a:pt x="142875" y="895413"/>
                  </a:lnTo>
                  <a:lnTo>
                    <a:pt x="177998" y="891464"/>
                  </a:lnTo>
                  <a:lnTo>
                    <a:pt x="220980" y="890015"/>
                  </a:lnTo>
                </a:path>
              </a:pathLst>
            </a:custGeom>
            <a:ln w="9525">
              <a:solidFill>
                <a:srgbClr val="000000"/>
              </a:solidFill>
            </a:ln>
          </p:spPr>
          <p:txBody>
            <a:bodyPr wrap="square" lIns="0" tIns="0" rIns="0" bIns="0" rtlCol="0"/>
            <a:lstStyle/>
            <a:p>
              <a:endParaRPr sz="1350"/>
            </a:p>
          </p:txBody>
        </p:sp>
        <p:sp>
          <p:nvSpPr>
            <p:cNvPr id="17" name="object 17"/>
            <p:cNvSpPr txBox="1"/>
            <p:nvPr/>
          </p:nvSpPr>
          <p:spPr>
            <a:xfrm>
              <a:off x="2065629" y="4333209"/>
              <a:ext cx="711994" cy="217367"/>
            </a:xfrm>
            <a:prstGeom prst="rect">
              <a:avLst/>
            </a:prstGeom>
          </p:spPr>
          <p:txBody>
            <a:bodyPr vert="horz" wrap="square" lIns="0" tIns="9525" rIns="0" bIns="0" rtlCol="0">
              <a:spAutoFit/>
            </a:bodyPr>
            <a:lstStyle/>
            <a:p>
              <a:pPr marL="9525">
                <a:spcBef>
                  <a:spcPts val="75"/>
                </a:spcBef>
              </a:pPr>
              <a:r>
                <a:rPr sz="1350" spc="-75" dirty="0">
                  <a:solidFill>
                    <a:srgbClr val="007B92"/>
                  </a:solidFill>
                  <a:latin typeface="Calibri"/>
                  <a:cs typeface="Calibri"/>
                </a:rPr>
                <a:t>V</a:t>
              </a:r>
              <a:r>
                <a:rPr sz="1350" dirty="0">
                  <a:solidFill>
                    <a:srgbClr val="007B92"/>
                  </a:solidFill>
                  <a:latin typeface="Calibri"/>
                  <a:cs typeface="Calibri"/>
                </a:rPr>
                <a:t>ar</a:t>
              </a:r>
              <a:r>
                <a:rPr sz="1350" spc="-8" dirty="0">
                  <a:solidFill>
                    <a:srgbClr val="007B92"/>
                  </a:solidFill>
                  <a:latin typeface="Calibri"/>
                  <a:cs typeface="Calibri"/>
                </a:rPr>
                <a:t>i</a:t>
              </a:r>
              <a:r>
                <a:rPr sz="1350" spc="-11" dirty="0">
                  <a:solidFill>
                    <a:srgbClr val="007B92"/>
                  </a:solidFill>
                  <a:latin typeface="Calibri"/>
                  <a:cs typeface="Calibri"/>
                </a:rPr>
                <a:t>a</a:t>
              </a:r>
              <a:r>
                <a:rPr sz="1350" dirty="0">
                  <a:solidFill>
                    <a:srgbClr val="007B92"/>
                  </a:solidFill>
                  <a:latin typeface="Calibri"/>
                  <a:cs typeface="Calibri"/>
                </a:rPr>
                <a:t>t</a:t>
              </a:r>
              <a:r>
                <a:rPr sz="1350" spc="-8" dirty="0">
                  <a:solidFill>
                    <a:srgbClr val="007B92"/>
                  </a:solidFill>
                  <a:latin typeface="Calibri"/>
                  <a:cs typeface="Calibri"/>
                </a:rPr>
                <a:t>i</a:t>
              </a:r>
              <a:r>
                <a:rPr sz="1350" spc="-4" dirty="0">
                  <a:solidFill>
                    <a:srgbClr val="007B92"/>
                  </a:solidFill>
                  <a:latin typeface="Calibri"/>
                  <a:cs typeface="Calibri"/>
                </a:rPr>
                <a:t>ons</a:t>
              </a:r>
              <a:endParaRPr sz="1350">
                <a:latin typeface="Calibri"/>
                <a:cs typeface="Calibri"/>
              </a:endParaRPr>
            </a:p>
          </p:txBody>
        </p:sp>
        <p:sp>
          <p:nvSpPr>
            <p:cNvPr id="18" name="object 18"/>
            <p:cNvSpPr txBox="1"/>
            <p:nvPr/>
          </p:nvSpPr>
          <p:spPr>
            <a:xfrm>
              <a:off x="1914525" y="4676300"/>
              <a:ext cx="861060" cy="217367"/>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misspellings</a:t>
              </a:r>
              <a:endParaRPr sz="1350">
                <a:latin typeface="Calibri"/>
                <a:cs typeface="Calibri"/>
              </a:endParaRPr>
            </a:p>
          </p:txBody>
        </p:sp>
        <p:grpSp>
          <p:nvGrpSpPr>
            <p:cNvPr id="19" name="object 19"/>
            <p:cNvGrpSpPr/>
            <p:nvPr/>
          </p:nvGrpSpPr>
          <p:grpSpPr>
            <a:xfrm>
              <a:off x="7353157" y="4791313"/>
              <a:ext cx="1207294" cy="121444"/>
              <a:chOff x="7772209" y="5245417"/>
              <a:chExt cx="1609725" cy="161925"/>
            </a:xfrm>
          </p:grpSpPr>
          <p:sp>
            <p:nvSpPr>
              <p:cNvPr id="20" name="object 20"/>
              <p:cNvSpPr/>
              <p:nvPr/>
            </p:nvSpPr>
            <p:spPr>
              <a:xfrm>
                <a:off x="7776971" y="5250179"/>
                <a:ext cx="1600200" cy="1524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7E7E7E"/>
              </a:solidFill>
            </p:spPr>
            <p:txBody>
              <a:bodyPr wrap="square" lIns="0" tIns="0" rIns="0" bIns="0" rtlCol="0"/>
              <a:lstStyle/>
              <a:p>
                <a:endParaRPr sz="1350"/>
              </a:p>
            </p:txBody>
          </p:sp>
          <p:sp>
            <p:nvSpPr>
              <p:cNvPr id="21" name="object 21"/>
              <p:cNvSpPr/>
              <p:nvPr/>
            </p:nvSpPr>
            <p:spPr>
              <a:xfrm>
                <a:off x="7776971" y="5250179"/>
                <a:ext cx="1600200" cy="152400"/>
              </a:xfrm>
              <a:custGeom>
                <a:avLst/>
                <a:gdLst/>
                <a:ahLst/>
                <a:cxnLst/>
                <a:rect l="l" t="t" r="r" b="b"/>
                <a:pathLst>
                  <a:path w="1600200" h="152400">
                    <a:moveTo>
                      <a:pt x="0" y="152400"/>
                    </a:moveTo>
                    <a:lnTo>
                      <a:pt x="1600200" y="152400"/>
                    </a:lnTo>
                    <a:lnTo>
                      <a:pt x="1600200" y="0"/>
                    </a:lnTo>
                    <a:lnTo>
                      <a:pt x="0" y="0"/>
                    </a:lnTo>
                    <a:lnTo>
                      <a:pt x="0" y="152400"/>
                    </a:lnTo>
                    <a:close/>
                  </a:path>
                </a:pathLst>
              </a:custGeom>
              <a:ln w="9525">
                <a:solidFill>
                  <a:srgbClr val="7E7E7E"/>
                </a:solidFill>
              </a:ln>
            </p:spPr>
            <p:txBody>
              <a:bodyPr wrap="square" lIns="0" tIns="0" rIns="0" bIns="0" rtlCol="0"/>
              <a:lstStyle/>
              <a:p>
                <a:endParaRPr sz="1350"/>
              </a:p>
            </p:txBody>
          </p:sp>
        </p:grpSp>
        <p:sp>
          <p:nvSpPr>
            <p:cNvPr id="22" name="object 22"/>
            <p:cNvSpPr txBox="1"/>
            <p:nvPr/>
          </p:nvSpPr>
          <p:spPr>
            <a:xfrm>
              <a:off x="1908124" y="5001160"/>
              <a:ext cx="823436" cy="217367"/>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novel</a:t>
              </a:r>
              <a:r>
                <a:rPr sz="1350" spc="-45" dirty="0">
                  <a:solidFill>
                    <a:srgbClr val="007B92"/>
                  </a:solidFill>
                  <a:latin typeface="Calibri"/>
                  <a:cs typeface="Calibri"/>
                </a:rPr>
                <a:t> </a:t>
              </a:r>
              <a:r>
                <a:rPr sz="1350" spc="-8" dirty="0">
                  <a:solidFill>
                    <a:srgbClr val="007B92"/>
                  </a:solidFill>
                  <a:latin typeface="Calibri"/>
                  <a:cs typeface="Calibri"/>
                </a:rPr>
                <a:t>items</a:t>
              </a:r>
              <a:endParaRPr sz="1350">
                <a:latin typeface="Calibri"/>
                <a:cs typeface="Calibri"/>
              </a:endParaRPr>
            </a:p>
          </p:txBody>
        </p:sp>
        <p:grpSp>
          <p:nvGrpSpPr>
            <p:cNvPr id="23" name="object 23"/>
            <p:cNvGrpSpPr/>
            <p:nvPr/>
          </p:nvGrpSpPr>
          <p:grpSpPr>
            <a:xfrm>
              <a:off x="7353157" y="5096494"/>
              <a:ext cx="1207294" cy="121444"/>
              <a:chOff x="7772209" y="5652325"/>
              <a:chExt cx="1609725" cy="161925"/>
            </a:xfrm>
          </p:grpSpPr>
          <p:sp>
            <p:nvSpPr>
              <p:cNvPr id="24" name="object 24"/>
              <p:cNvSpPr/>
              <p:nvPr/>
            </p:nvSpPr>
            <p:spPr>
              <a:xfrm>
                <a:off x="7776971" y="5657088"/>
                <a:ext cx="1600200" cy="1524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7E7E7E"/>
              </a:solidFill>
            </p:spPr>
            <p:txBody>
              <a:bodyPr wrap="square" lIns="0" tIns="0" rIns="0" bIns="0" rtlCol="0"/>
              <a:lstStyle/>
              <a:p>
                <a:endParaRPr sz="1350"/>
              </a:p>
            </p:txBody>
          </p:sp>
          <p:sp>
            <p:nvSpPr>
              <p:cNvPr id="25" name="object 25"/>
              <p:cNvSpPr/>
              <p:nvPr/>
            </p:nvSpPr>
            <p:spPr>
              <a:xfrm>
                <a:off x="7776971" y="5657088"/>
                <a:ext cx="1600200" cy="152400"/>
              </a:xfrm>
              <a:custGeom>
                <a:avLst/>
                <a:gdLst/>
                <a:ahLst/>
                <a:cxnLst/>
                <a:rect l="l" t="t" r="r" b="b"/>
                <a:pathLst>
                  <a:path w="1600200" h="152400">
                    <a:moveTo>
                      <a:pt x="0" y="152400"/>
                    </a:moveTo>
                    <a:lnTo>
                      <a:pt x="1600200" y="152400"/>
                    </a:lnTo>
                    <a:lnTo>
                      <a:pt x="1600200" y="0"/>
                    </a:lnTo>
                    <a:lnTo>
                      <a:pt x="0" y="0"/>
                    </a:lnTo>
                    <a:lnTo>
                      <a:pt x="0" y="152400"/>
                    </a:lnTo>
                    <a:close/>
                  </a:path>
                </a:pathLst>
              </a:custGeom>
              <a:ln w="9525">
                <a:solidFill>
                  <a:srgbClr val="7E7E7E"/>
                </a:solidFill>
              </a:ln>
            </p:spPr>
            <p:txBody>
              <a:bodyPr wrap="square" lIns="0" tIns="0" rIns="0" bIns="0" rtlCol="0"/>
              <a:lstStyle/>
              <a:p>
                <a:endParaRPr sz="1350"/>
              </a:p>
            </p:txBody>
          </p:sp>
        </p:grpSp>
      </p:grpSp>
      <p:sp>
        <p:nvSpPr>
          <p:cNvPr id="27" name="TextBox 26">
            <a:extLst>
              <a:ext uri="{FF2B5EF4-FFF2-40B4-BE49-F238E27FC236}">
                <a16:creationId xmlns:a16="http://schemas.microsoft.com/office/drawing/2014/main" id="{C61976E9-CF7F-4623-827F-06828351730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8" name="Title 27">
            <a:extLst>
              <a:ext uri="{FF2B5EF4-FFF2-40B4-BE49-F238E27FC236}">
                <a16:creationId xmlns:a16="http://schemas.microsoft.com/office/drawing/2014/main" id="{C7993C80-B362-437F-AA85-43621A47E731}"/>
              </a:ext>
            </a:extLst>
          </p:cNvPr>
          <p:cNvSpPr>
            <a:spLocks noGrp="1"/>
          </p:cNvSpPr>
          <p:nvPr>
            <p:ph type="title"/>
          </p:nvPr>
        </p:nvSpPr>
        <p:spPr>
          <a:xfrm>
            <a:off x="612559" y="124969"/>
            <a:ext cx="9650311" cy="1210171"/>
          </a:xfrm>
        </p:spPr>
        <p:txBody>
          <a:bodyPr vert="horz" lIns="91440" tIns="45720" rIns="91440" bIns="45720" rtlCol="0" anchor="ctr">
            <a:normAutofit/>
          </a:bodyPr>
          <a:lstStyle/>
          <a:p>
            <a:r>
              <a:rPr lang="en-US" spc="-120" dirty="0"/>
              <a:t>Aside: Word structure and </a:t>
            </a:r>
            <a:r>
              <a:rPr lang="en-US" spc="-120" dirty="0" err="1"/>
              <a:t>subword</a:t>
            </a:r>
            <a:r>
              <a:rPr lang="en-US" spc="-120" dirty="0"/>
              <a:t>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25688" y="3377433"/>
            <a:ext cx="6536531" cy="332303"/>
          </a:xfrm>
          <a:prstGeom prst="rect">
            <a:avLst/>
          </a:prstGeom>
        </p:spPr>
        <p:txBody>
          <a:bodyPr vert="horz" wrap="square" lIns="0" tIns="9049" rIns="0" bIns="0" rtlCol="0">
            <a:spAutoFit/>
          </a:bodyPr>
          <a:lstStyle/>
          <a:p>
            <a:pPr marL="9525">
              <a:spcBef>
                <a:spcPts val="71"/>
              </a:spcBef>
              <a:tabLst>
                <a:tab pos="6459379" algn="l"/>
              </a:tabLst>
            </a:pPr>
            <a:r>
              <a:rPr sz="2100" spc="-4" dirty="0">
                <a:latin typeface="Calibri"/>
                <a:cs typeface="Calibri"/>
              </a:rPr>
              <a:t>I we</a:t>
            </a:r>
            <a:r>
              <a:rPr sz="2100" spc="-11" dirty="0">
                <a:latin typeface="Calibri"/>
                <a:cs typeface="Calibri"/>
              </a:rPr>
              <a:t>n</a:t>
            </a:r>
            <a:r>
              <a:rPr sz="2100" spc="-4" dirty="0">
                <a:latin typeface="Calibri"/>
                <a:cs typeface="Calibri"/>
              </a:rPr>
              <a:t>t</a:t>
            </a:r>
            <a:r>
              <a:rPr sz="2100" spc="8" dirty="0">
                <a:latin typeface="Calibri"/>
                <a:cs typeface="Calibri"/>
              </a:rPr>
              <a:t> </a:t>
            </a:r>
            <a:r>
              <a:rPr sz="2100" spc="-4" dirty="0">
                <a:latin typeface="Calibri"/>
                <a:cs typeface="Calibri"/>
              </a:rPr>
              <a:t>to the</a:t>
            </a:r>
            <a:r>
              <a:rPr sz="2100" spc="4" dirty="0">
                <a:latin typeface="Calibri"/>
                <a:cs typeface="Calibri"/>
              </a:rPr>
              <a:t> </a:t>
            </a:r>
            <a:r>
              <a:rPr sz="2100" spc="-8" dirty="0">
                <a:latin typeface="Calibri"/>
                <a:cs typeface="Calibri"/>
              </a:rPr>
              <a:t>ocea</a:t>
            </a:r>
            <a:r>
              <a:rPr sz="2100" spc="-4" dirty="0">
                <a:latin typeface="Calibri"/>
                <a:cs typeface="Calibri"/>
              </a:rPr>
              <a:t>n to</a:t>
            </a:r>
            <a:r>
              <a:rPr sz="2100" spc="4" dirty="0">
                <a:latin typeface="Calibri"/>
                <a:cs typeface="Calibri"/>
              </a:rPr>
              <a:t> </a:t>
            </a:r>
            <a:r>
              <a:rPr sz="2100" spc="-8" dirty="0">
                <a:latin typeface="Calibri"/>
                <a:cs typeface="Calibri"/>
              </a:rPr>
              <a:t>se</a:t>
            </a:r>
            <a:r>
              <a:rPr sz="2100" spc="-4" dirty="0">
                <a:latin typeface="Calibri"/>
                <a:cs typeface="Calibri"/>
              </a:rPr>
              <a:t>e t</a:t>
            </a:r>
            <a:r>
              <a:rPr sz="2100" spc="-11" dirty="0">
                <a:latin typeface="Calibri"/>
                <a:cs typeface="Calibri"/>
              </a:rPr>
              <a:t>h</a:t>
            </a:r>
            <a:r>
              <a:rPr sz="2100" spc="-4" dirty="0">
                <a:latin typeface="Calibri"/>
                <a:cs typeface="Calibri"/>
              </a:rPr>
              <a:t>e</a:t>
            </a:r>
            <a:r>
              <a:rPr sz="2100" spc="8" dirty="0">
                <a:latin typeface="Calibri"/>
                <a:cs typeface="Calibri"/>
              </a:rPr>
              <a:t> </a:t>
            </a:r>
            <a:r>
              <a:rPr sz="2100" spc="-8" dirty="0">
                <a:latin typeface="Calibri"/>
                <a:cs typeface="Calibri"/>
              </a:rPr>
              <a:t>f</a:t>
            </a:r>
            <a:r>
              <a:rPr sz="2100" spc="-11" dirty="0">
                <a:latin typeface="Calibri"/>
                <a:cs typeface="Calibri"/>
              </a:rPr>
              <a:t>i</a:t>
            </a:r>
            <a:r>
              <a:rPr sz="2100" spc="-8" dirty="0">
                <a:latin typeface="Calibri"/>
                <a:cs typeface="Calibri"/>
              </a:rPr>
              <a:t>sh</a:t>
            </a:r>
            <a:r>
              <a:rPr sz="2100" spc="-4" dirty="0">
                <a:latin typeface="Calibri"/>
                <a:cs typeface="Calibri"/>
              </a:rPr>
              <a:t>,</a:t>
            </a:r>
            <a:r>
              <a:rPr sz="2100" spc="8" dirty="0">
                <a:latin typeface="Calibri"/>
                <a:cs typeface="Calibri"/>
              </a:rPr>
              <a:t> </a:t>
            </a:r>
            <a:r>
              <a:rPr sz="2100" spc="-4" dirty="0">
                <a:latin typeface="Calibri"/>
                <a:cs typeface="Calibri"/>
              </a:rPr>
              <a:t>tu</a:t>
            </a:r>
            <a:r>
              <a:rPr sz="2100" spc="-15" dirty="0">
                <a:latin typeface="Calibri"/>
                <a:cs typeface="Calibri"/>
              </a:rPr>
              <a:t>r</a:t>
            </a:r>
            <a:r>
              <a:rPr sz="2100" spc="-4" dirty="0">
                <a:latin typeface="Calibri"/>
                <a:cs typeface="Calibri"/>
              </a:rPr>
              <a:t>t</a:t>
            </a:r>
            <a:r>
              <a:rPr sz="2100" spc="-11" dirty="0">
                <a:latin typeface="Calibri"/>
                <a:cs typeface="Calibri"/>
              </a:rPr>
              <a:t>l</a:t>
            </a:r>
            <a:r>
              <a:rPr sz="2100" spc="-4" dirty="0">
                <a:latin typeface="Calibri"/>
                <a:cs typeface="Calibri"/>
              </a:rPr>
              <a:t>es,</a:t>
            </a:r>
            <a:r>
              <a:rPr sz="2100" spc="11" dirty="0">
                <a:latin typeface="Calibri"/>
                <a:cs typeface="Calibri"/>
              </a:rPr>
              <a:t> </a:t>
            </a:r>
            <a:r>
              <a:rPr sz="2100" spc="-8" dirty="0">
                <a:latin typeface="Calibri"/>
                <a:cs typeface="Calibri"/>
              </a:rPr>
              <a:t>seal</a:t>
            </a:r>
            <a:r>
              <a:rPr sz="2100" spc="-15" dirty="0">
                <a:latin typeface="Calibri"/>
                <a:cs typeface="Calibri"/>
              </a:rPr>
              <a:t>s</a:t>
            </a:r>
            <a:r>
              <a:rPr sz="2100" spc="-4" dirty="0">
                <a:latin typeface="Calibri"/>
                <a:cs typeface="Calibri"/>
              </a:rPr>
              <a:t>,</a:t>
            </a:r>
            <a:r>
              <a:rPr sz="2100" spc="8" dirty="0">
                <a:latin typeface="Calibri"/>
                <a:cs typeface="Calibri"/>
              </a:rPr>
              <a:t> </a:t>
            </a:r>
            <a:r>
              <a:rPr sz="2100" spc="-4" dirty="0">
                <a:latin typeface="Calibri"/>
                <a:cs typeface="Calibri"/>
              </a:rPr>
              <a:t>and</a:t>
            </a:r>
            <a:r>
              <a:rPr sz="2100" spc="11" dirty="0">
                <a:latin typeface="Calibri"/>
                <a:cs typeface="Calibri"/>
              </a:rPr>
              <a:t> </a:t>
            </a:r>
            <a:r>
              <a:rPr sz="2100" u="heavy" spc="-4" dirty="0">
                <a:uFill>
                  <a:solidFill>
                    <a:srgbClr val="000000"/>
                  </a:solidFill>
                </a:uFill>
                <a:latin typeface="Calibri"/>
                <a:cs typeface="Calibri"/>
              </a:rPr>
              <a:t> </a:t>
            </a:r>
            <a:r>
              <a:rPr sz="2100" u="heavy" dirty="0">
                <a:uFill>
                  <a:solidFill>
                    <a:srgbClr val="000000"/>
                  </a:solidFill>
                </a:uFill>
                <a:latin typeface="Calibri"/>
                <a:cs typeface="Calibri"/>
              </a:rPr>
              <a:t>	</a:t>
            </a:r>
            <a:r>
              <a:rPr sz="2100" spc="-8" dirty="0">
                <a:latin typeface="Calibri"/>
                <a:cs typeface="Calibri"/>
              </a:rPr>
              <a:t>.</a:t>
            </a:r>
            <a:endParaRPr sz="2100">
              <a:latin typeface="Calibri"/>
              <a:cs typeface="Calibri"/>
            </a:endParaRPr>
          </a:p>
        </p:txBody>
      </p:sp>
      <p:sp>
        <p:nvSpPr>
          <p:cNvPr id="5" name="TextBox 4">
            <a:extLst>
              <a:ext uri="{FF2B5EF4-FFF2-40B4-BE49-F238E27FC236}">
                <a16:creationId xmlns:a16="http://schemas.microsoft.com/office/drawing/2014/main" id="{9D6C7260-559B-49EA-988B-8C423F9B58A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8" name="Title 8">
            <a:extLst>
              <a:ext uri="{FF2B5EF4-FFF2-40B4-BE49-F238E27FC236}">
                <a16:creationId xmlns:a16="http://schemas.microsoft.com/office/drawing/2014/main" id="{B05AF220-912A-4448-A985-CAA1BD9C38FB}"/>
              </a:ext>
            </a:extLst>
          </p:cNvPr>
          <p:cNvSpPr>
            <a:spLocks noGrp="1"/>
          </p:cNvSpPr>
          <p:nvPr>
            <p:ph type="title"/>
          </p:nvPr>
        </p:nvSpPr>
        <p:spPr>
          <a:xfrm>
            <a:off x="896646" y="125413"/>
            <a:ext cx="10608814" cy="912812"/>
          </a:xfrm>
        </p:spPr>
        <p:txBody>
          <a:bodyPr>
            <a:normAutofit fontScale="90000"/>
          </a:bodyPr>
          <a:lstStyle/>
          <a:p>
            <a:r>
              <a:rPr lang="en-US" b="0" dirty="0"/>
              <a:t>What can we learn from reconstructing the input?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31ADD9-ACDF-4246-9F6D-FF78EB32C321}"/>
              </a:ext>
            </a:extLst>
          </p:cNvPr>
          <p:cNvGrpSpPr/>
          <p:nvPr/>
        </p:nvGrpSpPr>
        <p:grpSpPr>
          <a:xfrm>
            <a:off x="1286935" y="1471300"/>
            <a:ext cx="8576766" cy="4283056"/>
            <a:chOff x="1887779" y="1672477"/>
            <a:chExt cx="8576766" cy="4283056"/>
          </a:xfrm>
        </p:grpSpPr>
        <p:sp>
          <p:nvSpPr>
            <p:cNvPr id="4" name="object 4"/>
            <p:cNvSpPr/>
            <p:nvPr/>
          </p:nvSpPr>
          <p:spPr>
            <a:xfrm>
              <a:off x="5220401" y="2868692"/>
              <a:ext cx="5244144" cy="2560559"/>
            </a:xfrm>
            <a:prstGeom prst="rect">
              <a:avLst/>
            </a:prstGeom>
            <a:blipFill>
              <a:blip r:embed="rId2" cstate="print"/>
              <a:stretch>
                <a:fillRect/>
              </a:stretch>
            </a:blipFill>
          </p:spPr>
          <p:txBody>
            <a:bodyPr wrap="square" lIns="0" tIns="0" rIns="0" bIns="0" rtlCol="0"/>
            <a:lstStyle/>
            <a:p>
              <a:endParaRPr sz="1350"/>
            </a:p>
          </p:txBody>
        </p:sp>
        <p:sp>
          <p:nvSpPr>
            <p:cNvPr id="5" name="object 5"/>
            <p:cNvSpPr txBox="1"/>
            <p:nvPr/>
          </p:nvSpPr>
          <p:spPr>
            <a:xfrm>
              <a:off x="1887779" y="1672477"/>
              <a:ext cx="6427946" cy="3714223"/>
            </a:xfrm>
            <a:prstGeom prst="rect">
              <a:avLst/>
            </a:prstGeom>
          </p:spPr>
          <p:txBody>
            <a:bodyPr vert="horz" wrap="square" lIns="0" tIns="61913" rIns="0" bIns="0" rtlCol="0">
              <a:spAutoFit/>
            </a:bodyPr>
            <a:lstStyle/>
            <a:p>
              <a:pPr marL="9525">
                <a:spcBef>
                  <a:spcPts val="488"/>
                </a:spcBef>
              </a:pPr>
              <a:r>
                <a:rPr sz="1725" spc="-4" dirty="0">
                  <a:latin typeface="Calibri"/>
                  <a:cs typeface="Calibri"/>
                </a:rPr>
                <a:t>Finite vocabulary </a:t>
              </a:r>
              <a:r>
                <a:rPr sz="1725" dirty="0">
                  <a:latin typeface="Calibri"/>
                  <a:cs typeface="Calibri"/>
                </a:rPr>
                <a:t>assumptions make even </a:t>
              </a:r>
              <a:r>
                <a:rPr sz="1725" i="1" dirty="0">
                  <a:latin typeface="Calibri"/>
                  <a:cs typeface="Calibri"/>
                </a:rPr>
                <a:t>less </a:t>
              </a:r>
              <a:r>
                <a:rPr sz="1725" spc="-4" dirty="0">
                  <a:latin typeface="Calibri"/>
                  <a:cs typeface="Calibri"/>
                </a:rPr>
                <a:t>sense </a:t>
              </a:r>
              <a:r>
                <a:rPr sz="1725" dirty="0">
                  <a:latin typeface="Calibri"/>
                  <a:cs typeface="Calibri"/>
                </a:rPr>
                <a:t>in </a:t>
              </a:r>
              <a:r>
                <a:rPr sz="1725" spc="-4" dirty="0">
                  <a:latin typeface="Calibri"/>
                  <a:cs typeface="Calibri"/>
                </a:rPr>
                <a:t>many</a:t>
              </a:r>
              <a:r>
                <a:rPr sz="1725" spc="45" dirty="0">
                  <a:latin typeface="Calibri"/>
                  <a:cs typeface="Calibri"/>
                </a:rPr>
                <a:t> </a:t>
              </a:r>
              <a:r>
                <a:rPr sz="1725" dirty="0">
                  <a:latin typeface="Calibri"/>
                  <a:cs typeface="Calibri"/>
                </a:rPr>
                <a:t>languages.</a:t>
              </a:r>
            </a:p>
            <a:p>
              <a:pPr marL="266700" indent="-257175">
                <a:spcBef>
                  <a:spcPts val="413"/>
                </a:spcBef>
                <a:buClr>
                  <a:srgbClr val="8B1515"/>
                </a:buClr>
                <a:buFont typeface="Times New Roman"/>
                <a:buChar char="•"/>
                <a:tabLst>
                  <a:tab pos="266224" algn="l"/>
                  <a:tab pos="266700" algn="l"/>
                </a:tabLst>
              </a:pPr>
              <a:r>
                <a:rPr sz="1725" dirty="0">
                  <a:latin typeface="Calibri"/>
                  <a:cs typeface="Calibri"/>
                </a:rPr>
                <a:t>Many languages </a:t>
              </a:r>
              <a:r>
                <a:rPr sz="1725" spc="-4" dirty="0">
                  <a:latin typeface="Calibri"/>
                  <a:cs typeface="Calibri"/>
                </a:rPr>
                <a:t>exhibit complex </a:t>
              </a:r>
              <a:r>
                <a:rPr sz="1725" b="1" spc="-4" dirty="0">
                  <a:latin typeface="Calibri"/>
                  <a:cs typeface="Calibri"/>
                </a:rPr>
                <a:t>morphology</a:t>
              </a:r>
              <a:r>
                <a:rPr sz="1725" spc="-4" dirty="0">
                  <a:latin typeface="Calibri"/>
                  <a:cs typeface="Calibri"/>
                </a:rPr>
                <a:t>, or </a:t>
              </a:r>
              <a:r>
                <a:rPr sz="1725" dirty="0">
                  <a:latin typeface="Calibri"/>
                  <a:cs typeface="Calibri"/>
                </a:rPr>
                <a:t>word</a:t>
              </a:r>
              <a:r>
                <a:rPr sz="1725" spc="30" dirty="0">
                  <a:latin typeface="Calibri"/>
                  <a:cs typeface="Calibri"/>
                </a:rPr>
                <a:t> </a:t>
              </a:r>
              <a:r>
                <a:rPr sz="1725" spc="-4" dirty="0">
                  <a:latin typeface="Calibri"/>
                  <a:cs typeface="Calibri"/>
                </a:rPr>
                <a:t>structure.</a:t>
              </a:r>
              <a:endParaRPr sz="1725" dirty="0">
                <a:latin typeface="Calibri"/>
                <a:cs typeface="Calibri"/>
              </a:endParaRPr>
            </a:p>
            <a:p>
              <a:pPr marL="523875" lvl="1" indent="-171926">
                <a:spcBef>
                  <a:spcPts val="416"/>
                </a:spcBef>
                <a:buClr>
                  <a:srgbClr val="007B92"/>
                </a:buClr>
                <a:buFont typeface="Times New Roman"/>
                <a:buChar char="•"/>
                <a:tabLst>
                  <a:tab pos="523875" algn="l"/>
                </a:tabLst>
              </a:pPr>
              <a:r>
                <a:rPr sz="1725" dirty="0">
                  <a:latin typeface="Calibri"/>
                  <a:cs typeface="Calibri"/>
                </a:rPr>
                <a:t>The effect </a:t>
              </a:r>
              <a:r>
                <a:rPr sz="1725" spc="-4" dirty="0">
                  <a:latin typeface="Calibri"/>
                  <a:cs typeface="Calibri"/>
                </a:rPr>
                <a:t>is </a:t>
              </a:r>
              <a:r>
                <a:rPr sz="1725" dirty="0">
                  <a:latin typeface="Calibri"/>
                  <a:cs typeface="Calibri"/>
                </a:rPr>
                <a:t>more word types, each </a:t>
              </a:r>
              <a:r>
                <a:rPr sz="1725" spc="-4" dirty="0">
                  <a:latin typeface="Calibri"/>
                  <a:cs typeface="Calibri"/>
                </a:rPr>
                <a:t>occurring </a:t>
              </a:r>
              <a:r>
                <a:rPr sz="1725" dirty="0">
                  <a:latin typeface="Calibri"/>
                  <a:cs typeface="Calibri"/>
                </a:rPr>
                <a:t>fewer</a:t>
              </a:r>
              <a:r>
                <a:rPr sz="1725" spc="38" dirty="0">
                  <a:latin typeface="Calibri"/>
                  <a:cs typeface="Calibri"/>
                </a:rPr>
                <a:t> </a:t>
              </a:r>
              <a:r>
                <a:rPr sz="1725" dirty="0">
                  <a:latin typeface="Calibri"/>
                  <a:cs typeface="Calibri"/>
                </a:rPr>
                <a:t>times.</a:t>
              </a:r>
            </a:p>
            <a:p>
              <a:pPr>
                <a:spcBef>
                  <a:spcPts val="41"/>
                </a:spcBef>
              </a:pPr>
              <a:endParaRPr sz="2400" dirty="0">
                <a:latin typeface="Calibri"/>
                <a:cs typeface="Calibri"/>
              </a:endParaRPr>
            </a:p>
            <a:p>
              <a:pPr marL="9525" marR="3288506"/>
              <a:r>
                <a:rPr sz="1725" spc="-4" dirty="0">
                  <a:latin typeface="Calibri"/>
                  <a:cs typeface="Calibri"/>
                </a:rPr>
                <a:t>Example: </a:t>
              </a:r>
              <a:r>
                <a:rPr sz="1725" spc="-8" dirty="0">
                  <a:latin typeface="Calibri"/>
                  <a:cs typeface="Calibri"/>
                </a:rPr>
                <a:t>Swahili </a:t>
              </a:r>
              <a:r>
                <a:rPr sz="1725" spc="-4" dirty="0">
                  <a:latin typeface="Calibri"/>
                  <a:cs typeface="Calibri"/>
                </a:rPr>
                <a:t>verbs </a:t>
              </a:r>
              <a:r>
                <a:rPr sz="1725" spc="-8" dirty="0">
                  <a:latin typeface="Calibri"/>
                  <a:cs typeface="Calibri"/>
                </a:rPr>
                <a:t>can </a:t>
              </a:r>
              <a:r>
                <a:rPr sz="1725" spc="-11" dirty="0">
                  <a:latin typeface="Calibri"/>
                  <a:cs typeface="Calibri"/>
                </a:rPr>
                <a:t>have  </a:t>
              </a:r>
              <a:r>
                <a:rPr sz="1725" spc="-4" dirty="0">
                  <a:latin typeface="Calibri"/>
                  <a:cs typeface="Calibri"/>
                </a:rPr>
                <a:t>hundreds of </a:t>
              </a:r>
              <a:r>
                <a:rPr sz="1725" spc="-8" dirty="0">
                  <a:latin typeface="Calibri"/>
                  <a:cs typeface="Calibri"/>
                </a:rPr>
                <a:t>conjugations, </a:t>
              </a:r>
              <a:r>
                <a:rPr sz="1725" dirty="0">
                  <a:latin typeface="Calibri"/>
                  <a:cs typeface="Calibri"/>
                </a:rPr>
                <a:t>each  </a:t>
              </a:r>
              <a:r>
                <a:rPr sz="1725" spc="-4" dirty="0">
                  <a:latin typeface="Calibri"/>
                  <a:cs typeface="Calibri"/>
                </a:rPr>
                <a:t>encoding </a:t>
              </a:r>
              <a:r>
                <a:rPr sz="1725" dirty="0">
                  <a:latin typeface="Calibri"/>
                  <a:cs typeface="Calibri"/>
                </a:rPr>
                <a:t>a </a:t>
              </a:r>
              <a:r>
                <a:rPr sz="1725" spc="-4" dirty="0">
                  <a:latin typeface="Calibri"/>
                  <a:cs typeface="Calibri"/>
                </a:rPr>
                <a:t>wide variety of  </a:t>
              </a:r>
              <a:r>
                <a:rPr sz="1725" spc="-8" dirty="0">
                  <a:latin typeface="Calibri"/>
                  <a:cs typeface="Calibri"/>
                </a:rPr>
                <a:t>information. </a:t>
              </a:r>
              <a:r>
                <a:rPr sz="1725" spc="-23" dirty="0">
                  <a:latin typeface="Calibri"/>
                  <a:cs typeface="Calibri"/>
                </a:rPr>
                <a:t>(Tense, </a:t>
              </a:r>
              <a:r>
                <a:rPr sz="1725" spc="-4" dirty="0">
                  <a:latin typeface="Calibri"/>
                  <a:cs typeface="Calibri"/>
                </a:rPr>
                <a:t>mood,  definiteness, </a:t>
              </a:r>
              <a:r>
                <a:rPr sz="1725" spc="-11" dirty="0">
                  <a:latin typeface="Calibri"/>
                  <a:cs typeface="Calibri"/>
                </a:rPr>
                <a:t>negation, </a:t>
              </a:r>
              <a:r>
                <a:rPr sz="1725" spc="-8" dirty="0">
                  <a:latin typeface="Calibri"/>
                  <a:cs typeface="Calibri"/>
                </a:rPr>
                <a:t>information  </a:t>
              </a:r>
              <a:r>
                <a:rPr sz="1725" dirty="0">
                  <a:latin typeface="Calibri"/>
                  <a:cs typeface="Calibri"/>
                </a:rPr>
                <a:t>about the </a:t>
              </a:r>
              <a:r>
                <a:rPr sz="1725" spc="-4" dirty="0">
                  <a:latin typeface="Calibri"/>
                  <a:cs typeface="Calibri"/>
                </a:rPr>
                <a:t>object,</a:t>
              </a:r>
              <a:r>
                <a:rPr sz="1725" spc="11" dirty="0">
                  <a:latin typeface="Calibri"/>
                  <a:cs typeface="Calibri"/>
                </a:rPr>
                <a:t> </a:t>
              </a:r>
              <a:r>
                <a:rPr sz="1725" dirty="0">
                  <a:latin typeface="Calibri"/>
                  <a:cs typeface="Calibri"/>
                </a:rPr>
                <a:t>++)</a:t>
              </a:r>
            </a:p>
            <a:p>
              <a:pPr>
                <a:spcBef>
                  <a:spcPts val="15"/>
                </a:spcBef>
              </a:pPr>
              <a:endParaRPr sz="1688" dirty="0">
                <a:latin typeface="Calibri"/>
                <a:cs typeface="Calibri"/>
              </a:endParaRPr>
            </a:p>
            <a:p>
              <a:pPr marL="9525"/>
              <a:r>
                <a:rPr sz="1725" spc="-23" dirty="0">
                  <a:solidFill>
                    <a:srgbClr val="007B92"/>
                  </a:solidFill>
                  <a:latin typeface="Calibri"/>
                  <a:cs typeface="Calibri"/>
                </a:rPr>
                <a:t>Here’s </a:t>
              </a:r>
              <a:r>
                <a:rPr sz="1725" dirty="0">
                  <a:solidFill>
                    <a:srgbClr val="007B92"/>
                  </a:solidFill>
                  <a:latin typeface="Calibri"/>
                  <a:cs typeface="Calibri"/>
                </a:rPr>
                <a:t>a </a:t>
              </a:r>
              <a:r>
                <a:rPr sz="1725" spc="-4" dirty="0">
                  <a:solidFill>
                    <a:srgbClr val="007B92"/>
                  </a:solidFill>
                  <a:latin typeface="Calibri"/>
                  <a:cs typeface="Calibri"/>
                </a:rPr>
                <a:t>small </a:t>
              </a:r>
              <a:r>
                <a:rPr sz="1725" spc="-8" dirty="0">
                  <a:solidFill>
                    <a:srgbClr val="007B92"/>
                  </a:solidFill>
                  <a:latin typeface="Calibri"/>
                  <a:cs typeface="Calibri"/>
                </a:rPr>
                <a:t>fraction </a:t>
              </a:r>
              <a:r>
                <a:rPr sz="1725" spc="-4" dirty="0">
                  <a:solidFill>
                    <a:srgbClr val="007B92"/>
                  </a:solidFill>
                  <a:latin typeface="Calibri"/>
                  <a:cs typeface="Calibri"/>
                </a:rPr>
                <a:t>of</a:t>
              </a:r>
              <a:r>
                <a:rPr sz="1725" spc="15" dirty="0">
                  <a:solidFill>
                    <a:srgbClr val="007B92"/>
                  </a:solidFill>
                  <a:latin typeface="Calibri"/>
                  <a:cs typeface="Calibri"/>
                </a:rPr>
                <a:t> </a:t>
              </a:r>
              <a:r>
                <a:rPr sz="1725" spc="-4" dirty="0">
                  <a:solidFill>
                    <a:srgbClr val="007B92"/>
                  </a:solidFill>
                  <a:latin typeface="Calibri"/>
                  <a:cs typeface="Calibri"/>
                </a:rPr>
                <a:t>the</a:t>
              </a:r>
              <a:endParaRPr sz="1725" dirty="0">
                <a:latin typeface="Calibri"/>
                <a:cs typeface="Calibri"/>
              </a:endParaRPr>
            </a:p>
            <a:p>
              <a:pPr marL="9525"/>
              <a:r>
                <a:rPr sz="1725" spc="-11" dirty="0">
                  <a:solidFill>
                    <a:srgbClr val="007B92"/>
                  </a:solidFill>
                  <a:latin typeface="Calibri"/>
                  <a:cs typeface="Calibri"/>
                </a:rPr>
                <a:t>conjugations for </a:t>
              </a:r>
              <a:r>
                <a:rPr sz="1725" i="1" spc="-4" dirty="0">
                  <a:solidFill>
                    <a:srgbClr val="007B92"/>
                  </a:solidFill>
                  <a:latin typeface="Calibri"/>
                  <a:cs typeface="Calibri"/>
                </a:rPr>
                <a:t>ambia </a:t>
              </a:r>
              <a:r>
                <a:rPr sz="1725" dirty="0">
                  <a:solidFill>
                    <a:srgbClr val="007B92"/>
                  </a:solidFill>
                  <a:latin typeface="Calibri"/>
                  <a:cs typeface="Calibri"/>
                </a:rPr>
                <a:t>– </a:t>
              </a:r>
              <a:r>
                <a:rPr sz="1725" spc="-11" dirty="0">
                  <a:solidFill>
                    <a:srgbClr val="007B92"/>
                  </a:solidFill>
                  <a:latin typeface="Calibri"/>
                  <a:cs typeface="Calibri"/>
                </a:rPr>
                <a:t>to</a:t>
              </a:r>
              <a:r>
                <a:rPr sz="1725" spc="45" dirty="0">
                  <a:solidFill>
                    <a:srgbClr val="007B92"/>
                  </a:solidFill>
                  <a:latin typeface="Calibri"/>
                  <a:cs typeface="Calibri"/>
                </a:rPr>
                <a:t> </a:t>
              </a:r>
              <a:r>
                <a:rPr sz="1725" spc="-4" dirty="0">
                  <a:solidFill>
                    <a:srgbClr val="007B92"/>
                  </a:solidFill>
                  <a:latin typeface="Calibri"/>
                  <a:cs typeface="Calibri"/>
                </a:rPr>
                <a:t>tell.</a:t>
              </a:r>
              <a:endParaRPr sz="1725" dirty="0">
                <a:latin typeface="Calibri"/>
                <a:cs typeface="Calibri"/>
              </a:endParaRPr>
            </a:p>
          </p:txBody>
        </p:sp>
        <p:sp>
          <p:nvSpPr>
            <p:cNvPr id="6" name="object 6"/>
            <p:cNvSpPr txBox="1"/>
            <p:nvPr/>
          </p:nvSpPr>
          <p:spPr>
            <a:xfrm>
              <a:off x="8362380" y="5738166"/>
              <a:ext cx="889159"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3"/>
                </a:rPr>
                <a:t>Wiktionary</a:t>
              </a:r>
              <a:r>
                <a:rPr sz="1350" spc="-4" dirty="0">
                  <a:solidFill>
                    <a:srgbClr val="175E53"/>
                  </a:solidFill>
                  <a:latin typeface="Calibri"/>
                  <a:cs typeface="Calibri"/>
                </a:rPr>
                <a:t>]</a:t>
              </a:r>
              <a:endParaRPr sz="1350">
                <a:latin typeface="Calibri"/>
                <a:cs typeface="Calibri"/>
              </a:endParaRPr>
            </a:p>
          </p:txBody>
        </p:sp>
      </p:grpSp>
      <p:sp>
        <p:nvSpPr>
          <p:cNvPr id="7" name="TextBox 6">
            <a:extLst>
              <a:ext uri="{FF2B5EF4-FFF2-40B4-BE49-F238E27FC236}">
                <a16:creationId xmlns:a16="http://schemas.microsoft.com/office/drawing/2014/main" id="{731163A1-E01C-4E94-BB1D-3ED12BDDF25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9" name="Title 8">
            <a:extLst>
              <a:ext uri="{FF2B5EF4-FFF2-40B4-BE49-F238E27FC236}">
                <a16:creationId xmlns:a16="http://schemas.microsoft.com/office/drawing/2014/main" id="{03306C00-6D92-4C21-9BD9-7F7F7F2F1E0E}"/>
              </a:ext>
            </a:extLst>
          </p:cNvPr>
          <p:cNvSpPr>
            <a:spLocks noGrp="1"/>
          </p:cNvSpPr>
          <p:nvPr>
            <p:ph type="title"/>
          </p:nvPr>
        </p:nvSpPr>
        <p:spPr>
          <a:xfrm>
            <a:off x="887767" y="124969"/>
            <a:ext cx="9375103" cy="1346331"/>
          </a:xfrm>
        </p:spPr>
        <p:txBody>
          <a:bodyPr vert="horz" lIns="91440" tIns="45720" rIns="91440" bIns="45720" rtlCol="0" anchor="ctr">
            <a:normAutofit/>
          </a:bodyPr>
          <a:lstStyle/>
          <a:p>
            <a:r>
              <a:rPr lang="en-US" spc="-120" dirty="0"/>
              <a:t>Aside: Word structure and </a:t>
            </a:r>
            <a:r>
              <a:rPr lang="en-US" spc="-120" dirty="0" err="1"/>
              <a:t>subword</a:t>
            </a:r>
            <a:r>
              <a:rPr lang="en-US" spc="-120" dirty="0"/>
              <a:t> models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6444" y="1254082"/>
            <a:ext cx="8368189" cy="3394487"/>
          </a:xfrm>
          <a:prstGeom prst="rect">
            <a:avLst/>
          </a:prstGeom>
        </p:spPr>
        <p:txBody>
          <a:bodyPr vert="horz" wrap="square" lIns="0" tIns="10001" rIns="0" bIns="0" rtlCol="0">
            <a:spAutoFit/>
          </a:bodyPr>
          <a:lstStyle/>
          <a:p>
            <a:pPr marL="9525" marR="732473">
              <a:spcBef>
                <a:spcPts val="79"/>
              </a:spcBef>
            </a:pPr>
            <a:r>
              <a:rPr sz="1725" spc="-4" dirty="0">
                <a:latin typeface="Calibri"/>
                <a:cs typeface="Calibri"/>
              </a:rPr>
              <a:t>Subword </a:t>
            </a:r>
            <a:r>
              <a:rPr sz="1725" dirty="0">
                <a:latin typeface="Calibri"/>
                <a:cs typeface="Calibri"/>
              </a:rPr>
              <a:t>modeling in NLP </a:t>
            </a:r>
            <a:r>
              <a:rPr sz="1725" spc="-4" dirty="0">
                <a:latin typeface="Calibri"/>
                <a:cs typeface="Calibri"/>
              </a:rPr>
              <a:t>encompasses </a:t>
            </a:r>
            <a:r>
              <a:rPr sz="1725" dirty="0">
                <a:latin typeface="Calibri"/>
                <a:cs typeface="Calibri"/>
              </a:rPr>
              <a:t>a </a:t>
            </a:r>
            <a:r>
              <a:rPr sz="1725" spc="-4" dirty="0">
                <a:latin typeface="Calibri"/>
                <a:cs typeface="Calibri"/>
              </a:rPr>
              <a:t>wide </a:t>
            </a:r>
            <a:r>
              <a:rPr sz="1725" dirty="0">
                <a:latin typeface="Calibri"/>
                <a:cs typeface="Calibri"/>
              </a:rPr>
              <a:t>range </a:t>
            </a:r>
            <a:r>
              <a:rPr sz="1725" spc="-4" dirty="0">
                <a:latin typeface="Calibri"/>
                <a:cs typeface="Calibri"/>
              </a:rPr>
              <a:t>of </a:t>
            </a:r>
            <a:r>
              <a:rPr sz="1725" dirty="0">
                <a:latin typeface="Calibri"/>
                <a:cs typeface="Calibri"/>
              </a:rPr>
              <a:t>methods for reasoning about  </a:t>
            </a:r>
            <a:r>
              <a:rPr sz="1725" spc="-4" dirty="0">
                <a:latin typeface="Calibri"/>
                <a:cs typeface="Calibri"/>
              </a:rPr>
              <a:t>structure </a:t>
            </a:r>
            <a:r>
              <a:rPr sz="1725" dirty="0">
                <a:latin typeface="Calibri"/>
                <a:cs typeface="Calibri"/>
              </a:rPr>
              <a:t>below the word level. </a:t>
            </a:r>
            <a:r>
              <a:rPr sz="1725" spc="-4" dirty="0">
                <a:latin typeface="Calibri"/>
                <a:cs typeface="Calibri"/>
              </a:rPr>
              <a:t>(Parts of words, </a:t>
            </a:r>
            <a:r>
              <a:rPr sz="1725" dirty="0">
                <a:latin typeface="Calibri"/>
                <a:cs typeface="Calibri"/>
              </a:rPr>
              <a:t>characters,</a:t>
            </a:r>
            <a:r>
              <a:rPr sz="1725" spc="8" dirty="0">
                <a:latin typeface="Calibri"/>
                <a:cs typeface="Calibri"/>
              </a:rPr>
              <a:t> </a:t>
            </a:r>
            <a:r>
              <a:rPr sz="1725" spc="-4" dirty="0">
                <a:latin typeface="Calibri"/>
                <a:cs typeface="Calibri"/>
              </a:rPr>
              <a:t>bytes.)</a:t>
            </a:r>
            <a:endParaRPr sz="1725" dirty="0">
              <a:latin typeface="Calibri"/>
              <a:cs typeface="Calibri"/>
            </a:endParaRPr>
          </a:p>
          <a:p>
            <a:pPr marL="266700" indent="-257175">
              <a:spcBef>
                <a:spcPts val="390"/>
              </a:spcBef>
              <a:buClr>
                <a:srgbClr val="8B1515"/>
              </a:buClr>
              <a:buFont typeface="Times New Roman"/>
              <a:buChar char="•"/>
              <a:tabLst>
                <a:tab pos="266224" algn="l"/>
                <a:tab pos="266700" algn="l"/>
              </a:tabLst>
            </a:pPr>
            <a:r>
              <a:rPr sz="1575" spc="-4" dirty="0">
                <a:latin typeface="Calibri"/>
                <a:cs typeface="Calibri"/>
              </a:rPr>
              <a:t>The dominant modern paradigm is </a:t>
            </a:r>
            <a:r>
              <a:rPr sz="1575" dirty="0">
                <a:latin typeface="Calibri"/>
                <a:cs typeface="Calibri"/>
              </a:rPr>
              <a:t>to </a:t>
            </a:r>
            <a:r>
              <a:rPr sz="1575" spc="-4" dirty="0">
                <a:latin typeface="Calibri"/>
                <a:cs typeface="Calibri"/>
              </a:rPr>
              <a:t>learn </a:t>
            </a:r>
            <a:r>
              <a:rPr sz="1575" dirty="0">
                <a:latin typeface="Calibri"/>
                <a:cs typeface="Calibri"/>
              </a:rPr>
              <a:t>a vocabulary </a:t>
            </a:r>
            <a:r>
              <a:rPr sz="1575" spc="-4" dirty="0">
                <a:latin typeface="Calibri"/>
                <a:cs typeface="Calibri"/>
              </a:rPr>
              <a:t>of </a:t>
            </a:r>
            <a:r>
              <a:rPr sz="1575" b="1" spc="-4" dirty="0">
                <a:latin typeface="Calibri"/>
                <a:cs typeface="Calibri"/>
              </a:rPr>
              <a:t>parts of words </a:t>
            </a:r>
            <a:r>
              <a:rPr sz="1575" b="1" dirty="0">
                <a:latin typeface="Calibri"/>
                <a:cs typeface="Calibri"/>
              </a:rPr>
              <a:t>(subword</a:t>
            </a:r>
            <a:r>
              <a:rPr sz="1575" b="1" spc="8" dirty="0">
                <a:latin typeface="Calibri"/>
                <a:cs typeface="Calibri"/>
              </a:rPr>
              <a:t> </a:t>
            </a:r>
            <a:r>
              <a:rPr sz="1575" b="1" dirty="0">
                <a:latin typeface="Calibri"/>
                <a:cs typeface="Calibri"/>
              </a:rPr>
              <a:t>tokens).</a:t>
            </a:r>
            <a:endParaRPr sz="1575" dirty="0">
              <a:latin typeface="Calibri"/>
              <a:cs typeface="Calibri"/>
            </a:endParaRPr>
          </a:p>
          <a:p>
            <a:pPr marL="266700" indent="-257175">
              <a:spcBef>
                <a:spcPts val="382"/>
              </a:spcBef>
              <a:buClr>
                <a:srgbClr val="8B1515"/>
              </a:buClr>
              <a:buFont typeface="Times New Roman"/>
              <a:buChar char="•"/>
              <a:tabLst>
                <a:tab pos="266224" algn="l"/>
                <a:tab pos="266700" algn="l"/>
              </a:tabLst>
            </a:pPr>
            <a:r>
              <a:rPr sz="1575" spc="-4" dirty="0">
                <a:latin typeface="Calibri"/>
                <a:cs typeface="Calibri"/>
              </a:rPr>
              <a:t>At </a:t>
            </a:r>
            <a:r>
              <a:rPr sz="1575" dirty="0">
                <a:latin typeface="Calibri"/>
                <a:cs typeface="Calibri"/>
              </a:rPr>
              <a:t>training and testing time, each </a:t>
            </a:r>
            <a:r>
              <a:rPr sz="1575" spc="-4" dirty="0">
                <a:latin typeface="Calibri"/>
                <a:cs typeface="Calibri"/>
              </a:rPr>
              <a:t>word </a:t>
            </a:r>
            <a:r>
              <a:rPr sz="1575" dirty="0">
                <a:latin typeface="Calibri"/>
                <a:cs typeface="Calibri"/>
              </a:rPr>
              <a:t>is </a:t>
            </a:r>
            <a:r>
              <a:rPr sz="1575" spc="-4" dirty="0">
                <a:latin typeface="Calibri"/>
                <a:cs typeface="Calibri"/>
              </a:rPr>
              <a:t>split </a:t>
            </a:r>
            <a:r>
              <a:rPr sz="1575" dirty="0">
                <a:latin typeface="Calibri"/>
                <a:cs typeface="Calibri"/>
              </a:rPr>
              <a:t>into a </a:t>
            </a:r>
            <a:r>
              <a:rPr sz="1575" spc="-4" dirty="0">
                <a:latin typeface="Calibri"/>
                <a:cs typeface="Calibri"/>
              </a:rPr>
              <a:t>sequence of known subwords.</a:t>
            </a:r>
            <a:endParaRPr sz="1575" dirty="0">
              <a:latin typeface="Calibri"/>
              <a:cs typeface="Calibri"/>
            </a:endParaRPr>
          </a:p>
          <a:p>
            <a:pPr>
              <a:spcBef>
                <a:spcPts val="34"/>
              </a:spcBef>
            </a:pPr>
            <a:endParaRPr sz="2138" dirty="0">
              <a:latin typeface="Calibri"/>
              <a:cs typeface="Calibri"/>
            </a:endParaRPr>
          </a:p>
          <a:p>
            <a:pPr marL="9525"/>
            <a:r>
              <a:rPr sz="1575" b="1" dirty="0">
                <a:latin typeface="Calibri"/>
                <a:cs typeface="Calibri"/>
              </a:rPr>
              <a:t>Byte-pair </a:t>
            </a:r>
            <a:r>
              <a:rPr sz="1575" b="1" spc="-4" dirty="0">
                <a:latin typeface="Calibri"/>
                <a:cs typeface="Calibri"/>
              </a:rPr>
              <a:t>encoding </a:t>
            </a:r>
            <a:r>
              <a:rPr sz="1575" dirty="0">
                <a:latin typeface="Calibri"/>
                <a:cs typeface="Calibri"/>
              </a:rPr>
              <a:t>is a </a:t>
            </a:r>
            <a:r>
              <a:rPr sz="1575" spc="-4" dirty="0">
                <a:latin typeface="Calibri"/>
                <a:cs typeface="Calibri"/>
              </a:rPr>
              <a:t>simple, effective strategy for defining </a:t>
            </a:r>
            <a:r>
              <a:rPr sz="1575" dirty="0">
                <a:latin typeface="Calibri"/>
                <a:cs typeface="Calibri"/>
              </a:rPr>
              <a:t>a </a:t>
            </a:r>
            <a:r>
              <a:rPr sz="1575" spc="-4" dirty="0">
                <a:latin typeface="Calibri"/>
                <a:cs typeface="Calibri"/>
              </a:rPr>
              <a:t>subword</a:t>
            </a:r>
            <a:r>
              <a:rPr sz="1575" spc="49" dirty="0">
                <a:latin typeface="Calibri"/>
                <a:cs typeface="Calibri"/>
              </a:rPr>
              <a:t> </a:t>
            </a:r>
            <a:r>
              <a:rPr sz="1575" dirty="0">
                <a:latin typeface="Calibri"/>
                <a:cs typeface="Calibri"/>
              </a:rPr>
              <a:t>vocabulary.</a:t>
            </a:r>
          </a:p>
          <a:p>
            <a:pPr marL="352425" indent="-342900">
              <a:spcBef>
                <a:spcPts val="379"/>
              </a:spcBef>
              <a:buClr>
                <a:srgbClr val="8B1515"/>
              </a:buClr>
              <a:buAutoNum type="arabicPeriod"/>
              <a:tabLst>
                <a:tab pos="351949" algn="l"/>
                <a:tab pos="352425" algn="l"/>
              </a:tabLst>
            </a:pPr>
            <a:r>
              <a:rPr sz="1575" spc="-4" dirty="0">
                <a:latin typeface="Calibri"/>
                <a:cs typeface="Calibri"/>
              </a:rPr>
              <a:t>Start with </a:t>
            </a:r>
            <a:r>
              <a:rPr sz="1575" dirty="0">
                <a:latin typeface="Calibri"/>
                <a:cs typeface="Calibri"/>
              </a:rPr>
              <a:t>a vocabulary containing </a:t>
            </a:r>
            <a:r>
              <a:rPr sz="1575" spc="-4" dirty="0">
                <a:latin typeface="Calibri"/>
                <a:cs typeface="Calibri"/>
              </a:rPr>
              <a:t>only </a:t>
            </a:r>
            <a:r>
              <a:rPr sz="1575" dirty="0">
                <a:latin typeface="Calibri"/>
                <a:cs typeface="Calibri"/>
              </a:rPr>
              <a:t>characters and an </a:t>
            </a:r>
            <a:r>
              <a:rPr sz="1575" spc="-4" dirty="0">
                <a:latin typeface="Calibri"/>
                <a:cs typeface="Calibri"/>
              </a:rPr>
              <a:t>“end-of-word”</a:t>
            </a:r>
            <a:r>
              <a:rPr sz="1575" spc="-68" dirty="0">
                <a:latin typeface="Calibri"/>
                <a:cs typeface="Calibri"/>
              </a:rPr>
              <a:t> </a:t>
            </a:r>
            <a:r>
              <a:rPr sz="1575" spc="-4" dirty="0">
                <a:latin typeface="Calibri"/>
                <a:cs typeface="Calibri"/>
              </a:rPr>
              <a:t>symbol.</a:t>
            </a:r>
            <a:endParaRPr sz="1575" dirty="0">
              <a:latin typeface="Calibri"/>
              <a:cs typeface="Calibri"/>
            </a:endParaRPr>
          </a:p>
          <a:p>
            <a:pPr marL="352425" indent="-342900">
              <a:spcBef>
                <a:spcPts val="379"/>
              </a:spcBef>
              <a:buClr>
                <a:srgbClr val="8B1515"/>
              </a:buClr>
              <a:buAutoNum type="arabicPeriod"/>
              <a:tabLst>
                <a:tab pos="351949" algn="l"/>
                <a:tab pos="352425" algn="l"/>
              </a:tabLst>
            </a:pPr>
            <a:r>
              <a:rPr sz="1575" spc="-4" dirty="0">
                <a:latin typeface="Calibri"/>
                <a:cs typeface="Calibri"/>
              </a:rPr>
              <a:t>Using </a:t>
            </a:r>
            <a:r>
              <a:rPr sz="1575" dirty="0">
                <a:latin typeface="Calibri"/>
                <a:cs typeface="Calibri"/>
              </a:rPr>
              <a:t>a corpus </a:t>
            </a:r>
            <a:r>
              <a:rPr sz="1575" spc="-4" dirty="0">
                <a:latin typeface="Calibri"/>
                <a:cs typeface="Calibri"/>
              </a:rPr>
              <a:t>of </a:t>
            </a:r>
            <a:r>
              <a:rPr sz="1575" dirty="0">
                <a:latin typeface="Calibri"/>
                <a:cs typeface="Calibri"/>
              </a:rPr>
              <a:t>text, </a:t>
            </a:r>
            <a:r>
              <a:rPr sz="1575" spc="-4" dirty="0">
                <a:latin typeface="Calibri"/>
                <a:cs typeface="Calibri"/>
              </a:rPr>
              <a:t>find the </a:t>
            </a:r>
            <a:r>
              <a:rPr sz="1575" dirty="0">
                <a:latin typeface="Calibri"/>
                <a:cs typeface="Calibri"/>
              </a:rPr>
              <a:t>most common </a:t>
            </a:r>
            <a:r>
              <a:rPr sz="1575" spc="-4" dirty="0">
                <a:latin typeface="Calibri"/>
                <a:cs typeface="Calibri"/>
              </a:rPr>
              <a:t>adjacent </a:t>
            </a:r>
            <a:r>
              <a:rPr sz="1575" dirty="0">
                <a:latin typeface="Calibri"/>
                <a:cs typeface="Calibri"/>
              </a:rPr>
              <a:t>characters </a:t>
            </a:r>
            <a:r>
              <a:rPr sz="1575" spc="-4" dirty="0">
                <a:latin typeface="Calibri"/>
                <a:cs typeface="Calibri"/>
              </a:rPr>
              <a:t>“a,b”; </a:t>
            </a:r>
            <a:r>
              <a:rPr sz="1575" dirty="0">
                <a:latin typeface="Calibri"/>
                <a:cs typeface="Calibri"/>
              </a:rPr>
              <a:t>add </a:t>
            </a:r>
            <a:r>
              <a:rPr sz="1575" spc="-4" dirty="0">
                <a:latin typeface="Calibri"/>
                <a:cs typeface="Calibri"/>
              </a:rPr>
              <a:t>“ab” </a:t>
            </a:r>
            <a:r>
              <a:rPr sz="1575" dirty="0">
                <a:latin typeface="Calibri"/>
                <a:cs typeface="Calibri"/>
              </a:rPr>
              <a:t>as a</a:t>
            </a:r>
            <a:r>
              <a:rPr sz="1575" spc="-56" dirty="0">
                <a:latin typeface="Calibri"/>
                <a:cs typeface="Calibri"/>
              </a:rPr>
              <a:t> </a:t>
            </a:r>
            <a:r>
              <a:rPr sz="1575" spc="-4" dirty="0">
                <a:latin typeface="Calibri"/>
                <a:cs typeface="Calibri"/>
              </a:rPr>
              <a:t>subword.</a:t>
            </a:r>
            <a:endParaRPr sz="1575" dirty="0">
              <a:latin typeface="Calibri"/>
              <a:cs typeface="Calibri"/>
            </a:endParaRPr>
          </a:p>
          <a:p>
            <a:pPr marL="352425" indent="-342900">
              <a:spcBef>
                <a:spcPts val="379"/>
              </a:spcBef>
              <a:buClr>
                <a:srgbClr val="8B1515"/>
              </a:buClr>
              <a:buAutoNum type="arabicPeriod"/>
              <a:tabLst>
                <a:tab pos="351949" algn="l"/>
                <a:tab pos="352425" algn="l"/>
              </a:tabLst>
            </a:pPr>
            <a:r>
              <a:rPr sz="1575" dirty="0">
                <a:latin typeface="Calibri"/>
                <a:cs typeface="Calibri"/>
              </a:rPr>
              <a:t>Replace instances </a:t>
            </a:r>
            <a:r>
              <a:rPr sz="1575" spc="-4" dirty="0">
                <a:latin typeface="Calibri"/>
                <a:cs typeface="Calibri"/>
              </a:rPr>
              <a:t>of </a:t>
            </a:r>
            <a:r>
              <a:rPr sz="1575" dirty="0">
                <a:latin typeface="Calibri"/>
                <a:cs typeface="Calibri"/>
              </a:rPr>
              <a:t>the character </a:t>
            </a:r>
            <a:r>
              <a:rPr sz="1575" spc="-4" dirty="0">
                <a:latin typeface="Calibri"/>
                <a:cs typeface="Calibri"/>
              </a:rPr>
              <a:t>pair </a:t>
            </a:r>
            <a:r>
              <a:rPr sz="1575" dirty="0">
                <a:latin typeface="Calibri"/>
                <a:cs typeface="Calibri"/>
              </a:rPr>
              <a:t>with the </a:t>
            </a:r>
            <a:r>
              <a:rPr sz="1575" spc="-4" dirty="0">
                <a:latin typeface="Calibri"/>
                <a:cs typeface="Calibri"/>
              </a:rPr>
              <a:t>new subword; </a:t>
            </a:r>
            <a:r>
              <a:rPr sz="1575" dirty="0">
                <a:latin typeface="Calibri"/>
                <a:cs typeface="Calibri"/>
              </a:rPr>
              <a:t>repeat </a:t>
            </a:r>
            <a:r>
              <a:rPr sz="1575" spc="-4" dirty="0">
                <a:latin typeface="Calibri"/>
                <a:cs typeface="Calibri"/>
              </a:rPr>
              <a:t>until desired </a:t>
            </a:r>
            <a:r>
              <a:rPr sz="1575" dirty="0">
                <a:latin typeface="Calibri"/>
                <a:cs typeface="Calibri"/>
              </a:rPr>
              <a:t>vocab</a:t>
            </a:r>
            <a:r>
              <a:rPr sz="1575" spc="-11" dirty="0">
                <a:latin typeface="Calibri"/>
                <a:cs typeface="Calibri"/>
              </a:rPr>
              <a:t> </a:t>
            </a:r>
            <a:r>
              <a:rPr sz="1575" spc="-4" dirty="0">
                <a:latin typeface="Calibri"/>
                <a:cs typeface="Calibri"/>
              </a:rPr>
              <a:t>size.</a:t>
            </a:r>
            <a:endParaRPr sz="1575" dirty="0">
              <a:latin typeface="Calibri"/>
              <a:cs typeface="Calibri"/>
            </a:endParaRPr>
          </a:p>
          <a:p>
            <a:pPr>
              <a:spcBef>
                <a:spcPts val="38"/>
              </a:spcBef>
            </a:pPr>
            <a:endParaRPr sz="2138" dirty="0">
              <a:latin typeface="Calibri"/>
              <a:cs typeface="Calibri"/>
            </a:endParaRPr>
          </a:p>
          <a:p>
            <a:pPr marL="9525"/>
            <a:r>
              <a:rPr sz="1575" spc="-4" dirty="0">
                <a:latin typeface="Calibri"/>
                <a:cs typeface="Calibri"/>
              </a:rPr>
              <a:t>Originally used </a:t>
            </a:r>
            <a:r>
              <a:rPr sz="1575" dirty="0">
                <a:latin typeface="Calibri"/>
                <a:cs typeface="Calibri"/>
              </a:rPr>
              <a:t>in NLP </a:t>
            </a:r>
            <a:r>
              <a:rPr sz="1575" spc="-4" dirty="0">
                <a:latin typeface="Calibri"/>
                <a:cs typeface="Calibri"/>
              </a:rPr>
              <a:t>for </a:t>
            </a:r>
            <a:r>
              <a:rPr sz="1575" dirty="0">
                <a:latin typeface="Calibri"/>
                <a:cs typeface="Calibri"/>
              </a:rPr>
              <a:t>machine </a:t>
            </a:r>
            <a:r>
              <a:rPr sz="1575" spc="-4" dirty="0">
                <a:latin typeface="Calibri"/>
                <a:cs typeface="Calibri"/>
              </a:rPr>
              <a:t>translation; now </a:t>
            </a:r>
            <a:r>
              <a:rPr sz="1575" dirty="0">
                <a:latin typeface="Calibri"/>
                <a:cs typeface="Calibri"/>
              </a:rPr>
              <a:t>a </a:t>
            </a:r>
            <a:r>
              <a:rPr sz="1575" spc="-4" dirty="0">
                <a:latin typeface="Calibri"/>
                <a:cs typeface="Calibri"/>
              </a:rPr>
              <a:t>similar </a:t>
            </a:r>
            <a:r>
              <a:rPr sz="1575" dirty="0">
                <a:latin typeface="Calibri"/>
                <a:cs typeface="Calibri"/>
              </a:rPr>
              <a:t>method </a:t>
            </a:r>
            <a:r>
              <a:rPr sz="1575" spc="-4" dirty="0">
                <a:latin typeface="Calibri"/>
                <a:cs typeface="Calibri"/>
              </a:rPr>
              <a:t>(WordPiece) </a:t>
            </a:r>
            <a:r>
              <a:rPr sz="1575" dirty="0">
                <a:latin typeface="Calibri"/>
                <a:cs typeface="Calibri"/>
              </a:rPr>
              <a:t>is </a:t>
            </a:r>
            <a:r>
              <a:rPr sz="1575" spc="-4" dirty="0">
                <a:latin typeface="Calibri"/>
                <a:cs typeface="Calibri"/>
              </a:rPr>
              <a:t>used </a:t>
            </a:r>
            <a:r>
              <a:rPr sz="1575" dirty="0">
                <a:latin typeface="Calibri"/>
                <a:cs typeface="Calibri"/>
              </a:rPr>
              <a:t>in</a:t>
            </a:r>
            <a:r>
              <a:rPr sz="1575" spc="116" dirty="0">
                <a:latin typeface="Calibri"/>
                <a:cs typeface="Calibri"/>
              </a:rPr>
              <a:t> </a:t>
            </a:r>
            <a:r>
              <a:rPr sz="1575" spc="-4" dirty="0">
                <a:latin typeface="Calibri"/>
                <a:cs typeface="Calibri"/>
              </a:rPr>
              <a:t>pretrained</a:t>
            </a:r>
            <a:endParaRPr sz="1575" dirty="0">
              <a:latin typeface="Calibri"/>
              <a:cs typeface="Calibri"/>
            </a:endParaRPr>
          </a:p>
          <a:p>
            <a:pPr marL="9525">
              <a:spcBef>
                <a:spcPts val="4"/>
              </a:spcBef>
            </a:pPr>
            <a:r>
              <a:rPr sz="1575" spc="-4" dirty="0">
                <a:latin typeface="Calibri"/>
                <a:cs typeface="Calibri"/>
              </a:rPr>
              <a:t>models.</a:t>
            </a:r>
            <a:endParaRPr sz="1575" dirty="0">
              <a:latin typeface="Calibri"/>
              <a:cs typeface="Calibri"/>
            </a:endParaRPr>
          </a:p>
        </p:txBody>
      </p:sp>
      <p:sp>
        <p:nvSpPr>
          <p:cNvPr id="5" name="object 5"/>
          <p:cNvSpPr txBox="1"/>
          <p:nvPr/>
        </p:nvSpPr>
        <p:spPr>
          <a:xfrm>
            <a:off x="7466078" y="5738166"/>
            <a:ext cx="2680811"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Sennrich et </a:t>
            </a:r>
            <a:r>
              <a:rPr sz="1350" u="sng" dirty="0">
                <a:solidFill>
                  <a:srgbClr val="4197B5"/>
                </a:solidFill>
                <a:uFill>
                  <a:solidFill>
                    <a:srgbClr val="4197B5"/>
                  </a:solidFill>
                </a:uFill>
                <a:latin typeface="Calibri"/>
                <a:cs typeface="Calibri"/>
                <a:hlinkClick r:id="rId2"/>
              </a:rPr>
              <a:t>al., 2016</a:t>
            </a:r>
            <a:r>
              <a:rPr sz="1350" dirty="0">
                <a:solidFill>
                  <a:srgbClr val="175E53"/>
                </a:solidFill>
                <a:latin typeface="Calibri"/>
                <a:cs typeface="Calibri"/>
              </a:rPr>
              <a:t>, </a:t>
            </a:r>
            <a:r>
              <a:rPr sz="1350" u="sng" spc="-23" dirty="0">
                <a:solidFill>
                  <a:srgbClr val="4197B5"/>
                </a:solidFill>
                <a:uFill>
                  <a:solidFill>
                    <a:srgbClr val="4197B5"/>
                  </a:solidFill>
                </a:uFill>
                <a:latin typeface="Calibri"/>
                <a:cs typeface="Calibri"/>
                <a:hlinkClick r:id="rId3"/>
              </a:rPr>
              <a:t>Wu </a:t>
            </a:r>
            <a:r>
              <a:rPr sz="1350" u="sng" dirty="0">
                <a:solidFill>
                  <a:srgbClr val="4197B5"/>
                </a:solidFill>
                <a:uFill>
                  <a:solidFill>
                    <a:srgbClr val="4197B5"/>
                  </a:solidFill>
                </a:uFill>
                <a:latin typeface="Calibri"/>
                <a:cs typeface="Calibri"/>
                <a:hlinkClick r:id="rId3"/>
              </a:rPr>
              <a:t>et al.,</a:t>
            </a:r>
            <a:r>
              <a:rPr sz="1350" u="sng" spc="-23" dirty="0">
                <a:solidFill>
                  <a:srgbClr val="4197B5"/>
                </a:solidFill>
                <a:uFill>
                  <a:solidFill>
                    <a:srgbClr val="4197B5"/>
                  </a:solidFill>
                </a:uFill>
                <a:latin typeface="Calibri"/>
                <a:cs typeface="Calibri"/>
                <a:hlinkClick r:id="rId3"/>
              </a:rPr>
              <a:t> </a:t>
            </a:r>
            <a:r>
              <a:rPr sz="1350" u="sng" dirty="0">
                <a:solidFill>
                  <a:srgbClr val="4197B5"/>
                </a:solidFill>
                <a:uFill>
                  <a:solidFill>
                    <a:srgbClr val="4197B5"/>
                  </a:solidFill>
                </a:uFill>
                <a:latin typeface="Calibri"/>
                <a:cs typeface="Calibri"/>
                <a:hlinkClick r:id="rId3"/>
              </a:rPr>
              <a:t>2016</a:t>
            </a:r>
            <a:r>
              <a:rPr sz="1350" dirty="0">
                <a:solidFill>
                  <a:srgbClr val="175E53"/>
                </a:solidFill>
                <a:latin typeface="Calibri"/>
                <a:cs typeface="Calibri"/>
              </a:rPr>
              <a:t>]</a:t>
            </a:r>
            <a:endParaRPr sz="1350">
              <a:latin typeface="Calibri"/>
              <a:cs typeface="Calibri"/>
            </a:endParaRPr>
          </a:p>
        </p:txBody>
      </p:sp>
      <p:sp>
        <p:nvSpPr>
          <p:cNvPr id="6" name="TextBox 5">
            <a:extLst>
              <a:ext uri="{FF2B5EF4-FFF2-40B4-BE49-F238E27FC236}">
                <a16:creationId xmlns:a16="http://schemas.microsoft.com/office/drawing/2014/main" id="{8ABAA5AC-390D-4693-AF46-1C58D0DB9ED1}"/>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7" name="Title 6">
            <a:extLst>
              <a:ext uri="{FF2B5EF4-FFF2-40B4-BE49-F238E27FC236}">
                <a16:creationId xmlns:a16="http://schemas.microsoft.com/office/drawing/2014/main" id="{0B4E52CB-B7A5-4BDD-9A86-B1240920302D}"/>
              </a:ext>
            </a:extLst>
          </p:cNvPr>
          <p:cNvSpPr>
            <a:spLocks noGrp="1"/>
          </p:cNvSpPr>
          <p:nvPr>
            <p:ph type="title"/>
          </p:nvPr>
        </p:nvSpPr>
        <p:spPr>
          <a:xfrm>
            <a:off x="895485" y="262681"/>
            <a:ext cx="8355330" cy="492443"/>
          </a:xfrm>
        </p:spPr>
        <p:txBody>
          <a:bodyPr vert="horz" lIns="91440" tIns="45720" rIns="91440" bIns="45720" rtlCol="0" anchor="ctr">
            <a:normAutofit fontScale="90000"/>
          </a:bodyPr>
          <a:lstStyle/>
          <a:p>
            <a:r>
              <a:rPr lang="en-US" spc="-120" dirty="0"/>
              <a:t>Aside: The byte-pair encoding algorithm</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DD5EE1-9B48-46BF-BBA2-77C00F20A653}"/>
              </a:ext>
            </a:extLst>
          </p:cNvPr>
          <p:cNvGrpSpPr/>
          <p:nvPr/>
        </p:nvGrpSpPr>
        <p:grpSpPr>
          <a:xfrm>
            <a:off x="1346242" y="1529288"/>
            <a:ext cx="8106251" cy="3568922"/>
            <a:chOff x="1887780" y="1724597"/>
            <a:chExt cx="8106251" cy="3568922"/>
          </a:xfrm>
        </p:grpSpPr>
        <p:sp>
          <p:nvSpPr>
            <p:cNvPr id="3" name="object 3"/>
            <p:cNvSpPr txBox="1"/>
            <p:nvPr/>
          </p:nvSpPr>
          <p:spPr>
            <a:xfrm>
              <a:off x="1887780" y="1724597"/>
              <a:ext cx="8106251" cy="1170096"/>
            </a:xfrm>
            <a:prstGeom prst="rect">
              <a:avLst/>
            </a:prstGeom>
          </p:spPr>
          <p:txBody>
            <a:bodyPr vert="horz" wrap="square" lIns="0" tIns="10001" rIns="0" bIns="0" rtlCol="0">
              <a:spAutoFit/>
            </a:bodyPr>
            <a:lstStyle/>
            <a:p>
              <a:pPr marL="9525" marR="3810">
                <a:spcBef>
                  <a:spcPts val="79"/>
                </a:spcBef>
              </a:pPr>
              <a:r>
                <a:rPr sz="1725" spc="-4" dirty="0">
                  <a:latin typeface="Calibri"/>
                  <a:cs typeface="Calibri"/>
                </a:rPr>
                <a:t>Common </a:t>
              </a:r>
              <a:r>
                <a:rPr sz="1725" dirty="0">
                  <a:latin typeface="Calibri"/>
                  <a:cs typeface="Calibri"/>
                </a:rPr>
                <a:t>words end </a:t>
              </a:r>
              <a:r>
                <a:rPr sz="1725" spc="-4" dirty="0">
                  <a:latin typeface="Calibri"/>
                  <a:cs typeface="Calibri"/>
                </a:rPr>
                <a:t>up </a:t>
              </a:r>
              <a:r>
                <a:rPr sz="1725" dirty="0">
                  <a:latin typeface="Calibri"/>
                  <a:cs typeface="Calibri"/>
                </a:rPr>
                <a:t>being a </a:t>
              </a:r>
              <a:r>
                <a:rPr sz="1725" spc="-4" dirty="0">
                  <a:latin typeface="Calibri"/>
                  <a:cs typeface="Calibri"/>
                </a:rPr>
                <a:t>part of the subword </a:t>
              </a:r>
              <a:r>
                <a:rPr sz="1725" dirty="0">
                  <a:latin typeface="Calibri"/>
                  <a:cs typeface="Calibri"/>
                </a:rPr>
                <a:t>vocabulary, while rarer words are </a:t>
              </a:r>
              <a:r>
                <a:rPr sz="1725" spc="-4" dirty="0">
                  <a:latin typeface="Calibri"/>
                  <a:cs typeface="Calibri"/>
                </a:rPr>
                <a:t>split  </a:t>
              </a:r>
              <a:r>
                <a:rPr sz="1725" dirty="0">
                  <a:latin typeface="Calibri"/>
                  <a:cs typeface="Calibri"/>
                </a:rPr>
                <a:t>into </a:t>
              </a:r>
              <a:r>
                <a:rPr sz="1725" spc="-4" dirty="0">
                  <a:latin typeface="Calibri"/>
                  <a:cs typeface="Calibri"/>
                </a:rPr>
                <a:t>(sometimes </a:t>
              </a:r>
              <a:r>
                <a:rPr sz="1725" dirty="0">
                  <a:latin typeface="Calibri"/>
                  <a:cs typeface="Calibri"/>
                </a:rPr>
                <a:t>intuitive, </a:t>
              </a:r>
              <a:r>
                <a:rPr sz="1725" spc="-4" dirty="0">
                  <a:latin typeface="Calibri"/>
                  <a:cs typeface="Calibri"/>
                </a:rPr>
                <a:t>sometimes not)</a:t>
              </a:r>
              <a:r>
                <a:rPr sz="1725" spc="34" dirty="0">
                  <a:latin typeface="Calibri"/>
                  <a:cs typeface="Calibri"/>
                </a:rPr>
                <a:t> </a:t>
              </a:r>
              <a:r>
                <a:rPr sz="1725" spc="-4" dirty="0">
                  <a:latin typeface="Calibri"/>
                  <a:cs typeface="Calibri"/>
                </a:rPr>
                <a:t>components.</a:t>
              </a:r>
              <a:endParaRPr sz="1725" dirty="0">
                <a:latin typeface="Calibri"/>
                <a:cs typeface="Calibri"/>
              </a:endParaRPr>
            </a:p>
            <a:p>
              <a:pPr>
                <a:spcBef>
                  <a:spcPts val="15"/>
                </a:spcBef>
              </a:pPr>
              <a:endParaRPr sz="2363" dirty="0">
                <a:latin typeface="Calibri"/>
                <a:cs typeface="Calibri"/>
              </a:endParaRPr>
            </a:p>
            <a:p>
              <a:pPr marL="9525"/>
              <a:r>
                <a:rPr sz="1725" dirty="0">
                  <a:latin typeface="Calibri"/>
                  <a:cs typeface="Calibri"/>
                </a:rPr>
                <a:t>In the worst case, words are </a:t>
              </a:r>
              <a:r>
                <a:rPr sz="1725" spc="-4" dirty="0">
                  <a:latin typeface="Calibri"/>
                  <a:cs typeface="Calibri"/>
                </a:rPr>
                <a:t>split </a:t>
              </a:r>
              <a:r>
                <a:rPr sz="1725" dirty="0">
                  <a:latin typeface="Calibri"/>
                  <a:cs typeface="Calibri"/>
                </a:rPr>
                <a:t>into as many </a:t>
              </a:r>
              <a:r>
                <a:rPr sz="1725" spc="-4" dirty="0">
                  <a:latin typeface="Calibri"/>
                  <a:cs typeface="Calibri"/>
                </a:rPr>
                <a:t>subwords </a:t>
              </a:r>
              <a:r>
                <a:rPr sz="1725" dirty="0">
                  <a:latin typeface="Calibri"/>
                  <a:cs typeface="Calibri"/>
                </a:rPr>
                <a:t>as they </a:t>
              </a:r>
              <a:r>
                <a:rPr sz="1725" spc="-4" dirty="0">
                  <a:latin typeface="Calibri"/>
                  <a:cs typeface="Calibri"/>
                </a:rPr>
                <a:t>have</a:t>
              </a:r>
              <a:r>
                <a:rPr sz="1725" spc="23" dirty="0">
                  <a:latin typeface="Calibri"/>
                  <a:cs typeface="Calibri"/>
                </a:rPr>
                <a:t> </a:t>
              </a:r>
              <a:r>
                <a:rPr sz="1725" dirty="0">
                  <a:latin typeface="Calibri"/>
                  <a:cs typeface="Calibri"/>
                </a:rPr>
                <a:t>characters.</a:t>
              </a:r>
            </a:p>
          </p:txBody>
        </p:sp>
        <p:sp>
          <p:nvSpPr>
            <p:cNvPr id="4" name="object 4"/>
            <p:cNvSpPr txBox="1"/>
            <p:nvPr/>
          </p:nvSpPr>
          <p:spPr>
            <a:xfrm>
              <a:off x="3259646" y="3265648"/>
              <a:ext cx="503396" cy="286617"/>
            </a:xfrm>
            <a:prstGeom prst="rect">
              <a:avLst/>
            </a:prstGeom>
          </p:spPr>
          <p:txBody>
            <a:bodyPr vert="horz" wrap="square" lIns="0" tIns="9525" rIns="0" bIns="0" rtlCol="0">
              <a:spAutoFit/>
            </a:bodyPr>
            <a:lstStyle/>
            <a:p>
              <a:pPr marL="9525">
                <a:spcBef>
                  <a:spcPts val="75"/>
                </a:spcBef>
              </a:pPr>
              <a:r>
                <a:rPr dirty="0">
                  <a:latin typeface="Calibri"/>
                  <a:cs typeface="Calibri"/>
                </a:rPr>
                <a:t>word</a:t>
              </a:r>
              <a:endParaRPr>
                <a:latin typeface="Calibri"/>
                <a:cs typeface="Calibri"/>
              </a:endParaRPr>
            </a:p>
          </p:txBody>
        </p:sp>
        <p:sp>
          <p:nvSpPr>
            <p:cNvPr id="5" name="object 5"/>
            <p:cNvSpPr txBox="1"/>
            <p:nvPr/>
          </p:nvSpPr>
          <p:spPr>
            <a:xfrm>
              <a:off x="5317236" y="3208307"/>
              <a:ext cx="1682115" cy="1983235"/>
            </a:xfrm>
            <a:prstGeom prst="rect">
              <a:avLst/>
            </a:prstGeom>
          </p:spPr>
          <p:txBody>
            <a:bodyPr vert="horz" wrap="square" lIns="0" tIns="9525" rIns="0" bIns="0" rtlCol="0">
              <a:spAutoFit/>
            </a:bodyPr>
            <a:lstStyle/>
            <a:p>
              <a:pPr marL="9525" marR="252413">
                <a:lnSpc>
                  <a:spcPct val="120900"/>
                </a:lnSpc>
                <a:spcBef>
                  <a:spcPts val="75"/>
                </a:spcBef>
              </a:pPr>
              <a:r>
                <a:rPr spc="-4" dirty="0">
                  <a:latin typeface="Calibri"/>
                  <a:cs typeface="Calibri"/>
                </a:rPr>
                <a:t>vocab</a:t>
              </a:r>
              <a:r>
                <a:rPr spc="-49" dirty="0">
                  <a:latin typeface="Calibri"/>
                  <a:cs typeface="Calibri"/>
                </a:rPr>
                <a:t> </a:t>
              </a:r>
              <a:r>
                <a:rPr spc="-4" dirty="0">
                  <a:latin typeface="Calibri"/>
                  <a:cs typeface="Calibri"/>
                </a:rPr>
                <a:t>mapping  </a:t>
              </a:r>
              <a:r>
                <a:rPr spc="-4" dirty="0">
                  <a:solidFill>
                    <a:srgbClr val="007B92"/>
                  </a:solidFill>
                  <a:latin typeface="Calibri"/>
                  <a:cs typeface="Calibri"/>
                </a:rPr>
                <a:t>hat</a:t>
              </a:r>
              <a:endParaRPr>
                <a:latin typeface="Calibri"/>
                <a:cs typeface="Calibri"/>
              </a:endParaRPr>
            </a:p>
            <a:p>
              <a:pPr marL="9525">
                <a:spcBef>
                  <a:spcPts val="431"/>
                </a:spcBef>
              </a:pPr>
              <a:r>
                <a:rPr dirty="0">
                  <a:solidFill>
                    <a:srgbClr val="007B92"/>
                  </a:solidFill>
                  <a:latin typeface="Calibri"/>
                  <a:cs typeface="Calibri"/>
                </a:rPr>
                <a:t>learn</a:t>
              </a:r>
              <a:endParaRPr>
                <a:latin typeface="Calibri"/>
                <a:cs typeface="Calibri"/>
              </a:endParaRPr>
            </a:p>
            <a:p>
              <a:pPr marL="9525" marR="3810">
                <a:lnSpc>
                  <a:spcPct val="120000"/>
                </a:lnSpc>
              </a:pPr>
              <a:r>
                <a:rPr dirty="0">
                  <a:solidFill>
                    <a:srgbClr val="007B92"/>
                  </a:solidFill>
                  <a:latin typeface="Calibri"/>
                  <a:cs typeface="Calibri"/>
                </a:rPr>
                <a:t>taa## aaa## </a:t>
              </a:r>
              <a:r>
                <a:rPr spc="-4" dirty="0">
                  <a:solidFill>
                    <a:srgbClr val="007B92"/>
                  </a:solidFill>
                  <a:latin typeface="Calibri"/>
                  <a:cs typeface="Calibri"/>
                </a:rPr>
                <a:t>sty  </a:t>
              </a:r>
              <a:r>
                <a:rPr dirty="0">
                  <a:solidFill>
                    <a:srgbClr val="007B92"/>
                  </a:solidFill>
                  <a:latin typeface="Calibri"/>
                  <a:cs typeface="Calibri"/>
                </a:rPr>
                <a:t>la## ern##  </a:t>
              </a:r>
              <a:r>
                <a:rPr spc="-4" dirty="0">
                  <a:solidFill>
                    <a:srgbClr val="007B92"/>
                  </a:solidFill>
                  <a:latin typeface="Calibri"/>
                  <a:cs typeface="Calibri"/>
                </a:rPr>
                <a:t>Transformer##</a:t>
              </a:r>
              <a:r>
                <a:rPr spc="-38" dirty="0">
                  <a:solidFill>
                    <a:srgbClr val="007B92"/>
                  </a:solidFill>
                  <a:latin typeface="Calibri"/>
                  <a:cs typeface="Calibri"/>
                </a:rPr>
                <a:t> </a:t>
              </a:r>
              <a:r>
                <a:rPr dirty="0">
                  <a:solidFill>
                    <a:srgbClr val="007B92"/>
                  </a:solidFill>
                  <a:latin typeface="Calibri"/>
                  <a:cs typeface="Calibri"/>
                </a:rPr>
                <a:t>ify</a:t>
              </a:r>
              <a:endParaRPr>
                <a:latin typeface="Calibri"/>
                <a:cs typeface="Calibri"/>
              </a:endParaRPr>
            </a:p>
          </p:txBody>
        </p:sp>
        <p:sp>
          <p:nvSpPr>
            <p:cNvPr id="6" name="object 6"/>
            <p:cNvSpPr txBox="1"/>
            <p:nvPr/>
          </p:nvSpPr>
          <p:spPr>
            <a:xfrm>
              <a:off x="7374827" y="3265648"/>
              <a:ext cx="1070610" cy="286617"/>
            </a:xfrm>
            <a:prstGeom prst="rect">
              <a:avLst/>
            </a:prstGeom>
          </p:spPr>
          <p:txBody>
            <a:bodyPr vert="horz" wrap="square" lIns="0" tIns="9525" rIns="0" bIns="0" rtlCol="0">
              <a:spAutoFit/>
            </a:bodyPr>
            <a:lstStyle/>
            <a:p>
              <a:pPr marL="9525">
                <a:spcBef>
                  <a:spcPts val="75"/>
                </a:spcBef>
              </a:pPr>
              <a:r>
                <a:rPr spc="-4" dirty="0">
                  <a:latin typeface="Calibri"/>
                  <a:cs typeface="Calibri"/>
                </a:rPr>
                <a:t>embedding</a:t>
              </a:r>
              <a:endParaRPr>
                <a:latin typeface="Calibri"/>
                <a:cs typeface="Calibri"/>
              </a:endParaRPr>
            </a:p>
          </p:txBody>
        </p:sp>
        <p:sp>
          <p:nvSpPr>
            <p:cNvPr id="7" name="object 7"/>
            <p:cNvSpPr txBox="1"/>
            <p:nvPr/>
          </p:nvSpPr>
          <p:spPr>
            <a:xfrm>
              <a:off x="3259645" y="3542444"/>
              <a:ext cx="913448" cy="1317027"/>
            </a:xfrm>
            <a:prstGeom prst="rect">
              <a:avLst/>
            </a:prstGeom>
          </p:spPr>
          <p:txBody>
            <a:bodyPr vert="horz" wrap="square" lIns="0" tIns="9525" rIns="0" bIns="0" rtlCol="0">
              <a:spAutoFit/>
            </a:bodyPr>
            <a:lstStyle/>
            <a:p>
              <a:pPr marL="9525" marR="421005">
                <a:lnSpc>
                  <a:spcPct val="120000"/>
                </a:lnSpc>
                <a:spcBef>
                  <a:spcPts val="75"/>
                </a:spcBef>
              </a:pPr>
              <a:r>
                <a:rPr spc="-4" dirty="0">
                  <a:solidFill>
                    <a:srgbClr val="007B92"/>
                  </a:solidFill>
                  <a:latin typeface="Calibri"/>
                  <a:cs typeface="Calibri"/>
                </a:rPr>
                <a:t>hat  </a:t>
              </a:r>
              <a:r>
                <a:rPr dirty="0">
                  <a:solidFill>
                    <a:srgbClr val="007B92"/>
                  </a:solidFill>
                  <a:latin typeface="Calibri"/>
                  <a:cs typeface="Calibri"/>
                </a:rPr>
                <a:t>le</a:t>
              </a:r>
              <a:r>
                <a:rPr spc="4" dirty="0">
                  <a:solidFill>
                    <a:srgbClr val="007B92"/>
                  </a:solidFill>
                  <a:latin typeface="Calibri"/>
                  <a:cs typeface="Calibri"/>
                </a:rPr>
                <a:t>a</a:t>
              </a:r>
              <a:r>
                <a:rPr dirty="0">
                  <a:solidFill>
                    <a:srgbClr val="007B92"/>
                  </a:solidFill>
                  <a:latin typeface="Calibri"/>
                  <a:cs typeface="Calibri"/>
                </a:rPr>
                <a:t>rn</a:t>
              </a:r>
              <a:endParaRPr>
                <a:latin typeface="Calibri"/>
                <a:cs typeface="Calibri"/>
              </a:endParaRPr>
            </a:p>
            <a:p>
              <a:pPr marL="9525" marR="3810">
                <a:lnSpc>
                  <a:spcPct val="120000"/>
                </a:lnSpc>
              </a:pPr>
              <a:r>
                <a:rPr dirty="0">
                  <a:solidFill>
                    <a:srgbClr val="007B92"/>
                  </a:solidFill>
                  <a:latin typeface="Calibri"/>
                  <a:cs typeface="Calibri"/>
                </a:rPr>
                <a:t>taaaaasty  laern</a:t>
              </a:r>
              <a:endParaRPr>
                <a:latin typeface="Calibri"/>
                <a:cs typeface="Calibri"/>
              </a:endParaRPr>
            </a:p>
          </p:txBody>
        </p:sp>
        <p:sp>
          <p:nvSpPr>
            <p:cNvPr id="9" name="object 9"/>
            <p:cNvSpPr txBox="1"/>
            <p:nvPr/>
          </p:nvSpPr>
          <p:spPr>
            <a:xfrm>
              <a:off x="3259647" y="4914292"/>
              <a:ext cx="1677829" cy="286617"/>
            </a:xfrm>
            <a:prstGeom prst="rect">
              <a:avLst/>
            </a:prstGeom>
          </p:spPr>
          <p:txBody>
            <a:bodyPr vert="horz" wrap="square" lIns="0" tIns="9525" rIns="0" bIns="0" rtlCol="0">
              <a:spAutoFit/>
            </a:bodyPr>
            <a:lstStyle/>
            <a:p>
              <a:pPr marL="9525">
                <a:spcBef>
                  <a:spcPts val="75"/>
                </a:spcBef>
              </a:pPr>
              <a:r>
                <a:rPr spc="-4" dirty="0" err="1">
                  <a:solidFill>
                    <a:srgbClr val="007B92"/>
                  </a:solidFill>
                  <a:latin typeface="Calibri"/>
                  <a:cs typeface="Calibri"/>
                </a:rPr>
                <a:t>Transformerify</a:t>
              </a:r>
              <a:r>
                <a:rPr spc="-38" dirty="0">
                  <a:solidFill>
                    <a:srgbClr val="007B92"/>
                  </a:solidFill>
                  <a:latin typeface="Calibri"/>
                  <a:cs typeface="Calibri"/>
                </a:rPr>
                <a:t> </a:t>
              </a:r>
              <a:endParaRPr dirty="0">
                <a:latin typeface="Wingdings"/>
                <a:cs typeface="Wingdings"/>
              </a:endParaRPr>
            </a:p>
          </p:txBody>
        </p:sp>
        <p:sp>
          <p:nvSpPr>
            <p:cNvPr id="10" name="object 10"/>
            <p:cNvSpPr/>
            <p:nvPr/>
          </p:nvSpPr>
          <p:spPr>
            <a:xfrm>
              <a:off x="7352157" y="3829050"/>
              <a:ext cx="1200150" cy="1143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8B1515"/>
            </a:solidFill>
          </p:spPr>
          <p:txBody>
            <a:bodyPr wrap="square" lIns="0" tIns="0" rIns="0" bIns="0" rtlCol="0"/>
            <a:lstStyle/>
            <a:p>
              <a:endParaRPr sz="1350"/>
            </a:p>
          </p:txBody>
        </p:sp>
        <p:sp>
          <p:nvSpPr>
            <p:cNvPr id="11" name="object 11"/>
            <p:cNvSpPr/>
            <p:nvPr/>
          </p:nvSpPr>
          <p:spPr>
            <a:xfrm>
              <a:off x="7352157" y="4139946"/>
              <a:ext cx="1200150" cy="1143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8B1515"/>
            </a:solidFill>
          </p:spPr>
          <p:txBody>
            <a:bodyPr wrap="square" lIns="0" tIns="0" rIns="0" bIns="0" rtlCol="0"/>
            <a:lstStyle/>
            <a:p>
              <a:endParaRPr sz="1350"/>
            </a:p>
          </p:txBody>
        </p:sp>
        <p:grpSp>
          <p:nvGrpSpPr>
            <p:cNvPr id="12" name="object 12"/>
            <p:cNvGrpSpPr/>
            <p:nvPr/>
          </p:nvGrpSpPr>
          <p:grpSpPr>
            <a:xfrm>
              <a:off x="7353157" y="4460986"/>
              <a:ext cx="1207294" cy="121444"/>
              <a:chOff x="7772209" y="4804981"/>
              <a:chExt cx="1609725" cy="161925"/>
            </a:xfrm>
          </p:grpSpPr>
          <p:sp>
            <p:nvSpPr>
              <p:cNvPr id="13" name="object 13"/>
              <p:cNvSpPr/>
              <p:nvPr/>
            </p:nvSpPr>
            <p:spPr>
              <a:xfrm>
                <a:off x="7776971" y="4809744"/>
                <a:ext cx="1600200" cy="152400"/>
              </a:xfrm>
              <a:custGeom>
                <a:avLst/>
                <a:gdLst/>
                <a:ahLst/>
                <a:cxnLst/>
                <a:rect l="l" t="t" r="r" b="b"/>
                <a:pathLst>
                  <a:path w="1600200" h="152400">
                    <a:moveTo>
                      <a:pt x="1600200" y="0"/>
                    </a:moveTo>
                    <a:lnTo>
                      <a:pt x="0" y="0"/>
                    </a:lnTo>
                    <a:lnTo>
                      <a:pt x="0" y="152399"/>
                    </a:lnTo>
                    <a:lnTo>
                      <a:pt x="1600200" y="152399"/>
                    </a:lnTo>
                    <a:lnTo>
                      <a:pt x="1600200" y="0"/>
                    </a:lnTo>
                    <a:close/>
                  </a:path>
                </a:pathLst>
              </a:custGeom>
              <a:solidFill>
                <a:srgbClr val="7E7E7E"/>
              </a:solidFill>
            </p:spPr>
            <p:txBody>
              <a:bodyPr wrap="square" lIns="0" tIns="0" rIns="0" bIns="0" rtlCol="0"/>
              <a:lstStyle/>
              <a:p>
                <a:endParaRPr sz="1350"/>
              </a:p>
            </p:txBody>
          </p:sp>
          <p:sp>
            <p:nvSpPr>
              <p:cNvPr id="14" name="object 14"/>
              <p:cNvSpPr/>
              <p:nvPr/>
            </p:nvSpPr>
            <p:spPr>
              <a:xfrm>
                <a:off x="7776971" y="4809744"/>
                <a:ext cx="1600200" cy="152400"/>
              </a:xfrm>
              <a:custGeom>
                <a:avLst/>
                <a:gdLst/>
                <a:ahLst/>
                <a:cxnLst/>
                <a:rect l="l" t="t" r="r" b="b"/>
                <a:pathLst>
                  <a:path w="1600200" h="152400">
                    <a:moveTo>
                      <a:pt x="0" y="152399"/>
                    </a:moveTo>
                    <a:lnTo>
                      <a:pt x="1600200" y="152399"/>
                    </a:lnTo>
                    <a:lnTo>
                      <a:pt x="1600200" y="0"/>
                    </a:lnTo>
                    <a:lnTo>
                      <a:pt x="0" y="0"/>
                    </a:lnTo>
                    <a:lnTo>
                      <a:pt x="0" y="152399"/>
                    </a:lnTo>
                    <a:close/>
                  </a:path>
                </a:pathLst>
              </a:custGeom>
              <a:ln w="9525">
                <a:solidFill>
                  <a:srgbClr val="7E7E7E"/>
                </a:solidFill>
              </a:ln>
            </p:spPr>
            <p:txBody>
              <a:bodyPr wrap="square" lIns="0" tIns="0" rIns="0" bIns="0" rtlCol="0"/>
              <a:lstStyle/>
              <a:p>
                <a:endParaRPr sz="1350"/>
              </a:p>
            </p:txBody>
          </p:sp>
        </p:grpSp>
        <p:sp>
          <p:nvSpPr>
            <p:cNvPr id="15" name="object 15"/>
            <p:cNvSpPr/>
            <p:nvPr/>
          </p:nvSpPr>
          <p:spPr>
            <a:xfrm>
              <a:off x="2863595" y="3747897"/>
              <a:ext cx="171450" cy="457200"/>
            </a:xfrm>
            <a:custGeom>
              <a:avLst/>
              <a:gdLst/>
              <a:ahLst/>
              <a:cxnLst/>
              <a:rect l="l" t="t" r="r" b="b"/>
              <a:pathLst>
                <a:path w="228600" h="609600">
                  <a:moveTo>
                    <a:pt x="228600" y="609599"/>
                  </a:moveTo>
                  <a:lnTo>
                    <a:pt x="184112" y="608105"/>
                  </a:lnTo>
                  <a:lnTo>
                    <a:pt x="147780" y="604027"/>
                  </a:lnTo>
                  <a:lnTo>
                    <a:pt x="123283" y="597973"/>
                  </a:lnTo>
                  <a:lnTo>
                    <a:pt x="114300" y="590549"/>
                  </a:lnTo>
                  <a:lnTo>
                    <a:pt x="114300" y="323849"/>
                  </a:lnTo>
                  <a:lnTo>
                    <a:pt x="105316" y="316426"/>
                  </a:lnTo>
                  <a:lnTo>
                    <a:pt x="80819" y="310372"/>
                  </a:lnTo>
                  <a:lnTo>
                    <a:pt x="44487" y="306294"/>
                  </a:lnTo>
                  <a:lnTo>
                    <a:pt x="0" y="304799"/>
                  </a:lnTo>
                  <a:lnTo>
                    <a:pt x="44487" y="303305"/>
                  </a:lnTo>
                  <a:lnTo>
                    <a:pt x="80819" y="299227"/>
                  </a:lnTo>
                  <a:lnTo>
                    <a:pt x="105316" y="293173"/>
                  </a:lnTo>
                  <a:lnTo>
                    <a:pt x="114300" y="285749"/>
                  </a:lnTo>
                  <a:lnTo>
                    <a:pt x="114300" y="19049"/>
                  </a:lnTo>
                  <a:lnTo>
                    <a:pt x="123283" y="11626"/>
                  </a:lnTo>
                  <a:lnTo>
                    <a:pt x="147780" y="5572"/>
                  </a:lnTo>
                  <a:lnTo>
                    <a:pt x="184112" y="1494"/>
                  </a:lnTo>
                  <a:lnTo>
                    <a:pt x="228600" y="0"/>
                  </a:lnTo>
                </a:path>
              </a:pathLst>
            </a:custGeom>
            <a:ln w="9525">
              <a:solidFill>
                <a:srgbClr val="000000"/>
              </a:solidFill>
            </a:ln>
          </p:spPr>
          <p:txBody>
            <a:bodyPr wrap="square" lIns="0" tIns="0" rIns="0" bIns="0" rtlCol="0"/>
            <a:lstStyle/>
            <a:p>
              <a:endParaRPr sz="1350"/>
            </a:p>
          </p:txBody>
        </p:sp>
        <p:sp>
          <p:nvSpPr>
            <p:cNvPr id="16" name="object 16"/>
            <p:cNvSpPr txBox="1"/>
            <p:nvPr/>
          </p:nvSpPr>
          <p:spPr>
            <a:xfrm>
              <a:off x="2096262" y="3714616"/>
              <a:ext cx="655796" cy="425116"/>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Common</a:t>
              </a:r>
              <a:endParaRPr sz="1350">
                <a:latin typeface="Calibri"/>
                <a:cs typeface="Calibri"/>
              </a:endParaRPr>
            </a:p>
            <a:p>
              <a:pPr marL="9525">
                <a:spcBef>
                  <a:spcPts val="4"/>
                </a:spcBef>
              </a:pPr>
              <a:r>
                <a:rPr sz="1350" spc="-11" dirty="0">
                  <a:solidFill>
                    <a:srgbClr val="007B92"/>
                  </a:solidFill>
                  <a:latin typeface="Calibri"/>
                  <a:cs typeface="Calibri"/>
                </a:rPr>
                <a:t>words</a:t>
              </a:r>
              <a:endParaRPr sz="1350">
                <a:latin typeface="Calibri"/>
                <a:cs typeface="Calibri"/>
              </a:endParaRPr>
            </a:p>
          </p:txBody>
        </p:sp>
        <p:sp>
          <p:nvSpPr>
            <p:cNvPr id="17" name="object 17"/>
            <p:cNvSpPr/>
            <p:nvPr/>
          </p:nvSpPr>
          <p:spPr>
            <a:xfrm>
              <a:off x="2835021" y="4303395"/>
              <a:ext cx="180975" cy="990124"/>
            </a:xfrm>
            <a:custGeom>
              <a:avLst/>
              <a:gdLst/>
              <a:ahLst/>
              <a:cxnLst/>
              <a:rect l="l" t="t" r="r" b="b"/>
              <a:pathLst>
                <a:path w="241300" h="1320164">
                  <a:moveTo>
                    <a:pt x="240792" y="429767"/>
                  </a:moveTo>
                  <a:lnTo>
                    <a:pt x="197477" y="428317"/>
                  </a:lnTo>
                  <a:lnTo>
                    <a:pt x="162115" y="424354"/>
                  </a:lnTo>
                  <a:lnTo>
                    <a:pt x="138279" y="418463"/>
                  </a:lnTo>
                  <a:lnTo>
                    <a:pt x="129540" y="411225"/>
                  </a:lnTo>
                  <a:lnTo>
                    <a:pt x="129540" y="233425"/>
                  </a:lnTo>
                  <a:lnTo>
                    <a:pt x="120800" y="226188"/>
                  </a:lnTo>
                  <a:lnTo>
                    <a:pt x="96964" y="220297"/>
                  </a:lnTo>
                  <a:lnTo>
                    <a:pt x="61602" y="216334"/>
                  </a:lnTo>
                  <a:lnTo>
                    <a:pt x="18288" y="214883"/>
                  </a:lnTo>
                  <a:lnTo>
                    <a:pt x="61602" y="213433"/>
                  </a:lnTo>
                  <a:lnTo>
                    <a:pt x="96964" y="209470"/>
                  </a:lnTo>
                  <a:lnTo>
                    <a:pt x="120800" y="203579"/>
                  </a:lnTo>
                  <a:lnTo>
                    <a:pt x="129540" y="196341"/>
                  </a:lnTo>
                  <a:lnTo>
                    <a:pt x="129540" y="18541"/>
                  </a:lnTo>
                  <a:lnTo>
                    <a:pt x="138279" y="11304"/>
                  </a:lnTo>
                  <a:lnTo>
                    <a:pt x="162115" y="5413"/>
                  </a:lnTo>
                  <a:lnTo>
                    <a:pt x="197477" y="1450"/>
                  </a:lnTo>
                  <a:lnTo>
                    <a:pt x="240792" y="0"/>
                  </a:lnTo>
                </a:path>
                <a:path w="241300" h="1320164">
                  <a:moveTo>
                    <a:pt x="230124" y="886967"/>
                  </a:moveTo>
                  <a:lnTo>
                    <a:pt x="186809" y="885517"/>
                  </a:lnTo>
                  <a:lnTo>
                    <a:pt x="151447" y="881554"/>
                  </a:lnTo>
                  <a:lnTo>
                    <a:pt x="127611" y="875663"/>
                  </a:lnTo>
                  <a:lnTo>
                    <a:pt x="118872" y="868426"/>
                  </a:lnTo>
                  <a:lnTo>
                    <a:pt x="118872" y="690626"/>
                  </a:lnTo>
                  <a:lnTo>
                    <a:pt x="110132" y="683388"/>
                  </a:lnTo>
                  <a:lnTo>
                    <a:pt x="86296" y="677497"/>
                  </a:lnTo>
                  <a:lnTo>
                    <a:pt x="50934" y="673534"/>
                  </a:lnTo>
                  <a:lnTo>
                    <a:pt x="7620" y="672083"/>
                  </a:lnTo>
                  <a:lnTo>
                    <a:pt x="50934" y="670633"/>
                  </a:lnTo>
                  <a:lnTo>
                    <a:pt x="86296" y="666670"/>
                  </a:lnTo>
                  <a:lnTo>
                    <a:pt x="110132" y="660779"/>
                  </a:lnTo>
                  <a:lnTo>
                    <a:pt x="118872" y="653541"/>
                  </a:lnTo>
                  <a:lnTo>
                    <a:pt x="118872" y="475741"/>
                  </a:lnTo>
                  <a:lnTo>
                    <a:pt x="127611" y="468504"/>
                  </a:lnTo>
                  <a:lnTo>
                    <a:pt x="151447" y="462613"/>
                  </a:lnTo>
                  <a:lnTo>
                    <a:pt x="186809" y="458650"/>
                  </a:lnTo>
                  <a:lnTo>
                    <a:pt x="230124" y="457200"/>
                  </a:lnTo>
                </a:path>
                <a:path w="241300" h="1320164">
                  <a:moveTo>
                    <a:pt x="220980" y="1319783"/>
                  </a:moveTo>
                  <a:lnTo>
                    <a:pt x="177998" y="1318337"/>
                  </a:lnTo>
                  <a:lnTo>
                    <a:pt x="142875" y="1314391"/>
                  </a:lnTo>
                  <a:lnTo>
                    <a:pt x="119181" y="1308537"/>
                  </a:lnTo>
                  <a:lnTo>
                    <a:pt x="110490" y="1301368"/>
                  </a:lnTo>
                  <a:lnTo>
                    <a:pt x="110490" y="1123314"/>
                  </a:lnTo>
                  <a:lnTo>
                    <a:pt x="101798" y="1116146"/>
                  </a:lnTo>
                  <a:lnTo>
                    <a:pt x="78105" y="1110292"/>
                  </a:lnTo>
                  <a:lnTo>
                    <a:pt x="42981" y="1106346"/>
                  </a:lnTo>
                  <a:lnTo>
                    <a:pt x="0" y="1104899"/>
                  </a:lnTo>
                  <a:lnTo>
                    <a:pt x="42981" y="1103453"/>
                  </a:lnTo>
                  <a:lnTo>
                    <a:pt x="78105" y="1099507"/>
                  </a:lnTo>
                  <a:lnTo>
                    <a:pt x="101798" y="1093653"/>
                  </a:lnTo>
                  <a:lnTo>
                    <a:pt x="110490" y="1086484"/>
                  </a:lnTo>
                  <a:lnTo>
                    <a:pt x="110490" y="908430"/>
                  </a:lnTo>
                  <a:lnTo>
                    <a:pt x="119181" y="901267"/>
                  </a:lnTo>
                  <a:lnTo>
                    <a:pt x="142875" y="895413"/>
                  </a:lnTo>
                  <a:lnTo>
                    <a:pt x="177998" y="891464"/>
                  </a:lnTo>
                  <a:lnTo>
                    <a:pt x="220980" y="890015"/>
                  </a:lnTo>
                </a:path>
              </a:pathLst>
            </a:custGeom>
            <a:ln w="9525">
              <a:solidFill>
                <a:srgbClr val="000000"/>
              </a:solidFill>
            </a:ln>
          </p:spPr>
          <p:txBody>
            <a:bodyPr wrap="square" lIns="0" tIns="0" rIns="0" bIns="0" rtlCol="0"/>
            <a:lstStyle/>
            <a:p>
              <a:endParaRPr sz="1350"/>
            </a:p>
          </p:txBody>
        </p:sp>
        <p:sp>
          <p:nvSpPr>
            <p:cNvPr id="18" name="object 18"/>
            <p:cNvSpPr txBox="1"/>
            <p:nvPr/>
          </p:nvSpPr>
          <p:spPr>
            <a:xfrm>
              <a:off x="2065629" y="4333209"/>
              <a:ext cx="711994" cy="217367"/>
            </a:xfrm>
            <a:prstGeom prst="rect">
              <a:avLst/>
            </a:prstGeom>
          </p:spPr>
          <p:txBody>
            <a:bodyPr vert="horz" wrap="square" lIns="0" tIns="9525" rIns="0" bIns="0" rtlCol="0">
              <a:spAutoFit/>
            </a:bodyPr>
            <a:lstStyle/>
            <a:p>
              <a:pPr marL="9525">
                <a:spcBef>
                  <a:spcPts val="75"/>
                </a:spcBef>
              </a:pPr>
              <a:r>
                <a:rPr sz="1350" spc="-75" dirty="0">
                  <a:solidFill>
                    <a:srgbClr val="007B92"/>
                  </a:solidFill>
                  <a:latin typeface="Calibri"/>
                  <a:cs typeface="Calibri"/>
                </a:rPr>
                <a:t>V</a:t>
              </a:r>
              <a:r>
                <a:rPr sz="1350" dirty="0">
                  <a:solidFill>
                    <a:srgbClr val="007B92"/>
                  </a:solidFill>
                  <a:latin typeface="Calibri"/>
                  <a:cs typeface="Calibri"/>
                </a:rPr>
                <a:t>ar</a:t>
              </a:r>
              <a:r>
                <a:rPr sz="1350" spc="-8" dirty="0">
                  <a:solidFill>
                    <a:srgbClr val="007B92"/>
                  </a:solidFill>
                  <a:latin typeface="Calibri"/>
                  <a:cs typeface="Calibri"/>
                </a:rPr>
                <a:t>i</a:t>
              </a:r>
              <a:r>
                <a:rPr sz="1350" spc="-11" dirty="0">
                  <a:solidFill>
                    <a:srgbClr val="007B92"/>
                  </a:solidFill>
                  <a:latin typeface="Calibri"/>
                  <a:cs typeface="Calibri"/>
                </a:rPr>
                <a:t>a</a:t>
              </a:r>
              <a:r>
                <a:rPr sz="1350" dirty="0">
                  <a:solidFill>
                    <a:srgbClr val="007B92"/>
                  </a:solidFill>
                  <a:latin typeface="Calibri"/>
                  <a:cs typeface="Calibri"/>
                </a:rPr>
                <a:t>t</a:t>
              </a:r>
              <a:r>
                <a:rPr sz="1350" spc="-8" dirty="0">
                  <a:solidFill>
                    <a:srgbClr val="007B92"/>
                  </a:solidFill>
                  <a:latin typeface="Calibri"/>
                  <a:cs typeface="Calibri"/>
                </a:rPr>
                <a:t>i</a:t>
              </a:r>
              <a:r>
                <a:rPr sz="1350" spc="-4" dirty="0">
                  <a:solidFill>
                    <a:srgbClr val="007B92"/>
                  </a:solidFill>
                  <a:latin typeface="Calibri"/>
                  <a:cs typeface="Calibri"/>
                </a:rPr>
                <a:t>ons</a:t>
              </a:r>
              <a:endParaRPr sz="1350">
                <a:latin typeface="Calibri"/>
                <a:cs typeface="Calibri"/>
              </a:endParaRPr>
            </a:p>
          </p:txBody>
        </p:sp>
        <p:sp>
          <p:nvSpPr>
            <p:cNvPr id="19" name="object 19"/>
            <p:cNvSpPr txBox="1"/>
            <p:nvPr/>
          </p:nvSpPr>
          <p:spPr>
            <a:xfrm>
              <a:off x="1914525" y="4676300"/>
              <a:ext cx="861060" cy="217367"/>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misspellings</a:t>
              </a:r>
              <a:endParaRPr sz="1350">
                <a:latin typeface="Calibri"/>
                <a:cs typeface="Calibri"/>
              </a:endParaRPr>
            </a:p>
          </p:txBody>
        </p:sp>
        <p:grpSp>
          <p:nvGrpSpPr>
            <p:cNvPr id="20" name="object 20"/>
            <p:cNvGrpSpPr/>
            <p:nvPr/>
          </p:nvGrpSpPr>
          <p:grpSpPr>
            <a:xfrm>
              <a:off x="7353157" y="4791313"/>
              <a:ext cx="1207294" cy="121444"/>
              <a:chOff x="7772209" y="5245417"/>
              <a:chExt cx="1609725" cy="161925"/>
            </a:xfrm>
          </p:grpSpPr>
          <p:sp>
            <p:nvSpPr>
              <p:cNvPr id="21" name="object 21"/>
              <p:cNvSpPr/>
              <p:nvPr/>
            </p:nvSpPr>
            <p:spPr>
              <a:xfrm>
                <a:off x="7776971" y="5250179"/>
                <a:ext cx="1600200" cy="1524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7E7E7E"/>
              </a:solidFill>
            </p:spPr>
            <p:txBody>
              <a:bodyPr wrap="square" lIns="0" tIns="0" rIns="0" bIns="0" rtlCol="0"/>
              <a:lstStyle/>
              <a:p>
                <a:endParaRPr sz="1350"/>
              </a:p>
            </p:txBody>
          </p:sp>
          <p:sp>
            <p:nvSpPr>
              <p:cNvPr id="22" name="object 22"/>
              <p:cNvSpPr/>
              <p:nvPr/>
            </p:nvSpPr>
            <p:spPr>
              <a:xfrm>
                <a:off x="7776971" y="5250179"/>
                <a:ext cx="1600200" cy="152400"/>
              </a:xfrm>
              <a:custGeom>
                <a:avLst/>
                <a:gdLst/>
                <a:ahLst/>
                <a:cxnLst/>
                <a:rect l="l" t="t" r="r" b="b"/>
                <a:pathLst>
                  <a:path w="1600200" h="152400">
                    <a:moveTo>
                      <a:pt x="0" y="152400"/>
                    </a:moveTo>
                    <a:lnTo>
                      <a:pt x="1600200" y="152400"/>
                    </a:lnTo>
                    <a:lnTo>
                      <a:pt x="1600200" y="0"/>
                    </a:lnTo>
                    <a:lnTo>
                      <a:pt x="0" y="0"/>
                    </a:lnTo>
                    <a:lnTo>
                      <a:pt x="0" y="152400"/>
                    </a:lnTo>
                    <a:close/>
                  </a:path>
                </a:pathLst>
              </a:custGeom>
              <a:ln w="9525">
                <a:solidFill>
                  <a:srgbClr val="7E7E7E"/>
                </a:solidFill>
              </a:ln>
            </p:spPr>
            <p:txBody>
              <a:bodyPr wrap="square" lIns="0" tIns="0" rIns="0" bIns="0" rtlCol="0"/>
              <a:lstStyle/>
              <a:p>
                <a:endParaRPr sz="1350"/>
              </a:p>
            </p:txBody>
          </p:sp>
        </p:grpSp>
        <p:sp>
          <p:nvSpPr>
            <p:cNvPr id="23" name="object 23"/>
            <p:cNvSpPr txBox="1"/>
            <p:nvPr/>
          </p:nvSpPr>
          <p:spPr>
            <a:xfrm>
              <a:off x="1908124" y="5001160"/>
              <a:ext cx="823436" cy="217367"/>
            </a:xfrm>
            <a:prstGeom prst="rect">
              <a:avLst/>
            </a:prstGeom>
          </p:spPr>
          <p:txBody>
            <a:bodyPr vert="horz" wrap="square" lIns="0" tIns="9525" rIns="0" bIns="0" rtlCol="0">
              <a:spAutoFit/>
            </a:bodyPr>
            <a:lstStyle/>
            <a:p>
              <a:pPr marL="9525">
                <a:spcBef>
                  <a:spcPts val="75"/>
                </a:spcBef>
              </a:pPr>
              <a:r>
                <a:rPr sz="1350" spc="-4" dirty="0">
                  <a:solidFill>
                    <a:srgbClr val="007B92"/>
                  </a:solidFill>
                  <a:latin typeface="Calibri"/>
                  <a:cs typeface="Calibri"/>
                </a:rPr>
                <a:t>novel</a:t>
              </a:r>
              <a:r>
                <a:rPr sz="1350" spc="-45" dirty="0">
                  <a:solidFill>
                    <a:srgbClr val="007B92"/>
                  </a:solidFill>
                  <a:latin typeface="Calibri"/>
                  <a:cs typeface="Calibri"/>
                </a:rPr>
                <a:t> </a:t>
              </a:r>
              <a:r>
                <a:rPr sz="1350" spc="-8" dirty="0">
                  <a:solidFill>
                    <a:srgbClr val="007B92"/>
                  </a:solidFill>
                  <a:latin typeface="Calibri"/>
                  <a:cs typeface="Calibri"/>
                </a:rPr>
                <a:t>items</a:t>
              </a:r>
              <a:endParaRPr sz="1350">
                <a:latin typeface="Calibri"/>
                <a:cs typeface="Calibri"/>
              </a:endParaRPr>
            </a:p>
          </p:txBody>
        </p:sp>
        <p:grpSp>
          <p:nvGrpSpPr>
            <p:cNvPr id="24" name="object 24"/>
            <p:cNvGrpSpPr/>
            <p:nvPr/>
          </p:nvGrpSpPr>
          <p:grpSpPr>
            <a:xfrm>
              <a:off x="7353157" y="5096494"/>
              <a:ext cx="1207294" cy="121444"/>
              <a:chOff x="7772209" y="5652325"/>
              <a:chExt cx="1609725" cy="161925"/>
            </a:xfrm>
          </p:grpSpPr>
          <p:sp>
            <p:nvSpPr>
              <p:cNvPr id="25" name="object 25"/>
              <p:cNvSpPr/>
              <p:nvPr/>
            </p:nvSpPr>
            <p:spPr>
              <a:xfrm>
                <a:off x="7776971" y="5657088"/>
                <a:ext cx="1600200" cy="152400"/>
              </a:xfrm>
              <a:custGeom>
                <a:avLst/>
                <a:gdLst/>
                <a:ahLst/>
                <a:cxnLst/>
                <a:rect l="l" t="t" r="r" b="b"/>
                <a:pathLst>
                  <a:path w="1600200" h="152400">
                    <a:moveTo>
                      <a:pt x="1600200" y="0"/>
                    </a:moveTo>
                    <a:lnTo>
                      <a:pt x="0" y="0"/>
                    </a:lnTo>
                    <a:lnTo>
                      <a:pt x="0" y="152400"/>
                    </a:lnTo>
                    <a:lnTo>
                      <a:pt x="1600200" y="152400"/>
                    </a:lnTo>
                    <a:lnTo>
                      <a:pt x="1600200" y="0"/>
                    </a:lnTo>
                    <a:close/>
                  </a:path>
                </a:pathLst>
              </a:custGeom>
              <a:solidFill>
                <a:srgbClr val="7E7E7E"/>
              </a:solidFill>
            </p:spPr>
            <p:txBody>
              <a:bodyPr wrap="square" lIns="0" tIns="0" rIns="0" bIns="0" rtlCol="0"/>
              <a:lstStyle/>
              <a:p>
                <a:endParaRPr sz="1350"/>
              </a:p>
            </p:txBody>
          </p:sp>
          <p:sp>
            <p:nvSpPr>
              <p:cNvPr id="26" name="object 26"/>
              <p:cNvSpPr/>
              <p:nvPr/>
            </p:nvSpPr>
            <p:spPr>
              <a:xfrm>
                <a:off x="7776971" y="5657088"/>
                <a:ext cx="1600200" cy="152400"/>
              </a:xfrm>
              <a:custGeom>
                <a:avLst/>
                <a:gdLst/>
                <a:ahLst/>
                <a:cxnLst/>
                <a:rect l="l" t="t" r="r" b="b"/>
                <a:pathLst>
                  <a:path w="1600200" h="152400">
                    <a:moveTo>
                      <a:pt x="0" y="152400"/>
                    </a:moveTo>
                    <a:lnTo>
                      <a:pt x="1600200" y="152400"/>
                    </a:lnTo>
                    <a:lnTo>
                      <a:pt x="1600200" y="0"/>
                    </a:lnTo>
                    <a:lnTo>
                      <a:pt x="0" y="0"/>
                    </a:lnTo>
                    <a:lnTo>
                      <a:pt x="0" y="152400"/>
                    </a:lnTo>
                    <a:close/>
                  </a:path>
                </a:pathLst>
              </a:custGeom>
              <a:ln w="9525">
                <a:solidFill>
                  <a:srgbClr val="7E7E7E"/>
                </a:solidFill>
              </a:ln>
            </p:spPr>
            <p:txBody>
              <a:bodyPr wrap="square" lIns="0" tIns="0" rIns="0" bIns="0" rtlCol="0"/>
              <a:lstStyle/>
              <a:p>
                <a:endParaRPr sz="1350"/>
              </a:p>
            </p:txBody>
          </p:sp>
        </p:grpSp>
      </p:grpSp>
      <p:sp>
        <p:nvSpPr>
          <p:cNvPr id="28" name="TextBox 27">
            <a:extLst>
              <a:ext uri="{FF2B5EF4-FFF2-40B4-BE49-F238E27FC236}">
                <a16:creationId xmlns:a16="http://schemas.microsoft.com/office/drawing/2014/main" id="{67B0B190-4B4C-4E63-AFA7-705329D5C4F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9" name="Title 28">
            <a:extLst>
              <a:ext uri="{FF2B5EF4-FFF2-40B4-BE49-F238E27FC236}">
                <a16:creationId xmlns:a16="http://schemas.microsoft.com/office/drawing/2014/main" id="{A570B0E9-0558-4C69-9B7E-E6BA472F3632}"/>
              </a:ext>
            </a:extLst>
          </p:cNvPr>
          <p:cNvSpPr>
            <a:spLocks noGrp="1"/>
          </p:cNvSpPr>
          <p:nvPr>
            <p:ph type="title"/>
          </p:nvPr>
        </p:nvSpPr>
        <p:spPr>
          <a:xfrm>
            <a:off x="941033" y="124969"/>
            <a:ext cx="9321837" cy="1286014"/>
          </a:xfrm>
        </p:spPr>
        <p:txBody>
          <a:bodyPr vert="horz" lIns="91440" tIns="45720" rIns="91440" bIns="45720" rtlCol="0" anchor="ctr">
            <a:normAutofit/>
          </a:bodyPr>
          <a:lstStyle/>
          <a:p>
            <a:r>
              <a:rPr lang="en-US" spc="-120" dirty="0"/>
              <a:t>Aside: Word structure and </a:t>
            </a:r>
            <a:r>
              <a:rPr lang="en-US" spc="-120" dirty="0" err="1"/>
              <a:t>subword</a:t>
            </a:r>
            <a:r>
              <a:rPr lang="en-US" spc="-120" dirty="0"/>
              <a:t> models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BERT</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89519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7DF6-3AE6-48C9-88FA-01B0D5D1A6F2}"/>
              </a:ext>
            </a:extLst>
          </p:cNvPr>
          <p:cNvSpPr>
            <a:spLocks noGrp="1"/>
          </p:cNvSpPr>
          <p:nvPr>
            <p:ph type="title"/>
          </p:nvPr>
        </p:nvSpPr>
        <p:spPr/>
        <p:txBody>
          <a:bodyPr/>
          <a:lstStyle/>
          <a:p>
            <a:r>
              <a:rPr lang="en-US" dirty="0"/>
              <a:t>Why BERT?</a:t>
            </a:r>
          </a:p>
        </p:txBody>
      </p:sp>
      <p:sp>
        <p:nvSpPr>
          <p:cNvPr id="3" name="Content Placeholder 2">
            <a:extLst>
              <a:ext uri="{FF2B5EF4-FFF2-40B4-BE49-F238E27FC236}">
                <a16:creationId xmlns:a16="http://schemas.microsoft.com/office/drawing/2014/main" id="{ABA72259-85E6-4DD3-9FFC-813AB6FEA1C3}"/>
              </a:ext>
            </a:extLst>
          </p:cNvPr>
          <p:cNvSpPr>
            <a:spLocks noGrp="1"/>
          </p:cNvSpPr>
          <p:nvPr>
            <p:ph idx="1"/>
          </p:nvPr>
        </p:nvSpPr>
        <p:spPr>
          <a:xfrm>
            <a:off x="838200" y="1825625"/>
            <a:ext cx="10515600" cy="1059618"/>
          </a:xfrm>
        </p:spPr>
        <p:txBody>
          <a:bodyPr/>
          <a:lstStyle/>
          <a:p>
            <a:r>
              <a:rPr lang="en-US" dirty="0"/>
              <a:t>BERT is the first, deeply bidirectional, unsupervised language representation, pre-trained using only a plain text corpus</a:t>
            </a:r>
          </a:p>
          <a:p>
            <a:endParaRPr lang="en-US" dirty="0"/>
          </a:p>
        </p:txBody>
      </p:sp>
      <p:grpSp>
        <p:nvGrpSpPr>
          <p:cNvPr id="4" name="Group 3">
            <a:extLst>
              <a:ext uri="{FF2B5EF4-FFF2-40B4-BE49-F238E27FC236}">
                <a16:creationId xmlns:a16="http://schemas.microsoft.com/office/drawing/2014/main" id="{9FBE3796-4297-44BE-ACA9-278083AE5651}"/>
              </a:ext>
            </a:extLst>
          </p:cNvPr>
          <p:cNvGrpSpPr/>
          <p:nvPr/>
        </p:nvGrpSpPr>
        <p:grpSpPr>
          <a:xfrm>
            <a:off x="1794768" y="3222594"/>
            <a:ext cx="8805169" cy="1956786"/>
            <a:chOff x="1981200" y="2275802"/>
            <a:chExt cx="8305800" cy="1305598"/>
          </a:xfrm>
        </p:grpSpPr>
        <p:sp>
          <p:nvSpPr>
            <p:cNvPr id="5" name="TextBox 4">
              <a:extLst>
                <a:ext uri="{FF2B5EF4-FFF2-40B4-BE49-F238E27FC236}">
                  <a16:creationId xmlns:a16="http://schemas.microsoft.com/office/drawing/2014/main" id="{BBC53703-A63C-4C7E-B8B4-566A80CCD5BE}"/>
                </a:ext>
              </a:extLst>
            </p:cNvPr>
            <p:cNvSpPr txBox="1"/>
            <p:nvPr/>
          </p:nvSpPr>
          <p:spPr>
            <a:xfrm>
              <a:off x="1981200" y="2276110"/>
              <a:ext cx="148196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T" dirty="0">
                  <a:latin typeface="Calibri" panose="020F0502020204030204" pitchFamily="34" charset="0"/>
                  <a:cs typeface="Calibri" panose="020F0502020204030204" pitchFamily="34" charset="0"/>
                </a:rPr>
                <a:t>Pre-trained representation</a:t>
              </a:r>
            </a:p>
          </p:txBody>
        </p:sp>
        <p:sp>
          <p:nvSpPr>
            <p:cNvPr id="6" name="TextBox 5">
              <a:extLst>
                <a:ext uri="{FF2B5EF4-FFF2-40B4-BE49-F238E27FC236}">
                  <a16:creationId xmlns:a16="http://schemas.microsoft.com/office/drawing/2014/main" id="{4C45CCCC-254F-4E05-A642-59C00DC279CD}"/>
                </a:ext>
              </a:extLst>
            </p:cNvPr>
            <p:cNvSpPr txBox="1"/>
            <p:nvPr/>
          </p:nvSpPr>
          <p:spPr>
            <a:xfrm>
              <a:off x="4072760" y="2276109"/>
              <a:ext cx="14819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Calibri" panose="020F0502020204030204" pitchFamily="34" charset="0"/>
                  <a:cs typeface="Calibri" panose="020F0502020204030204" pitchFamily="34" charset="0"/>
                </a:rPr>
                <a:t>C</a:t>
              </a:r>
              <a:r>
                <a:rPr lang="en-IT" dirty="0">
                  <a:latin typeface="Calibri" panose="020F0502020204030204" pitchFamily="34" charset="0"/>
                  <a:cs typeface="Calibri" panose="020F0502020204030204" pitchFamily="34" charset="0"/>
                </a:rPr>
                <a:t>ontext free</a:t>
              </a:r>
            </a:p>
          </p:txBody>
        </p:sp>
        <p:sp>
          <p:nvSpPr>
            <p:cNvPr id="7" name="TextBox 6">
              <a:extLst>
                <a:ext uri="{FF2B5EF4-FFF2-40B4-BE49-F238E27FC236}">
                  <a16:creationId xmlns:a16="http://schemas.microsoft.com/office/drawing/2014/main" id="{A6295D02-B782-4AC7-8EC8-1881C11644BA}"/>
                </a:ext>
              </a:extLst>
            </p:cNvPr>
            <p:cNvSpPr txBox="1"/>
            <p:nvPr/>
          </p:nvSpPr>
          <p:spPr>
            <a:xfrm>
              <a:off x="4072760" y="2807749"/>
              <a:ext cx="14819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Calibri" panose="020F0502020204030204" pitchFamily="34" charset="0"/>
                  <a:cs typeface="Calibri" panose="020F0502020204030204" pitchFamily="34" charset="0"/>
                </a:rPr>
                <a:t>C</a:t>
              </a:r>
              <a:r>
                <a:rPr lang="en-IT" dirty="0">
                  <a:latin typeface="Calibri" panose="020F0502020204030204" pitchFamily="34" charset="0"/>
                  <a:cs typeface="Calibri" panose="020F0502020204030204" pitchFamily="34" charset="0"/>
                </a:rPr>
                <a:t>ontextual</a:t>
              </a:r>
            </a:p>
          </p:txBody>
        </p:sp>
        <p:sp>
          <p:nvSpPr>
            <p:cNvPr id="8" name="TextBox 7">
              <a:extLst>
                <a:ext uri="{FF2B5EF4-FFF2-40B4-BE49-F238E27FC236}">
                  <a16:creationId xmlns:a16="http://schemas.microsoft.com/office/drawing/2014/main" id="{3E08F86B-3F51-4E16-9346-46ACE1F17C0A}"/>
                </a:ext>
              </a:extLst>
            </p:cNvPr>
            <p:cNvSpPr txBox="1"/>
            <p:nvPr/>
          </p:nvSpPr>
          <p:spPr>
            <a:xfrm>
              <a:off x="6206360" y="2807749"/>
              <a:ext cx="14819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Calibri" panose="020F0502020204030204" pitchFamily="34" charset="0"/>
                  <a:cs typeface="Calibri" panose="020F0502020204030204" pitchFamily="34" charset="0"/>
                </a:rPr>
                <a:t>u</a:t>
              </a:r>
              <a:r>
                <a:rPr lang="en-IT" dirty="0">
                  <a:latin typeface="Calibri" panose="020F0502020204030204" pitchFamily="34" charset="0"/>
                  <a:cs typeface="Calibri" panose="020F0502020204030204" pitchFamily="34" charset="0"/>
                </a:rPr>
                <a:t>nidirectional </a:t>
              </a:r>
            </a:p>
          </p:txBody>
        </p:sp>
        <p:sp>
          <p:nvSpPr>
            <p:cNvPr id="9" name="TextBox 8">
              <a:extLst>
                <a:ext uri="{FF2B5EF4-FFF2-40B4-BE49-F238E27FC236}">
                  <a16:creationId xmlns:a16="http://schemas.microsoft.com/office/drawing/2014/main" id="{EAECC258-3A1E-4729-980C-C56797F72D17}"/>
                </a:ext>
              </a:extLst>
            </p:cNvPr>
            <p:cNvSpPr txBox="1"/>
            <p:nvPr/>
          </p:nvSpPr>
          <p:spPr>
            <a:xfrm>
              <a:off x="6206360" y="3242846"/>
              <a:ext cx="148196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Calibri" panose="020F0502020204030204" pitchFamily="34" charset="0"/>
                  <a:cs typeface="Calibri" panose="020F0502020204030204" pitchFamily="34" charset="0"/>
                </a:rPr>
                <a:t>bi</a:t>
              </a:r>
              <a:r>
                <a:rPr lang="en-IT" dirty="0">
                  <a:latin typeface="Calibri" panose="020F0502020204030204" pitchFamily="34" charset="0"/>
                  <a:cs typeface="Calibri" panose="020F0502020204030204" pitchFamily="34" charset="0"/>
                </a:rPr>
                <a:t>idirectional </a:t>
              </a:r>
            </a:p>
          </p:txBody>
        </p:sp>
        <p:cxnSp>
          <p:nvCxnSpPr>
            <p:cNvPr id="10" name="Straight Connector 9">
              <a:extLst>
                <a:ext uri="{FF2B5EF4-FFF2-40B4-BE49-F238E27FC236}">
                  <a16:creationId xmlns:a16="http://schemas.microsoft.com/office/drawing/2014/main" id="{5763DFE8-DCE5-4D9C-8D1F-27E86FAD2331}"/>
                </a:ext>
              </a:extLst>
            </p:cNvPr>
            <p:cNvCxnSpPr>
              <a:cxnSpLocks/>
              <a:endCxn id="6" idx="1"/>
            </p:cNvCxnSpPr>
            <p:nvPr/>
          </p:nvCxnSpPr>
          <p:spPr bwMode="auto">
            <a:xfrm>
              <a:off x="3463160" y="2445386"/>
              <a:ext cx="609600" cy="0"/>
            </a:xfrm>
            <a:prstGeom prst="line">
              <a:avLst/>
            </a:prstGeom>
            <a:solidFill>
              <a:schemeClr val="accent1"/>
            </a:solidFill>
            <a:ln w="28575" cap="sq" cmpd="sng" algn="ctr">
              <a:solidFill>
                <a:schemeClr val="tx1"/>
              </a:solidFill>
              <a:prstDash val="solid"/>
              <a:miter lim="800000"/>
              <a:headEnd type="none" w="sm" len="sm"/>
              <a:tailEnd type="none" w="sm" len="sm"/>
            </a:ln>
            <a:effectLst/>
          </p:spPr>
        </p:cxnSp>
        <p:cxnSp>
          <p:nvCxnSpPr>
            <p:cNvPr id="11" name="Straight Connector 10">
              <a:extLst>
                <a:ext uri="{FF2B5EF4-FFF2-40B4-BE49-F238E27FC236}">
                  <a16:creationId xmlns:a16="http://schemas.microsoft.com/office/drawing/2014/main" id="{D6567D3B-A3DC-42A3-B349-7D0F9A453855}"/>
                </a:ext>
              </a:extLst>
            </p:cNvPr>
            <p:cNvCxnSpPr>
              <a:cxnSpLocks/>
              <a:endCxn id="8" idx="1"/>
            </p:cNvCxnSpPr>
            <p:nvPr/>
          </p:nvCxnSpPr>
          <p:spPr bwMode="auto">
            <a:xfrm>
              <a:off x="5554720" y="2977026"/>
              <a:ext cx="651640" cy="0"/>
            </a:xfrm>
            <a:prstGeom prst="line">
              <a:avLst/>
            </a:prstGeom>
            <a:solidFill>
              <a:schemeClr val="accent1"/>
            </a:solidFill>
            <a:ln w="28575" cap="sq" cmpd="sng" algn="ctr">
              <a:solidFill>
                <a:schemeClr val="tx1"/>
              </a:solidFill>
              <a:prstDash val="solid"/>
              <a:miter lim="800000"/>
              <a:headEnd type="none" w="sm" len="sm"/>
              <a:tailEnd type="none" w="sm" len="sm"/>
            </a:ln>
            <a:effectLst/>
          </p:spPr>
        </p:cxnSp>
        <p:sp>
          <p:nvSpPr>
            <p:cNvPr id="12" name="TextBox 11">
              <a:extLst>
                <a:ext uri="{FF2B5EF4-FFF2-40B4-BE49-F238E27FC236}">
                  <a16:creationId xmlns:a16="http://schemas.microsoft.com/office/drawing/2014/main" id="{28D0F79B-BA37-4AAE-91F6-F3D77006C13D}"/>
                </a:ext>
              </a:extLst>
            </p:cNvPr>
            <p:cNvSpPr txBox="1"/>
            <p:nvPr/>
          </p:nvSpPr>
          <p:spPr>
            <a:xfrm>
              <a:off x="5663762" y="2275802"/>
              <a:ext cx="1947040" cy="33855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w</a:t>
              </a:r>
              <a:r>
                <a:rPr lang="en-IT" dirty="0">
                  <a:latin typeface="Calibri" panose="020F0502020204030204" pitchFamily="34" charset="0"/>
                  <a:cs typeface="Calibri" panose="020F0502020204030204" pitchFamily="34" charset="0"/>
                </a:rPr>
                <a:t>ord2vedc, GloVE</a:t>
              </a:r>
            </a:p>
          </p:txBody>
        </p:sp>
        <p:sp>
          <p:nvSpPr>
            <p:cNvPr id="13" name="TextBox 12">
              <a:extLst>
                <a:ext uri="{FF2B5EF4-FFF2-40B4-BE49-F238E27FC236}">
                  <a16:creationId xmlns:a16="http://schemas.microsoft.com/office/drawing/2014/main" id="{F7CA9B21-D27C-4F3D-9B52-E53D9E6C1AB3}"/>
                </a:ext>
              </a:extLst>
            </p:cNvPr>
            <p:cNvSpPr txBox="1"/>
            <p:nvPr/>
          </p:nvSpPr>
          <p:spPr>
            <a:xfrm>
              <a:off x="8119946" y="2850373"/>
              <a:ext cx="1947040" cy="338554"/>
            </a:xfrm>
            <a:prstGeom prst="rect">
              <a:avLst/>
            </a:prstGeom>
            <a:noFill/>
          </p:spPr>
          <p:txBody>
            <a:bodyPr wrap="square" rtlCol="0">
              <a:spAutoFit/>
            </a:bodyPr>
            <a:lstStyle/>
            <a:p>
              <a:r>
                <a:rPr lang="en-IT" dirty="0">
                  <a:latin typeface="Calibri" panose="020F0502020204030204" pitchFamily="34" charset="0"/>
                  <a:cs typeface="Calibri" panose="020F0502020204030204" pitchFamily="34" charset="0"/>
                </a:rPr>
                <a:t>GPT</a:t>
              </a:r>
            </a:p>
          </p:txBody>
        </p:sp>
        <p:sp>
          <p:nvSpPr>
            <p:cNvPr id="14" name="TextBox 13">
              <a:extLst>
                <a:ext uri="{FF2B5EF4-FFF2-40B4-BE49-F238E27FC236}">
                  <a16:creationId xmlns:a16="http://schemas.microsoft.com/office/drawing/2014/main" id="{3945883F-0A27-40B2-8A38-6B7FA3307FB6}"/>
                </a:ext>
              </a:extLst>
            </p:cNvPr>
            <p:cNvSpPr txBox="1"/>
            <p:nvPr/>
          </p:nvSpPr>
          <p:spPr>
            <a:xfrm>
              <a:off x="8119946" y="3242846"/>
              <a:ext cx="2167054" cy="338554"/>
            </a:xfrm>
            <a:prstGeom prst="rect">
              <a:avLst/>
            </a:prstGeom>
            <a:noFill/>
          </p:spPr>
          <p:txBody>
            <a:bodyPr wrap="square" rtlCol="0">
              <a:spAutoFit/>
            </a:bodyPr>
            <a:lstStyle/>
            <a:p>
              <a:r>
                <a:rPr lang="en-IT" dirty="0">
                  <a:latin typeface="Calibri" panose="020F0502020204030204" pitchFamily="34" charset="0"/>
                  <a:cs typeface="Calibri" panose="020F0502020204030204" pitchFamily="34" charset="0"/>
                </a:rPr>
                <a:t>ElMO (shallow), BERT</a:t>
              </a:r>
            </a:p>
          </p:txBody>
        </p:sp>
        <p:cxnSp>
          <p:nvCxnSpPr>
            <p:cNvPr id="15" name="Elbow Connector 17">
              <a:extLst>
                <a:ext uri="{FF2B5EF4-FFF2-40B4-BE49-F238E27FC236}">
                  <a16:creationId xmlns:a16="http://schemas.microsoft.com/office/drawing/2014/main" id="{B2E3936F-AA46-462E-8194-83CA96DC9921}"/>
                </a:ext>
              </a:extLst>
            </p:cNvPr>
            <p:cNvCxnSpPr>
              <a:cxnSpLocks/>
              <a:stCxn id="7" idx="1"/>
            </p:cNvCxnSpPr>
            <p:nvPr/>
          </p:nvCxnSpPr>
          <p:spPr bwMode="auto">
            <a:xfrm rot="10800000">
              <a:off x="3733800" y="2445386"/>
              <a:ext cx="338960" cy="531640"/>
            </a:xfrm>
            <a:prstGeom prst="bentConnector2">
              <a:avLst/>
            </a:prstGeom>
            <a:solidFill>
              <a:schemeClr val="accent1"/>
            </a:solidFill>
            <a:ln w="28575" cap="sq" cmpd="sng" algn="ctr">
              <a:solidFill>
                <a:schemeClr val="tx1"/>
              </a:solidFill>
              <a:prstDash val="solid"/>
              <a:miter lim="800000"/>
              <a:headEnd type="none" w="sm" len="sm"/>
              <a:tailEnd type="none" w="sm" len="sm"/>
            </a:ln>
            <a:effectLst/>
          </p:spPr>
        </p:cxnSp>
        <p:cxnSp>
          <p:nvCxnSpPr>
            <p:cNvPr id="16" name="Elbow Connector 20">
              <a:extLst>
                <a:ext uri="{FF2B5EF4-FFF2-40B4-BE49-F238E27FC236}">
                  <a16:creationId xmlns:a16="http://schemas.microsoft.com/office/drawing/2014/main" id="{9DF8C538-B91F-4E54-B47C-FA559DDB70DA}"/>
                </a:ext>
              </a:extLst>
            </p:cNvPr>
            <p:cNvCxnSpPr>
              <a:cxnSpLocks/>
              <a:stCxn id="9" idx="1"/>
            </p:cNvCxnSpPr>
            <p:nvPr/>
          </p:nvCxnSpPr>
          <p:spPr bwMode="auto">
            <a:xfrm rot="10800000">
              <a:off x="5848948" y="2977029"/>
              <a:ext cx="357413" cy="435095"/>
            </a:xfrm>
            <a:prstGeom prst="bentConnector2">
              <a:avLst/>
            </a:prstGeom>
            <a:solidFill>
              <a:schemeClr val="accent1"/>
            </a:solidFill>
            <a:ln w="28575" cap="sq" cmpd="sng" algn="ctr">
              <a:solidFill>
                <a:schemeClr val="tx1"/>
              </a:solidFill>
              <a:prstDash val="solid"/>
              <a:miter lim="800000"/>
              <a:headEnd type="none" w="sm" len="sm"/>
              <a:tailEnd type="none" w="sm" len="sm"/>
            </a:ln>
            <a:effectLst/>
          </p:spPr>
        </p:cxnSp>
      </p:grpSp>
    </p:spTree>
    <p:extLst>
      <p:ext uri="{BB962C8B-B14F-4D97-AF65-F5344CB8AC3E}">
        <p14:creationId xmlns:p14="http://schemas.microsoft.com/office/powerpoint/2010/main" val="41239853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27E1-F0F0-5949-889D-82993B81B1B5}"/>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262FC598-C0A7-A142-9C99-7BB4EE0F7C84}"/>
              </a:ext>
            </a:extLst>
          </p:cNvPr>
          <p:cNvSpPr>
            <a:spLocks noGrp="1"/>
          </p:cNvSpPr>
          <p:nvPr>
            <p:ph idx="1"/>
          </p:nvPr>
        </p:nvSpPr>
        <p:spPr/>
        <p:txBody>
          <a:bodyPr/>
          <a:lstStyle/>
          <a:p>
            <a:r>
              <a:rPr lang="en-US" dirty="0"/>
              <a:t>Bert stands for </a:t>
            </a:r>
            <a:r>
              <a:rPr lang="en-US" dirty="0">
                <a:solidFill>
                  <a:schemeClr val="tx2">
                    <a:lumMod val="60000"/>
                    <a:lumOff val="40000"/>
                  </a:schemeClr>
                </a:solidFill>
              </a:rPr>
              <a:t>Bidirectional Encoder Representations from Transformers</a:t>
            </a:r>
            <a:r>
              <a:rPr lang="en-US" dirty="0"/>
              <a:t>. It’s </a:t>
            </a:r>
            <a:r>
              <a:rPr lang="en-US" dirty="0" err="1"/>
              <a:t>google’s</a:t>
            </a:r>
            <a:r>
              <a:rPr lang="en-US" dirty="0"/>
              <a:t> new techniques for </a:t>
            </a:r>
            <a:r>
              <a:rPr lang="en-US" b="1" dirty="0"/>
              <a:t>NLP</a:t>
            </a:r>
            <a:r>
              <a:rPr lang="en-US" dirty="0"/>
              <a:t> pre-training language representation. Which means now machine learning communities can use Bert models that have been training already on a large number of words, for NLP models to do a wide variety of tasks such as Question Answering tasks, Named Entity Recognition (</a:t>
            </a:r>
            <a:r>
              <a:rPr lang="en-US" b="1" dirty="0"/>
              <a:t>NER</a:t>
            </a:r>
            <a:r>
              <a:rPr lang="en-US" dirty="0"/>
              <a:t>), and Classification like sentiment analysis.</a:t>
            </a:r>
          </a:p>
        </p:txBody>
      </p:sp>
      <p:sp>
        <p:nvSpPr>
          <p:cNvPr id="4" name="Slide Number Placeholder 3">
            <a:extLst>
              <a:ext uri="{FF2B5EF4-FFF2-40B4-BE49-F238E27FC236}">
                <a16:creationId xmlns:a16="http://schemas.microsoft.com/office/drawing/2014/main" id="{F2FBEBF6-2B82-C049-ABD9-C10003EAB6F7}"/>
              </a:ext>
            </a:extLst>
          </p:cNvPr>
          <p:cNvSpPr>
            <a:spLocks noGrp="1"/>
          </p:cNvSpPr>
          <p:nvPr>
            <p:ph type="sldNum" sz="quarter" idx="12"/>
          </p:nvPr>
        </p:nvSpPr>
        <p:spPr/>
        <p:txBody>
          <a:bodyPr/>
          <a:lstStyle/>
          <a:p>
            <a:fld id="{6BCA73C5-4051-2D45-AC51-FD5A1C1C157A}" type="slidenum">
              <a:rPr lang="en-US" smtClean="0"/>
              <a:t>135</a:t>
            </a:fld>
            <a:endParaRPr lang="en-US"/>
          </a:p>
        </p:txBody>
      </p:sp>
    </p:spTree>
    <p:extLst>
      <p:ext uri="{BB962C8B-B14F-4D97-AF65-F5344CB8AC3E}">
        <p14:creationId xmlns:p14="http://schemas.microsoft.com/office/powerpoint/2010/main" val="355282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64F60-D377-C440-A690-19AFEC1035C2}"/>
              </a:ext>
            </a:extLst>
          </p:cNvPr>
          <p:cNvSpPr>
            <a:spLocks noGrp="1"/>
          </p:cNvSpPr>
          <p:nvPr>
            <p:ph type="sldNum" sz="quarter" idx="12"/>
          </p:nvPr>
        </p:nvSpPr>
        <p:spPr/>
        <p:txBody>
          <a:bodyPr/>
          <a:lstStyle/>
          <a:p>
            <a:fld id="{6BCA73C5-4051-2D45-AC51-FD5A1C1C157A}" type="slidenum">
              <a:rPr lang="en-US" smtClean="0"/>
              <a:t>136</a:t>
            </a:fld>
            <a:endParaRPr lang="en-US"/>
          </a:p>
        </p:txBody>
      </p:sp>
      <p:pic>
        <p:nvPicPr>
          <p:cNvPr id="3" name="Picture 2">
            <a:extLst>
              <a:ext uri="{FF2B5EF4-FFF2-40B4-BE49-F238E27FC236}">
                <a16:creationId xmlns:a16="http://schemas.microsoft.com/office/drawing/2014/main" id="{28E5D485-FF10-7842-B7EF-F02A5AEE44A0}"/>
              </a:ext>
            </a:extLst>
          </p:cNvPr>
          <p:cNvPicPr>
            <a:picLocks noChangeAspect="1"/>
          </p:cNvPicPr>
          <p:nvPr/>
        </p:nvPicPr>
        <p:blipFill>
          <a:blip r:embed="rId2"/>
          <a:stretch>
            <a:fillRect/>
          </a:stretch>
        </p:blipFill>
        <p:spPr>
          <a:xfrm>
            <a:off x="5832400" y="114300"/>
            <a:ext cx="5359400" cy="6743700"/>
          </a:xfrm>
          <a:custGeom>
            <a:avLst/>
            <a:gdLst>
              <a:gd name="connsiteX0" fmla="*/ 0 w 5359400"/>
              <a:gd name="connsiteY0" fmla="*/ 0 h 6743700"/>
              <a:gd name="connsiteX1" fmla="*/ 777113 w 5359400"/>
              <a:gd name="connsiteY1" fmla="*/ 0 h 6743700"/>
              <a:gd name="connsiteX2" fmla="*/ 1339850 w 5359400"/>
              <a:gd name="connsiteY2" fmla="*/ 0 h 6743700"/>
              <a:gd name="connsiteX3" fmla="*/ 2009775 w 5359400"/>
              <a:gd name="connsiteY3" fmla="*/ 0 h 6743700"/>
              <a:gd name="connsiteX4" fmla="*/ 2733294 w 5359400"/>
              <a:gd name="connsiteY4" fmla="*/ 0 h 6743700"/>
              <a:gd name="connsiteX5" fmla="*/ 3242437 w 5359400"/>
              <a:gd name="connsiteY5" fmla="*/ 0 h 6743700"/>
              <a:gd name="connsiteX6" fmla="*/ 3751580 w 5359400"/>
              <a:gd name="connsiteY6" fmla="*/ 0 h 6743700"/>
              <a:gd name="connsiteX7" fmla="*/ 4528693 w 5359400"/>
              <a:gd name="connsiteY7" fmla="*/ 0 h 6743700"/>
              <a:gd name="connsiteX8" fmla="*/ 5359400 w 5359400"/>
              <a:gd name="connsiteY8" fmla="*/ 0 h 6743700"/>
              <a:gd name="connsiteX9" fmla="*/ 5359400 w 5359400"/>
              <a:gd name="connsiteY9" fmla="*/ 472059 h 6743700"/>
              <a:gd name="connsiteX10" fmla="*/ 5359400 w 5359400"/>
              <a:gd name="connsiteY10" fmla="*/ 1078992 h 6743700"/>
              <a:gd name="connsiteX11" fmla="*/ 5359400 w 5359400"/>
              <a:gd name="connsiteY11" fmla="*/ 1820799 h 6743700"/>
              <a:gd name="connsiteX12" fmla="*/ 5359400 w 5359400"/>
              <a:gd name="connsiteY12" fmla="*/ 2360295 h 6743700"/>
              <a:gd name="connsiteX13" fmla="*/ 5359400 w 5359400"/>
              <a:gd name="connsiteY13" fmla="*/ 3034665 h 6743700"/>
              <a:gd name="connsiteX14" fmla="*/ 5359400 w 5359400"/>
              <a:gd name="connsiteY14" fmla="*/ 3506724 h 6743700"/>
              <a:gd name="connsiteX15" fmla="*/ 5359400 w 5359400"/>
              <a:gd name="connsiteY15" fmla="*/ 4315968 h 6743700"/>
              <a:gd name="connsiteX16" fmla="*/ 5359400 w 5359400"/>
              <a:gd name="connsiteY16" fmla="*/ 4990338 h 6743700"/>
              <a:gd name="connsiteX17" fmla="*/ 5359400 w 5359400"/>
              <a:gd name="connsiteY17" fmla="*/ 5799582 h 6743700"/>
              <a:gd name="connsiteX18" fmla="*/ 5359400 w 5359400"/>
              <a:gd name="connsiteY18" fmla="*/ 6743700 h 6743700"/>
              <a:gd name="connsiteX19" fmla="*/ 4796663 w 5359400"/>
              <a:gd name="connsiteY19" fmla="*/ 6743700 h 6743700"/>
              <a:gd name="connsiteX20" fmla="*/ 4019550 w 5359400"/>
              <a:gd name="connsiteY20" fmla="*/ 6743700 h 6743700"/>
              <a:gd name="connsiteX21" fmla="*/ 3349625 w 5359400"/>
              <a:gd name="connsiteY21" fmla="*/ 6743700 h 6743700"/>
              <a:gd name="connsiteX22" fmla="*/ 2840482 w 5359400"/>
              <a:gd name="connsiteY22" fmla="*/ 6743700 h 6743700"/>
              <a:gd name="connsiteX23" fmla="*/ 2170557 w 5359400"/>
              <a:gd name="connsiteY23" fmla="*/ 6743700 h 6743700"/>
              <a:gd name="connsiteX24" fmla="*/ 1554226 w 5359400"/>
              <a:gd name="connsiteY24" fmla="*/ 6743700 h 6743700"/>
              <a:gd name="connsiteX25" fmla="*/ 937895 w 5359400"/>
              <a:gd name="connsiteY25" fmla="*/ 6743700 h 6743700"/>
              <a:gd name="connsiteX26" fmla="*/ 0 w 5359400"/>
              <a:gd name="connsiteY26" fmla="*/ 6743700 h 6743700"/>
              <a:gd name="connsiteX27" fmla="*/ 0 w 5359400"/>
              <a:gd name="connsiteY27" fmla="*/ 6136767 h 6743700"/>
              <a:gd name="connsiteX28" fmla="*/ 0 w 5359400"/>
              <a:gd name="connsiteY28" fmla="*/ 5394960 h 6743700"/>
              <a:gd name="connsiteX29" fmla="*/ 0 w 5359400"/>
              <a:gd name="connsiteY29" fmla="*/ 4788027 h 6743700"/>
              <a:gd name="connsiteX30" fmla="*/ 0 w 5359400"/>
              <a:gd name="connsiteY30" fmla="*/ 4315968 h 6743700"/>
              <a:gd name="connsiteX31" fmla="*/ 0 w 5359400"/>
              <a:gd name="connsiteY31" fmla="*/ 3709035 h 6743700"/>
              <a:gd name="connsiteX32" fmla="*/ 0 w 5359400"/>
              <a:gd name="connsiteY32" fmla="*/ 2967228 h 6743700"/>
              <a:gd name="connsiteX33" fmla="*/ 0 w 5359400"/>
              <a:gd name="connsiteY33" fmla="*/ 2157984 h 6743700"/>
              <a:gd name="connsiteX34" fmla="*/ 0 w 5359400"/>
              <a:gd name="connsiteY34" fmla="*/ 1685925 h 6743700"/>
              <a:gd name="connsiteX35" fmla="*/ 0 w 5359400"/>
              <a:gd name="connsiteY35" fmla="*/ 1213866 h 6743700"/>
              <a:gd name="connsiteX36" fmla="*/ 0 w 5359400"/>
              <a:gd name="connsiteY36" fmla="*/ 0 h 674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59400" h="6743700" fill="none" extrusionOk="0">
                <a:moveTo>
                  <a:pt x="0" y="0"/>
                </a:moveTo>
                <a:cubicBezTo>
                  <a:pt x="291078" y="-25128"/>
                  <a:pt x="430349" y="10826"/>
                  <a:pt x="777113" y="0"/>
                </a:cubicBezTo>
                <a:cubicBezTo>
                  <a:pt x="1123877" y="-10826"/>
                  <a:pt x="1131525" y="27011"/>
                  <a:pt x="1339850" y="0"/>
                </a:cubicBezTo>
                <a:cubicBezTo>
                  <a:pt x="1548175" y="-27011"/>
                  <a:pt x="1810601" y="-6114"/>
                  <a:pt x="2009775" y="0"/>
                </a:cubicBezTo>
                <a:cubicBezTo>
                  <a:pt x="2208949" y="6114"/>
                  <a:pt x="2390964" y="-16918"/>
                  <a:pt x="2733294" y="0"/>
                </a:cubicBezTo>
                <a:cubicBezTo>
                  <a:pt x="3075624" y="16918"/>
                  <a:pt x="3037721" y="-3846"/>
                  <a:pt x="3242437" y="0"/>
                </a:cubicBezTo>
                <a:cubicBezTo>
                  <a:pt x="3447153" y="3846"/>
                  <a:pt x="3546902" y="-5175"/>
                  <a:pt x="3751580" y="0"/>
                </a:cubicBezTo>
                <a:cubicBezTo>
                  <a:pt x="3956258" y="5175"/>
                  <a:pt x="4205792" y="22940"/>
                  <a:pt x="4528693" y="0"/>
                </a:cubicBezTo>
                <a:cubicBezTo>
                  <a:pt x="4851594" y="-22940"/>
                  <a:pt x="5155198" y="-607"/>
                  <a:pt x="5359400" y="0"/>
                </a:cubicBezTo>
                <a:cubicBezTo>
                  <a:pt x="5361397" y="195294"/>
                  <a:pt x="5348576" y="373787"/>
                  <a:pt x="5359400" y="472059"/>
                </a:cubicBezTo>
                <a:cubicBezTo>
                  <a:pt x="5370224" y="570331"/>
                  <a:pt x="5352412" y="908258"/>
                  <a:pt x="5359400" y="1078992"/>
                </a:cubicBezTo>
                <a:cubicBezTo>
                  <a:pt x="5366388" y="1249726"/>
                  <a:pt x="5337023" y="1584384"/>
                  <a:pt x="5359400" y="1820799"/>
                </a:cubicBezTo>
                <a:cubicBezTo>
                  <a:pt x="5381777" y="2057214"/>
                  <a:pt x="5362503" y="2225466"/>
                  <a:pt x="5359400" y="2360295"/>
                </a:cubicBezTo>
                <a:cubicBezTo>
                  <a:pt x="5356297" y="2495124"/>
                  <a:pt x="5354680" y="2800439"/>
                  <a:pt x="5359400" y="3034665"/>
                </a:cubicBezTo>
                <a:cubicBezTo>
                  <a:pt x="5364121" y="3268891"/>
                  <a:pt x="5379240" y="3350489"/>
                  <a:pt x="5359400" y="3506724"/>
                </a:cubicBezTo>
                <a:cubicBezTo>
                  <a:pt x="5339560" y="3662959"/>
                  <a:pt x="5380210" y="4138222"/>
                  <a:pt x="5359400" y="4315968"/>
                </a:cubicBezTo>
                <a:cubicBezTo>
                  <a:pt x="5338590" y="4493714"/>
                  <a:pt x="5331768" y="4671441"/>
                  <a:pt x="5359400" y="4990338"/>
                </a:cubicBezTo>
                <a:cubicBezTo>
                  <a:pt x="5387033" y="5309235"/>
                  <a:pt x="5330149" y="5505560"/>
                  <a:pt x="5359400" y="5799582"/>
                </a:cubicBezTo>
                <a:cubicBezTo>
                  <a:pt x="5388651" y="6093604"/>
                  <a:pt x="5392695" y="6275513"/>
                  <a:pt x="5359400" y="6743700"/>
                </a:cubicBezTo>
                <a:cubicBezTo>
                  <a:pt x="5087457" y="6720539"/>
                  <a:pt x="5014288" y="6765575"/>
                  <a:pt x="4796663" y="6743700"/>
                </a:cubicBezTo>
                <a:cubicBezTo>
                  <a:pt x="4579038" y="6721825"/>
                  <a:pt x="4344772" y="6768044"/>
                  <a:pt x="4019550" y="6743700"/>
                </a:cubicBezTo>
                <a:cubicBezTo>
                  <a:pt x="3694328" y="6719356"/>
                  <a:pt x="3578895" y="6735936"/>
                  <a:pt x="3349625" y="6743700"/>
                </a:cubicBezTo>
                <a:cubicBezTo>
                  <a:pt x="3120355" y="6751464"/>
                  <a:pt x="3092697" y="6741997"/>
                  <a:pt x="2840482" y="6743700"/>
                </a:cubicBezTo>
                <a:cubicBezTo>
                  <a:pt x="2588267" y="6745403"/>
                  <a:pt x="2453488" y="6750839"/>
                  <a:pt x="2170557" y="6743700"/>
                </a:cubicBezTo>
                <a:cubicBezTo>
                  <a:pt x="1887627" y="6736561"/>
                  <a:pt x="1826592" y="6726780"/>
                  <a:pt x="1554226" y="6743700"/>
                </a:cubicBezTo>
                <a:cubicBezTo>
                  <a:pt x="1281860" y="6760620"/>
                  <a:pt x="1135655" y="6729180"/>
                  <a:pt x="937895" y="6743700"/>
                </a:cubicBezTo>
                <a:cubicBezTo>
                  <a:pt x="740135" y="6758220"/>
                  <a:pt x="385987" y="6731313"/>
                  <a:pt x="0" y="6743700"/>
                </a:cubicBezTo>
                <a:cubicBezTo>
                  <a:pt x="22553" y="6479627"/>
                  <a:pt x="23218" y="6340941"/>
                  <a:pt x="0" y="6136767"/>
                </a:cubicBezTo>
                <a:cubicBezTo>
                  <a:pt x="-23218" y="5932593"/>
                  <a:pt x="-2369" y="5583260"/>
                  <a:pt x="0" y="5394960"/>
                </a:cubicBezTo>
                <a:cubicBezTo>
                  <a:pt x="2369" y="5206660"/>
                  <a:pt x="195" y="4952458"/>
                  <a:pt x="0" y="4788027"/>
                </a:cubicBezTo>
                <a:cubicBezTo>
                  <a:pt x="-195" y="4623596"/>
                  <a:pt x="12043" y="4525964"/>
                  <a:pt x="0" y="4315968"/>
                </a:cubicBezTo>
                <a:cubicBezTo>
                  <a:pt x="-12043" y="4105972"/>
                  <a:pt x="16061" y="3977238"/>
                  <a:pt x="0" y="3709035"/>
                </a:cubicBezTo>
                <a:cubicBezTo>
                  <a:pt x="-16061" y="3440832"/>
                  <a:pt x="14281" y="3262506"/>
                  <a:pt x="0" y="2967228"/>
                </a:cubicBezTo>
                <a:cubicBezTo>
                  <a:pt x="-14281" y="2671950"/>
                  <a:pt x="-4610" y="2506827"/>
                  <a:pt x="0" y="2157984"/>
                </a:cubicBezTo>
                <a:cubicBezTo>
                  <a:pt x="4610" y="1809141"/>
                  <a:pt x="-4791" y="1791049"/>
                  <a:pt x="0" y="1685925"/>
                </a:cubicBezTo>
                <a:cubicBezTo>
                  <a:pt x="4791" y="1580801"/>
                  <a:pt x="6675" y="1410724"/>
                  <a:pt x="0" y="1213866"/>
                </a:cubicBezTo>
                <a:cubicBezTo>
                  <a:pt x="-6675" y="1017008"/>
                  <a:pt x="-49762" y="558322"/>
                  <a:pt x="0" y="0"/>
                </a:cubicBezTo>
                <a:close/>
              </a:path>
              <a:path w="5359400" h="6743700" stroke="0" extrusionOk="0">
                <a:moveTo>
                  <a:pt x="0" y="0"/>
                </a:moveTo>
                <a:cubicBezTo>
                  <a:pt x="164687" y="13769"/>
                  <a:pt x="406752" y="-21547"/>
                  <a:pt x="616331" y="0"/>
                </a:cubicBezTo>
                <a:cubicBezTo>
                  <a:pt x="825910" y="21547"/>
                  <a:pt x="986021" y="4091"/>
                  <a:pt x="1125474" y="0"/>
                </a:cubicBezTo>
                <a:cubicBezTo>
                  <a:pt x="1264927" y="-4091"/>
                  <a:pt x="1698812" y="25714"/>
                  <a:pt x="1902587" y="0"/>
                </a:cubicBezTo>
                <a:cubicBezTo>
                  <a:pt x="2106362" y="-25714"/>
                  <a:pt x="2327824" y="-3530"/>
                  <a:pt x="2518918" y="0"/>
                </a:cubicBezTo>
                <a:cubicBezTo>
                  <a:pt x="2710012" y="3530"/>
                  <a:pt x="3000247" y="24510"/>
                  <a:pt x="3135249" y="0"/>
                </a:cubicBezTo>
                <a:cubicBezTo>
                  <a:pt x="3270251" y="-24510"/>
                  <a:pt x="3615179" y="-23758"/>
                  <a:pt x="3912362" y="0"/>
                </a:cubicBezTo>
                <a:cubicBezTo>
                  <a:pt x="4209545" y="23758"/>
                  <a:pt x="4313664" y="-18780"/>
                  <a:pt x="4475099" y="0"/>
                </a:cubicBezTo>
                <a:cubicBezTo>
                  <a:pt x="4636534" y="18780"/>
                  <a:pt x="4920569" y="4944"/>
                  <a:pt x="5359400" y="0"/>
                </a:cubicBezTo>
                <a:cubicBezTo>
                  <a:pt x="5325570" y="356778"/>
                  <a:pt x="5364852" y="584462"/>
                  <a:pt x="5359400" y="809244"/>
                </a:cubicBezTo>
                <a:cubicBezTo>
                  <a:pt x="5353948" y="1034026"/>
                  <a:pt x="5343229" y="1225662"/>
                  <a:pt x="5359400" y="1348740"/>
                </a:cubicBezTo>
                <a:cubicBezTo>
                  <a:pt x="5375571" y="1471818"/>
                  <a:pt x="5343688" y="1788451"/>
                  <a:pt x="5359400" y="2023110"/>
                </a:cubicBezTo>
                <a:cubicBezTo>
                  <a:pt x="5375113" y="2257769"/>
                  <a:pt x="5369370" y="2450397"/>
                  <a:pt x="5359400" y="2764917"/>
                </a:cubicBezTo>
                <a:cubicBezTo>
                  <a:pt x="5349430" y="3079437"/>
                  <a:pt x="5344946" y="3078659"/>
                  <a:pt x="5359400" y="3236976"/>
                </a:cubicBezTo>
                <a:cubicBezTo>
                  <a:pt x="5373854" y="3395293"/>
                  <a:pt x="5358398" y="3699061"/>
                  <a:pt x="5359400" y="3911346"/>
                </a:cubicBezTo>
                <a:cubicBezTo>
                  <a:pt x="5360403" y="4123631"/>
                  <a:pt x="5363553" y="4408772"/>
                  <a:pt x="5359400" y="4585716"/>
                </a:cubicBezTo>
                <a:cubicBezTo>
                  <a:pt x="5355248" y="4762660"/>
                  <a:pt x="5361040" y="4977960"/>
                  <a:pt x="5359400" y="5260086"/>
                </a:cubicBezTo>
                <a:cubicBezTo>
                  <a:pt x="5357761" y="5542212"/>
                  <a:pt x="5388907" y="5736456"/>
                  <a:pt x="5359400" y="6001893"/>
                </a:cubicBezTo>
                <a:cubicBezTo>
                  <a:pt x="5329893" y="6267330"/>
                  <a:pt x="5381590" y="6516600"/>
                  <a:pt x="5359400" y="6743700"/>
                </a:cubicBezTo>
                <a:cubicBezTo>
                  <a:pt x="5077270" y="6740400"/>
                  <a:pt x="4826510" y="6742635"/>
                  <a:pt x="4635881" y="6743700"/>
                </a:cubicBezTo>
                <a:cubicBezTo>
                  <a:pt x="4445252" y="6744765"/>
                  <a:pt x="4220251" y="6727876"/>
                  <a:pt x="4073144" y="6743700"/>
                </a:cubicBezTo>
                <a:cubicBezTo>
                  <a:pt x="3926037" y="6759524"/>
                  <a:pt x="3472303" y="6742516"/>
                  <a:pt x="3296031" y="6743700"/>
                </a:cubicBezTo>
                <a:cubicBezTo>
                  <a:pt x="3119759" y="6744884"/>
                  <a:pt x="2928999" y="6748519"/>
                  <a:pt x="2626106" y="6743700"/>
                </a:cubicBezTo>
                <a:cubicBezTo>
                  <a:pt x="2323214" y="6738881"/>
                  <a:pt x="2285641" y="6729959"/>
                  <a:pt x="2063369" y="6743700"/>
                </a:cubicBezTo>
                <a:cubicBezTo>
                  <a:pt x="1841097" y="6757441"/>
                  <a:pt x="1641845" y="6736327"/>
                  <a:pt x="1393444" y="6743700"/>
                </a:cubicBezTo>
                <a:cubicBezTo>
                  <a:pt x="1145044" y="6751073"/>
                  <a:pt x="1049335" y="6755100"/>
                  <a:pt x="884301" y="6743700"/>
                </a:cubicBezTo>
                <a:cubicBezTo>
                  <a:pt x="719267" y="6732300"/>
                  <a:pt x="240163" y="6718057"/>
                  <a:pt x="0" y="6743700"/>
                </a:cubicBezTo>
                <a:cubicBezTo>
                  <a:pt x="19938" y="6484411"/>
                  <a:pt x="27948" y="6215274"/>
                  <a:pt x="0" y="6069330"/>
                </a:cubicBezTo>
                <a:cubicBezTo>
                  <a:pt x="-27948" y="5923386"/>
                  <a:pt x="12510" y="5741122"/>
                  <a:pt x="0" y="5529834"/>
                </a:cubicBezTo>
                <a:cubicBezTo>
                  <a:pt x="-12510" y="5318546"/>
                  <a:pt x="2253" y="4954704"/>
                  <a:pt x="0" y="4720590"/>
                </a:cubicBezTo>
                <a:cubicBezTo>
                  <a:pt x="-2253" y="4486476"/>
                  <a:pt x="27486" y="4357002"/>
                  <a:pt x="0" y="4113657"/>
                </a:cubicBezTo>
                <a:cubicBezTo>
                  <a:pt x="-27486" y="3870312"/>
                  <a:pt x="19964" y="3745838"/>
                  <a:pt x="0" y="3641598"/>
                </a:cubicBezTo>
                <a:cubicBezTo>
                  <a:pt x="-19964" y="3537358"/>
                  <a:pt x="-3022" y="3078223"/>
                  <a:pt x="0" y="2899791"/>
                </a:cubicBezTo>
                <a:cubicBezTo>
                  <a:pt x="3022" y="2721359"/>
                  <a:pt x="-5609" y="2496973"/>
                  <a:pt x="0" y="2360295"/>
                </a:cubicBezTo>
                <a:cubicBezTo>
                  <a:pt x="5609" y="2223617"/>
                  <a:pt x="-7163" y="1809779"/>
                  <a:pt x="0" y="1618488"/>
                </a:cubicBezTo>
                <a:cubicBezTo>
                  <a:pt x="7163" y="1427197"/>
                  <a:pt x="-38453" y="982405"/>
                  <a:pt x="0" y="809244"/>
                </a:cubicBezTo>
                <a:cubicBezTo>
                  <a:pt x="38453" y="636083"/>
                  <a:pt x="40071" y="298266"/>
                  <a:pt x="0" y="0"/>
                </a:cubicBezTo>
                <a:close/>
              </a:path>
            </a:pathLst>
          </a:custGeom>
          <a:solidFill>
            <a:schemeClr val="bg1"/>
          </a:solidFill>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4" name="Rectangle 3">
            <a:extLst>
              <a:ext uri="{FF2B5EF4-FFF2-40B4-BE49-F238E27FC236}">
                <a16:creationId xmlns:a16="http://schemas.microsoft.com/office/drawing/2014/main" id="{4D03A8CF-3534-854D-90DB-153AC104190B}"/>
              </a:ext>
            </a:extLst>
          </p:cNvPr>
          <p:cNvSpPr/>
          <p:nvPr/>
        </p:nvSpPr>
        <p:spPr>
          <a:xfrm>
            <a:off x="650488" y="808684"/>
            <a:ext cx="3810000" cy="923330"/>
          </a:xfrm>
          <a:prstGeom prst="rect">
            <a:avLst/>
          </a:prstGeom>
        </p:spPr>
        <p:txBody>
          <a:bodyPr wrap="square">
            <a:spAutoFit/>
          </a:bodyPr>
          <a:lstStyle/>
          <a:p>
            <a:r>
              <a:rPr lang="en-US" dirty="0">
                <a:solidFill>
                  <a:srgbClr val="292929"/>
                </a:solidFill>
                <a:latin typeface="charter" panose="02040503050506020203" pitchFamily="18" charset="0"/>
              </a:rPr>
              <a:t>In Bert paper, they present two types of Bert models one is the </a:t>
            </a:r>
            <a:r>
              <a:rPr lang="en-US" b="1" dirty="0">
                <a:solidFill>
                  <a:srgbClr val="292929"/>
                </a:solidFill>
                <a:latin typeface="charter" panose="02040503050506020203" pitchFamily="18" charset="0"/>
              </a:rPr>
              <a:t>Bert Base </a:t>
            </a:r>
            <a:r>
              <a:rPr lang="en-US" dirty="0">
                <a:solidFill>
                  <a:srgbClr val="292929"/>
                </a:solidFill>
                <a:latin typeface="charter" panose="02040503050506020203" pitchFamily="18" charset="0"/>
              </a:rPr>
              <a:t>and the other is </a:t>
            </a:r>
            <a:r>
              <a:rPr lang="en-US" b="1" dirty="0">
                <a:solidFill>
                  <a:srgbClr val="292929"/>
                </a:solidFill>
                <a:latin typeface="charter" panose="02040503050506020203" pitchFamily="18" charset="0"/>
              </a:rPr>
              <a:t>Bert Large.</a:t>
            </a:r>
            <a:endParaRPr lang="en-US" dirty="0"/>
          </a:p>
        </p:txBody>
      </p:sp>
    </p:spTree>
    <p:extLst>
      <p:ext uri="{BB962C8B-B14F-4D97-AF65-F5344CB8AC3E}">
        <p14:creationId xmlns:p14="http://schemas.microsoft.com/office/powerpoint/2010/main" val="15582018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4D8DE-F84E-1E43-8C5F-B0492613787B}"/>
              </a:ext>
            </a:extLst>
          </p:cNvPr>
          <p:cNvSpPr>
            <a:spLocks noGrp="1"/>
          </p:cNvSpPr>
          <p:nvPr>
            <p:ph type="sldNum" sz="quarter" idx="12"/>
          </p:nvPr>
        </p:nvSpPr>
        <p:spPr/>
        <p:txBody>
          <a:bodyPr/>
          <a:lstStyle/>
          <a:p>
            <a:fld id="{6BCA73C5-4051-2D45-AC51-FD5A1C1C157A}" type="slidenum">
              <a:rPr lang="en-US" smtClean="0"/>
              <a:t>137</a:t>
            </a:fld>
            <a:endParaRPr lang="en-US"/>
          </a:p>
        </p:txBody>
      </p:sp>
      <p:pic>
        <p:nvPicPr>
          <p:cNvPr id="3" name="Picture 2">
            <a:extLst>
              <a:ext uri="{FF2B5EF4-FFF2-40B4-BE49-F238E27FC236}">
                <a16:creationId xmlns:a16="http://schemas.microsoft.com/office/drawing/2014/main" id="{5F2DFBBD-E784-7F4D-9EA4-39021D94B85D}"/>
              </a:ext>
            </a:extLst>
          </p:cNvPr>
          <p:cNvPicPr>
            <a:picLocks noChangeAspect="1"/>
          </p:cNvPicPr>
          <p:nvPr/>
        </p:nvPicPr>
        <p:blipFill>
          <a:blip r:embed="rId2"/>
          <a:stretch>
            <a:fillRect/>
          </a:stretch>
        </p:blipFill>
        <p:spPr>
          <a:xfrm>
            <a:off x="499638" y="3456627"/>
            <a:ext cx="4851400" cy="3632200"/>
          </a:xfrm>
          <a:prstGeom prst="rect">
            <a:avLst/>
          </a:prstGeom>
        </p:spPr>
      </p:pic>
      <p:pic>
        <p:nvPicPr>
          <p:cNvPr id="4" name="Picture 3">
            <a:extLst>
              <a:ext uri="{FF2B5EF4-FFF2-40B4-BE49-F238E27FC236}">
                <a16:creationId xmlns:a16="http://schemas.microsoft.com/office/drawing/2014/main" id="{7C6E9AFA-A192-074A-BB59-ACEBAE28B4E6}"/>
              </a:ext>
            </a:extLst>
          </p:cNvPr>
          <p:cNvPicPr>
            <a:picLocks noChangeAspect="1"/>
          </p:cNvPicPr>
          <p:nvPr/>
        </p:nvPicPr>
        <p:blipFill>
          <a:blip r:embed="rId3"/>
          <a:stretch>
            <a:fillRect/>
          </a:stretch>
        </p:blipFill>
        <p:spPr>
          <a:xfrm>
            <a:off x="6252115" y="702624"/>
            <a:ext cx="5321300" cy="5397500"/>
          </a:xfrm>
          <a:prstGeom prst="rect">
            <a:avLst/>
          </a:prstGeom>
        </p:spPr>
      </p:pic>
      <p:sp>
        <p:nvSpPr>
          <p:cNvPr id="5" name="Rectangle 4">
            <a:extLst>
              <a:ext uri="{FF2B5EF4-FFF2-40B4-BE49-F238E27FC236}">
                <a16:creationId xmlns:a16="http://schemas.microsoft.com/office/drawing/2014/main" id="{52F2B70F-1AD0-454B-8988-9C1CF12BD622}"/>
              </a:ext>
            </a:extLst>
          </p:cNvPr>
          <p:cNvSpPr/>
          <p:nvPr/>
        </p:nvSpPr>
        <p:spPr>
          <a:xfrm>
            <a:off x="618585" y="262053"/>
            <a:ext cx="4945874" cy="3139321"/>
          </a:xfrm>
          <a:prstGeom prst="rect">
            <a:avLst/>
          </a:prstGeom>
          <a:solidFill>
            <a:schemeClr val="bg1"/>
          </a:solidFill>
          <a:ln w="63500">
            <a:solidFill>
              <a:schemeClr val="accent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r>
              <a:rPr lang="en-US" dirty="0">
                <a:solidFill>
                  <a:srgbClr val="292929"/>
                </a:solidFill>
                <a:latin typeface="Karla" pitchFamily="2" charset="0"/>
              </a:rPr>
              <a:t>What is the input of Bert?</a:t>
            </a:r>
          </a:p>
          <a:p>
            <a:r>
              <a:rPr lang="en-US" dirty="0">
                <a:solidFill>
                  <a:srgbClr val="292929"/>
                </a:solidFill>
                <a:latin typeface="Karla" pitchFamily="2" charset="0"/>
              </a:rPr>
              <a:t>The input of Bert is a special input start with [CLS] token stand for classification. As in the Transformers, Bert will take a sequence of words (vector) as an input that keeps feed up from the first encoder layer up to the last layer in the stack. Each layer in the stack will apply the self-attention method to the sequence after that it will pass to the feed-forward network to deliver the next encoder layer.</a:t>
            </a:r>
            <a:endParaRPr lang="en-US" b="0" i="0" dirty="0">
              <a:solidFill>
                <a:srgbClr val="292929"/>
              </a:solidFill>
              <a:effectLst/>
              <a:latin typeface="Karla" pitchFamily="2" charset="0"/>
            </a:endParaRPr>
          </a:p>
        </p:txBody>
      </p:sp>
    </p:spTree>
    <p:extLst>
      <p:ext uri="{BB962C8B-B14F-4D97-AF65-F5344CB8AC3E}">
        <p14:creationId xmlns:p14="http://schemas.microsoft.com/office/powerpoint/2010/main" val="3046521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74392E-6214-934D-82F6-5287592724B2}"/>
              </a:ext>
            </a:extLst>
          </p:cNvPr>
          <p:cNvSpPr>
            <a:spLocks noGrp="1"/>
          </p:cNvSpPr>
          <p:nvPr>
            <p:ph type="sldNum" sz="quarter" idx="12"/>
          </p:nvPr>
        </p:nvSpPr>
        <p:spPr/>
        <p:txBody>
          <a:bodyPr/>
          <a:lstStyle/>
          <a:p>
            <a:fld id="{6BCA73C5-4051-2D45-AC51-FD5A1C1C157A}" type="slidenum">
              <a:rPr lang="en-US" smtClean="0"/>
              <a:t>138</a:t>
            </a:fld>
            <a:endParaRPr lang="en-US"/>
          </a:p>
        </p:txBody>
      </p:sp>
      <p:pic>
        <p:nvPicPr>
          <p:cNvPr id="3" name="Picture 2">
            <a:extLst>
              <a:ext uri="{FF2B5EF4-FFF2-40B4-BE49-F238E27FC236}">
                <a16:creationId xmlns:a16="http://schemas.microsoft.com/office/drawing/2014/main" id="{971B5849-182A-C949-A1D2-BA1CEF7DAC22}"/>
              </a:ext>
            </a:extLst>
          </p:cNvPr>
          <p:cNvPicPr>
            <a:picLocks noChangeAspect="1"/>
          </p:cNvPicPr>
          <p:nvPr/>
        </p:nvPicPr>
        <p:blipFill>
          <a:blip r:embed="rId2"/>
          <a:stretch>
            <a:fillRect/>
          </a:stretch>
        </p:blipFill>
        <p:spPr>
          <a:xfrm>
            <a:off x="3505200" y="889000"/>
            <a:ext cx="5181600" cy="5080000"/>
          </a:xfrm>
          <a:prstGeom prst="rect">
            <a:avLst/>
          </a:prstGeom>
        </p:spPr>
      </p:pic>
    </p:spTree>
    <p:extLst>
      <p:ext uri="{BB962C8B-B14F-4D97-AF65-F5344CB8AC3E}">
        <p14:creationId xmlns:p14="http://schemas.microsoft.com/office/powerpoint/2010/main" val="22380139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FF0B03-4D1D-4457-BED4-A7A0A8DA33F2}"/>
              </a:ext>
            </a:extLst>
          </p:cNvPr>
          <p:cNvGrpSpPr/>
          <p:nvPr/>
        </p:nvGrpSpPr>
        <p:grpSpPr>
          <a:xfrm>
            <a:off x="1194025" y="1724598"/>
            <a:ext cx="7923639" cy="3797280"/>
            <a:chOff x="1868728" y="1724598"/>
            <a:chExt cx="7923639" cy="3797280"/>
          </a:xfrm>
        </p:grpSpPr>
        <p:sp>
          <p:nvSpPr>
            <p:cNvPr id="3" name="object 3"/>
            <p:cNvSpPr txBox="1"/>
            <p:nvPr/>
          </p:nvSpPr>
          <p:spPr>
            <a:xfrm>
              <a:off x="1887778" y="1724598"/>
              <a:ext cx="7401878" cy="541013"/>
            </a:xfrm>
            <a:prstGeom prst="rect">
              <a:avLst/>
            </a:prstGeom>
          </p:spPr>
          <p:txBody>
            <a:bodyPr vert="horz" wrap="square" lIns="0" tIns="10001" rIns="0" bIns="0" rtlCol="0">
              <a:spAutoFit/>
            </a:bodyPr>
            <a:lstStyle/>
            <a:p>
              <a:pPr marL="9525" marR="3810">
                <a:spcBef>
                  <a:spcPts val="79"/>
                </a:spcBef>
              </a:pPr>
              <a:r>
                <a:rPr sz="1725" spc="-4" dirty="0">
                  <a:latin typeface="Calibri"/>
                  <a:cs typeface="Calibri"/>
                </a:rPr>
                <a:t>So far, </a:t>
              </a:r>
              <a:r>
                <a:rPr sz="1725" dirty="0">
                  <a:latin typeface="Calibri"/>
                  <a:cs typeface="Calibri"/>
                </a:rPr>
                <a:t>we’ve </a:t>
              </a:r>
              <a:r>
                <a:rPr sz="1725" spc="-4" dirty="0">
                  <a:latin typeface="Calibri"/>
                  <a:cs typeface="Calibri"/>
                </a:rPr>
                <a:t>looked </a:t>
              </a:r>
              <a:r>
                <a:rPr sz="1725" dirty="0">
                  <a:latin typeface="Calibri"/>
                  <a:cs typeface="Calibri"/>
                </a:rPr>
                <a:t>at language </a:t>
              </a:r>
              <a:r>
                <a:rPr sz="1725" spc="-4" dirty="0">
                  <a:latin typeface="Calibri"/>
                  <a:cs typeface="Calibri"/>
                </a:rPr>
                <a:t>model pretraining. </a:t>
              </a:r>
              <a:r>
                <a:rPr sz="1725" dirty="0">
                  <a:latin typeface="Calibri"/>
                  <a:cs typeface="Calibri"/>
                </a:rPr>
                <a:t>But </a:t>
              </a:r>
              <a:r>
                <a:rPr sz="1725" b="1" spc="-4" dirty="0">
                  <a:latin typeface="Calibri"/>
                  <a:cs typeface="Calibri"/>
                </a:rPr>
                <a:t>encoders get bidirectional  context, </a:t>
              </a:r>
              <a:r>
                <a:rPr sz="1725" spc="-4" dirty="0">
                  <a:latin typeface="Calibri"/>
                  <a:cs typeface="Calibri"/>
                </a:rPr>
                <a:t>so </a:t>
              </a:r>
              <a:r>
                <a:rPr sz="1725" dirty="0">
                  <a:latin typeface="Calibri"/>
                  <a:cs typeface="Calibri"/>
                </a:rPr>
                <a:t>we can’t </a:t>
              </a:r>
              <a:r>
                <a:rPr sz="1725" spc="-4" dirty="0">
                  <a:latin typeface="Calibri"/>
                  <a:cs typeface="Calibri"/>
                </a:rPr>
                <a:t>do </a:t>
              </a:r>
              <a:r>
                <a:rPr sz="1725" dirty="0">
                  <a:latin typeface="Calibri"/>
                  <a:cs typeface="Calibri"/>
                </a:rPr>
                <a:t>language</a:t>
              </a:r>
              <a:r>
                <a:rPr sz="1725" spc="26" dirty="0">
                  <a:latin typeface="Calibri"/>
                  <a:cs typeface="Calibri"/>
                </a:rPr>
                <a:t> </a:t>
              </a:r>
              <a:r>
                <a:rPr sz="1725" dirty="0">
                  <a:latin typeface="Calibri"/>
                  <a:cs typeface="Calibri"/>
                </a:rPr>
                <a:t>modeling!</a:t>
              </a:r>
              <a:endParaRPr sz="1725">
                <a:latin typeface="Calibri"/>
                <a:cs typeface="Calibri"/>
              </a:endParaRPr>
            </a:p>
          </p:txBody>
        </p:sp>
        <p:grpSp>
          <p:nvGrpSpPr>
            <p:cNvPr id="4" name="object 4"/>
            <p:cNvGrpSpPr/>
            <p:nvPr/>
          </p:nvGrpSpPr>
          <p:grpSpPr>
            <a:xfrm>
              <a:off x="6902815" y="3136249"/>
              <a:ext cx="1896904" cy="1513998"/>
              <a:chOff x="7171753" y="3038665"/>
              <a:chExt cx="2529205" cy="2018664"/>
            </a:xfrm>
          </p:grpSpPr>
          <p:sp>
            <p:nvSpPr>
              <p:cNvPr id="5" name="object 5"/>
              <p:cNvSpPr/>
              <p:nvPr/>
            </p:nvSpPr>
            <p:spPr>
              <a:xfrm>
                <a:off x="7182612" y="3276600"/>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6" name="object 6"/>
              <p:cNvSpPr/>
              <p:nvPr/>
            </p:nvSpPr>
            <p:spPr>
              <a:xfrm>
                <a:off x="7182612" y="3276600"/>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6CE9FF"/>
                </a:solidFill>
              </a:ln>
            </p:spPr>
            <p:txBody>
              <a:bodyPr wrap="square" lIns="0" tIns="0" rIns="0" bIns="0" rtlCol="0"/>
              <a:lstStyle/>
              <a:p>
                <a:endParaRPr sz="1350"/>
              </a:p>
            </p:txBody>
          </p:sp>
          <p:sp>
            <p:nvSpPr>
              <p:cNvPr id="7" name="object 7"/>
              <p:cNvSpPr/>
              <p:nvPr/>
            </p:nvSpPr>
            <p:spPr>
              <a:xfrm>
                <a:off x="7182612" y="4395216"/>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3"/>
                    </a:lnTo>
                    <a:lnTo>
                      <a:pt x="4099" y="625018"/>
                    </a:lnTo>
                    <a:lnTo>
                      <a:pt x="15271" y="641572"/>
                    </a:lnTo>
                    <a:lnTo>
                      <a:pt x="31825" y="652744"/>
                    </a:lnTo>
                    <a:lnTo>
                      <a:pt x="52070" y="656843"/>
                    </a:lnTo>
                    <a:lnTo>
                      <a:pt x="260350" y="656843"/>
                    </a:lnTo>
                    <a:lnTo>
                      <a:pt x="280594" y="652744"/>
                    </a:lnTo>
                    <a:lnTo>
                      <a:pt x="297148" y="641572"/>
                    </a:lnTo>
                    <a:lnTo>
                      <a:pt x="308320" y="625018"/>
                    </a:lnTo>
                    <a:lnTo>
                      <a:pt x="312420" y="604773"/>
                    </a:lnTo>
                    <a:lnTo>
                      <a:pt x="312420" y="52069"/>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8" name="object 8"/>
              <p:cNvSpPr/>
              <p:nvPr/>
            </p:nvSpPr>
            <p:spPr>
              <a:xfrm>
                <a:off x="7182612" y="4395216"/>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3"/>
                    </a:lnTo>
                    <a:lnTo>
                      <a:pt x="308320" y="625018"/>
                    </a:lnTo>
                    <a:lnTo>
                      <a:pt x="297148" y="641572"/>
                    </a:lnTo>
                    <a:lnTo>
                      <a:pt x="280594" y="652744"/>
                    </a:lnTo>
                    <a:lnTo>
                      <a:pt x="260350" y="656843"/>
                    </a:lnTo>
                    <a:lnTo>
                      <a:pt x="52070" y="656843"/>
                    </a:lnTo>
                    <a:lnTo>
                      <a:pt x="31825" y="652744"/>
                    </a:lnTo>
                    <a:lnTo>
                      <a:pt x="15271" y="641572"/>
                    </a:lnTo>
                    <a:lnTo>
                      <a:pt x="4099" y="625018"/>
                    </a:lnTo>
                    <a:lnTo>
                      <a:pt x="0" y="604773"/>
                    </a:lnTo>
                    <a:lnTo>
                      <a:pt x="0" y="52069"/>
                    </a:lnTo>
                    <a:close/>
                  </a:path>
                </a:pathLst>
              </a:custGeom>
              <a:ln w="9524">
                <a:solidFill>
                  <a:srgbClr val="6CE9FF"/>
                </a:solidFill>
              </a:ln>
            </p:spPr>
            <p:txBody>
              <a:bodyPr wrap="square" lIns="0" tIns="0" rIns="0" bIns="0" rtlCol="0"/>
              <a:lstStyle/>
              <a:p>
                <a:endParaRPr sz="1350"/>
              </a:p>
            </p:txBody>
          </p:sp>
          <p:sp>
            <p:nvSpPr>
              <p:cNvPr id="9" name="object 9"/>
              <p:cNvSpPr/>
              <p:nvPr/>
            </p:nvSpPr>
            <p:spPr>
              <a:xfrm>
                <a:off x="7299960" y="3934967"/>
                <a:ext cx="76200" cy="460375"/>
              </a:xfrm>
              <a:custGeom>
                <a:avLst/>
                <a:gdLst/>
                <a:ahLst/>
                <a:cxnLst/>
                <a:rect l="l" t="t" r="r" b="b"/>
                <a:pathLst>
                  <a:path w="76200" h="460375">
                    <a:moveTo>
                      <a:pt x="44450" y="63499"/>
                    </a:moveTo>
                    <a:lnTo>
                      <a:pt x="31750" y="63499"/>
                    </a:lnTo>
                    <a:lnTo>
                      <a:pt x="31750" y="460374"/>
                    </a:lnTo>
                    <a:lnTo>
                      <a:pt x="44450" y="460374"/>
                    </a:lnTo>
                    <a:lnTo>
                      <a:pt x="44450" y="63499"/>
                    </a:lnTo>
                    <a:close/>
                  </a:path>
                  <a:path w="76200" h="460375">
                    <a:moveTo>
                      <a:pt x="38100" y="0"/>
                    </a:moveTo>
                    <a:lnTo>
                      <a:pt x="0" y="76199"/>
                    </a:lnTo>
                    <a:lnTo>
                      <a:pt x="31750" y="76199"/>
                    </a:lnTo>
                    <a:lnTo>
                      <a:pt x="31750" y="63499"/>
                    </a:lnTo>
                    <a:lnTo>
                      <a:pt x="69850" y="63499"/>
                    </a:lnTo>
                    <a:lnTo>
                      <a:pt x="38100" y="0"/>
                    </a:lnTo>
                    <a:close/>
                  </a:path>
                  <a:path w="76200" h="460375">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lstStyle/>
              <a:p>
                <a:endParaRPr sz="1350"/>
              </a:p>
            </p:txBody>
          </p:sp>
          <p:sp>
            <p:nvSpPr>
              <p:cNvPr id="10" name="object 10"/>
              <p:cNvSpPr/>
              <p:nvPr/>
            </p:nvSpPr>
            <p:spPr>
              <a:xfrm>
                <a:off x="7743444" y="3276600"/>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11" name="object 11"/>
              <p:cNvSpPr/>
              <p:nvPr/>
            </p:nvSpPr>
            <p:spPr>
              <a:xfrm>
                <a:off x="7743444" y="3276600"/>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6CE9FF"/>
                </a:solidFill>
              </a:ln>
            </p:spPr>
            <p:txBody>
              <a:bodyPr wrap="square" lIns="0" tIns="0" rIns="0" bIns="0" rtlCol="0"/>
              <a:lstStyle/>
              <a:p>
                <a:endParaRPr sz="1350"/>
              </a:p>
            </p:txBody>
          </p:sp>
          <p:sp>
            <p:nvSpPr>
              <p:cNvPr id="12" name="object 12"/>
              <p:cNvSpPr/>
              <p:nvPr/>
            </p:nvSpPr>
            <p:spPr>
              <a:xfrm>
                <a:off x="7743444" y="4395216"/>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3"/>
                    </a:lnTo>
                    <a:lnTo>
                      <a:pt x="4099" y="625018"/>
                    </a:lnTo>
                    <a:lnTo>
                      <a:pt x="15271" y="641572"/>
                    </a:lnTo>
                    <a:lnTo>
                      <a:pt x="31825" y="652744"/>
                    </a:lnTo>
                    <a:lnTo>
                      <a:pt x="52070" y="656843"/>
                    </a:lnTo>
                    <a:lnTo>
                      <a:pt x="260350" y="656843"/>
                    </a:lnTo>
                    <a:lnTo>
                      <a:pt x="280594" y="652744"/>
                    </a:lnTo>
                    <a:lnTo>
                      <a:pt x="297148" y="641572"/>
                    </a:lnTo>
                    <a:lnTo>
                      <a:pt x="308320" y="625018"/>
                    </a:lnTo>
                    <a:lnTo>
                      <a:pt x="312420" y="604773"/>
                    </a:lnTo>
                    <a:lnTo>
                      <a:pt x="312420" y="52069"/>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13" name="object 13"/>
              <p:cNvSpPr/>
              <p:nvPr/>
            </p:nvSpPr>
            <p:spPr>
              <a:xfrm>
                <a:off x="7743444" y="4395216"/>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3"/>
                    </a:lnTo>
                    <a:lnTo>
                      <a:pt x="308320" y="625018"/>
                    </a:lnTo>
                    <a:lnTo>
                      <a:pt x="297148" y="641572"/>
                    </a:lnTo>
                    <a:lnTo>
                      <a:pt x="280594" y="652744"/>
                    </a:lnTo>
                    <a:lnTo>
                      <a:pt x="260350" y="656843"/>
                    </a:lnTo>
                    <a:lnTo>
                      <a:pt x="52070" y="656843"/>
                    </a:lnTo>
                    <a:lnTo>
                      <a:pt x="31825" y="652744"/>
                    </a:lnTo>
                    <a:lnTo>
                      <a:pt x="15271" y="641572"/>
                    </a:lnTo>
                    <a:lnTo>
                      <a:pt x="4099" y="625018"/>
                    </a:lnTo>
                    <a:lnTo>
                      <a:pt x="0" y="604773"/>
                    </a:lnTo>
                    <a:lnTo>
                      <a:pt x="0" y="52069"/>
                    </a:lnTo>
                    <a:close/>
                  </a:path>
                </a:pathLst>
              </a:custGeom>
              <a:ln w="9524">
                <a:solidFill>
                  <a:srgbClr val="6CE9FF"/>
                </a:solidFill>
              </a:ln>
            </p:spPr>
            <p:txBody>
              <a:bodyPr wrap="square" lIns="0" tIns="0" rIns="0" bIns="0" rtlCol="0"/>
              <a:lstStyle/>
              <a:p>
                <a:endParaRPr sz="1350"/>
              </a:p>
            </p:txBody>
          </p:sp>
          <p:sp>
            <p:nvSpPr>
              <p:cNvPr id="14" name="object 14"/>
              <p:cNvSpPr/>
              <p:nvPr/>
            </p:nvSpPr>
            <p:spPr>
              <a:xfrm>
                <a:off x="7333996" y="3934967"/>
                <a:ext cx="565150" cy="465455"/>
              </a:xfrm>
              <a:custGeom>
                <a:avLst/>
                <a:gdLst/>
                <a:ahLst/>
                <a:cxnLst/>
                <a:rect l="l" t="t" r="r" b="b"/>
                <a:pathLst>
                  <a:path w="565150" h="465454">
                    <a:moveTo>
                      <a:pt x="502256" y="43479"/>
                    </a:moveTo>
                    <a:lnTo>
                      <a:pt x="0" y="455548"/>
                    </a:lnTo>
                    <a:lnTo>
                      <a:pt x="8127" y="465327"/>
                    </a:lnTo>
                    <a:lnTo>
                      <a:pt x="510325" y="53306"/>
                    </a:lnTo>
                    <a:lnTo>
                      <a:pt x="502256" y="43479"/>
                    </a:lnTo>
                    <a:close/>
                  </a:path>
                  <a:path w="565150" h="465454">
                    <a:moveTo>
                      <a:pt x="549369" y="35432"/>
                    </a:moveTo>
                    <a:lnTo>
                      <a:pt x="512063" y="35432"/>
                    </a:lnTo>
                    <a:lnTo>
                      <a:pt x="520192" y="45211"/>
                    </a:lnTo>
                    <a:lnTo>
                      <a:pt x="510325" y="53306"/>
                    </a:lnTo>
                    <a:lnTo>
                      <a:pt x="530478" y="77850"/>
                    </a:lnTo>
                    <a:lnTo>
                      <a:pt x="549369" y="35432"/>
                    </a:lnTo>
                    <a:close/>
                  </a:path>
                  <a:path w="565150" h="465454">
                    <a:moveTo>
                      <a:pt x="512063" y="35432"/>
                    </a:moveTo>
                    <a:lnTo>
                      <a:pt x="502256" y="43479"/>
                    </a:lnTo>
                    <a:lnTo>
                      <a:pt x="510325" y="53306"/>
                    </a:lnTo>
                    <a:lnTo>
                      <a:pt x="520192" y="45211"/>
                    </a:lnTo>
                    <a:lnTo>
                      <a:pt x="512063" y="35432"/>
                    </a:lnTo>
                    <a:close/>
                  </a:path>
                  <a:path w="565150" h="465454">
                    <a:moveTo>
                      <a:pt x="565150" y="0"/>
                    </a:moveTo>
                    <a:lnTo>
                      <a:pt x="482092" y="18922"/>
                    </a:lnTo>
                    <a:lnTo>
                      <a:pt x="502256" y="43479"/>
                    </a:lnTo>
                    <a:lnTo>
                      <a:pt x="512063" y="35432"/>
                    </a:lnTo>
                    <a:lnTo>
                      <a:pt x="549369" y="35432"/>
                    </a:lnTo>
                    <a:lnTo>
                      <a:pt x="565150" y="0"/>
                    </a:lnTo>
                    <a:close/>
                  </a:path>
                </a:pathLst>
              </a:custGeom>
              <a:solidFill>
                <a:srgbClr val="000000"/>
              </a:solidFill>
            </p:spPr>
            <p:txBody>
              <a:bodyPr wrap="square" lIns="0" tIns="0" rIns="0" bIns="0" rtlCol="0"/>
              <a:lstStyle/>
              <a:p>
                <a:endParaRPr sz="1350"/>
              </a:p>
            </p:txBody>
          </p:sp>
          <p:sp>
            <p:nvSpPr>
              <p:cNvPr id="15" name="object 15"/>
              <p:cNvSpPr/>
              <p:nvPr/>
            </p:nvSpPr>
            <p:spPr>
              <a:xfrm>
                <a:off x="8304276" y="3276600"/>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16" name="object 16"/>
              <p:cNvSpPr/>
              <p:nvPr/>
            </p:nvSpPr>
            <p:spPr>
              <a:xfrm>
                <a:off x="8304276" y="3276600"/>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6CE9FF"/>
                </a:solidFill>
              </a:ln>
            </p:spPr>
            <p:txBody>
              <a:bodyPr wrap="square" lIns="0" tIns="0" rIns="0" bIns="0" rtlCol="0"/>
              <a:lstStyle/>
              <a:p>
                <a:endParaRPr sz="1350"/>
              </a:p>
            </p:txBody>
          </p:sp>
          <p:sp>
            <p:nvSpPr>
              <p:cNvPr id="17" name="object 17"/>
              <p:cNvSpPr/>
              <p:nvPr/>
            </p:nvSpPr>
            <p:spPr>
              <a:xfrm>
                <a:off x="8304276" y="4395216"/>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3"/>
                    </a:lnTo>
                    <a:lnTo>
                      <a:pt x="4099" y="625018"/>
                    </a:lnTo>
                    <a:lnTo>
                      <a:pt x="15271" y="641572"/>
                    </a:lnTo>
                    <a:lnTo>
                      <a:pt x="31825" y="652744"/>
                    </a:lnTo>
                    <a:lnTo>
                      <a:pt x="52070" y="656843"/>
                    </a:lnTo>
                    <a:lnTo>
                      <a:pt x="260350" y="656843"/>
                    </a:lnTo>
                    <a:lnTo>
                      <a:pt x="280594" y="652744"/>
                    </a:lnTo>
                    <a:lnTo>
                      <a:pt x="297148" y="641572"/>
                    </a:lnTo>
                    <a:lnTo>
                      <a:pt x="308320" y="625018"/>
                    </a:lnTo>
                    <a:lnTo>
                      <a:pt x="312420" y="604773"/>
                    </a:lnTo>
                    <a:lnTo>
                      <a:pt x="312420" y="52069"/>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18" name="object 18"/>
              <p:cNvSpPr/>
              <p:nvPr/>
            </p:nvSpPr>
            <p:spPr>
              <a:xfrm>
                <a:off x="8304276" y="4395216"/>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3"/>
                    </a:lnTo>
                    <a:lnTo>
                      <a:pt x="308320" y="625018"/>
                    </a:lnTo>
                    <a:lnTo>
                      <a:pt x="297148" y="641572"/>
                    </a:lnTo>
                    <a:lnTo>
                      <a:pt x="280594" y="652744"/>
                    </a:lnTo>
                    <a:lnTo>
                      <a:pt x="260350" y="656843"/>
                    </a:lnTo>
                    <a:lnTo>
                      <a:pt x="52070" y="656843"/>
                    </a:lnTo>
                    <a:lnTo>
                      <a:pt x="31825" y="652744"/>
                    </a:lnTo>
                    <a:lnTo>
                      <a:pt x="15271" y="641572"/>
                    </a:lnTo>
                    <a:lnTo>
                      <a:pt x="4099" y="625018"/>
                    </a:lnTo>
                    <a:lnTo>
                      <a:pt x="0" y="604773"/>
                    </a:lnTo>
                    <a:lnTo>
                      <a:pt x="0" y="52069"/>
                    </a:lnTo>
                    <a:close/>
                  </a:path>
                </a:pathLst>
              </a:custGeom>
              <a:ln w="9524">
                <a:solidFill>
                  <a:srgbClr val="6CE9FF"/>
                </a:solidFill>
              </a:ln>
            </p:spPr>
            <p:txBody>
              <a:bodyPr wrap="square" lIns="0" tIns="0" rIns="0" bIns="0" rtlCol="0"/>
              <a:lstStyle/>
              <a:p>
                <a:endParaRPr sz="1350"/>
              </a:p>
            </p:txBody>
          </p:sp>
          <p:sp>
            <p:nvSpPr>
              <p:cNvPr id="19" name="object 19"/>
              <p:cNvSpPr/>
              <p:nvPr/>
            </p:nvSpPr>
            <p:spPr>
              <a:xfrm>
                <a:off x="7335647" y="3928617"/>
                <a:ext cx="1125220" cy="473075"/>
              </a:xfrm>
              <a:custGeom>
                <a:avLst/>
                <a:gdLst/>
                <a:ahLst/>
                <a:cxnLst/>
                <a:rect l="l" t="t" r="r" b="b"/>
                <a:pathLst>
                  <a:path w="1125220" h="473075">
                    <a:moveTo>
                      <a:pt x="1051835" y="29421"/>
                    </a:moveTo>
                    <a:lnTo>
                      <a:pt x="0" y="460882"/>
                    </a:lnTo>
                    <a:lnTo>
                      <a:pt x="4825" y="472693"/>
                    </a:lnTo>
                    <a:lnTo>
                      <a:pt x="1056639" y="41116"/>
                    </a:lnTo>
                    <a:lnTo>
                      <a:pt x="1051835" y="29421"/>
                    </a:lnTo>
                    <a:close/>
                  </a:path>
                  <a:path w="1125220" h="473075">
                    <a:moveTo>
                      <a:pt x="1108741" y="24637"/>
                    </a:moveTo>
                    <a:lnTo>
                      <a:pt x="1063498" y="24637"/>
                    </a:lnTo>
                    <a:lnTo>
                      <a:pt x="1068324" y="36321"/>
                    </a:lnTo>
                    <a:lnTo>
                      <a:pt x="1056639" y="41116"/>
                    </a:lnTo>
                    <a:lnTo>
                      <a:pt x="1068704" y="70484"/>
                    </a:lnTo>
                    <a:lnTo>
                      <a:pt x="1108741" y="24637"/>
                    </a:lnTo>
                    <a:close/>
                  </a:path>
                  <a:path w="1125220" h="473075">
                    <a:moveTo>
                      <a:pt x="1063498" y="24637"/>
                    </a:moveTo>
                    <a:lnTo>
                      <a:pt x="1051835" y="29421"/>
                    </a:lnTo>
                    <a:lnTo>
                      <a:pt x="1056639" y="41116"/>
                    </a:lnTo>
                    <a:lnTo>
                      <a:pt x="1068324" y="36321"/>
                    </a:lnTo>
                    <a:lnTo>
                      <a:pt x="1063498" y="24637"/>
                    </a:lnTo>
                    <a:close/>
                  </a:path>
                  <a:path w="1125220" h="473075">
                    <a:moveTo>
                      <a:pt x="1039749" y="0"/>
                    </a:moveTo>
                    <a:lnTo>
                      <a:pt x="1051835" y="29421"/>
                    </a:lnTo>
                    <a:lnTo>
                      <a:pt x="1063498" y="24637"/>
                    </a:lnTo>
                    <a:lnTo>
                      <a:pt x="1108741" y="24637"/>
                    </a:lnTo>
                    <a:lnTo>
                      <a:pt x="1124711" y="6349"/>
                    </a:lnTo>
                    <a:lnTo>
                      <a:pt x="1039749" y="0"/>
                    </a:lnTo>
                    <a:close/>
                  </a:path>
                </a:pathLst>
              </a:custGeom>
              <a:solidFill>
                <a:srgbClr val="000000"/>
              </a:solidFill>
            </p:spPr>
            <p:txBody>
              <a:bodyPr wrap="square" lIns="0" tIns="0" rIns="0" bIns="0" rtlCol="0"/>
              <a:lstStyle/>
              <a:p>
                <a:endParaRPr sz="1350"/>
              </a:p>
            </p:txBody>
          </p:sp>
          <p:sp>
            <p:nvSpPr>
              <p:cNvPr id="20" name="object 20"/>
              <p:cNvSpPr/>
              <p:nvPr/>
            </p:nvSpPr>
            <p:spPr>
              <a:xfrm>
                <a:off x="8865108" y="3276600"/>
                <a:ext cx="314325" cy="658495"/>
              </a:xfrm>
              <a:custGeom>
                <a:avLst/>
                <a:gdLst/>
                <a:ahLst/>
                <a:cxnLst/>
                <a:rect l="l" t="t" r="r" b="b"/>
                <a:pathLst>
                  <a:path w="314325" h="658495">
                    <a:moveTo>
                      <a:pt x="261620" y="0"/>
                    </a:moveTo>
                    <a:lnTo>
                      <a:pt x="52324" y="0"/>
                    </a:lnTo>
                    <a:lnTo>
                      <a:pt x="31932" y="4103"/>
                    </a:lnTo>
                    <a:lnTo>
                      <a:pt x="15303" y="15303"/>
                    </a:lnTo>
                    <a:lnTo>
                      <a:pt x="4103" y="31932"/>
                    </a:lnTo>
                    <a:lnTo>
                      <a:pt x="0" y="52324"/>
                    </a:lnTo>
                    <a:lnTo>
                      <a:pt x="0" y="606044"/>
                    </a:lnTo>
                    <a:lnTo>
                      <a:pt x="4103" y="626435"/>
                    </a:lnTo>
                    <a:lnTo>
                      <a:pt x="15303" y="643064"/>
                    </a:lnTo>
                    <a:lnTo>
                      <a:pt x="31932" y="654264"/>
                    </a:lnTo>
                    <a:lnTo>
                      <a:pt x="52324" y="658368"/>
                    </a:lnTo>
                    <a:lnTo>
                      <a:pt x="261620" y="658368"/>
                    </a:lnTo>
                    <a:lnTo>
                      <a:pt x="282011" y="654264"/>
                    </a:lnTo>
                    <a:lnTo>
                      <a:pt x="298640" y="643064"/>
                    </a:lnTo>
                    <a:lnTo>
                      <a:pt x="309840" y="626435"/>
                    </a:lnTo>
                    <a:lnTo>
                      <a:pt x="313944" y="606044"/>
                    </a:lnTo>
                    <a:lnTo>
                      <a:pt x="313944" y="52324"/>
                    </a:lnTo>
                    <a:lnTo>
                      <a:pt x="309840" y="31932"/>
                    </a:lnTo>
                    <a:lnTo>
                      <a:pt x="298640" y="15303"/>
                    </a:lnTo>
                    <a:lnTo>
                      <a:pt x="282011" y="4103"/>
                    </a:lnTo>
                    <a:lnTo>
                      <a:pt x="261620" y="0"/>
                    </a:lnTo>
                    <a:close/>
                  </a:path>
                </a:pathLst>
              </a:custGeom>
              <a:solidFill>
                <a:srgbClr val="6CE9FF"/>
              </a:solidFill>
            </p:spPr>
            <p:txBody>
              <a:bodyPr wrap="square" lIns="0" tIns="0" rIns="0" bIns="0" rtlCol="0"/>
              <a:lstStyle/>
              <a:p>
                <a:endParaRPr sz="1350"/>
              </a:p>
            </p:txBody>
          </p:sp>
          <p:sp>
            <p:nvSpPr>
              <p:cNvPr id="21" name="object 21"/>
              <p:cNvSpPr/>
              <p:nvPr/>
            </p:nvSpPr>
            <p:spPr>
              <a:xfrm>
                <a:off x="8865108" y="3276600"/>
                <a:ext cx="314325" cy="658495"/>
              </a:xfrm>
              <a:custGeom>
                <a:avLst/>
                <a:gdLst/>
                <a:ahLst/>
                <a:cxnLst/>
                <a:rect l="l" t="t" r="r" b="b"/>
                <a:pathLst>
                  <a:path w="314325" h="658495">
                    <a:moveTo>
                      <a:pt x="0" y="52324"/>
                    </a:moveTo>
                    <a:lnTo>
                      <a:pt x="4103" y="31932"/>
                    </a:lnTo>
                    <a:lnTo>
                      <a:pt x="15303" y="15303"/>
                    </a:lnTo>
                    <a:lnTo>
                      <a:pt x="31932" y="4103"/>
                    </a:lnTo>
                    <a:lnTo>
                      <a:pt x="52324" y="0"/>
                    </a:lnTo>
                    <a:lnTo>
                      <a:pt x="261620" y="0"/>
                    </a:lnTo>
                    <a:lnTo>
                      <a:pt x="282011" y="4103"/>
                    </a:lnTo>
                    <a:lnTo>
                      <a:pt x="298640" y="15303"/>
                    </a:lnTo>
                    <a:lnTo>
                      <a:pt x="309840" y="31932"/>
                    </a:lnTo>
                    <a:lnTo>
                      <a:pt x="313944" y="52324"/>
                    </a:lnTo>
                    <a:lnTo>
                      <a:pt x="313944" y="606044"/>
                    </a:lnTo>
                    <a:lnTo>
                      <a:pt x="309840" y="626435"/>
                    </a:lnTo>
                    <a:lnTo>
                      <a:pt x="298640" y="643064"/>
                    </a:lnTo>
                    <a:lnTo>
                      <a:pt x="282011" y="654264"/>
                    </a:lnTo>
                    <a:lnTo>
                      <a:pt x="261620" y="658368"/>
                    </a:lnTo>
                    <a:lnTo>
                      <a:pt x="52324" y="658368"/>
                    </a:lnTo>
                    <a:lnTo>
                      <a:pt x="31932" y="654264"/>
                    </a:lnTo>
                    <a:lnTo>
                      <a:pt x="15303" y="643064"/>
                    </a:lnTo>
                    <a:lnTo>
                      <a:pt x="4103" y="626435"/>
                    </a:lnTo>
                    <a:lnTo>
                      <a:pt x="0" y="606044"/>
                    </a:lnTo>
                    <a:lnTo>
                      <a:pt x="0" y="52324"/>
                    </a:lnTo>
                    <a:close/>
                  </a:path>
                </a:pathLst>
              </a:custGeom>
              <a:ln w="9525">
                <a:solidFill>
                  <a:srgbClr val="6CE9FF"/>
                </a:solidFill>
              </a:ln>
            </p:spPr>
            <p:txBody>
              <a:bodyPr wrap="square" lIns="0" tIns="0" rIns="0" bIns="0" rtlCol="0"/>
              <a:lstStyle/>
              <a:p>
                <a:endParaRPr sz="1350"/>
              </a:p>
            </p:txBody>
          </p:sp>
          <p:sp>
            <p:nvSpPr>
              <p:cNvPr id="22" name="object 22"/>
              <p:cNvSpPr/>
              <p:nvPr/>
            </p:nvSpPr>
            <p:spPr>
              <a:xfrm>
                <a:off x="8865108" y="4395216"/>
                <a:ext cx="314325" cy="657225"/>
              </a:xfrm>
              <a:custGeom>
                <a:avLst/>
                <a:gdLst/>
                <a:ahLst/>
                <a:cxnLst/>
                <a:rect l="l" t="t" r="r" b="b"/>
                <a:pathLst>
                  <a:path w="314325" h="657225">
                    <a:moveTo>
                      <a:pt x="261620" y="0"/>
                    </a:moveTo>
                    <a:lnTo>
                      <a:pt x="52324" y="0"/>
                    </a:lnTo>
                    <a:lnTo>
                      <a:pt x="31932" y="4103"/>
                    </a:lnTo>
                    <a:lnTo>
                      <a:pt x="15303" y="15303"/>
                    </a:lnTo>
                    <a:lnTo>
                      <a:pt x="4103" y="31932"/>
                    </a:lnTo>
                    <a:lnTo>
                      <a:pt x="0" y="52323"/>
                    </a:lnTo>
                    <a:lnTo>
                      <a:pt x="0" y="604519"/>
                    </a:lnTo>
                    <a:lnTo>
                      <a:pt x="4103" y="624911"/>
                    </a:lnTo>
                    <a:lnTo>
                      <a:pt x="15303" y="641540"/>
                    </a:lnTo>
                    <a:lnTo>
                      <a:pt x="31932" y="652740"/>
                    </a:lnTo>
                    <a:lnTo>
                      <a:pt x="52324" y="656843"/>
                    </a:lnTo>
                    <a:lnTo>
                      <a:pt x="261620" y="656843"/>
                    </a:lnTo>
                    <a:lnTo>
                      <a:pt x="282011" y="652740"/>
                    </a:lnTo>
                    <a:lnTo>
                      <a:pt x="298640" y="641540"/>
                    </a:lnTo>
                    <a:lnTo>
                      <a:pt x="309840" y="624911"/>
                    </a:lnTo>
                    <a:lnTo>
                      <a:pt x="313944" y="604519"/>
                    </a:lnTo>
                    <a:lnTo>
                      <a:pt x="313944" y="52323"/>
                    </a:lnTo>
                    <a:lnTo>
                      <a:pt x="309840" y="31932"/>
                    </a:lnTo>
                    <a:lnTo>
                      <a:pt x="298640" y="15303"/>
                    </a:lnTo>
                    <a:lnTo>
                      <a:pt x="282011" y="4103"/>
                    </a:lnTo>
                    <a:lnTo>
                      <a:pt x="261620" y="0"/>
                    </a:lnTo>
                    <a:close/>
                  </a:path>
                </a:pathLst>
              </a:custGeom>
              <a:solidFill>
                <a:srgbClr val="6CE9FF"/>
              </a:solidFill>
            </p:spPr>
            <p:txBody>
              <a:bodyPr wrap="square" lIns="0" tIns="0" rIns="0" bIns="0" rtlCol="0"/>
              <a:lstStyle/>
              <a:p>
                <a:endParaRPr sz="1350"/>
              </a:p>
            </p:txBody>
          </p:sp>
          <p:sp>
            <p:nvSpPr>
              <p:cNvPr id="23" name="object 23"/>
              <p:cNvSpPr/>
              <p:nvPr/>
            </p:nvSpPr>
            <p:spPr>
              <a:xfrm>
                <a:off x="8865108" y="4395216"/>
                <a:ext cx="314325" cy="657225"/>
              </a:xfrm>
              <a:custGeom>
                <a:avLst/>
                <a:gdLst/>
                <a:ahLst/>
                <a:cxnLst/>
                <a:rect l="l" t="t" r="r" b="b"/>
                <a:pathLst>
                  <a:path w="314325" h="657225">
                    <a:moveTo>
                      <a:pt x="0" y="52323"/>
                    </a:moveTo>
                    <a:lnTo>
                      <a:pt x="4103" y="31932"/>
                    </a:lnTo>
                    <a:lnTo>
                      <a:pt x="15303" y="15303"/>
                    </a:lnTo>
                    <a:lnTo>
                      <a:pt x="31932" y="4103"/>
                    </a:lnTo>
                    <a:lnTo>
                      <a:pt x="52324" y="0"/>
                    </a:lnTo>
                    <a:lnTo>
                      <a:pt x="261620" y="0"/>
                    </a:lnTo>
                    <a:lnTo>
                      <a:pt x="282011" y="4103"/>
                    </a:lnTo>
                    <a:lnTo>
                      <a:pt x="298640" y="15303"/>
                    </a:lnTo>
                    <a:lnTo>
                      <a:pt x="309840" y="31932"/>
                    </a:lnTo>
                    <a:lnTo>
                      <a:pt x="313944" y="52323"/>
                    </a:lnTo>
                    <a:lnTo>
                      <a:pt x="313944" y="604519"/>
                    </a:lnTo>
                    <a:lnTo>
                      <a:pt x="309840" y="624911"/>
                    </a:lnTo>
                    <a:lnTo>
                      <a:pt x="298640" y="641540"/>
                    </a:lnTo>
                    <a:lnTo>
                      <a:pt x="282011" y="652740"/>
                    </a:lnTo>
                    <a:lnTo>
                      <a:pt x="261620" y="656843"/>
                    </a:lnTo>
                    <a:lnTo>
                      <a:pt x="52324" y="656843"/>
                    </a:lnTo>
                    <a:lnTo>
                      <a:pt x="31932" y="652740"/>
                    </a:lnTo>
                    <a:lnTo>
                      <a:pt x="15303" y="641540"/>
                    </a:lnTo>
                    <a:lnTo>
                      <a:pt x="4103" y="624911"/>
                    </a:lnTo>
                    <a:lnTo>
                      <a:pt x="0" y="604519"/>
                    </a:lnTo>
                    <a:lnTo>
                      <a:pt x="0" y="52323"/>
                    </a:lnTo>
                    <a:close/>
                  </a:path>
                </a:pathLst>
              </a:custGeom>
              <a:ln w="9525">
                <a:solidFill>
                  <a:srgbClr val="6CE9FF"/>
                </a:solidFill>
              </a:ln>
            </p:spPr>
            <p:txBody>
              <a:bodyPr wrap="square" lIns="0" tIns="0" rIns="0" bIns="0" rtlCol="0"/>
              <a:lstStyle/>
              <a:p>
                <a:endParaRPr sz="1350"/>
              </a:p>
            </p:txBody>
          </p:sp>
          <p:sp>
            <p:nvSpPr>
              <p:cNvPr id="24" name="object 24"/>
              <p:cNvSpPr/>
              <p:nvPr/>
            </p:nvSpPr>
            <p:spPr>
              <a:xfrm>
                <a:off x="7898003" y="3928617"/>
                <a:ext cx="1125220" cy="473075"/>
              </a:xfrm>
              <a:custGeom>
                <a:avLst/>
                <a:gdLst/>
                <a:ahLst/>
                <a:cxnLst/>
                <a:rect l="l" t="t" r="r" b="b"/>
                <a:pathLst>
                  <a:path w="1125220" h="473075">
                    <a:moveTo>
                      <a:pt x="1051835" y="29421"/>
                    </a:moveTo>
                    <a:lnTo>
                      <a:pt x="0" y="460882"/>
                    </a:lnTo>
                    <a:lnTo>
                      <a:pt x="4825" y="472693"/>
                    </a:lnTo>
                    <a:lnTo>
                      <a:pt x="1056639" y="41116"/>
                    </a:lnTo>
                    <a:lnTo>
                      <a:pt x="1051835" y="29421"/>
                    </a:lnTo>
                    <a:close/>
                  </a:path>
                  <a:path w="1125220" h="473075">
                    <a:moveTo>
                      <a:pt x="1108741" y="24637"/>
                    </a:moveTo>
                    <a:lnTo>
                      <a:pt x="1063498" y="24637"/>
                    </a:lnTo>
                    <a:lnTo>
                      <a:pt x="1068324" y="36321"/>
                    </a:lnTo>
                    <a:lnTo>
                      <a:pt x="1056639" y="41116"/>
                    </a:lnTo>
                    <a:lnTo>
                      <a:pt x="1068704" y="70484"/>
                    </a:lnTo>
                    <a:lnTo>
                      <a:pt x="1108741" y="24637"/>
                    </a:lnTo>
                    <a:close/>
                  </a:path>
                  <a:path w="1125220" h="473075">
                    <a:moveTo>
                      <a:pt x="1063498" y="24637"/>
                    </a:moveTo>
                    <a:lnTo>
                      <a:pt x="1051835" y="29421"/>
                    </a:lnTo>
                    <a:lnTo>
                      <a:pt x="1056639" y="41116"/>
                    </a:lnTo>
                    <a:lnTo>
                      <a:pt x="1068324" y="36321"/>
                    </a:lnTo>
                    <a:lnTo>
                      <a:pt x="1063498" y="24637"/>
                    </a:lnTo>
                    <a:close/>
                  </a:path>
                  <a:path w="1125220" h="473075">
                    <a:moveTo>
                      <a:pt x="1039749" y="0"/>
                    </a:moveTo>
                    <a:lnTo>
                      <a:pt x="1051835" y="29421"/>
                    </a:lnTo>
                    <a:lnTo>
                      <a:pt x="1063498" y="24637"/>
                    </a:lnTo>
                    <a:lnTo>
                      <a:pt x="1108741" y="24637"/>
                    </a:lnTo>
                    <a:lnTo>
                      <a:pt x="1124712" y="6349"/>
                    </a:lnTo>
                    <a:lnTo>
                      <a:pt x="1039749" y="0"/>
                    </a:lnTo>
                    <a:close/>
                  </a:path>
                </a:pathLst>
              </a:custGeom>
              <a:solidFill>
                <a:srgbClr val="000000"/>
              </a:solidFill>
            </p:spPr>
            <p:txBody>
              <a:bodyPr wrap="square" lIns="0" tIns="0" rIns="0" bIns="0" rtlCol="0"/>
              <a:lstStyle/>
              <a:p>
                <a:endParaRPr sz="1350"/>
              </a:p>
            </p:txBody>
          </p:sp>
          <p:sp>
            <p:nvSpPr>
              <p:cNvPr id="25" name="object 25"/>
              <p:cNvSpPr/>
              <p:nvPr/>
            </p:nvSpPr>
            <p:spPr>
              <a:xfrm>
                <a:off x="9383268" y="3276600"/>
                <a:ext cx="312420" cy="658495"/>
              </a:xfrm>
              <a:custGeom>
                <a:avLst/>
                <a:gdLst/>
                <a:ahLst/>
                <a:cxnLst/>
                <a:rect l="l" t="t" r="r" b="b"/>
                <a:pathLst>
                  <a:path w="312420" h="658495">
                    <a:moveTo>
                      <a:pt x="260350" y="0"/>
                    </a:moveTo>
                    <a:lnTo>
                      <a:pt x="52070" y="0"/>
                    </a:lnTo>
                    <a:lnTo>
                      <a:pt x="31825" y="4099"/>
                    </a:lnTo>
                    <a:lnTo>
                      <a:pt x="15271" y="15271"/>
                    </a:lnTo>
                    <a:lnTo>
                      <a:pt x="4099" y="31825"/>
                    </a:lnTo>
                    <a:lnTo>
                      <a:pt x="0" y="52070"/>
                    </a:lnTo>
                    <a:lnTo>
                      <a:pt x="0" y="606298"/>
                    </a:lnTo>
                    <a:lnTo>
                      <a:pt x="4099" y="626542"/>
                    </a:lnTo>
                    <a:lnTo>
                      <a:pt x="15271" y="643096"/>
                    </a:lnTo>
                    <a:lnTo>
                      <a:pt x="31825" y="654268"/>
                    </a:lnTo>
                    <a:lnTo>
                      <a:pt x="52070" y="658368"/>
                    </a:lnTo>
                    <a:lnTo>
                      <a:pt x="260350" y="658368"/>
                    </a:lnTo>
                    <a:lnTo>
                      <a:pt x="280594" y="654268"/>
                    </a:lnTo>
                    <a:lnTo>
                      <a:pt x="297148" y="643096"/>
                    </a:lnTo>
                    <a:lnTo>
                      <a:pt x="308320" y="626542"/>
                    </a:lnTo>
                    <a:lnTo>
                      <a:pt x="312420" y="606298"/>
                    </a:lnTo>
                    <a:lnTo>
                      <a:pt x="312420" y="52070"/>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26" name="object 26"/>
              <p:cNvSpPr/>
              <p:nvPr/>
            </p:nvSpPr>
            <p:spPr>
              <a:xfrm>
                <a:off x="9383268" y="3276600"/>
                <a:ext cx="312420" cy="658495"/>
              </a:xfrm>
              <a:custGeom>
                <a:avLst/>
                <a:gdLst/>
                <a:ahLst/>
                <a:cxnLst/>
                <a:rect l="l" t="t" r="r" b="b"/>
                <a:pathLst>
                  <a:path w="312420" h="658495">
                    <a:moveTo>
                      <a:pt x="0" y="52070"/>
                    </a:moveTo>
                    <a:lnTo>
                      <a:pt x="4099" y="31825"/>
                    </a:lnTo>
                    <a:lnTo>
                      <a:pt x="15271" y="15271"/>
                    </a:lnTo>
                    <a:lnTo>
                      <a:pt x="31825" y="4099"/>
                    </a:lnTo>
                    <a:lnTo>
                      <a:pt x="52070" y="0"/>
                    </a:lnTo>
                    <a:lnTo>
                      <a:pt x="260350" y="0"/>
                    </a:lnTo>
                    <a:lnTo>
                      <a:pt x="280594" y="4099"/>
                    </a:lnTo>
                    <a:lnTo>
                      <a:pt x="297148" y="15271"/>
                    </a:lnTo>
                    <a:lnTo>
                      <a:pt x="308320" y="31825"/>
                    </a:lnTo>
                    <a:lnTo>
                      <a:pt x="312420" y="52070"/>
                    </a:lnTo>
                    <a:lnTo>
                      <a:pt x="312420" y="606298"/>
                    </a:lnTo>
                    <a:lnTo>
                      <a:pt x="308320" y="626542"/>
                    </a:lnTo>
                    <a:lnTo>
                      <a:pt x="297148" y="643096"/>
                    </a:lnTo>
                    <a:lnTo>
                      <a:pt x="280594" y="654268"/>
                    </a:lnTo>
                    <a:lnTo>
                      <a:pt x="260350" y="658368"/>
                    </a:lnTo>
                    <a:lnTo>
                      <a:pt x="52070" y="658368"/>
                    </a:lnTo>
                    <a:lnTo>
                      <a:pt x="31825" y="654268"/>
                    </a:lnTo>
                    <a:lnTo>
                      <a:pt x="15271" y="643096"/>
                    </a:lnTo>
                    <a:lnTo>
                      <a:pt x="4099" y="626542"/>
                    </a:lnTo>
                    <a:lnTo>
                      <a:pt x="0" y="606298"/>
                    </a:lnTo>
                    <a:lnTo>
                      <a:pt x="0" y="52070"/>
                    </a:lnTo>
                    <a:close/>
                  </a:path>
                </a:pathLst>
              </a:custGeom>
              <a:ln w="9525">
                <a:solidFill>
                  <a:srgbClr val="6CE9FF"/>
                </a:solidFill>
              </a:ln>
            </p:spPr>
            <p:txBody>
              <a:bodyPr wrap="square" lIns="0" tIns="0" rIns="0" bIns="0" rtlCol="0"/>
              <a:lstStyle/>
              <a:p>
                <a:endParaRPr sz="1350"/>
              </a:p>
            </p:txBody>
          </p:sp>
          <p:sp>
            <p:nvSpPr>
              <p:cNvPr id="27" name="object 27"/>
              <p:cNvSpPr/>
              <p:nvPr/>
            </p:nvSpPr>
            <p:spPr>
              <a:xfrm>
                <a:off x="9383268" y="4395216"/>
                <a:ext cx="312420" cy="657225"/>
              </a:xfrm>
              <a:custGeom>
                <a:avLst/>
                <a:gdLst/>
                <a:ahLst/>
                <a:cxnLst/>
                <a:rect l="l" t="t" r="r" b="b"/>
                <a:pathLst>
                  <a:path w="312420" h="657225">
                    <a:moveTo>
                      <a:pt x="260350" y="0"/>
                    </a:moveTo>
                    <a:lnTo>
                      <a:pt x="52070" y="0"/>
                    </a:lnTo>
                    <a:lnTo>
                      <a:pt x="31825" y="4099"/>
                    </a:lnTo>
                    <a:lnTo>
                      <a:pt x="15271" y="15271"/>
                    </a:lnTo>
                    <a:lnTo>
                      <a:pt x="4099" y="31825"/>
                    </a:lnTo>
                    <a:lnTo>
                      <a:pt x="0" y="52069"/>
                    </a:lnTo>
                    <a:lnTo>
                      <a:pt x="0" y="604773"/>
                    </a:lnTo>
                    <a:lnTo>
                      <a:pt x="4099" y="625018"/>
                    </a:lnTo>
                    <a:lnTo>
                      <a:pt x="15271" y="641572"/>
                    </a:lnTo>
                    <a:lnTo>
                      <a:pt x="31825" y="652744"/>
                    </a:lnTo>
                    <a:lnTo>
                      <a:pt x="52070" y="656843"/>
                    </a:lnTo>
                    <a:lnTo>
                      <a:pt x="260350" y="656843"/>
                    </a:lnTo>
                    <a:lnTo>
                      <a:pt x="280594" y="652744"/>
                    </a:lnTo>
                    <a:lnTo>
                      <a:pt x="297148" y="641572"/>
                    </a:lnTo>
                    <a:lnTo>
                      <a:pt x="308320" y="625018"/>
                    </a:lnTo>
                    <a:lnTo>
                      <a:pt x="312420" y="604773"/>
                    </a:lnTo>
                    <a:lnTo>
                      <a:pt x="312420" y="52069"/>
                    </a:lnTo>
                    <a:lnTo>
                      <a:pt x="308320" y="31825"/>
                    </a:lnTo>
                    <a:lnTo>
                      <a:pt x="297148" y="15271"/>
                    </a:lnTo>
                    <a:lnTo>
                      <a:pt x="280594" y="4099"/>
                    </a:lnTo>
                    <a:lnTo>
                      <a:pt x="260350" y="0"/>
                    </a:lnTo>
                    <a:close/>
                  </a:path>
                </a:pathLst>
              </a:custGeom>
              <a:solidFill>
                <a:srgbClr val="6CE9FF"/>
              </a:solidFill>
            </p:spPr>
            <p:txBody>
              <a:bodyPr wrap="square" lIns="0" tIns="0" rIns="0" bIns="0" rtlCol="0"/>
              <a:lstStyle/>
              <a:p>
                <a:endParaRPr sz="1350"/>
              </a:p>
            </p:txBody>
          </p:sp>
          <p:sp>
            <p:nvSpPr>
              <p:cNvPr id="28" name="object 28"/>
              <p:cNvSpPr/>
              <p:nvPr/>
            </p:nvSpPr>
            <p:spPr>
              <a:xfrm>
                <a:off x="9383268" y="4395216"/>
                <a:ext cx="312420" cy="657225"/>
              </a:xfrm>
              <a:custGeom>
                <a:avLst/>
                <a:gdLst/>
                <a:ahLst/>
                <a:cxnLst/>
                <a:rect l="l" t="t" r="r" b="b"/>
                <a:pathLst>
                  <a:path w="312420" h="657225">
                    <a:moveTo>
                      <a:pt x="0" y="52069"/>
                    </a:moveTo>
                    <a:lnTo>
                      <a:pt x="4099" y="31825"/>
                    </a:lnTo>
                    <a:lnTo>
                      <a:pt x="15271" y="15271"/>
                    </a:lnTo>
                    <a:lnTo>
                      <a:pt x="31825" y="4099"/>
                    </a:lnTo>
                    <a:lnTo>
                      <a:pt x="52070" y="0"/>
                    </a:lnTo>
                    <a:lnTo>
                      <a:pt x="260350" y="0"/>
                    </a:lnTo>
                    <a:lnTo>
                      <a:pt x="280594" y="4099"/>
                    </a:lnTo>
                    <a:lnTo>
                      <a:pt x="297148" y="15271"/>
                    </a:lnTo>
                    <a:lnTo>
                      <a:pt x="308320" y="31825"/>
                    </a:lnTo>
                    <a:lnTo>
                      <a:pt x="312420" y="52069"/>
                    </a:lnTo>
                    <a:lnTo>
                      <a:pt x="312420" y="604773"/>
                    </a:lnTo>
                    <a:lnTo>
                      <a:pt x="308320" y="625018"/>
                    </a:lnTo>
                    <a:lnTo>
                      <a:pt x="297148" y="641572"/>
                    </a:lnTo>
                    <a:lnTo>
                      <a:pt x="280594" y="652744"/>
                    </a:lnTo>
                    <a:lnTo>
                      <a:pt x="260350" y="656843"/>
                    </a:lnTo>
                    <a:lnTo>
                      <a:pt x="52070" y="656843"/>
                    </a:lnTo>
                    <a:lnTo>
                      <a:pt x="31825" y="652744"/>
                    </a:lnTo>
                    <a:lnTo>
                      <a:pt x="15271" y="641572"/>
                    </a:lnTo>
                    <a:lnTo>
                      <a:pt x="4099" y="625018"/>
                    </a:lnTo>
                    <a:lnTo>
                      <a:pt x="0" y="604773"/>
                    </a:lnTo>
                    <a:lnTo>
                      <a:pt x="0" y="52069"/>
                    </a:lnTo>
                    <a:close/>
                  </a:path>
                </a:pathLst>
              </a:custGeom>
              <a:ln w="9524">
                <a:solidFill>
                  <a:srgbClr val="6CE9FF"/>
                </a:solidFill>
              </a:ln>
            </p:spPr>
            <p:txBody>
              <a:bodyPr wrap="square" lIns="0" tIns="0" rIns="0" bIns="0" rtlCol="0"/>
              <a:lstStyle/>
              <a:p>
                <a:endParaRPr sz="1350"/>
              </a:p>
            </p:txBody>
          </p:sp>
          <p:sp>
            <p:nvSpPr>
              <p:cNvPr id="29" name="object 29"/>
              <p:cNvSpPr/>
              <p:nvPr/>
            </p:nvSpPr>
            <p:spPr>
              <a:xfrm>
                <a:off x="7182612" y="3897375"/>
                <a:ext cx="2394585" cy="504190"/>
              </a:xfrm>
              <a:custGeom>
                <a:avLst/>
                <a:gdLst/>
                <a:ahLst/>
                <a:cxnLst/>
                <a:rect l="l" t="t" r="r" b="b"/>
                <a:pathLst>
                  <a:path w="2394584" h="504189">
                    <a:moveTo>
                      <a:pt x="2394204" y="113792"/>
                    </a:moveTo>
                    <a:lnTo>
                      <a:pt x="2387854" y="101092"/>
                    </a:lnTo>
                    <a:lnTo>
                      <a:pt x="2356459" y="38315"/>
                    </a:lnTo>
                    <a:lnTo>
                      <a:pt x="2357247" y="37592"/>
                    </a:lnTo>
                    <a:lnTo>
                      <a:pt x="2352979" y="36779"/>
                    </a:lnTo>
                    <a:lnTo>
                      <a:pt x="2349754" y="35941"/>
                    </a:lnTo>
                    <a:lnTo>
                      <a:pt x="2349754" y="113792"/>
                    </a:lnTo>
                    <a:lnTo>
                      <a:pt x="2349754" y="483323"/>
                    </a:lnTo>
                    <a:lnTo>
                      <a:pt x="2323236" y="459727"/>
                    </a:lnTo>
                    <a:lnTo>
                      <a:pt x="2323236" y="476821"/>
                    </a:lnTo>
                    <a:lnTo>
                      <a:pt x="2264054" y="451548"/>
                    </a:lnTo>
                    <a:lnTo>
                      <a:pt x="2264054" y="465226"/>
                    </a:lnTo>
                    <a:lnTo>
                      <a:pt x="2186800" y="443534"/>
                    </a:lnTo>
                    <a:lnTo>
                      <a:pt x="2186800" y="456780"/>
                    </a:lnTo>
                    <a:lnTo>
                      <a:pt x="1949157" y="408876"/>
                    </a:lnTo>
                    <a:lnTo>
                      <a:pt x="1965248" y="394550"/>
                    </a:lnTo>
                    <a:lnTo>
                      <a:pt x="2186800" y="456780"/>
                    </a:lnTo>
                    <a:lnTo>
                      <a:pt x="2186800" y="443534"/>
                    </a:lnTo>
                    <a:lnTo>
                      <a:pt x="1976564" y="384479"/>
                    </a:lnTo>
                    <a:lnTo>
                      <a:pt x="2008454" y="356095"/>
                    </a:lnTo>
                    <a:lnTo>
                      <a:pt x="2264054" y="465226"/>
                    </a:lnTo>
                    <a:lnTo>
                      <a:pt x="2264054" y="451548"/>
                    </a:lnTo>
                    <a:lnTo>
                      <a:pt x="2018868" y="346824"/>
                    </a:lnTo>
                    <a:lnTo>
                      <a:pt x="2098040" y="276339"/>
                    </a:lnTo>
                    <a:lnTo>
                      <a:pt x="2323236" y="476821"/>
                    </a:lnTo>
                    <a:lnTo>
                      <a:pt x="2323236" y="459727"/>
                    </a:lnTo>
                    <a:lnTo>
                      <a:pt x="2107641" y="267792"/>
                    </a:lnTo>
                    <a:lnTo>
                      <a:pt x="2299462" y="97028"/>
                    </a:lnTo>
                    <a:lnTo>
                      <a:pt x="2301875" y="102616"/>
                    </a:lnTo>
                    <a:lnTo>
                      <a:pt x="2307069" y="96481"/>
                    </a:lnTo>
                    <a:lnTo>
                      <a:pt x="2319617" y="110566"/>
                    </a:lnTo>
                    <a:lnTo>
                      <a:pt x="2318004" y="113792"/>
                    </a:lnTo>
                    <a:lnTo>
                      <a:pt x="2322499" y="113792"/>
                    </a:lnTo>
                    <a:lnTo>
                      <a:pt x="2325116" y="116713"/>
                    </a:lnTo>
                    <a:lnTo>
                      <a:pt x="2326271" y="113792"/>
                    </a:lnTo>
                    <a:lnTo>
                      <a:pt x="2349754" y="113792"/>
                    </a:lnTo>
                    <a:lnTo>
                      <a:pt x="2349754" y="35941"/>
                    </a:lnTo>
                    <a:lnTo>
                      <a:pt x="2289035" y="19926"/>
                    </a:lnTo>
                    <a:lnTo>
                      <a:pt x="2289035" y="89306"/>
                    </a:lnTo>
                    <a:lnTo>
                      <a:pt x="2098090" y="259295"/>
                    </a:lnTo>
                    <a:lnTo>
                      <a:pt x="2088489" y="250748"/>
                    </a:lnTo>
                    <a:lnTo>
                      <a:pt x="2088489" y="267843"/>
                    </a:lnTo>
                    <a:lnTo>
                      <a:pt x="2005965" y="341312"/>
                    </a:lnTo>
                    <a:lnTo>
                      <a:pt x="1995551" y="336867"/>
                    </a:lnTo>
                    <a:lnTo>
                      <a:pt x="1995551" y="350583"/>
                    </a:lnTo>
                    <a:lnTo>
                      <a:pt x="1962061" y="380403"/>
                    </a:lnTo>
                    <a:lnTo>
                      <a:pt x="1950758" y="377240"/>
                    </a:lnTo>
                    <a:lnTo>
                      <a:pt x="1950758" y="390486"/>
                    </a:lnTo>
                    <a:lnTo>
                      <a:pt x="1933613" y="405739"/>
                    </a:lnTo>
                    <a:lnTo>
                      <a:pt x="1921751" y="403352"/>
                    </a:lnTo>
                    <a:lnTo>
                      <a:pt x="1921751" y="416293"/>
                    </a:lnTo>
                    <a:lnTo>
                      <a:pt x="1845818" y="483895"/>
                    </a:lnTo>
                    <a:lnTo>
                      <a:pt x="1845818" y="400989"/>
                    </a:lnTo>
                    <a:lnTo>
                      <a:pt x="1921751" y="416293"/>
                    </a:lnTo>
                    <a:lnTo>
                      <a:pt x="1921751" y="403352"/>
                    </a:lnTo>
                    <a:lnTo>
                      <a:pt x="1845818" y="388035"/>
                    </a:lnTo>
                    <a:lnTo>
                      <a:pt x="1845818" y="361010"/>
                    </a:lnTo>
                    <a:lnTo>
                      <a:pt x="1950758" y="390486"/>
                    </a:lnTo>
                    <a:lnTo>
                      <a:pt x="1950758" y="377240"/>
                    </a:lnTo>
                    <a:lnTo>
                      <a:pt x="1845818" y="347764"/>
                    </a:lnTo>
                    <a:lnTo>
                      <a:pt x="1845818" y="286651"/>
                    </a:lnTo>
                    <a:lnTo>
                      <a:pt x="1995551" y="350583"/>
                    </a:lnTo>
                    <a:lnTo>
                      <a:pt x="1995551" y="336867"/>
                    </a:lnTo>
                    <a:lnTo>
                      <a:pt x="1845818" y="272910"/>
                    </a:lnTo>
                    <a:lnTo>
                      <a:pt x="1845818" y="262737"/>
                    </a:lnTo>
                    <a:lnTo>
                      <a:pt x="2005952" y="194360"/>
                    </a:lnTo>
                    <a:lnTo>
                      <a:pt x="2088489" y="267843"/>
                    </a:lnTo>
                    <a:lnTo>
                      <a:pt x="2088489" y="250748"/>
                    </a:lnTo>
                    <a:lnTo>
                      <a:pt x="2018931" y="188823"/>
                    </a:lnTo>
                    <a:lnTo>
                      <a:pt x="2285987" y="74790"/>
                    </a:lnTo>
                    <a:lnTo>
                      <a:pt x="2289035" y="89306"/>
                    </a:lnTo>
                    <a:lnTo>
                      <a:pt x="2289035" y="19926"/>
                    </a:lnTo>
                    <a:lnTo>
                      <a:pt x="2273681" y="15875"/>
                    </a:lnTo>
                    <a:lnTo>
                      <a:pt x="2274900" y="21729"/>
                    </a:lnTo>
                    <a:lnTo>
                      <a:pt x="2273554" y="21463"/>
                    </a:lnTo>
                    <a:lnTo>
                      <a:pt x="2276729" y="32804"/>
                    </a:lnTo>
                    <a:lnTo>
                      <a:pt x="2271903" y="32512"/>
                    </a:lnTo>
                    <a:lnTo>
                      <a:pt x="2278227" y="47332"/>
                    </a:lnTo>
                    <a:lnTo>
                      <a:pt x="2263851" y="50342"/>
                    </a:lnTo>
                    <a:lnTo>
                      <a:pt x="2263851" y="70396"/>
                    </a:lnTo>
                    <a:lnTo>
                      <a:pt x="2008441" y="179489"/>
                    </a:lnTo>
                    <a:lnTo>
                      <a:pt x="1995462" y="167932"/>
                    </a:lnTo>
                    <a:lnTo>
                      <a:pt x="1995462" y="185026"/>
                    </a:lnTo>
                    <a:lnTo>
                      <a:pt x="1845818" y="248945"/>
                    </a:lnTo>
                    <a:lnTo>
                      <a:pt x="1845818" y="187833"/>
                    </a:lnTo>
                    <a:lnTo>
                      <a:pt x="1961972" y="155206"/>
                    </a:lnTo>
                    <a:lnTo>
                      <a:pt x="1995462" y="185026"/>
                    </a:lnTo>
                    <a:lnTo>
                      <a:pt x="1995462" y="167932"/>
                    </a:lnTo>
                    <a:lnTo>
                      <a:pt x="1976564" y="151104"/>
                    </a:lnTo>
                    <a:lnTo>
                      <a:pt x="2263851" y="70396"/>
                    </a:lnTo>
                    <a:lnTo>
                      <a:pt x="2263851" y="50342"/>
                    </a:lnTo>
                    <a:lnTo>
                      <a:pt x="2178227" y="68275"/>
                    </a:lnTo>
                    <a:lnTo>
                      <a:pt x="2178227" y="81267"/>
                    </a:lnTo>
                    <a:lnTo>
                      <a:pt x="1965299" y="141071"/>
                    </a:lnTo>
                    <a:lnTo>
                      <a:pt x="1951431" y="128727"/>
                    </a:lnTo>
                    <a:lnTo>
                      <a:pt x="2178227" y="81267"/>
                    </a:lnTo>
                    <a:lnTo>
                      <a:pt x="2178227" y="68275"/>
                    </a:lnTo>
                    <a:lnTo>
                      <a:pt x="1950694" y="115900"/>
                    </a:lnTo>
                    <a:lnTo>
                      <a:pt x="1950694" y="145173"/>
                    </a:lnTo>
                    <a:lnTo>
                      <a:pt x="1845818" y="174625"/>
                    </a:lnTo>
                    <a:lnTo>
                      <a:pt x="1845818" y="150825"/>
                    </a:lnTo>
                    <a:lnTo>
                      <a:pt x="1935873" y="131978"/>
                    </a:lnTo>
                    <a:lnTo>
                      <a:pt x="1950694" y="145173"/>
                    </a:lnTo>
                    <a:lnTo>
                      <a:pt x="1950694" y="115900"/>
                    </a:lnTo>
                    <a:lnTo>
                      <a:pt x="1939620" y="118211"/>
                    </a:lnTo>
                    <a:lnTo>
                      <a:pt x="1924062" y="104368"/>
                    </a:lnTo>
                    <a:lnTo>
                      <a:pt x="1924062" y="121475"/>
                    </a:lnTo>
                    <a:lnTo>
                      <a:pt x="1845818" y="137845"/>
                    </a:lnTo>
                    <a:lnTo>
                      <a:pt x="1845818" y="113792"/>
                    </a:lnTo>
                    <a:lnTo>
                      <a:pt x="1869922" y="113792"/>
                    </a:lnTo>
                    <a:lnTo>
                      <a:pt x="1871091" y="116713"/>
                    </a:lnTo>
                    <a:lnTo>
                      <a:pt x="1873681" y="113792"/>
                    </a:lnTo>
                    <a:lnTo>
                      <a:pt x="1877568" y="113792"/>
                    </a:lnTo>
                    <a:lnTo>
                      <a:pt x="1876171" y="111010"/>
                    </a:lnTo>
                    <a:lnTo>
                      <a:pt x="1892160" y="93052"/>
                    </a:lnTo>
                    <a:lnTo>
                      <a:pt x="1924062" y="121475"/>
                    </a:lnTo>
                    <a:lnTo>
                      <a:pt x="1924062" y="104368"/>
                    </a:lnTo>
                    <a:lnTo>
                      <a:pt x="1900656" y="83515"/>
                    </a:lnTo>
                    <a:lnTo>
                      <a:pt x="1908187" y="75057"/>
                    </a:lnTo>
                    <a:lnTo>
                      <a:pt x="1921764" y="59817"/>
                    </a:lnTo>
                    <a:lnTo>
                      <a:pt x="1839976" y="37731"/>
                    </a:lnTo>
                    <a:lnTo>
                      <a:pt x="1840103" y="37592"/>
                    </a:lnTo>
                    <a:lnTo>
                      <a:pt x="1833118" y="37071"/>
                    </a:lnTo>
                    <a:lnTo>
                      <a:pt x="1833118" y="113792"/>
                    </a:lnTo>
                    <a:lnTo>
                      <a:pt x="1833118" y="140500"/>
                    </a:lnTo>
                    <a:lnTo>
                      <a:pt x="1833118" y="484390"/>
                    </a:lnTo>
                    <a:lnTo>
                      <a:pt x="1802752" y="459486"/>
                    </a:lnTo>
                    <a:lnTo>
                      <a:pt x="1802752" y="475830"/>
                    </a:lnTo>
                    <a:lnTo>
                      <a:pt x="1743735" y="451624"/>
                    </a:lnTo>
                    <a:lnTo>
                      <a:pt x="1743735" y="465391"/>
                    </a:lnTo>
                    <a:lnTo>
                      <a:pt x="1516621" y="403288"/>
                    </a:lnTo>
                    <a:lnTo>
                      <a:pt x="1553743" y="387438"/>
                    </a:lnTo>
                    <a:lnTo>
                      <a:pt x="1743735" y="465391"/>
                    </a:lnTo>
                    <a:lnTo>
                      <a:pt x="1743735" y="451624"/>
                    </a:lnTo>
                    <a:lnTo>
                      <a:pt x="1570177" y="380428"/>
                    </a:lnTo>
                    <a:lnTo>
                      <a:pt x="1625879" y="356654"/>
                    </a:lnTo>
                    <a:lnTo>
                      <a:pt x="1667764" y="365099"/>
                    </a:lnTo>
                    <a:lnTo>
                      <a:pt x="1802752" y="475830"/>
                    </a:lnTo>
                    <a:lnTo>
                      <a:pt x="1802752" y="459486"/>
                    </a:lnTo>
                    <a:lnTo>
                      <a:pt x="1694180" y="370420"/>
                    </a:lnTo>
                    <a:lnTo>
                      <a:pt x="1833118" y="398424"/>
                    </a:lnTo>
                    <a:lnTo>
                      <a:pt x="1833118" y="385470"/>
                    </a:lnTo>
                    <a:lnTo>
                      <a:pt x="1673237" y="353250"/>
                    </a:lnTo>
                    <a:lnTo>
                      <a:pt x="1659763" y="342176"/>
                    </a:lnTo>
                    <a:lnTo>
                      <a:pt x="1706994" y="322008"/>
                    </a:lnTo>
                    <a:lnTo>
                      <a:pt x="1833118" y="357441"/>
                    </a:lnTo>
                    <a:lnTo>
                      <a:pt x="1833118" y="344195"/>
                    </a:lnTo>
                    <a:lnTo>
                      <a:pt x="1725688" y="314032"/>
                    </a:lnTo>
                    <a:lnTo>
                      <a:pt x="1817814" y="274701"/>
                    </a:lnTo>
                    <a:lnTo>
                      <a:pt x="1833118" y="281228"/>
                    </a:lnTo>
                    <a:lnTo>
                      <a:pt x="1833118" y="254368"/>
                    </a:lnTo>
                    <a:lnTo>
                      <a:pt x="1817763" y="260934"/>
                    </a:lnTo>
                    <a:lnTo>
                      <a:pt x="1801672" y="254063"/>
                    </a:lnTo>
                    <a:lnTo>
                      <a:pt x="1801672" y="267804"/>
                    </a:lnTo>
                    <a:lnTo>
                      <a:pt x="1706232" y="308559"/>
                    </a:lnTo>
                    <a:lnTo>
                      <a:pt x="1687537" y="303314"/>
                    </a:lnTo>
                    <a:lnTo>
                      <a:pt x="1687537" y="316547"/>
                    </a:lnTo>
                    <a:lnTo>
                      <a:pt x="1648726" y="333121"/>
                    </a:lnTo>
                    <a:lnTo>
                      <a:pt x="1646834" y="331571"/>
                    </a:lnTo>
                    <a:lnTo>
                      <a:pt x="1646834" y="347916"/>
                    </a:lnTo>
                    <a:lnTo>
                      <a:pt x="1646491" y="347853"/>
                    </a:lnTo>
                    <a:lnTo>
                      <a:pt x="1646669" y="347776"/>
                    </a:lnTo>
                    <a:lnTo>
                      <a:pt x="1646834" y="347916"/>
                    </a:lnTo>
                    <a:lnTo>
                      <a:pt x="1646834" y="331571"/>
                    </a:lnTo>
                    <a:lnTo>
                      <a:pt x="1635620" y="322376"/>
                    </a:lnTo>
                    <a:lnTo>
                      <a:pt x="1635620" y="338721"/>
                    </a:lnTo>
                    <a:lnTo>
                      <a:pt x="1624584" y="343433"/>
                    </a:lnTo>
                    <a:lnTo>
                      <a:pt x="1603984" y="339293"/>
                    </a:lnTo>
                    <a:lnTo>
                      <a:pt x="1603984" y="352234"/>
                    </a:lnTo>
                    <a:lnTo>
                      <a:pt x="1553743" y="373684"/>
                    </a:lnTo>
                    <a:lnTo>
                      <a:pt x="1537309" y="366953"/>
                    </a:lnTo>
                    <a:lnTo>
                      <a:pt x="1537309" y="380695"/>
                    </a:lnTo>
                    <a:lnTo>
                      <a:pt x="1496987" y="397916"/>
                    </a:lnTo>
                    <a:lnTo>
                      <a:pt x="1478114" y="392760"/>
                    </a:lnTo>
                    <a:lnTo>
                      <a:pt x="1478114" y="405980"/>
                    </a:lnTo>
                    <a:lnTo>
                      <a:pt x="1316990" y="474789"/>
                    </a:lnTo>
                    <a:lnTo>
                      <a:pt x="1420177" y="390131"/>
                    </a:lnTo>
                    <a:lnTo>
                      <a:pt x="1478114" y="405980"/>
                    </a:lnTo>
                    <a:lnTo>
                      <a:pt x="1478114" y="392760"/>
                    </a:lnTo>
                    <a:lnTo>
                      <a:pt x="1432267" y="380225"/>
                    </a:lnTo>
                    <a:lnTo>
                      <a:pt x="1466900" y="351802"/>
                    </a:lnTo>
                    <a:lnTo>
                      <a:pt x="1537309" y="380695"/>
                    </a:lnTo>
                    <a:lnTo>
                      <a:pt x="1537309" y="366953"/>
                    </a:lnTo>
                    <a:lnTo>
                      <a:pt x="1478076" y="342646"/>
                    </a:lnTo>
                    <a:lnTo>
                      <a:pt x="1493532" y="329971"/>
                    </a:lnTo>
                    <a:lnTo>
                      <a:pt x="1603984" y="352234"/>
                    </a:lnTo>
                    <a:lnTo>
                      <a:pt x="1603984" y="339293"/>
                    </a:lnTo>
                    <a:lnTo>
                      <a:pt x="1506207" y="319570"/>
                    </a:lnTo>
                    <a:lnTo>
                      <a:pt x="1555191" y="279374"/>
                    </a:lnTo>
                    <a:lnTo>
                      <a:pt x="1567484" y="282829"/>
                    </a:lnTo>
                    <a:lnTo>
                      <a:pt x="1635620" y="338721"/>
                    </a:lnTo>
                    <a:lnTo>
                      <a:pt x="1635620" y="322376"/>
                    </a:lnTo>
                    <a:lnTo>
                      <a:pt x="1597774" y="291338"/>
                    </a:lnTo>
                    <a:lnTo>
                      <a:pt x="1687537" y="316547"/>
                    </a:lnTo>
                    <a:lnTo>
                      <a:pt x="1687537" y="303314"/>
                    </a:lnTo>
                    <a:lnTo>
                      <a:pt x="1573263" y="271221"/>
                    </a:lnTo>
                    <a:lnTo>
                      <a:pt x="1569199" y="267881"/>
                    </a:lnTo>
                    <a:lnTo>
                      <a:pt x="1573555" y="264299"/>
                    </a:lnTo>
                    <a:lnTo>
                      <a:pt x="1706206" y="227037"/>
                    </a:lnTo>
                    <a:lnTo>
                      <a:pt x="1801672" y="267804"/>
                    </a:lnTo>
                    <a:lnTo>
                      <a:pt x="1801672" y="254063"/>
                    </a:lnTo>
                    <a:lnTo>
                      <a:pt x="1725637" y="221589"/>
                    </a:lnTo>
                    <a:lnTo>
                      <a:pt x="1833118" y="191389"/>
                    </a:lnTo>
                    <a:lnTo>
                      <a:pt x="1833118" y="178193"/>
                    </a:lnTo>
                    <a:lnTo>
                      <a:pt x="1706981" y="213614"/>
                    </a:lnTo>
                    <a:lnTo>
                      <a:pt x="1687550" y="205320"/>
                    </a:lnTo>
                    <a:lnTo>
                      <a:pt x="1687550" y="219075"/>
                    </a:lnTo>
                    <a:lnTo>
                      <a:pt x="1598041" y="244208"/>
                    </a:lnTo>
                    <a:lnTo>
                      <a:pt x="1648828" y="202539"/>
                    </a:lnTo>
                    <a:lnTo>
                      <a:pt x="1687550" y="219075"/>
                    </a:lnTo>
                    <a:lnTo>
                      <a:pt x="1687550" y="205320"/>
                    </a:lnTo>
                    <a:lnTo>
                      <a:pt x="1659851" y="193497"/>
                    </a:lnTo>
                    <a:lnTo>
                      <a:pt x="1666011" y="188442"/>
                    </a:lnTo>
                    <a:lnTo>
                      <a:pt x="1833118" y="153479"/>
                    </a:lnTo>
                    <a:lnTo>
                      <a:pt x="1833118" y="140500"/>
                    </a:lnTo>
                    <a:lnTo>
                      <a:pt x="1687233" y="171030"/>
                    </a:lnTo>
                    <a:lnTo>
                      <a:pt x="1780959" y="94132"/>
                    </a:lnTo>
                    <a:lnTo>
                      <a:pt x="1784096" y="101727"/>
                    </a:lnTo>
                    <a:lnTo>
                      <a:pt x="1789087" y="96012"/>
                    </a:lnTo>
                    <a:lnTo>
                      <a:pt x="1802244" y="112039"/>
                    </a:lnTo>
                    <a:lnTo>
                      <a:pt x="1801368" y="113792"/>
                    </a:lnTo>
                    <a:lnTo>
                      <a:pt x="1803692" y="113792"/>
                    </a:lnTo>
                    <a:lnTo>
                      <a:pt x="1805051" y="115443"/>
                    </a:lnTo>
                    <a:lnTo>
                      <a:pt x="1805774" y="113792"/>
                    </a:lnTo>
                    <a:lnTo>
                      <a:pt x="1833118" y="113792"/>
                    </a:lnTo>
                    <a:lnTo>
                      <a:pt x="1833118" y="37071"/>
                    </a:lnTo>
                    <a:lnTo>
                      <a:pt x="1775904" y="32804"/>
                    </a:lnTo>
                    <a:lnTo>
                      <a:pt x="1775904" y="81826"/>
                    </a:lnTo>
                    <a:lnTo>
                      <a:pt x="1660309" y="176669"/>
                    </a:lnTo>
                    <a:lnTo>
                      <a:pt x="1635620" y="181851"/>
                    </a:lnTo>
                    <a:lnTo>
                      <a:pt x="1635620" y="196913"/>
                    </a:lnTo>
                    <a:lnTo>
                      <a:pt x="1567548" y="252768"/>
                    </a:lnTo>
                    <a:lnTo>
                      <a:pt x="1555064" y="256286"/>
                    </a:lnTo>
                    <a:lnTo>
                      <a:pt x="1540243" y="244132"/>
                    </a:lnTo>
                    <a:lnTo>
                      <a:pt x="1540243" y="275170"/>
                    </a:lnTo>
                    <a:lnTo>
                      <a:pt x="1490091" y="316318"/>
                    </a:lnTo>
                    <a:lnTo>
                      <a:pt x="1477429" y="313778"/>
                    </a:lnTo>
                    <a:lnTo>
                      <a:pt x="1477429" y="326720"/>
                    </a:lnTo>
                    <a:lnTo>
                      <a:pt x="1464703" y="337159"/>
                    </a:lnTo>
                    <a:lnTo>
                      <a:pt x="1453540" y="332587"/>
                    </a:lnTo>
                    <a:lnTo>
                      <a:pt x="1453540" y="346316"/>
                    </a:lnTo>
                    <a:lnTo>
                      <a:pt x="1417231" y="376110"/>
                    </a:lnTo>
                    <a:lnTo>
                      <a:pt x="1405140" y="372808"/>
                    </a:lnTo>
                    <a:lnTo>
                      <a:pt x="1405140" y="386016"/>
                    </a:lnTo>
                    <a:lnTo>
                      <a:pt x="1284986" y="484606"/>
                    </a:lnTo>
                    <a:lnTo>
                      <a:pt x="1284986" y="353148"/>
                    </a:lnTo>
                    <a:lnTo>
                      <a:pt x="1405140" y="386016"/>
                    </a:lnTo>
                    <a:lnTo>
                      <a:pt x="1405140" y="372808"/>
                    </a:lnTo>
                    <a:lnTo>
                      <a:pt x="1294739" y="342620"/>
                    </a:lnTo>
                    <a:lnTo>
                      <a:pt x="1383652" y="317652"/>
                    </a:lnTo>
                    <a:lnTo>
                      <a:pt x="1453540" y="346316"/>
                    </a:lnTo>
                    <a:lnTo>
                      <a:pt x="1453540" y="332587"/>
                    </a:lnTo>
                    <a:lnTo>
                      <a:pt x="1403527" y="312064"/>
                    </a:lnTo>
                    <a:lnTo>
                      <a:pt x="1404035" y="311924"/>
                    </a:lnTo>
                    <a:lnTo>
                      <a:pt x="1477429" y="326720"/>
                    </a:lnTo>
                    <a:lnTo>
                      <a:pt x="1477429" y="313778"/>
                    </a:lnTo>
                    <a:lnTo>
                      <a:pt x="1430870" y="304380"/>
                    </a:lnTo>
                    <a:lnTo>
                      <a:pt x="1537538" y="274408"/>
                    </a:lnTo>
                    <a:lnTo>
                      <a:pt x="1540243" y="275170"/>
                    </a:lnTo>
                    <a:lnTo>
                      <a:pt x="1540243" y="244132"/>
                    </a:lnTo>
                    <a:lnTo>
                      <a:pt x="1540217" y="260451"/>
                    </a:lnTo>
                    <a:lnTo>
                      <a:pt x="1537563" y="261200"/>
                    </a:lnTo>
                    <a:lnTo>
                      <a:pt x="1514030" y="254596"/>
                    </a:lnTo>
                    <a:lnTo>
                      <a:pt x="1514030" y="267804"/>
                    </a:lnTo>
                    <a:lnTo>
                      <a:pt x="1403464" y="298856"/>
                    </a:lnTo>
                    <a:lnTo>
                      <a:pt x="1364500" y="291007"/>
                    </a:lnTo>
                    <a:lnTo>
                      <a:pt x="1364500" y="309791"/>
                    </a:lnTo>
                    <a:lnTo>
                      <a:pt x="1284986" y="332117"/>
                    </a:lnTo>
                    <a:lnTo>
                      <a:pt x="1284986" y="287921"/>
                    </a:lnTo>
                    <a:lnTo>
                      <a:pt x="1336509" y="298310"/>
                    </a:lnTo>
                    <a:lnTo>
                      <a:pt x="1364500" y="309791"/>
                    </a:lnTo>
                    <a:lnTo>
                      <a:pt x="1364500" y="291007"/>
                    </a:lnTo>
                    <a:lnTo>
                      <a:pt x="1340205" y="286105"/>
                    </a:lnTo>
                    <a:lnTo>
                      <a:pt x="1295679" y="267830"/>
                    </a:lnTo>
                    <a:lnTo>
                      <a:pt x="1305128" y="263944"/>
                    </a:lnTo>
                    <a:lnTo>
                      <a:pt x="1416977" y="240550"/>
                    </a:lnTo>
                    <a:lnTo>
                      <a:pt x="1514030" y="267804"/>
                    </a:lnTo>
                    <a:lnTo>
                      <a:pt x="1514030" y="254596"/>
                    </a:lnTo>
                    <a:lnTo>
                      <a:pt x="1443926" y="234911"/>
                    </a:lnTo>
                    <a:lnTo>
                      <a:pt x="1495844" y="224040"/>
                    </a:lnTo>
                    <a:lnTo>
                      <a:pt x="1540217" y="260451"/>
                    </a:lnTo>
                    <a:lnTo>
                      <a:pt x="1540217" y="244106"/>
                    </a:lnTo>
                    <a:lnTo>
                      <a:pt x="1511719" y="220726"/>
                    </a:lnTo>
                    <a:lnTo>
                      <a:pt x="1632305" y="195491"/>
                    </a:lnTo>
                    <a:lnTo>
                      <a:pt x="1635620" y="196913"/>
                    </a:lnTo>
                    <a:lnTo>
                      <a:pt x="1635620" y="181851"/>
                    </a:lnTo>
                    <a:lnTo>
                      <a:pt x="1633575" y="182270"/>
                    </a:lnTo>
                    <a:lnTo>
                      <a:pt x="1611947" y="173037"/>
                    </a:lnTo>
                    <a:lnTo>
                      <a:pt x="1611947" y="186791"/>
                    </a:lnTo>
                    <a:lnTo>
                      <a:pt x="1499146" y="210400"/>
                    </a:lnTo>
                    <a:lnTo>
                      <a:pt x="1483271" y="197383"/>
                    </a:lnTo>
                    <a:lnTo>
                      <a:pt x="1483271" y="213728"/>
                    </a:lnTo>
                    <a:lnTo>
                      <a:pt x="1417523" y="227495"/>
                    </a:lnTo>
                    <a:lnTo>
                      <a:pt x="1403540" y="223558"/>
                    </a:lnTo>
                    <a:lnTo>
                      <a:pt x="1464678" y="198475"/>
                    </a:lnTo>
                    <a:lnTo>
                      <a:pt x="1483271" y="213728"/>
                    </a:lnTo>
                    <a:lnTo>
                      <a:pt x="1483271" y="197383"/>
                    </a:lnTo>
                    <a:lnTo>
                      <a:pt x="1477962" y="193027"/>
                    </a:lnTo>
                    <a:lnTo>
                      <a:pt x="1553730" y="161937"/>
                    </a:lnTo>
                    <a:lnTo>
                      <a:pt x="1611947" y="186791"/>
                    </a:lnTo>
                    <a:lnTo>
                      <a:pt x="1611947" y="173037"/>
                    </a:lnTo>
                    <a:lnTo>
                      <a:pt x="1570177" y="155194"/>
                    </a:lnTo>
                    <a:lnTo>
                      <a:pt x="1770253" y="73088"/>
                    </a:lnTo>
                    <a:lnTo>
                      <a:pt x="1774367" y="78105"/>
                    </a:lnTo>
                    <a:lnTo>
                      <a:pt x="1775904" y="81826"/>
                    </a:lnTo>
                    <a:lnTo>
                      <a:pt x="1775904" y="32804"/>
                    </a:lnTo>
                    <a:lnTo>
                      <a:pt x="1755140" y="31242"/>
                    </a:lnTo>
                    <a:lnTo>
                      <a:pt x="1764753" y="54673"/>
                    </a:lnTo>
                    <a:lnTo>
                      <a:pt x="1756664" y="56515"/>
                    </a:lnTo>
                    <a:lnTo>
                      <a:pt x="1761871" y="62865"/>
                    </a:lnTo>
                    <a:lnTo>
                      <a:pt x="1553832" y="148209"/>
                    </a:lnTo>
                    <a:lnTo>
                      <a:pt x="1537373" y="141185"/>
                    </a:lnTo>
                    <a:lnTo>
                      <a:pt x="1537373" y="154965"/>
                    </a:lnTo>
                    <a:lnTo>
                      <a:pt x="1466824" y="183896"/>
                    </a:lnTo>
                    <a:lnTo>
                      <a:pt x="1453540" y="172999"/>
                    </a:lnTo>
                    <a:lnTo>
                      <a:pt x="1453540" y="189344"/>
                    </a:lnTo>
                    <a:lnTo>
                      <a:pt x="1390561" y="215188"/>
                    </a:lnTo>
                    <a:lnTo>
                      <a:pt x="1390561" y="233133"/>
                    </a:lnTo>
                    <a:lnTo>
                      <a:pt x="1369453" y="237540"/>
                    </a:lnTo>
                    <a:lnTo>
                      <a:pt x="1384427" y="231406"/>
                    </a:lnTo>
                    <a:lnTo>
                      <a:pt x="1390561" y="233133"/>
                    </a:lnTo>
                    <a:lnTo>
                      <a:pt x="1390561" y="215188"/>
                    </a:lnTo>
                    <a:lnTo>
                      <a:pt x="1383703" y="217995"/>
                    </a:lnTo>
                    <a:lnTo>
                      <a:pt x="1364589" y="212636"/>
                    </a:lnTo>
                    <a:lnTo>
                      <a:pt x="1364589" y="225831"/>
                    </a:lnTo>
                    <a:lnTo>
                      <a:pt x="1301191" y="251828"/>
                    </a:lnTo>
                    <a:lnTo>
                      <a:pt x="1284986" y="255231"/>
                    </a:lnTo>
                    <a:lnTo>
                      <a:pt x="1284986" y="203466"/>
                    </a:lnTo>
                    <a:lnTo>
                      <a:pt x="1364589" y="225831"/>
                    </a:lnTo>
                    <a:lnTo>
                      <a:pt x="1364589" y="212636"/>
                    </a:lnTo>
                    <a:lnTo>
                      <a:pt x="1284986" y="190271"/>
                    </a:lnTo>
                    <a:lnTo>
                      <a:pt x="1284986" y="113792"/>
                    </a:lnTo>
                    <a:lnTo>
                      <a:pt x="1312684" y="113792"/>
                    </a:lnTo>
                    <a:lnTo>
                      <a:pt x="1313434" y="115443"/>
                    </a:lnTo>
                    <a:lnTo>
                      <a:pt x="1314780" y="113792"/>
                    </a:lnTo>
                    <a:lnTo>
                      <a:pt x="1316736" y="113792"/>
                    </a:lnTo>
                    <a:lnTo>
                      <a:pt x="1315986" y="112318"/>
                    </a:lnTo>
                    <a:lnTo>
                      <a:pt x="1328750" y="96735"/>
                    </a:lnTo>
                    <a:lnTo>
                      <a:pt x="1333754" y="102616"/>
                    </a:lnTo>
                    <a:lnTo>
                      <a:pt x="1337411" y="94056"/>
                    </a:lnTo>
                    <a:lnTo>
                      <a:pt x="1453540" y="189344"/>
                    </a:lnTo>
                    <a:lnTo>
                      <a:pt x="1453540" y="172999"/>
                    </a:lnTo>
                    <a:lnTo>
                      <a:pt x="1342580" y="81953"/>
                    </a:lnTo>
                    <a:lnTo>
                      <a:pt x="1344472" y="77533"/>
                    </a:lnTo>
                    <a:lnTo>
                      <a:pt x="1347470" y="73875"/>
                    </a:lnTo>
                    <a:lnTo>
                      <a:pt x="1537373" y="154965"/>
                    </a:lnTo>
                    <a:lnTo>
                      <a:pt x="1537373" y="141185"/>
                    </a:lnTo>
                    <a:lnTo>
                      <a:pt x="1355839" y="63652"/>
                    </a:lnTo>
                    <a:lnTo>
                      <a:pt x="1361694" y="56515"/>
                    </a:lnTo>
                    <a:lnTo>
                      <a:pt x="1354175" y="54813"/>
                    </a:lnTo>
                    <a:lnTo>
                      <a:pt x="1363726" y="32512"/>
                    </a:lnTo>
                    <a:lnTo>
                      <a:pt x="1278636" y="37592"/>
                    </a:lnTo>
                    <a:lnTo>
                      <a:pt x="1272286" y="39116"/>
                    </a:lnTo>
                    <a:lnTo>
                      <a:pt x="1272286" y="488899"/>
                    </a:lnTo>
                    <a:lnTo>
                      <a:pt x="1069721" y="405815"/>
                    </a:lnTo>
                    <a:lnTo>
                      <a:pt x="1270901" y="349300"/>
                    </a:lnTo>
                    <a:lnTo>
                      <a:pt x="1272286" y="349681"/>
                    </a:lnTo>
                    <a:lnTo>
                      <a:pt x="1272286" y="335673"/>
                    </a:lnTo>
                    <a:lnTo>
                      <a:pt x="1270850" y="336080"/>
                    </a:lnTo>
                    <a:lnTo>
                      <a:pt x="1247025" y="329577"/>
                    </a:lnTo>
                    <a:lnTo>
                      <a:pt x="1247025" y="342773"/>
                    </a:lnTo>
                    <a:lnTo>
                      <a:pt x="1050544" y="397941"/>
                    </a:lnTo>
                    <a:lnTo>
                      <a:pt x="1030630" y="389788"/>
                    </a:lnTo>
                    <a:lnTo>
                      <a:pt x="1030630" y="403542"/>
                    </a:lnTo>
                    <a:lnTo>
                      <a:pt x="822477" y="461987"/>
                    </a:lnTo>
                    <a:lnTo>
                      <a:pt x="997788" y="390067"/>
                    </a:lnTo>
                    <a:lnTo>
                      <a:pt x="1030630" y="403542"/>
                    </a:lnTo>
                    <a:lnTo>
                      <a:pt x="1030630" y="389788"/>
                    </a:lnTo>
                    <a:lnTo>
                      <a:pt x="1014552" y="383184"/>
                    </a:lnTo>
                    <a:lnTo>
                      <a:pt x="1166647" y="320776"/>
                    </a:lnTo>
                    <a:lnTo>
                      <a:pt x="1247025" y="342773"/>
                    </a:lnTo>
                    <a:lnTo>
                      <a:pt x="1247025" y="329577"/>
                    </a:lnTo>
                    <a:lnTo>
                      <a:pt x="1185938" y="312864"/>
                    </a:lnTo>
                    <a:lnTo>
                      <a:pt x="1259332" y="282752"/>
                    </a:lnTo>
                    <a:lnTo>
                      <a:pt x="1272286" y="285369"/>
                    </a:lnTo>
                    <a:lnTo>
                      <a:pt x="1272286" y="257886"/>
                    </a:lnTo>
                    <a:lnTo>
                      <a:pt x="1271739" y="258000"/>
                    </a:lnTo>
                    <a:lnTo>
                      <a:pt x="1249591" y="248920"/>
                    </a:lnTo>
                    <a:lnTo>
                      <a:pt x="1249591" y="262636"/>
                    </a:lnTo>
                    <a:lnTo>
                      <a:pt x="1236941" y="265290"/>
                    </a:lnTo>
                    <a:lnTo>
                      <a:pt x="1236853" y="278231"/>
                    </a:lnTo>
                    <a:lnTo>
                      <a:pt x="1165834" y="307365"/>
                    </a:lnTo>
                    <a:lnTo>
                      <a:pt x="1146543" y="302094"/>
                    </a:lnTo>
                    <a:lnTo>
                      <a:pt x="1146543" y="315277"/>
                    </a:lnTo>
                    <a:lnTo>
                      <a:pt x="997775" y="376301"/>
                    </a:lnTo>
                    <a:lnTo>
                      <a:pt x="981011" y="369430"/>
                    </a:lnTo>
                    <a:lnTo>
                      <a:pt x="981011" y="383184"/>
                    </a:lnTo>
                    <a:lnTo>
                      <a:pt x="754659" y="476021"/>
                    </a:lnTo>
                    <a:lnTo>
                      <a:pt x="905560" y="352221"/>
                    </a:lnTo>
                    <a:lnTo>
                      <a:pt x="981011" y="383184"/>
                    </a:lnTo>
                    <a:lnTo>
                      <a:pt x="981011" y="369430"/>
                    </a:lnTo>
                    <a:lnTo>
                      <a:pt x="920203" y="344474"/>
                    </a:lnTo>
                    <a:lnTo>
                      <a:pt x="1108938" y="304990"/>
                    </a:lnTo>
                    <a:lnTo>
                      <a:pt x="1146543" y="315277"/>
                    </a:lnTo>
                    <a:lnTo>
                      <a:pt x="1146543" y="302094"/>
                    </a:lnTo>
                    <a:lnTo>
                      <a:pt x="1136256" y="299275"/>
                    </a:lnTo>
                    <a:lnTo>
                      <a:pt x="1236853" y="278231"/>
                    </a:lnTo>
                    <a:lnTo>
                      <a:pt x="1236853" y="265277"/>
                    </a:lnTo>
                    <a:lnTo>
                      <a:pt x="1205420" y="258940"/>
                    </a:lnTo>
                    <a:lnTo>
                      <a:pt x="1205420" y="271881"/>
                    </a:lnTo>
                    <a:lnTo>
                      <a:pt x="1109484" y="291960"/>
                    </a:lnTo>
                    <a:lnTo>
                      <a:pt x="1082179" y="284505"/>
                    </a:lnTo>
                    <a:lnTo>
                      <a:pt x="1082179" y="297675"/>
                    </a:lnTo>
                    <a:lnTo>
                      <a:pt x="934339" y="328612"/>
                    </a:lnTo>
                    <a:lnTo>
                      <a:pt x="999578" y="275082"/>
                    </a:lnTo>
                    <a:lnTo>
                      <a:pt x="1082179" y="297675"/>
                    </a:lnTo>
                    <a:lnTo>
                      <a:pt x="1082179" y="284505"/>
                    </a:lnTo>
                    <a:lnTo>
                      <a:pt x="1011631" y="265201"/>
                    </a:lnTo>
                    <a:lnTo>
                      <a:pt x="1043317" y="239204"/>
                    </a:lnTo>
                    <a:lnTo>
                      <a:pt x="1205420" y="271881"/>
                    </a:lnTo>
                    <a:lnTo>
                      <a:pt x="1205420" y="258940"/>
                    </a:lnTo>
                    <a:lnTo>
                      <a:pt x="1055992" y="228803"/>
                    </a:lnTo>
                    <a:lnTo>
                      <a:pt x="1093038" y="198412"/>
                    </a:lnTo>
                    <a:lnTo>
                      <a:pt x="1249591" y="262636"/>
                    </a:lnTo>
                    <a:lnTo>
                      <a:pt x="1249591" y="248920"/>
                    </a:lnTo>
                    <a:lnTo>
                      <a:pt x="1104176" y="189268"/>
                    </a:lnTo>
                    <a:lnTo>
                      <a:pt x="1137399" y="162013"/>
                    </a:lnTo>
                    <a:lnTo>
                      <a:pt x="1272286" y="199910"/>
                    </a:lnTo>
                    <a:lnTo>
                      <a:pt x="1272286" y="186702"/>
                    </a:lnTo>
                    <a:lnTo>
                      <a:pt x="1149375" y="152184"/>
                    </a:lnTo>
                    <a:lnTo>
                      <a:pt x="1224064" y="90906"/>
                    </a:lnTo>
                    <a:lnTo>
                      <a:pt x="1241412" y="112039"/>
                    </a:lnTo>
                    <a:lnTo>
                      <a:pt x="1240536" y="113792"/>
                    </a:lnTo>
                    <a:lnTo>
                      <a:pt x="1242860" y="113792"/>
                    </a:lnTo>
                    <a:lnTo>
                      <a:pt x="1244219" y="115443"/>
                    </a:lnTo>
                    <a:lnTo>
                      <a:pt x="1244942" y="113792"/>
                    </a:lnTo>
                    <a:lnTo>
                      <a:pt x="1272286" y="113792"/>
                    </a:lnTo>
                    <a:lnTo>
                      <a:pt x="1272286" y="39116"/>
                    </a:lnTo>
                    <a:lnTo>
                      <a:pt x="1195832" y="56515"/>
                    </a:lnTo>
                    <a:lnTo>
                      <a:pt x="1215986" y="81076"/>
                    </a:lnTo>
                    <a:lnTo>
                      <a:pt x="1134427" y="147993"/>
                    </a:lnTo>
                    <a:lnTo>
                      <a:pt x="1122451" y="144640"/>
                    </a:lnTo>
                    <a:lnTo>
                      <a:pt x="1122451" y="157822"/>
                    </a:lnTo>
                    <a:lnTo>
                      <a:pt x="1090803" y="183781"/>
                    </a:lnTo>
                    <a:lnTo>
                      <a:pt x="821220" y="73202"/>
                    </a:lnTo>
                    <a:lnTo>
                      <a:pt x="1122451" y="157822"/>
                    </a:lnTo>
                    <a:lnTo>
                      <a:pt x="1122451" y="144640"/>
                    </a:lnTo>
                    <a:lnTo>
                      <a:pt x="794067" y="52412"/>
                    </a:lnTo>
                    <a:lnTo>
                      <a:pt x="802767" y="31242"/>
                    </a:lnTo>
                    <a:lnTo>
                      <a:pt x="798664" y="31559"/>
                    </a:lnTo>
                    <a:lnTo>
                      <a:pt x="801497" y="21463"/>
                    </a:lnTo>
                    <a:lnTo>
                      <a:pt x="717804" y="37592"/>
                    </a:lnTo>
                    <a:lnTo>
                      <a:pt x="773811" y="101727"/>
                    </a:lnTo>
                    <a:lnTo>
                      <a:pt x="777786" y="92036"/>
                    </a:lnTo>
                    <a:lnTo>
                      <a:pt x="780923" y="94869"/>
                    </a:lnTo>
                    <a:lnTo>
                      <a:pt x="787082" y="72872"/>
                    </a:lnTo>
                    <a:lnTo>
                      <a:pt x="1079665" y="192925"/>
                    </a:lnTo>
                    <a:lnTo>
                      <a:pt x="1039888" y="225564"/>
                    </a:lnTo>
                    <a:lnTo>
                      <a:pt x="1027214" y="223012"/>
                    </a:lnTo>
                    <a:lnTo>
                      <a:pt x="1027214" y="235953"/>
                    </a:lnTo>
                    <a:lnTo>
                      <a:pt x="996581" y="261086"/>
                    </a:lnTo>
                    <a:lnTo>
                      <a:pt x="984529" y="257797"/>
                    </a:lnTo>
                    <a:lnTo>
                      <a:pt x="984529" y="270967"/>
                    </a:lnTo>
                    <a:lnTo>
                      <a:pt x="907415" y="334238"/>
                    </a:lnTo>
                    <a:lnTo>
                      <a:pt x="899350" y="335927"/>
                    </a:lnTo>
                    <a:lnTo>
                      <a:pt x="886307" y="330581"/>
                    </a:lnTo>
                    <a:lnTo>
                      <a:pt x="886307" y="351561"/>
                    </a:lnTo>
                    <a:lnTo>
                      <a:pt x="724154" y="484606"/>
                    </a:lnTo>
                    <a:lnTo>
                      <a:pt x="724154" y="385483"/>
                    </a:lnTo>
                    <a:lnTo>
                      <a:pt x="886307" y="351561"/>
                    </a:lnTo>
                    <a:lnTo>
                      <a:pt x="886307" y="330581"/>
                    </a:lnTo>
                    <a:lnTo>
                      <a:pt x="877163" y="326834"/>
                    </a:lnTo>
                    <a:lnTo>
                      <a:pt x="877163" y="340575"/>
                    </a:lnTo>
                    <a:lnTo>
                      <a:pt x="724154" y="372592"/>
                    </a:lnTo>
                    <a:lnTo>
                      <a:pt x="724154" y="277787"/>
                    </a:lnTo>
                    <a:lnTo>
                      <a:pt x="877163" y="340575"/>
                    </a:lnTo>
                    <a:lnTo>
                      <a:pt x="877163" y="326834"/>
                    </a:lnTo>
                    <a:lnTo>
                      <a:pt x="724154" y="264058"/>
                    </a:lnTo>
                    <a:lnTo>
                      <a:pt x="724154" y="199745"/>
                    </a:lnTo>
                    <a:lnTo>
                      <a:pt x="984529" y="270967"/>
                    </a:lnTo>
                    <a:lnTo>
                      <a:pt x="984529" y="257797"/>
                    </a:lnTo>
                    <a:lnTo>
                      <a:pt x="724154" y="186588"/>
                    </a:lnTo>
                    <a:lnTo>
                      <a:pt x="724154" y="174853"/>
                    </a:lnTo>
                    <a:lnTo>
                      <a:pt x="1027214" y="235953"/>
                    </a:lnTo>
                    <a:lnTo>
                      <a:pt x="1027214" y="223012"/>
                    </a:lnTo>
                    <a:lnTo>
                      <a:pt x="724154" y="161912"/>
                    </a:lnTo>
                    <a:lnTo>
                      <a:pt x="724154" y="113792"/>
                    </a:lnTo>
                    <a:lnTo>
                      <a:pt x="755904" y="113792"/>
                    </a:lnTo>
                    <a:lnTo>
                      <a:pt x="749554" y="101092"/>
                    </a:lnTo>
                    <a:lnTo>
                      <a:pt x="717804" y="37592"/>
                    </a:lnTo>
                    <a:lnTo>
                      <a:pt x="679704" y="113792"/>
                    </a:lnTo>
                    <a:lnTo>
                      <a:pt x="711454" y="113792"/>
                    </a:lnTo>
                    <a:lnTo>
                      <a:pt x="711454" y="159346"/>
                    </a:lnTo>
                    <a:lnTo>
                      <a:pt x="711454" y="485648"/>
                    </a:lnTo>
                    <a:lnTo>
                      <a:pt x="616750" y="407949"/>
                    </a:lnTo>
                    <a:lnTo>
                      <a:pt x="711454" y="388137"/>
                    </a:lnTo>
                    <a:lnTo>
                      <a:pt x="711454" y="375246"/>
                    </a:lnTo>
                    <a:lnTo>
                      <a:pt x="604240" y="397687"/>
                    </a:lnTo>
                    <a:lnTo>
                      <a:pt x="221818" y="83947"/>
                    </a:lnTo>
                    <a:lnTo>
                      <a:pt x="224485" y="74129"/>
                    </a:lnTo>
                    <a:lnTo>
                      <a:pt x="230924" y="75425"/>
                    </a:lnTo>
                    <a:lnTo>
                      <a:pt x="711454" y="272580"/>
                    </a:lnTo>
                    <a:lnTo>
                      <a:pt x="711454" y="258851"/>
                    </a:lnTo>
                    <a:lnTo>
                      <a:pt x="296430" y="88633"/>
                    </a:lnTo>
                    <a:lnTo>
                      <a:pt x="378104" y="105092"/>
                    </a:lnTo>
                    <a:lnTo>
                      <a:pt x="711454" y="196265"/>
                    </a:lnTo>
                    <a:lnTo>
                      <a:pt x="711454" y="183121"/>
                    </a:lnTo>
                    <a:lnTo>
                      <a:pt x="560730" y="141909"/>
                    </a:lnTo>
                    <a:lnTo>
                      <a:pt x="711454" y="172300"/>
                    </a:lnTo>
                    <a:lnTo>
                      <a:pt x="711454" y="159346"/>
                    </a:lnTo>
                    <a:lnTo>
                      <a:pt x="380492" y="92633"/>
                    </a:lnTo>
                    <a:lnTo>
                      <a:pt x="231876" y="51981"/>
                    </a:lnTo>
                    <a:lnTo>
                      <a:pt x="240411" y="31242"/>
                    </a:lnTo>
                    <a:lnTo>
                      <a:pt x="236105" y="31572"/>
                    </a:lnTo>
                    <a:lnTo>
                      <a:pt x="239014" y="20955"/>
                    </a:lnTo>
                    <a:lnTo>
                      <a:pt x="155448" y="37592"/>
                    </a:lnTo>
                    <a:lnTo>
                      <a:pt x="160185" y="48209"/>
                    </a:lnTo>
                    <a:lnTo>
                      <a:pt x="75907" y="31216"/>
                    </a:lnTo>
                    <a:lnTo>
                      <a:pt x="76415" y="28702"/>
                    </a:lnTo>
                    <a:lnTo>
                      <a:pt x="82169" y="0"/>
                    </a:lnTo>
                    <a:lnTo>
                      <a:pt x="0" y="22352"/>
                    </a:lnTo>
                    <a:lnTo>
                      <a:pt x="67183" y="74803"/>
                    </a:lnTo>
                    <a:lnTo>
                      <a:pt x="73418" y="43662"/>
                    </a:lnTo>
                    <a:lnTo>
                      <a:pt x="166547" y="62445"/>
                    </a:lnTo>
                    <a:lnTo>
                      <a:pt x="190246" y="115443"/>
                    </a:lnTo>
                    <a:lnTo>
                      <a:pt x="206298" y="95834"/>
                    </a:lnTo>
                    <a:lnTo>
                      <a:pt x="211455" y="101727"/>
                    </a:lnTo>
                    <a:lnTo>
                      <a:pt x="214503" y="94297"/>
                    </a:lnTo>
                    <a:lnTo>
                      <a:pt x="588365" y="401015"/>
                    </a:lnTo>
                    <a:lnTo>
                      <a:pt x="154178" y="491871"/>
                    </a:lnTo>
                    <a:lnTo>
                      <a:pt x="156718" y="504190"/>
                    </a:lnTo>
                    <a:lnTo>
                      <a:pt x="600875" y="411276"/>
                    </a:lnTo>
                    <a:lnTo>
                      <a:pt x="712597" y="502920"/>
                    </a:lnTo>
                    <a:lnTo>
                      <a:pt x="716648" y="497967"/>
                    </a:lnTo>
                    <a:lnTo>
                      <a:pt x="717715" y="497967"/>
                    </a:lnTo>
                    <a:lnTo>
                      <a:pt x="719455" y="504190"/>
                    </a:lnTo>
                    <a:lnTo>
                      <a:pt x="1049794" y="411403"/>
                    </a:lnTo>
                    <a:lnTo>
                      <a:pt x="1275334" y="503936"/>
                    </a:lnTo>
                    <a:lnTo>
                      <a:pt x="1277772" y="497967"/>
                    </a:lnTo>
                    <a:lnTo>
                      <a:pt x="1278572" y="497967"/>
                    </a:lnTo>
                    <a:lnTo>
                      <a:pt x="1281176" y="503809"/>
                    </a:lnTo>
                    <a:lnTo>
                      <a:pt x="1497749" y="411353"/>
                    </a:lnTo>
                    <a:lnTo>
                      <a:pt x="1837182" y="504190"/>
                    </a:lnTo>
                    <a:lnTo>
                      <a:pt x="1837296" y="503783"/>
                    </a:lnTo>
                    <a:lnTo>
                      <a:pt x="1837690" y="503936"/>
                    </a:lnTo>
                    <a:lnTo>
                      <a:pt x="1839887" y="498538"/>
                    </a:lnTo>
                    <a:lnTo>
                      <a:pt x="1843659" y="502793"/>
                    </a:lnTo>
                    <a:lnTo>
                      <a:pt x="1937296" y="419430"/>
                    </a:lnTo>
                    <a:lnTo>
                      <a:pt x="2350135" y="502666"/>
                    </a:lnTo>
                    <a:lnTo>
                      <a:pt x="2355596" y="504190"/>
                    </a:lnTo>
                    <a:lnTo>
                      <a:pt x="2355697" y="503783"/>
                    </a:lnTo>
                    <a:lnTo>
                      <a:pt x="2355850" y="503809"/>
                    </a:lnTo>
                    <a:lnTo>
                      <a:pt x="2356231" y="501878"/>
                    </a:lnTo>
                    <a:lnTo>
                      <a:pt x="2357323" y="497967"/>
                    </a:lnTo>
                    <a:lnTo>
                      <a:pt x="2362454" y="497967"/>
                    </a:lnTo>
                    <a:lnTo>
                      <a:pt x="2362454" y="113792"/>
                    </a:lnTo>
                    <a:lnTo>
                      <a:pt x="2394204" y="113792"/>
                    </a:lnTo>
                    <a:close/>
                  </a:path>
                </a:pathLst>
              </a:custGeom>
              <a:solidFill>
                <a:srgbClr val="000000"/>
              </a:solidFill>
            </p:spPr>
            <p:txBody>
              <a:bodyPr wrap="square" lIns="0" tIns="0" rIns="0" bIns="0" rtlCol="0"/>
              <a:lstStyle/>
              <a:p>
                <a:endParaRPr sz="1350"/>
              </a:p>
            </p:txBody>
          </p:sp>
          <p:sp>
            <p:nvSpPr>
              <p:cNvPr id="30" name="object 30"/>
              <p:cNvSpPr/>
              <p:nvPr/>
            </p:nvSpPr>
            <p:spPr>
              <a:xfrm>
                <a:off x="7176516" y="3043427"/>
                <a:ext cx="342900" cy="192405"/>
              </a:xfrm>
              <a:custGeom>
                <a:avLst/>
                <a:gdLst/>
                <a:ahLst/>
                <a:cxnLst/>
                <a:rect l="l" t="t" r="r" b="b"/>
                <a:pathLst>
                  <a:path w="342900" h="192405">
                    <a:moveTo>
                      <a:pt x="310895" y="0"/>
                    </a:moveTo>
                    <a:lnTo>
                      <a:pt x="32003" y="0"/>
                    </a:lnTo>
                    <a:lnTo>
                      <a:pt x="19556" y="2518"/>
                    </a:lnTo>
                    <a:lnTo>
                      <a:pt x="9382" y="9382"/>
                    </a:lnTo>
                    <a:lnTo>
                      <a:pt x="2518" y="19556"/>
                    </a:lnTo>
                    <a:lnTo>
                      <a:pt x="0" y="32004"/>
                    </a:lnTo>
                    <a:lnTo>
                      <a:pt x="0" y="160020"/>
                    </a:lnTo>
                    <a:lnTo>
                      <a:pt x="2518" y="172467"/>
                    </a:lnTo>
                    <a:lnTo>
                      <a:pt x="9382" y="182641"/>
                    </a:lnTo>
                    <a:lnTo>
                      <a:pt x="19556" y="189505"/>
                    </a:lnTo>
                    <a:lnTo>
                      <a:pt x="32003" y="192024"/>
                    </a:lnTo>
                    <a:lnTo>
                      <a:pt x="310895" y="192024"/>
                    </a:lnTo>
                    <a:lnTo>
                      <a:pt x="323343" y="189505"/>
                    </a:lnTo>
                    <a:lnTo>
                      <a:pt x="333517" y="182641"/>
                    </a:lnTo>
                    <a:lnTo>
                      <a:pt x="340381" y="172467"/>
                    </a:lnTo>
                    <a:lnTo>
                      <a:pt x="342900" y="160020"/>
                    </a:lnTo>
                    <a:lnTo>
                      <a:pt x="342900" y="32004"/>
                    </a:lnTo>
                    <a:lnTo>
                      <a:pt x="340381" y="19556"/>
                    </a:lnTo>
                    <a:lnTo>
                      <a:pt x="333517" y="9382"/>
                    </a:lnTo>
                    <a:lnTo>
                      <a:pt x="323343" y="2518"/>
                    </a:lnTo>
                    <a:lnTo>
                      <a:pt x="310895" y="0"/>
                    </a:lnTo>
                    <a:close/>
                  </a:path>
                </a:pathLst>
              </a:custGeom>
              <a:solidFill>
                <a:srgbClr val="EC8585"/>
              </a:solidFill>
            </p:spPr>
            <p:txBody>
              <a:bodyPr wrap="square" lIns="0" tIns="0" rIns="0" bIns="0" rtlCol="0"/>
              <a:lstStyle/>
              <a:p>
                <a:endParaRPr sz="1350"/>
              </a:p>
            </p:txBody>
          </p:sp>
          <p:sp>
            <p:nvSpPr>
              <p:cNvPr id="31" name="object 31"/>
              <p:cNvSpPr/>
              <p:nvPr/>
            </p:nvSpPr>
            <p:spPr>
              <a:xfrm>
                <a:off x="7176516" y="3043427"/>
                <a:ext cx="342900" cy="192405"/>
              </a:xfrm>
              <a:custGeom>
                <a:avLst/>
                <a:gdLst/>
                <a:ahLst/>
                <a:cxnLst/>
                <a:rect l="l" t="t" r="r" b="b"/>
                <a:pathLst>
                  <a:path w="342900" h="192405">
                    <a:moveTo>
                      <a:pt x="0" y="32004"/>
                    </a:moveTo>
                    <a:lnTo>
                      <a:pt x="2518" y="19556"/>
                    </a:lnTo>
                    <a:lnTo>
                      <a:pt x="9382" y="9382"/>
                    </a:lnTo>
                    <a:lnTo>
                      <a:pt x="19556" y="2518"/>
                    </a:lnTo>
                    <a:lnTo>
                      <a:pt x="32003" y="0"/>
                    </a:lnTo>
                    <a:lnTo>
                      <a:pt x="310895" y="0"/>
                    </a:lnTo>
                    <a:lnTo>
                      <a:pt x="323343" y="2518"/>
                    </a:lnTo>
                    <a:lnTo>
                      <a:pt x="333517" y="9382"/>
                    </a:lnTo>
                    <a:lnTo>
                      <a:pt x="340381" y="19556"/>
                    </a:lnTo>
                    <a:lnTo>
                      <a:pt x="342900" y="32004"/>
                    </a:lnTo>
                    <a:lnTo>
                      <a:pt x="342900" y="160020"/>
                    </a:lnTo>
                    <a:lnTo>
                      <a:pt x="340381" y="172467"/>
                    </a:lnTo>
                    <a:lnTo>
                      <a:pt x="333517" y="182641"/>
                    </a:lnTo>
                    <a:lnTo>
                      <a:pt x="323343" y="189505"/>
                    </a:lnTo>
                    <a:lnTo>
                      <a:pt x="310895" y="192024"/>
                    </a:lnTo>
                    <a:lnTo>
                      <a:pt x="32003" y="192024"/>
                    </a:lnTo>
                    <a:lnTo>
                      <a:pt x="19556" y="189505"/>
                    </a:lnTo>
                    <a:lnTo>
                      <a:pt x="9382" y="182641"/>
                    </a:lnTo>
                    <a:lnTo>
                      <a:pt x="2518" y="172467"/>
                    </a:lnTo>
                    <a:lnTo>
                      <a:pt x="0" y="160020"/>
                    </a:lnTo>
                    <a:lnTo>
                      <a:pt x="0" y="32004"/>
                    </a:lnTo>
                    <a:close/>
                  </a:path>
                </a:pathLst>
              </a:custGeom>
              <a:ln w="9525">
                <a:solidFill>
                  <a:srgbClr val="EC8585"/>
                </a:solidFill>
              </a:ln>
            </p:spPr>
            <p:txBody>
              <a:bodyPr wrap="square" lIns="0" tIns="0" rIns="0" bIns="0" rtlCol="0"/>
              <a:lstStyle/>
              <a:p>
                <a:endParaRPr sz="1350"/>
              </a:p>
            </p:txBody>
          </p:sp>
        </p:grpSp>
        <p:sp>
          <p:nvSpPr>
            <p:cNvPr id="32" name="object 32"/>
            <p:cNvSpPr txBox="1"/>
            <p:nvPr/>
          </p:nvSpPr>
          <p:spPr>
            <a:xfrm>
              <a:off x="1887779" y="2478787"/>
              <a:ext cx="3848576" cy="806471"/>
            </a:xfrm>
            <a:prstGeom prst="rect">
              <a:avLst/>
            </a:prstGeom>
          </p:spPr>
          <p:txBody>
            <a:bodyPr vert="horz" wrap="square" lIns="0" tIns="10001" rIns="0" bIns="0" rtlCol="0">
              <a:spAutoFit/>
            </a:bodyPr>
            <a:lstStyle/>
            <a:p>
              <a:pPr marL="9525" marR="3810" algn="just">
                <a:spcBef>
                  <a:spcPts val="79"/>
                </a:spcBef>
              </a:pPr>
              <a:r>
                <a:rPr sz="1725" dirty="0">
                  <a:latin typeface="Calibri"/>
                  <a:cs typeface="Calibri"/>
                </a:rPr>
                <a:t>Idea: replace </a:t>
              </a:r>
              <a:r>
                <a:rPr sz="1725" spc="-4" dirty="0">
                  <a:latin typeface="Calibri"/>
                  <a:cs typeface="Calibri"/>
                </a:rPr>
                <a:t>some fraction of </a:t>
              </a:r>
              <a:r>
                <a:rPr sz="1725" dirty="0">
                  <a:latin typeface="Calibri"/>
                  <a:cs typeface="Calibri"/>
                </a:rPr>
                <a:t>words in the  input </a:t>
              </a:r>
              <a:r>
                <a:rPr sz="1725" spc="-4" dirty="0">
                  <a:latin typeface="Calibri"/>
                  <a:cs typeface="Calibri"/>
                </a:rPr>
                <a:t>with </a:t>
              </a:r>
              <a:r>
                <a:rPr sz="1725" dirty="0">
                  <a:latin typeface="Calibri"/>
                  <a:cs typeface="Calibri"/>
                </a:rPr>
                <a:t>a </a:t>
              </a:r>
              <a:r>
                <a:rPr sz="1725" spc="-4" dirty="0">
                  <a:latin typeface="Calibri"/>
                  <a:cs typeface="Calibri"/>
                </a:rPr>
                <a:t>special </a:t>
              </a:r>
              <a:r>
                <a:rPr sz="1725" dirty="0">
                  <a:latin typeface="Calibri"/>
                  <a:cs typeface="Calibri"/>
                </a:rPr>
                <a:t>[MASK] token; </a:t>
              </a:r>
              <a:r>
                <a:rPr sz="1725" spc="-4" dirty="0">
                  <a:latin typeface="Calibri"/>
                  <a:cs typeface="Calibri"/>
                </a:rPr>
                <a:t>predict  </a:t>
              </a:r>
              <a:r>
                <a:rPr sz="1725" dirty="0">
                  <a:latin typeface="Calibri"/>
                  <a:cs typeface="Calibri"/>
                </a:rPr>
                <a:t>these</a:t>
              </a:r>
              <a:r>
                <a:rPr sz="1725" spc="4" dirty="0">
                  <a:latin typeface="Calibri"/>
                  <a:cs typeface="Calibri"/>
                </a:rPr>
                <a:t> </a:t>
              </a:r>
              <a:r>
                <a:rPr sz="1725" dirty="0">
                  <a:latin typeface="Calibri"/>
                  <a:cs typeface="Calibri"/>
                </a:rPr>
                <a:t>words.</a:t>
              </a:r>
              <a:endParaRPr sz="1725">
                <a:latin typeface="Calibri"/>
                <a:cs typeface="Calibri"/>
              </a:endParaRPr>
            </a:p>
          </p:txBody>
        </p:sp>
        <p:sp>
          <p:nvSpPr>
            <p:cNvPr id="33" name="object 33"/>
            <p:cNvSpPr/>
            <p:nvPr/>
          </p:nvSpPr>
          <p:spPr>
            <a:xfrm>
              <a:off x="4418648" y="3648743"/>
              <a:ext cx="1034415" cy="203359"/>
            </a:xfrm>
            <a:custGeom>
              <a:avLst/>
              <a:gdLst/>
              <a:ahLst/>
              <a:cxnLst/>
              <a:rect l="l" t="t" r="r" b="b"/>
              <a:pathLst>
                <a:path w="1379220" h="271145">
                  <a:moveTo>
                    <a:pt x="1292606" y="0"/>
                  </a:moveTo>
                  <a:lnTo>
                    <a:pt x="1288796" y="10922"/>
                  </a:lnTo>
                  <a:lnTo>
                    <a:pt x="1304464" y="17754"/>
                  </a:lnTo>
                  <a:lnTo>
                    <a:pt x="1317942" y="27193"/>
                  </a:lnTo>
                  <a:lnTo>
                    <a:pt x="1345326" y="70871"/>
                  </a:lnTo>
                  <a:lnTo>
                    <a:pt x="1353327" y="111015"/>
                  </a:lnTo>
                  <a:lnTo>
                    <a:pt x="1354328" y="134112"/>
                  </a:lnTo>
                  <a:lnTo>
                    <a:pt x="1353327" y="158045"/>
                  </a:lnTo>
                  <a:lnTo>
                    <a:pt x="1345326" y="199245"/>
                  </a:lnTo>
                  <a:lnTo>
                    <a:pt x="1317990" y="243586"/>
                  </a:lnTo>
                  <a:lnTo>
                    <a:pt x="1289177" y="259969"/>
                  </a:lnTo>
                  <a:lnTo>
                    <a:pt x="1292606" y="271018"/>
                  </a:lnTo>
                  <a:lnTo>
                    <a:pt x="1329578" y="253666"/>
                  </a:lnTo>
                  <a:lnTo>
                    <a:pt x="1356741" y="223647"/>
                  </a:lnTo>
                  <a:lnTo>
                    <a:pt x="1373489" y="183435"/>
                  </a:lnTo>
                  <a:lnTo>
                    <a:pt x="1379093" y="135509"/>
                  </a:lnTo>
                  <a:lnTo>
                    <a:pt x="1377690" y="110702"/>
                  </a:lnTo>
                  <a:lnTo>
                    <a:pt x="1366502" y="66661"/>
                  </a:lnTo>
                  <a:lnTo>
                    <a:pt x="1344308" y="30807"/>
                  </a:lnTo>
                  <a:lnTo>
                    <a:pt x="1312253" y="7046"/>
                  </a:lnTo>
                  <a:lnTo>
                    <a:pt x="1292606" y="0"/>
                  </a:lnTo>
                  <a:close/>
                </a:path>
                <a:path w="1379220" h="271145">
                  <a:moveTo>
                    <a:pt x="86360" y="0"/>
                  </a:moveTo>
                  <a:lnTo>
                    <a:pt x="49498" y="17319"/>
                  </a:lnTo>
                  <a:lnTo>
                    <a:pt x="22352" y="47498"/>
                  </a:lnTo>
                  <a:lnTo>
                    <a:pt x="5556" y="87741"/>
                  </a:lnTo>
                  <a:lnTo>
                    <a:pt x="0" y="135509"/>
                  </a:lnTo>
                  <a:lnTo>
                    <a:pt x="1383" y="160442"/>
                  </a:lnTo>
                  <a:lnTo>
                    <a:pt x="12483" y="204499"/>
                  </a:lnTo>
                  <a:lnTo>
                    <a:pt x="34603" y="240246"/>
                  </a:lnTo>
                  <a:lnTo>
                    <a:pt x="66694" y="263919"/>
                  </a:lnTo>
                  <a:lnTo>
                    <a:pt x="86360" y="271018"/>
                  </a:lnTo>
                  <a:lnTo>
                    <a:pt x="89789" y="259969"/>
                  </a:lnTo>
                  <a:lnTo>
                    <a:pt x="74360" y="253111"/>
                  </a:lnTo>
                  <a:lnTo>
                    <a:pt x="61039" y="243586"/>
                  </a:lnTo>
                  <a:lnTo>
                    <a:pt x="33692" y="199245"/>
                  </a:lnTo>
                  <a:lnTo>
                    <a:pt x="25640" y="158045"/>
                  </a:lnTo>
                  <a:lnTo>
                    <a:pt x="24637" y="134112"/>
                  </a:lnTo>
                  <a:lnTo>
                    <a:pt x="25640" y="111015"/>
                  </a:lnTo>
                  <a:lnTo>
                    <a:pt x="33692" y="70871"/>
                  </a:lnTo>
                  <a:lnTo>
                    <a:pt x="61150" y="27193"/>
                  </a:lnTo>
                  <a:lnTo>
                    <a:pt x="90297" y="10922"/>
                  </a:lnTo>
                  <a:lnTo>
                    <a:pt x="86360" y="0"/>
                  </a:lnTo>
                  <a:close/>
                </a:path>
              </a:pathLst>
            </a:custGeom>
            <a:solidFill>
              <a:srgbClr val="000000"/>
            </a:solidFill>
          </p:spPr>
          <p:txBody>
            <a:bodyPr wrap="square" lIns="0" tIns="0" rIns="0" bIns="0" rtlCol="0"/>
            <a:lstStyle/>
            <a:p>
              <a:endParaRPr sz="1350"/>
            </a:p>
          </p:txBody>
        </p:sp>
        <p:sp>
          <p:nvSpPr>
            <p:cNvPr id="34" name="object 34"/>
            <p:cNvSpPr txBox="1"/>
            <p:nvPr/>
          </p:nvSpPr>
          <p:spPr>
            <a:xfrm>
              <a:off x="2479357" y="3584258"/>
              <a:ext cx="2917508" cy="540533"/>
            </a:xfrm>
            <a:prstGeom prst="rect">
              <a:avLst/>
            </a:prstGeom>
          </p:spPr>
          <p:txBody>
            <a:bodyPr vert="horz" wrap="square" lIns="0" tIns="9525" rIns="0" bIns="0" rtlCol="0">
              <a:spAutoFit/>
            </a:bodyPr>
            <a:lstStyle/>
            <a:p>
              <a:pPr marL="28575">
                <a:spcBef>
                  <a:spcPts val="75"/>
                </a:spcBef>
              </a:pPr>
              <a:r>
                <a:rPr sz="1725" spc="26" dirty="0">
                  <a:latin typeface="Cambria Math"/>
                  <a:cs typeface="Cambria Math"/>
                </a:rPr>
                <a:t>ℎ</a:t>
              </a:r>
              <a:r>
                <a:rPr sz="1856" spc="39" baseline="-15151" dirty="0">
                  <a:latin typeface="Cambria Math"/>
                  <a:cs typeface="Cambria Math"/>
                </a:rPr>
                <a:t>1</a:t>
              </a:r>
              <a:r>
                <a:rPr sz="1725" spc="26" dirty="0">
                  <a:latin typeface="Cambria Math"/>
                  <a:cs typeface="Cambria Math"/>
                </a:rPr>
                <a:t>, </a:t>
              </a:r>
              <a:r>
                <a:rPr sz="1725" dirty="0">
                  <a:latin typeface="Cambria Math"/>
                  <a:cs typeface="Cambria Math"/>
                </a:rPr>
                <a:t>… , </a:t>
              </a:r>
              <a:r>
                <a:rPr sz="1725" spc="53" dirty="0">
                  <a:latin typeface="Cambria Math"/>
                  <a:cs typeface="Cambria Math"/>
                </a:rPr>
                <a:t>ℎ</a:t>
              </a:r>
              <a:r>
                <a:rPr sz="1856" spc="78" baseline="-15151" dirty="0">
                  <a:latin typeface="Cambria Math"/>
                  <a:cs typeface="Cambria Math"/>
                </a:rPr>
                <a:t>𝑇 </a:t>
              </a:r>
              <a:r>
                <a:rPr sz="1725" dirty="0">
                  <a:latin typeface="Cambria Math"/>
                  <a:cs typeface="Cambria Math"/>
                </a:rPr>
                <a:t>= </a:t>
              </a:r>
              <a:r>
                <a:rPr sz="1725" spc="-4" dirty="0">
                  <a:latin typeface="Cambria Math"/>
                  <a:cs typeface="Cambria Math"/>
                </a:rPr>
                <a:t>Encoder </a:t>
              </a:r>
              <a:r>
                <a:rPr lang="en-US" sz="1725" spc="-4" dirty="0">
                  <a:latin typeface="Cambria Math"/>
                  <a:cs typeface="Cambria Math"/>
                </a:rPr>
                <a:t> </a:t>
              </a:r>
              <a:r>
                <a:rPr sz="1725" spc="4" dirty="0">
                  <a:latin typeface="Cambria Math"/>
                  <a:cs typeface="Cambria Math"/>
                </a:rPr>
                <a:t>𝑤</a:t>
              </a:r>
              <a:r>
                <a:rPr sz="1856" spc="5" baseline="-15151" dirty="0">
                  <a:latin typeface="Cambria Math"/>
                  <a:cs typeface="Cambria Math"/>
                </a:rPr>
                <a:t>1</a:t>
              </a:r>
              <a:r>
                <a:rPr sz="1725" spc="4" dirty="0">
                  <a:latin typeface="Cambria Math"/>
                  <a:cs typeface="Cambria Math"/>
                </a:rPr>
                <a:t>, </a:t>
              </a:r>
              <a:r>
                <a:rPr sz="1725" dirty="0">
                  <a:latin typeface="Cambria Math"/>
                  <a:cs typeface="Cambria Math"/>
                </a:rPr>
                <a:t>… ,</a:t>
              </a:r>
              <a:r>
                <a:rPr sz="1725" spc="49" dirty="0">
                  <a:latin typeface="Cambria Math"/>
                  <a:cs typeface="Cambria Math"/>
                </a:rPr>
                <a:t> </a:t>
              </a:r>
              <a:r>
                <a:rPr sz="1725" spc="23" dirty="0">
                  <a:latin typeface="Cambria Math"/>
                  <a:cs typeface="Cambria Math"/>
                </a:rPr>
                <a:t>𝑤</a:t>
              </a:r>
              <a:r>
                <a:rPr sz="1856" spc="33" baseline="-15151" dirty="0">
                  <a:latin typeface="Cambria Math"/>
                  <a:cs typeface="Cambria Math"/>
                </a:rPr>
                <a:t>𝑇</a:t>
              </a:r>
              <a:endParaRPr sz="1856" baseline="-15151" dirty="0">
                <a:latin typeface="Cambria Math"/>
                <a:cs typeface="Cambria Math"/>
              </a:endParaRPr>
            </a:p>
            <a:p>
              <a:pPr marL="903923">
                <a:spcBef>
                  <a:spcPts val="4"/>
                </a:spcBef>
              </a:pPr>
              <a:r>
                <a:rPr sz="1725" spc="-8" dirty="0">
                  <a:latin typeface="Cambria Math"/>
                  <a:cs typeface="Cambria Math"/>
                </a:rPr>
                <a:t>𝑦</a:t>
              </a:r>
              <a:r>
                <a:rPr sz="1856" spc="-11" baseline="-15151" dirty="0">
                  <a:latin typeface="Cambria Math"/>
                  <a:cs typeface="Cambria Math"/>
                </a:rPr>
                <a:t>𝑖 </a:t>
              </a:r>
              <a:r>
                <a:rPr sz="1725" dirty="0">
                  <a:latin typeface="Cambria Math"/>
                  <a:cs typeface="Cambria Math"/>
                </a:rPr>
                <a:t>∼ </a:t>
              </a:r>
              <a:r>
                <a:rPr sz="1725" spc="4" dirty="0">
                  <a:latin typeface="Cambria Math"/>
                  <a:cs typeface="Cambria Math"/>
                </a:rPr>
                <a:t>𝐴𝑤</a:t>
              </a:r>
              <a:r>
                <a:rPr sz="1856" spc="5" baseline="-15151" dirty="0">
                  <a:latin typeface="Cambria Math"/>
                  <a:cs typeface="Cambria Math"/>
                </a:rPr>
                <a:t>𝑖 </a:t>
              </a:r>
              <a:r>
                <a:rPr sz="1725" dirty="0">
                  <a:latin typeface="Cambria Math"/>
                  <a:cs typeface="Cambria Math"/>
                </a:rPr>
                <a:t>+</a:t>
              </a:r>
              <a:r>
                <a:rPr sz="1725" spc="68" dirty="0">
                  <a:latin typeface="Cambria Math"/>
                  <a:cs typeface="Cambria Math"/>
                </a:rPr>
                <a:t> </a:t>
              </a:r>
              <a:r>
                <a:rPr sz="1725" dirty="0">
                  <a:latin typeface="Cambria Math"/>
                  <a:cs typeface="Cambria Math"/>
                </a:rPr>
                <a:t>𝑏</a:t>
              </a:r>
            </a:p>
          </p:txBody>
        </p:sp>
        <p:sp>
          <p:nvSpPr>
            <p:cNvPr id="35" name="object 35"/>
            <p:cNvSpPr txBox="1"/>
            <p:nvPr/>
          </p:nvSpPr>
          <p:spPr>
            <a:xfrm>
              <a:off x="1868728" y="4477227"/>
              <a:ext cx="4471112" cy="805509"/>
            </a:xfrm>
            <a:prstGeom prst="rect">
              <a:avLst/>
            </a:prstGeom>
          </p:spPr>
          <p:txBody>
            <a:bodyPr vert="horz" wrap="square" lIns="0" tIns="9049" rIns="0" bIns="0" rtlCol="0">
              <a:spAutoFit/>
            </a:bodyPr>
            <a:lstStyle/>
            <a:p>
              <a:pPr marL="28575" marR="22860">
                <a:lnSpc>
                  <a:spcPct val="100200"/>
                </a:lnSpc>
                <a:spcBef>
                  <a:spcPts val="71"/>
                </a:spcBef>
              </a:pPr>
              <a:r>
                <a:rPr sz="1725" spc="-4" dirty="0">
                  <a:latin typeface="Calibri"/>
                  <a:cs typeface="Calibri"/>
                </a:rPr>
                <a:t>Only </a:t>
              </a:r>
              <a:r>
                <a:rPr sz="1725" dirty="0">
                  <a:latin typeface="Calibri"/>
                  <a:cs typeface="Calibri"/>
                </a:rPr>
                <a:t>add loss terms from </a:t>
              </a:r>
              <a:r>
                <a:rPr sz="1725" spc="-4" dirty="0">
                  <a:latin typeface="Calibri"/>
                  <a:cs typeface="Calibri"/>
                </a:rPr>
                <a:t>words </a:t>
              </a:r>
              <a:r>
                <a:rPr sz="1725" dirty="0">
                  <a:latin typeface="Calibri"/>
                  <a:cs typeface="Calibri"/>
                </a:rPr>
                <a:t>that are  </a:t>
              </a:r>
              <a:r>
                <a:rPr sz="1725" spc="-4" dirty="0">
                  <a:latin typeface="Calibri"/>
                  <a:cs typeface="Calibri"/>
                </a:rPr>
                <a:t>“masked out.” </a:t>
              </a:r>
              <a:r>
                <a:rPr sz="1725" dirty="0">
                  <a:latin typeface="Calibri"/>
                  <a:cs typeface="Calibri"/>
                </a:rPr>
                <a:t>If </a:t>
              </a:r>
              <a:r>
                <a:rPr lang="en-US" sz="1725" spc="-90" dirty="0">
                  <a:latin typeface="Cambria Math"/>
                  <a:cs typeface="Cambria Math"/>
                </a:rPr>
                <a:t>𝑥 </a:t>
              </a:r>
              <a:r>
                <a:rPr lang="en-US" sz="1725" dirty="0">
                  <a:latin typeface="Calibri"/>
                  <a:cs typeface="Calibri"/>
                </a:rPr>
                <a:t>’ i</a:t>
              </a:r>
              <a:r>
                <a:rPr sz="1725" dirty="0">
                  <a:latin typeface="Calibri"/>
                  <a:cs typeface="Calibri"/>
                </a:rPr>
                <a:t>s the masked version </a:t>
              </a:r>
              <a:r>
                <a:rPr sz="1725" spc="-4" dirty="0">
                  <a:latin typeface="Calibri"/>
                  <a:cs typeface="Calibri"/>
                </a:rPr>
                <a:t>of  </a:t>
              </a:r>
              <a:r>
                <a:rPr sz="1725" spc="-90" dirty="0">
                  <a:latin typeface="Cambria Math"/>
                  <a:cs typeface="Cambria Math"/>
                </a:rPr>
                <a:t>𝑥</a:t>
              </a:r>
              <a:r>
                <a:rPr sz="1725" spc="-90" dirty="0">
                  <a:latin typeface="Calibri"/>
                  <a:cs typeface="Calibri"/>
                </a:rPr>
                <a:t>, </a:t>
              </a:r>
              <a:r>
                <a:rPr sz="1725" dirty="0">
                  <a:latin typeface="Calibri"/>
                  <a:cs typeface="Calibri"/>
                </a:rPr>
                <a:t>we’re learning </a:t>
              </a:r>
              <a:r>
                <a:rPr sz="1725" spc="-127" dirty="0">
                  <a:latin typeface="Cambria Math"/>
                  <a:cs typeface="Cambria Math"/>
                </a:rPr>
                <a:t>𝑝</a:t>
              </a:r>
              <a:r>
                <a:rPr sz="1856" spc="-191" baseline="-15151" dirty="0">
                  <a:latin typeface="Cambria Math"/>
                  <a:cs typeface="Cambria Math"/>
                </a:rPr>
                <a:t>𝜃</a:t>
              </a:r>
              <a:r>
                <a:rPr sz="1725" spc="-127" dirty="0">
                  <a:latin typeface="Cambria Math"/>
                  <a:cs typeface="Cambria Math"/>
                </a:rPr>
                <a:t>(𝑥|𝑥</a:t>
              </a:r>
              <a:r>
                <a:rPr lang="en-US" sz="1725" i="1" spc="-127" dirty="0">
                  <a:latin typeface="Cambria Math"/>
                  <a:cs typeface="Cambria Math"/>
                </a:rPr>
                <a:t>’  </a:t>
              </a:r>
              <a:r>
                <a:rPr sz="1725" spc="-127" dirty="0">
                  <a:latin typeface="Cambria Math"/>
                  <a:cs typeface="Cambria Math"/>
                </a:rPr>
                <a:t>)</a:t>
              </a:r>
              <a:r>
                <a:rPr sz="1725" spc="-127" dirty="0">
                  <a:latin typeface="Calibri"/>
                  <a:cs typeface="Calibri"/>
                </a:rPr>
                <a:t>. </a:t>
              </a:r>
              <a:r>
                <a:rPr lang="en-US" sz="1725" spc="-127" dirty="0">
                  <a:latin typeface="Calibri"/>
                  <a:cs typeface="Calibri"/>
                </a:rPr>
                <a:t> </a:t>
              </a:r>
              <a:r>
                <a:rPr sz="1725" spc="-4" dirty="0">
                  <a:latin typeface="Calibri"/>
                  <a:cs typeface="Calibri"/>
                </a:rPr>
                <a:t>Called </a:t>
              </a:r>
              <a:r>
                <a:rPr sz="1725" b="1" dirty="0">
                  <a:latin typeface="Calibri"/>
                  <a:cs typeface="Calibri"/>
                </a:rPr>
                <a:t>Masked LM</a:t>
              </a:r>
              <a:r>
                <a:rPr sz="1725" dirty="0">
                  <a:latin typeface="Calibri"/>
                  <a:cs typeface="Calibri"/>
                </a:rPr>
                <a:t>.</a:t>
              </a:r>
            </a:p>
          </p:txBody>
        </p:sp>
        <p:sp>
          <p:nvSpPr>
            <p:cNvPr id="36" name="object 36"/>
            <p:cNvSpPr txBox="1"/>
            <p:nvPr/>
          </p:nvSpPr>
          <p:spPr>
            <a:xfrm>
              <a:off x="6888194" y="4657344"/>
              <a:ext cx="2038350" cy="297678"/>
            </a:xfrm>
            <a:prstGeom prst="rect">
              <a:avLst/>
            </a:prstGeom>
          </p:spPr>
          <p:txBody>
            <a:bodyPr vert="horz" wrap="square" lIns="0" tIns="9049" rIns="0" bIns="0" rtlCol="0">
              <a:spAutoFit/>
            </a:bodyPr>
            <a:lstStyle/>
            <a:p>
              <a:pPr marL="9525">
                <a:spcBef>
                  <a:spcPts val="71"/>
                </a:spcBef>
                <a:tabLst>
                  <a:tab pos="385763" algn="l"/>
                  <a:tab pos="882015" algn="l"/>
                  <a:tab pos="1261110" algn="l"/>
                  <a:tab pos="1678305" algn="l"/>
                </a:tabLst>
              </a:pPr>
              <a:r>
                <a:rPr sz="1875" i="1" spc="-4" dirty="0">
                  <a:latin typeface="Calibri"/>
                  <a:cs typeface="Calibri"/>
                </a:rPr>
                <a:t>I	[M]	</a:t>
              </a:r>
              <a:r>
                <a:rPr sz="1875" i="1" spc="-30" dirty="0">
                  <a:latin typeface="Calibri"/>
                  <a:cs typeface="Calibri"/>
                </a:rPr>
                <a:t>t</a:t>
              </a:r>
              <a:r>
                <a:rPr sz="1875" i="1" spc="-4" dirty="0">
                  <a:latin typeface="Calibri"/>
                  <a:cs typeface="Calibri"/>
                </a:rPr>
                <a:t>o</a:t>
              </a:r>
              <a:r>
                <a:rPr sz="1875" i="1" dirty="0">
                  <a:latin typeface="Calibri"/>
                  <a:cs typeface="Calibri"/>
                </a:rPr>
                <a:t>	</a:t>
              </a:r>
              <a:r>
                <a:rPr sz="1875" i="1" spc="-4" dirty="0">
                  <a:latin typeface="Calibri"/>
                  <a:cs typeface="Calibri"/>
                </a:rPr>
                <a:t>the</a:t>
              </a:r>
              <a:r>
                <a:rPr sz="1875" i="1" dirty="0">
                  <a:latin typeface="Calibri"/>
                  <a:cs typeface="Calibri"/>
                </a:rPr>
                <a:t>	</a:t>
              </a:r>
              <a:r>
                <a:rPr sz="1875" i="1" spc="-4" dirty="0">
                  <a:latin typeface="Calibri"/>
                  <a:cs typeface="Calibri"/>
                </a:rPr>
                <a:t>[M]</a:t>
              </a:r>
              <a:endParaRPr sz="1875">
                <a:latin typeface="Calibri"/>
                <a:cs typeface="Calibri"/>
              </a:endParaRPr>
            </a:p>
          </p:txBody>
        </p:sp>
        <p:sp>
          <p:nvSpPr>
            <p:cNvPr id="37" name="object 37"/>
            <p:cNvSpPr txBox="1"/>
            <p:nvPr/>
          </p:nvSpPr>
          <p:spPr>
            <a:xfrm>
              <a:off x="7283005" y="2647246"/>
              <a:ext cx="465296" cy="275556"/>
            </a:xfrm>
            <a:prstGeom prst="rect">
              <a:avLst/>
            </a:prstGeom>
          </p:spPr>
          <p:txBody>
            <a:bodyPr vert="horz" wrap="square" lIns="0" tIns="10001" rIns="0" bIns="0" rtlCol="0">
              <a:spAutoFit/>
            </a:bodyPr>
            <a:lstStyle/>
            <a:p>
              <a:pPr marL="9525">
                <a:spcBef>
                  <a:spcPts val="79"/>
                </a:spcBef>
              </a:pPr>
              <a:r>
                <a:rPr sz="1725" i="1" dirty="0">
                  <a:latin typeface="Calibri"/>
                  <a:cs typeface="Calibri"/>
                </a:rPr>
                <a:t>we</a:t>
              </a:r>
              <a:r>
                <a:rPr sz="1725" i="1" spc="-19" dirty="0">
                  <a:latin typeface="Calibri"/>
                  <a:cs typeface="Calibri"/>
                </a:rPr>
                <a:t>n</a:t>
              </a:r>
              <a:r>
                <a:rPr sz="1725" i="1" dirty="0">
                  <a:latin typeface="Calibri"/>
                  <a:cs typeface="Calibri"/>
                </a:rPr>
                <a:t>t</a:t>
              </a:r>
              <a:endParaRPr sz="1725">
                <a:latin typeface="Calibri"/>
                <a:cs typeface="Calibri"/>
              </a:endParaRPr>
            </a:p>
          </p:txBody>
        </p:sp>
        <p:sp>
          <p:nvSpPr>
            <p:cNvPr id="38" name="object 38"/>
            <p:cNvSpPr txBox="1"/>
            <p:nvPr/>
          </p:nvSpPr>
          <p:spPr>
            <a:xfrm>
              <a:off x="8439817" y="2465383"/>
              <a:ext cx="1352550" cy="1246014"/>
            </a:xfrm>
            <a:prstGeom prst="rect">
              <a:avLst/>
            </a:prstGeom>
          </p:spPr>
          <p:txBody>
            <a:bodyPr vert="horz" wrap="square" lIns="0" tIns="155734" rIns="0" bIns="0" rtlCol="0">
              <a:spAutoFit/>
            </a:bodyPr>
            <a:lstStyle/>
            <a:p>
              <a:pPr marL="28575">
                <a:spcBef>
                  <a:spcPts val="1226"/>
                </a:spcBef>
              </a:pPr>
              <a:r>
                <a:rPr sz="1725" i="1" spc="-11" dirty="0">
                  <a:latin typeface="Calibri"/>
                  <a:cs typeface="Calibri"/>
                </a:rPr>
                <a:t>store</a:t>
              </a:r>
              <a:endParaRPr sz="1725">
                <a:latin typeface="Calibri"/>
                <a:cs typeface="Calibri"/>
              </a:endParaRPr>
            </a:p>
            <a:p>
              <a:pPr marL="444341">
                <a:spcBef>
                  <a:spcPts val="1151"/>
                </a:spcBef>
              </a:pPr>
              <a:r>
                <a:rPr sz="1725" spc="8" dirty="0">
                  <a:latin typeface="Cambria Math"/>
                  <a:cs typeface="Cambria Math"/>
                </a:rPr>
                <a:t>𝐴,</a:t>
              </a:r>
              <a:r>
                <a:rPr sz="1725" spc="-105" dirty="0">
                  <a:latin typeface="Cambria Math"/>
                  <a:cs typeface="Cambria Math"/>
                </a:rPr>
                <a:t> </a:t>
              </a:r>
              <a:r>
                <a:rPr sz="1725" dirty="0">
                  <a:latin typeface="Cambria Math"/>
                  <a:cs typeface="Cambria Math"/>
                </a:rPr>
                <a:t>𝑏</a:t>
              </a:r>
              <a:endParaRPr sz="1725">
                <a:latin typeface="Cambria Math"/>
                <a:cs typeface="Cambria Math"/>
              </a:endParaRPr>
            </a:p>
            <a:p>
              <a:pPr marL="445294">
                <a:spcBef>
                  <a:spcPts val="866"/>
                </a:spcBef>
              </a:pPr>
              <a:r>
                <a:rPr sz="1875" spc="23" dirty="0">
                  <a:latin typeface="Cambria Math"/>
                  <a:cs typeface="Cambria Math"/>
                </a:rPr>
                <a:t>ℎ</a:t>
              </a:r>
              <a:r>
                <a:rPr sz="2025" spc="33" baseline="-15432" dirty="0">
                  <a:latin typeface="Cambria Math"/>
                  <a:cs typeface="Cambria Math"/>
                </a:rPr>
                <a:t>1</a:t>
              </a:r>
              <a:r>
                <a:rPr sz="1875" spc="23" dirty="0">
                  <a:latin typeface="Cambria Math"/>
                  <a:cs typeface="Cambria Math"/>
                </a:rPr>
                <a:t>,</a:t>
              </a:r>
              <a:r>
                <a:rPr sz="1875" spc="-116"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 dirty="0">
                  <a:latin typeface="Cambria Math"/>
                  <a:cs typeface="Cambria Math"/>
                </a:rPr>
                <a:t>,</a:t>
              </a:r>
              <a:r>
                <a:rPr sz="1875" spc="-120" dirty="0">
                  <a:latin typeface="Cambria Math"/>
                  <a:cs typeface="Cambria Math"/>
                </a:rPr>
                <a:t> </a:t>
              </a:r>
              <a:r>
                <a:rPr sz="1875" spc="45" dirty="0">
                  <a:latin typeface="Cambria Math"/>
                  <a:cs typeface="Cambria Math"/>
                </a:rPr>
                <a:t>ℎ</a:t>
              </a:r>
              <a:r>
                <a:rPr sz="2025" spc="67" baseline="-15432" dirty="0">
                  <a:latin typeface="Cambria Math"/>
                  <a:cs typeface="Cambria Math"/>
                </a:rPr>
                <a:t>𝑇</a:t>
              </a:r>
              <a:endParaRPr sz="2025" baseline="-15432">
                <a:latin typeface="Cambria Math"/>
                <a:cs typeface="Cambria Math"/>
              </a:endParaRPr>
            </a:p>
          </p:txBody>
        </p:sp>
        <p:grpSp>
          <p:nvGrpSpPr>
            <p:cNvPr id="39" name="object 39"/>
            <p:cNvGrpSpPr/>
            <p:nvPr/>
          </p:nvGrpSpPr>
          <p:grpSpPr>
            <a:xfrm>
              <a:off x="7323439" y="2895220"/>
              <a:ext cx="1470184" cy="416719"/>
              <a:chOff x="7732585" y="2717292"/>
              <a:chExt cx="1960245" cy="555625"/>
            </a:xfrm>
          </p:grpSpPr>
          <p:sp>
            <p:nvSpPr>
              <p:cNvPr id="40" name="object 40"/>
              <p:cNvSpPr/>
              <p:nvPr/>
            </p:nvSpPr>
            <p:spPr>
              <a:xfrm>
                <a:off x="7737347" y="3043428"/>
                <a:ext cx="342900" cy="192405"/>
              </a:xfrm>
              <a:custGeom>
                <a:avLst/>
                <a:gdLst/>
                <a:ahLst/>
                <a:cxnLst/>
                <a:rect l="l" t="t" r="r" b="b"/>
                <a:pathLst>
                  <a:path w="342900" h="192405">
                    <a:moveTo>
                      <a:pt x="310896" y="0"/>
                    </a:moveTo>
                    <a:lnTo>
                      <a:pt x="32003" y="0"/>
                    </a:lnTo>
                    <a:lnTo>
                      <a:pt x="19556" y="2518"/>
                    </a:lnTo>
                    <a:lnTo>
                      <a:pt x="9382" y="9382"/>
                    </a:lnTo>
                    <a:lnTo>
                      <a:pt x="2518" y="19556"/>
                    </a:lnTo>
                    <a:lnTo>
                      <a:pt x="0" y="32004"/>
                    </a:lnTo>
                    <a:lnTo>
                      <a:pt x="0" y="160020"/>
                    </a:lnTo>
                    <a:lnTo>
                      <a:pt x="2518" y="172467"/>
                    </a:lnTo>
                    <a:lnTo>
                      <a:pt x="9382" y="182641"/>
                    </a:lnTo>
                    <a:lnTo>
                      <a:pt x="19556" y="189505"/>
                    </a:lnTo>
                    <a:lnTo>
                      <a:pt x="32003" y="192024"/>
                    </a:lnTo>
                    <a:lnTo>
                      <a:pt x="310896" y="192024"/>
                    </a:lnTo>
                    <a:lnTo>
                      <a:pt x="323343" y="189505"/>
                    </a:lnTo>
                    <a:lnTo>
                      <a:pt x="333517" y="182641"/>
                    </a:lnTo>
                    <a:lnTo>
                      <a:pt x="340381" y="172467"/>
                    </a:lnTo>
                    <a:lnTo>
                      <a:pt x="342900" y="160020"/>
                    </a:lnTo>
                    <a:lnTo>
                      <a:pt x="342900" y="32004"/>
                    </a:lnTo>
                    <a:lnTo>
                      <a:pt x="340381" y="19556"/>
                    </a:lnTo>
                    <a:lnTo>
                      <a:pt x="333517" y="9382"/>
                    </a:lnTo>
                    <a:lnTo>
                      <a:pt x="323343" y="2518"/>
                    </a:lnTo>
                    <a:lnTo>
                      <a:pt x="310896" y="0"/>
                    </a:lnTo>
                    <a:close/>
                  </a:path>
                </a:pathLst>
              </a:custGeom>
              <a:solidFill>
                <a:srgbClr val="EC8585"/>
              </a:solidFill>
            </p:spPr>
            <p:txBody>
              <a:bodyPr wrap="square" lIns="0" tIns="0" rIns="0" bIns="0" rtlCol="0"/>
              <a:lstStyle/>
              <a:p>
                <a:endParaRPr sz="1350"/>
              </a:p>
            </p:txBody>
          </p:sp>
          <p:sp>
            <p:nvSpPr>
              <p:cNvPr id="41" name="object 41"/>
              <p:cNvSpPr/>
              <p:nvPr/>
            </p:nvSpPr>
            <p:spPr>
              <a:xfrm>
                <a:off x="7737347" y="3043428"/>
                <a:ext cx="342900" cy="192405"/>
              </a:xfrm>
              <a:custGeom>
                <a:avLst/>
                <a:gdLst/>
                <a:ahLst/>
                <a:cxnLst/>
                <a:rect l="l" t="t" r="r" b="b"/>
                <a:pathLst>
                  <a:path w="342900" h="192405">
                    <a:moveTo>
                      <a:pt x="0" y="32004"/>
                    </a:moveTo>
                    <a:lnTo>
                      <a:pt x="2518" y="19556"/>
                    </a:lnTo>
                    <a:lnTo>
                      <a:pt x="9382" y="9382"/>
                    </a:lnTo>
                    <a:lnTo>
                      <a:pt x="19556" y="2518"/>
                    </a:lnTo>
                    <a:lnTo>
                      <a:pt x="32003" y="0"/>
                    </a:lnTo>
                    <a:lnTo>
                      <a:pt x="310896" y="0"/>
                    </a:lnTo>
                    <a:lnTo>
                      <a:pt x="323343" y="2518"/>
                    </a:lnTo>
                    <a:lnTo>
                      <a:pt x="333517" y="9382"/>
                    </a:lnTo>
                    <a:lnTo>
                      <a:pt x="340381" y="19556"/>
                    </a:lnTo>
                    <a:lnTo>
                      <a:pt x="342900" y="32004"/>
                    </a:lnTo>
                    <a:lnTo>
                      <a:pt x="342900" y="160020"/>
                    </a:lnTo>
                    <a:lnTo>
                      <a:pt x="340381" y="172467"/>
                    </a:lnTo>
                    <a:lnTo>
                      <a:pt x="333517" y="182641"/>
                    </a:lnTo>
                    <a:lnTo>
                      <a:pt x="323343" y="189505"/>
                    </a:lnTo>
                    <a:lnTo>
                      <a:pt x="310896" y="192024"/>
                    </a:lnTo>
                    <a:lnTo>
                      <a:pt x="32003" y="192024"/>
                    </a:lnTo>
                    <a:lnTo>
                      <a:pt x="19556" y="189505"/>
                    </a:lnTo>
                    <a:lnTo>
                      <a:pt x="9382" y="182641"/>
                    </a:lnTo>
                    <a:lnTo>
                      <a:pt x="2518" y="172467"/>
                    </a:lnTo>
                    <a:lnTo>
                      <a:pt x="0" y="160020"/>
                    </a:lnTo>
                    <a:lnTo>
                      <a:pt x="0" y="32004"/>
                    </a:lnTo>
                    <a:close/>
                  </a:path>
                </a:pathLst>
              </a:custGeom>
              <a:ln w="9525">
                <a:solidFill>
                  <a:srgbClr val="EC8585"/>
                </a:solidFill>
              </a:ln>
            </p:spPr>
            <p:txBody>
              <a:bodyPr wrap="square" lIns="0" tIns="0" rIns="0" bIns="0" rtlCol="0"/>
              <a:lstStyle/>
              <a:p>
                <a:endParaRPr sz="1350"/>
              </a:p>
            </p:txBody>
          </p:sp>
          <p:sp>
            <p:nvSpPr>
              <p:cNvPr id="42" name="object 42"/>
              <p:cNvSpPr/>
              <p:nvPr/>
            </p:nvSpPr>
            <p:spPr>
              <a:xfrm>
                <a:off x="8282939" y="3048000"/>
                <a:ext cx="344805" cy="193675"/>
              </a:xfrm>
              <a:custGeom>
                <a:avLst/>
                <a:gdLst/>
                <a:ahLst/>
                <a:cxnLst/>
                <a:rect l="l" t="t" r="r" b="b"/>
                <a:pathLst>
                  <a:path w="344804" h="193675">
                    <a:moveTo>
                      <a:pt x="312165" y="0"/>
                    </a:moveTo>
                    <a:lnTo>
                      <a:pt x="32257" y="0"/>
                    </a:lnTo>
                    <a:lnTo>
                      <a:pt x="19716" y="2539"/>
                    </a:lnTo>
                    <a:lnTo>
                      <a:pt x="9461" y="9461"/>
                    </a:lnTo>
                    <a:lnTo>
                      <a:pt x="2540" y="19716"/>
                    </a:lnTo>
                    <a:lnTo>
                      <a:pt x="0" y="32258"/>
                    </a:lnTo>
                    <a:lnTo>
                      <a:pt x="0" y="161289"/>
                    </a:lnTo>
                    <a:lnTo>
                      <a:pt x="2540" y="173831"/>
                    </a:lnTo>
                    <a:lnTo>
                      <a:pt x="9461" y="184086"/>
                    </a:lnTo>
                    <a:lnTo>
                      <a:pt x="19716" y="191008"/>
                    </a:lnTo>
                    <a:lnTo>
                      <a:pt x="32257" y="193548"/>
                    </a:lnTo>
                    <a:lnTo>
                      <a:pt x="312165" y="193548"/>
                    </a:lnTo>
                    <a:lnTo>
                      <a:pt x="324707" y="191008"/>
                    </a:lnTo>
                    <a:lnTo>
                      <a:pt x="334962" y="184086"/>
                    </a:lnTo>
                    <a:lnTo>
                      <a:pt x="341883" y="173831"/>
                    </a:lnTo>
                    <a:lnTo>
                      <a:pt x="344424" y="161289"/>
                    </a:lnTo>
                    <a:lnTo>
                      <a:pt x="344424" y="32258"/>
                    </a:lnTo>
                    <a:lnTo>
                      <a:pt x="341883" y="19716"/>
                    </a:lnTo>
                    <a:lnTo>
                      <a:pt x="334962" y="9461"/>
                    </a:lnTo>
                    <a:lnTo>
                      <a:pt x="324707" y="2539"/>
                    </a:lnTo>
                    <a:lnTo>
                      <a:pt x="312165" y="0"/>
                    </a:lnTo>
                    <a:close/>
                  </a:path>
                </a:pathLst>
              </a:custGeom>
              <a:solidFill>
                <a:srgbClr val="EC8585"/>
              </a:solidFill>
            </p:spPr>
            <p:txBody>
              <a:bodyPr wrap="square" lIns="0" tIns="0" rIns="0" bIns="0" rtlCol="0"/>
              <a:lstStyle/>
              <a:p>
                <a:endParaRPr sz="1350"/>
              </a:p>
            </p:txBody>
          </p:sp>
          <p:sp>
            <p:nvSpPr>
              <p:cNvPr id="43" name="object 43"/>
              <p:cNvSpPr/>
              <p:nvPr/>
            </p:nvSpPr>
            <p:spPr>
              <a:xfrm>
                <a:off x="8282939" y="3048000"/>
                <a:ext cx="344805" cy="193675"/>
              </a:xfrm>
              <a:custGeom>
                <a:avLst/>
                <a:gdLst/>
                <a:ahLst/>
                <a:cxnLst/>
                <a:rect l="l" t="t" r="r" b="b"/>
                <a:pathLst>
                  <a:path w="344804" h="193675">
                    <a:moveTo>
                      <a:pt x="0" y="32258"/>
                    </a:moveTo>
                    <a:lnTo>
                      <a:pt x="2540" y="19716"/>
                    </a:lnTo>
                    <a:lnTo>
                      <a:pt x="9461" y="9461"/>
                    </a:lnTo>
                    <a:lnTo>
                      <a:pt x="19716" y="2539"/>
                    </a:lnTo>
                    <a:lnTo>
                      <a:pt x="32257" y="0"/>
                    </a:lnTo>
                    <a:lnTo>
                      <a:pt x="312165" y="0"/>
                    </a:lnTo>
                    <a:lnTo>
                      <a:pt x="324707" y="2539"/>
                    </a:lnTo>
                    <a:lnTo>
                      <a:pt x="334962" y="9461"/>
                    </a:lnTo>
                    <a:lnTo>
                      <a:pt x="341883" y="19716"/>
                    </a:lnTo>
                    <a:lnTo>
                      <a:pt x="344424" y="32258"/>
                    </a:lnTo>
                    <a:lnTo>
                      <a:pt x="344424" y="161289"/>
                    </a:lnTo>
                    <a:lnTo>
                      <a:pt x="341883" y="173831"/>
                    </a:lnTo>
                    <a:lnTo>
                      <a:pt x="334962" y="184086"/>
                    </a:lnTo>
                    <a:lnTo>
                      <a:pt x="324707" y="191008"/>
                    </a:lnTo>
                    <a:lnTo>
                      <a:pt x="312165" y="193548"/>
                    </a:lnTo>
                    <a:lnTo>
                      <a:pt x="32257" y="193548"/>
                    </a:lnTo>
                    <a:lnTo>
                      <a:pt x="19716" y="191008"/>
                    </a:lnTo>
                    <a:lnTo>
                      <a:pt x="9461" y="184086"/>
                    </a:lnTo>
                    <a:lnTo>
                      <a:pt x="2540" y="173831"/>
                    </a:lnTo>
                    <a:lnTo>
                      <a:pt x="0" y="161289"/>
                    </a:lnTo>
                    <a:lnTo>
                      <a:pt x="0" y="32258"/>
                    </a:lnTo>
                    <a:close/>
                  </a:path>
                </a:pathLst>
              </a:custGeom>
              <a:ln w="9525">
                <a:solidFill>
                  <a:srgbClr val="EC8585"/>
                </a:solidFill>
              </a:ln>
            </p:spPr>
            <p:txBody>
              <a:bodyPr wrap="square" lIns="0" tIns="0" rIns="0" bIns="0" rtlCol="0"/>
              <a:lstStyle/>
              <a:p>
                <a:endParaRPr sz="1350"/>
              </a:p>
            </p:txBody>
          </p:sp>
          <p:sp>
            <p:nvSpPr>
              <p:cNvPr id="44" name="object 44"/>
              <p:cNvSpPr/>
              <p:nvPr/>
            </p:nvSpPr>
            <p:spPr>
              <a:xfrm>
                <a:off x="8849867" y="3041904"/>
                <a:ext cx="344805" cy="193675"/>
              </a:xfrm>
              <a:custGeom>
                <a:avLst/>
                <a:gdLst/>
                <a:ahLst/>
                <a:cxnLst/>
                <a:rect l="l" t="t" r="r" b="b"/>
                <a:pathLst>
                  <a:path w="344804" h="193675">
                    <a:moveTo>
                      <a:pt x="312165" y="0"/>
                    </a:moveTo>
                    <a:lnTo>
                      <a:pt x="32257" y="0"/>
                    </a:lnTo>
                    <a:lnTo>
                      <a:pt x="19716" y="2539"/>
                    </a:lnTo>
                    <a:lnTo>
                      <a:pt x="9461" y="9461"/>
                    </a:lnTo>
                    <a:lnTo>
                      <a:pt x="2540" y="19716"/>
                    </a:lnTo>
                    <a:lnTo>
                      <a:pt x="0" y="32258"/>
                    </a:lnTo>
                    <a:lnTo>
                      <a:pt x="0" y="161290"/>
                    </a:lnTo>
                    <a:lnTo>
                      <a:pt x="2540" y="173831"/>
                    </a:lnTo>
                    <a:lnTo>
                      <a:pt x="9461" y="184086"/>
                    </a:lnTo>
                    <a:lnTo>
                      <a:pt x="19716" y="191008"/>
                    </a:lnTo>
                    <a:lnTo>
                      <a:pt x="32257" y="193548"/>
                    </a:lnTo>
                    <a:lnTo>
                      <a:pt x="312165" y="193548"/>
                    </a:lnTo>
                    <a:lnTo>
                      <a:pt x="324707" y="191008"/>
                    </a:lnTo>
                    <a:lnTo>
                      <a:pt x="334962" y="184086"/>
                    </a:lnTo>
                    <a:lnTo>
                      <a:pt x="341883" y="173831"/>
                    </a:lnTo>
                    <a:lnTo>
                      <a:pt x="344424" y="161290"/>
                    </a:lnTo>
                    <a:lnTo>
                      <a:pt x="344424" y="32258"/>
                    </a:lnTo>
                    <a:lnTo>
                      <a:pt x="341883" y="19716"/>
                    </a:lnTo>
                    <a:lnTo>
                      <a:pt x="334962" y="9461"/>
                    </a:lnTo>
                    <a:lnTo>
                      <a:pt x="324707" y="2539"/>
                    </a:lnTo>
                    <a:lnTo>
                      <a:pt x="312165" y="0"/>
                    </a:lnTo>
                    <a:close/>
                  </a:path>
                </a:pathLst>
              </a:custGeom>
              <a:solidFill>
                <a:srgbClr val="EC8585"/>
              </a:solidFill>
            </p:spPr>
            <p:txBody>
              <a:bodyPr wrap="square" lIns="0" tIns="0" rIns="0" bIns="0" rtlCol="0"/>
              <a:lstStyle/>
              <a:p>
                <a:endParaRPr sz="1350"/>
              </a:p>
            </p:txBody>
          </p:sp>
          <p:sp>
            <p:nvSpPr>
              <p:cNvPr id="45" name="object 45"/>
              <p:cNvSpPr/>
              <p:nvPr/>
            </p:nvSpPr>
            <p:spPr>
              <a:xfrm>
                <a:off x="8849867" y="3041904"/>
                <a:ext cx="344805" cy="193675"/>
              </a:xfrm>
              <a:custGeom>
                <a:avLst/>
                <a:gdLst/>
                <a:ahLst/>
                <a:cxnLst/>
                <a:rect l="l" t="t" r="r" b="b"/>
                <a:pathLst>
                  <a:path w="344804" h="193675">
                    <a:moveTo>
                      <a:pt x="0" y="32258"/>
                    </a:moveTo>
                    <a:lnTo>
                      <a:pt x="2540" y="19716"/>
                    </a:lnTo>
                    <a:lnTo>
                      <a:pt x="9461" y="9461"/>
                    </a:lnTo>
                    <a:lnTo>
                      <a:pt x="19716" y="2539"/>
                    </a:lnTo>
                    <a:lnTo>
                      <a:pt x="32257" y="0"/>
                    </a:lnTo>
                    <a:lnTo>
                      <a:pt x="312165" y="0"/>
                    </a:lnTo>
                    <a:lnTo>
                      <a:pt x="324707" y="2539"/>
                    </a:lnTo>
                    <a:lnTo>
                      <a:pt x="334962" y="9461"/>
                    </a:lnTo>
                    <a:lnTo>
                      <a:pt x="341883" y="19716"/>
                    </a:lnTo>
                    <a:lnTo>
                      <a:pt x="344424" y="32258"/>
                    </a:lnTo>
                    <a:lnTo>
                      <a:pt x="344424" y="161290"/>
                    </a:lnTo>
                    <a:lnTo>
                      <a:pt x="341883" y="173831"/>
                    </a:lnTo>
                    <a:lnTo>
                      <a:pt x="334962" y="184086"/>
                    </a:lnTo>
                    <a:lnTo>
                      <a:pt x="324707" y="191008"/>
                    </a:lnTo>
                    <a:lnTo>
                      <a:pt x="312165" y="193548"/>
                    </a:lnTo>
                    <a:lnTo>
                      <a:pt x="32257" y="193548"/>
                    </a:lnTo>
                    <a:lnTo>
                      <a:pt x="19716" y="191008"/>
                    </a:lnTo>
                    <a:lnTo>
                      <a:pt x="9461" y="184086"/>
                    </a:lnTo>
                    <a:lnTo>
                      <a:pt x="2540" y="173831"/>
                    </a:lnTo>
                    <a:lnTo>
                      <a:pt x="0" y="161290"/>
                    </a:lnTo>
                    <a:lnTo>
                      <a:pt x="0" y="32258"/>
                    </a:lnTo>
                    <a:close/>
                  </a:path>
                </a:pathLst>
              </a:custGeom>
              <a:ln w="9525">
                <a:solidFill>
                  <a:srgbClr val="EC8585"/>
                </a:solidFill>
              </a:ln>
            </p:spPr>
            <p:txBody>
              <a:bodyPr wrap="square" lIns="0" tIns="0" rIns="0" bIns="0" rtlCol="0"/>
              <a:lstStyle/>
              <a:p>
                <a:endParaRPr sz="1350"/>
              </a:p>
            </p:txBody>
          </p:sp>
          <p:sp>
            <p:nvSpPr>
              <p:cNvPr id="46" name="object 46"/>
              <p:cNvSpPr/>
              <p:nvPr/>
            </p:nvSpPr>
            <p:spPr>
              <a:xfrm>
                <a:off x="9343643" y="3041904"/>
                <a:ext cx="344805" cy="193675"/>
              </a:xfrm>
              <a:custGeom>
                <a:avLst/>
                <a:gdLst/>
                <a:ahLst/>
                <a:cxnLst/>
                <a:rect l="l" t="t" r="r" b="b"/>
                <a:pathLst>
                  <a:path w="344804" h="193675">
                    <a:moveTo>
                      <a:pt x="312165" y="0"/>
                    </a:moveTo>
                    <a:lnTo>
                      <a:pt x="32257" y="0"/>
                    </a:lnTo>
                    <a:lnTo>
                      <a:pt x="19716" y="2539"/>
                    </a:lnTo>
                    <a:lnTo>
                      <a:pt x="9461" y="9461"/>
                    </a:lnTo>
                    <a:lnTo>
                      <a:pt x="2540" y="19716"/>
                    </a:lnTo>
                    <a:lnTo>
                      <a:pt x="0" y="32258"/>
                    </a:lnTo>
                    <a:lnTo>
                      <a:pt x="0" y="161290"/>
                    </a:lnTo>
                    <a:lnTo>
                      <a:pt x="2540" y="173831"/>
                    </a:lnTo>
                    <a:lnTo>
                      <a:pt x="9461" y="184086"/>
                    </a:lnTo>
                    <a:lnTo>
                      <a:pt x="19716" y="191008"/>
                    </a:lnTo>
                    <a:lnTo>
                      <a:pt x="32257" y="193548"/>
                    </a:lnTo>
                    <a:lnTo>
                      <a:pt x="312165" y="193548"/>
                    </a:lnTo>
                    <a:lnTo>
                      <a:pt x="324707" y="191008"/>
                    </a:lnTo>
                    <a:lnTo>
                      <a:pt x="334962" y="184086"/>
                    </a:lnTo>
                    <a:lnTo>
                      <a:pt x="341883" y="173831"/>
                    </a:lnTo>
                    <a:lnTo>
                      <a:pt x="344424" y="161290"/>
                    </a:lnTo>
                    <a:lnTo>
                      <a:pt x="344424" y="32258"/>
                    </a:lnTo>
                    <a:lnTo>
                      <a:pt x="341883" y="19716"/>
                    </a:lnTo>
                    <a:lnTo>
                      <a:pt x="334962" y="9461"/>
                    </a:lnTo>
                    <a:lnTo>
                      <a:pt x="324707" y="2539"/>
                    </a:lnTo>
                    <a:lnTo>
                      <a:pt x="312165" y="0"/>
                    </a:lnTo>
                    <a:close/>
                  </a:path>
                </a:pathLst>
              </a:custGeom>
              <a:solidFill>
                <a:srgbClr val="EC8585"/>
              </a:solidFill>
            </p:spPr>
            <p:txBody>
              <a:bodyPr wrap="square" lIns="0" tIns="0" rIns="0" bIns="0" rtlCol="0"/>
              <a:lstStyle/>
              <a:p>
                <a:endParaRPr sz="1350"/>
              </a:p>
            </p:txBody>
          </p:sp>
          <p:sp>
            <p:nvSpPr>
              <p:cNvPr id="47" name="object 47"/>
              <p:cNvSpPr/>
              <p:nvPr/>
            </p:nvSpPr>
            <p:spPr>
              <a:xfrm>
                <a:off x="9343643" y="3041904"/>
                <a:ext cx="344805" cy="193675"/>
              </a:xfrm>
              <a:custGeom>
                <a:avLst/>
                <a:gdLst/>
                <a:ahLst/>
                <a:cxnLst/>
                <a:rect l="l" t="t" r="r" b="b"/>
                <a:pathLst>
                  <a:path w="344804" h="193675">
                    <a:moveTo>
                      <a:pt x="0" y="32258"/>
                    </a:moveTo>
                    <a:lnTo>
                      <a:pt x="2540" y="19716"/>
                    </a:lnTo>
                    <a:lnTo>
                      <a:pt x="9461" y="9461"/>
                    </a:lnTo>
                    <a:lnTo>
                      <a:pt x="19716" y="2539"/>
                    </a:lnTo>
                    <a:lnTo>
                      <a:pt x="32257" y="0"/>
                    </a:lnTo>
                    <a:lnTo>
                      <a:pt x="312165" y="0"/>
                    </a:lnTo>
                    <a:lnTo>
                      <a:pt x="324707" y="2539"/>
                    </a:lnTo>
                    <a:lnTo>
                      <a:pt x="334962" y="9461"/>
                    </a:lnTo>
                    <a:lnTo>
                      <a:pt x="341883" y="19716"/>
                    </a:lnTo>
                    <a:lnTo>
                      <a:pt x="344424" y="32258"/>
                    </a:lnTo>
                    <a:lnTo>
                      <a:pt x="344424" y="161290"/>
                    </a:lnTo>
                    <a:lnTo>
                      <a:pt x="341883" y="173831"/>
                    </a:lnTo>
                    <a:lnTo>
                      <a:pt x="334962" y="184086"/>
                    </a:lnTo>
                    <a:lnTo>
                      <a:pt x="324707" y="191008"/>
                    </a:lnTo>
                    <a:lnTo>
                      <a:pt x="312165" y="193548"/>
                    </a:lnTo>
                    <a:lnTo>
                      <a:pt x="32257" y="193548"/>
                    </a:lnTo>
                    <a:lnTo>
                      <a:pt x="19716" y="191008"/>
                    </a:lnTo>
                    <a:lnTo>
                      <a:pt x="9461" y="184086"/>
                    </a:lnTo>
                    <a:lnTo>
                      <a:pt x="2540" y="173831"/>
                    </a:lnTo>
                    <a:lnTo>
                      <a:pt x="0" y="161290"/>
                    </a:lnTo>
                    <a:lnTo>
                      <a:pt x="0" y="32258"/>
                    </a:lnTo>
                    <a:close/>
                  </a:path>
                </a:pathLst>
              </a:custGeom>
              <a:ln w="9525">
                <a:solidFill>
                  <a:srgbClr val="EC8585"/>
                </a:solidFill>
              </a:ln>
            </p:spPr>
            <p:txBody>
              <a:bodyPr wrap="square" lIns="0" tIns="0" rIns="0" bIns="0" rtlCol="0"/>
              <a:lstStyle/>
              <a:p>
                <a:endParaRPr sz="1350"/>
              </a:p>
            </p:txBody>
          </p:sp>
          <p:sp>
            <p:nvSpPr>
              <p:cNvPr id="48" name="object 48"/>
              <p:cNvSpPr/>
              <p:nvPr/>
            </p:nvSpPr>
            <p:spPr>
              <a:xfrm>
                <a:off x="7862316" y="2717291"/>
                <a:ext cx="1714500" cy="555625"/>
              </a:xfrm>
              <a:custGeom>
                <a:avLst/>
                <a:gdLst/>
                <a:ahLst/>
                <a:cxnLst/>
                <a:rect l="l" t="t" r="r" b="b"/>
                <a:pathLst>
                  <a:path w="1714500" h="555625">
                    <a:moveTo>
                      <a:pt x="76200" y="76200"/>
                    </a:moveTo>
                    <a:lnTo>
                      <a:pt x="69850" y="63500"/>
                    </a:lnTo>
                    <a:lnTo>
                      <a:pt x="38100" y="0"/>
                    </a:lnTo>
                    <a:lnTo>
                      <a:pt x="0" y="76200"/>
                    </a:lnTo>
                    <a:lnTo>
                      <a:pt x="31750" y="76200"/>
                    </a:lnTo>
                    <a:lnTo>
                      <a:pt x="31750" y="555498"/>
                    </a:lnTo>
                    <a:lnTo>
                      <a:pt x="44450" y="555498"/>
                    </a:lnTo>
                    <a:lnTo>
                      <a:pt x="44450" y="76200"/>
                    </a:lnTo>
                    <a:lnTo>
                      <a:pt x="76200" y="76200"/>
                    </a:lnTo>
                    <a:close/>
                  </a:path>
                  <a:path w="1714500" h="555625">
                    <a:moveTo>
                      <a:pt x="1714500" y="76200"/>
                    </a:moveTo>
                    <a:lnTo>
                      <a:pt x="1708150" y="63500"/>
                    </a:lnTo>
                    <a:lnTo>
                      <a:pt x="1676400" y="0"/>
                    </a:lnTo>
                    <a:lnTo>
                      <a:pt x="1638300" y="76200"/>
                    </a:lnTo>
                    <a:lnTo>
                      <a:pt x="1670050" y="76200"/>
                    </a:lnTo>
                    <a:lnTo>
                      <a:pt x="1670050" y="555498"/>
                    </a:lnTo>
                    <a:lnTo>
                      <a:pt x="1682750" y="555498"/>
                    </a:lnTo>
                    <a:lnTo>
                      <a:pt x="1682750" y="76200"/>
                    </a:lnTo>
                    <a:lnTo>
                      <a:pt x="1714500" y="76200"/>
                    </a:lnTo>
                    <a:close/>
                  </a:path>
                </a:pathLst>
              </a:custGeom>
              <a:solidFill>
                <a:srgbClr val="000000"/>
              </a:solidFill>
            </p:spPr>
            <p:txBody>
              <a:bodyPr wrap="square" lIns="0" tIns="0" rIns="0" bIns="0" rtlCol="0"/>
              <a:lstStyle/>
              <a:p>
                <a:endParaRPr sz="1350"/>
              </a:p>
            </p:txBody>
          </p:sp>
        </p:grpSp>
        <p:sp>
          <p:nvSpPr>
            <p:cNvPr id="49" name="object 49"/>
            <p:cNvSpPr txBox="1"/>
            <p:nvPr/>
          </p:nvSpPr>
          <p:spPr>
            <a:xfrm>
              <a:off x="8102726" y="5304511"/>
              <a:ext cx="1375886"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Devlin et </a:t>
              </a:r>
              <a:r>
                <a:rPr sz="1350" u="sng" dirty="0">
                  <a:solidFill>
                    <a:srgbClr val="4197B5"/>
                  </a:solidFill>
                  <a:uFill>
                    <a:solidFill>
                      <a:srgbClr val="4197B5"/>
                    </a:solidFill>
                  </a:uFill>
                  <a:latin typeface="Calibri"/>
                  <a:cs typeface="Calibri"/>
                  <a:hlinkClick r:id="rId2"/>
                </a:rPr>
                <a:t>al.,</a:t>
              </a:r>
              <a:r>
                <a:rPr sz="1350" u="sng" spc="-38" dirty="0">
                  <a:solidFill>
                    <a:srgbClr val="4197B5"/>
                  </a:solidFill>
                  <a:uFill>
                    <a:solidFill>
                      <a:srgbClr val="4197B5"/>
                    </a:solidFill>
                  </a:uFill>
                  <a:latin typeface="Calibri"/>
                  <a:cs typeface="Calibri"/>
                  <a:hlinkClick r:id="rId2"/>
                </a:rPr>
                <a:t> </a:t>
              </a:r>
              <a:r>
                <a:rPr sz="1350" u="sng" spc="-4" dirty="0">
                  <a:solidFill>
                    <a:srgbClr val="4197B5"/>
                  </a:solidFill>
                  <a:uFill>
                    <a:solidFill>
                      <a:srgbClr val="4197B5"/>
                    </a:solidFill>
                  </a:uFill>
                  <a:latin typeface="Calibri"/>
                  <a:cs typeface="Calibri"/>
                  <a:hlinkClick r:id="rId2"/>
                </a:rPr>
                <a:t>2018</a:t>
              </a:r>
              <a:r>
                <a:rPr sz="1350" spc="-4" dirty="0">
                  <a:solidFill>
                    <a:srgbClr val="175E53"/>
                  </a:solidFill>
                  <a:latin typeface="Calibri"/>
                  <a:cs typeface="Calibri"/>
                </a:rPr>
                <a:t>]</a:t>
              </a:r>
              <a:endParaRPr sz="1350">
                <a:latin typeface="Calibri"/>
                <a:cs typeface="Calibri"/>
              </a:endParaRPr>
            </a:p>
          </p:txBody>
        </p:sp>
      </p:grpSp>
      <p:sp>
        <p:nvSpPr>
          <p:cNvPr id="52" name="Title 51">
            <a:extLst>
              <a:ext uri="{FF2B5EF4-FFF2-40B4-BE49-F238E27FC236}">
                <a16:creationId xmlns:a16="http://schemas.microsoft.com/office/drawing/2014/main" id="{2C8CFBD2-7464-410D-88DE-A8117E1F4C50}"/>
              </a:ext>
            </a:extLst>
          </p:cNvPr>
          <p:cNvSpPr>
            <a:spLocks noGrp="1"/>
          </p:cNvSpPr>
          <p:nvPr>
            <p:ph type="title"/>
          </p:nvPr>
        </p:nvSpPr>
        <p:spPr>
          <a:xfrm>
            <a:off x="985421" y="124969"/>
            <a:ext cx="9277449" cy="984885"/>
          </a:xfrm>
        </p:spPr>
        <p:txBody>
          <a:bodyPr vert="horz" lIns="91440" tIns="45720" rIns="91440" bIns="45720" rtlCol="0" anchor="ctr">
            <a:normAutofit fontScale="90000"/>
          </a:bodyPr>
          <a:lstStyle/>
          <a:p>
            <a:r>
              <a:rPr lang="en-US" spc="-120" dirty="0"/>
              <a:t>Pretraining encoders: </a:t>
            </a:r>
            <a:br>
              <a:rPr lang="en-US" spc="-120" dirty="0"/>
            </a:br>
            <a:r>
              <a:rPr lang="en-US" spc="-120" dirty="0"/>
              <a:t>What pretraining objective to use?</a:t>
            </a:r>
          </a:p>
        </p:txBody>
      </p:sp>
      <p:sp>
        <p:nvSpPr>
          <p:cNvPr id="51" name="TextBox 50">
            <a:extLst>
              <a:ext uri="{FF2B5EF4-FFF2-40B4-BE49-F238E27FC236}">
                <a16:creationId xmlns:a16="http://schemas.microsoft.com/office/drawing/2014/main" id="{7F85DD4E-E023-4881-BD98-6527874F707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253168" y="2984295"/>
            <a:ext cx="5680710" cy="1172020"/>
          </a:xfrm>
          <a:prstGeom prst="rect">
            <a:avLst/>
          </a:prstGeom>
        </p:spPr>
        <p:txBody>
          <a:bodyPr vert="horz" wrap="square" lIns="0" tIns="9049" rIns="0" bIns="0" rtlCol="0">
            <a:spAutoFit/>
          </a:bodyPr>
          <a:lstStyle/>
          <a:p>
            <a:pPr marL="9049" marR="3810" algn="ctr">
              <a:lnSpc>
                <a:spcPct val="120000"/>
              </a:lnSpc>
              <a:spcBef>
                <a:spcPts val="71"/>
              </a:spcBef>
            </a:pPr>
            <a:r>
              <a:rPr sz="2100" spc="-8" dirty="0">
                <a:latin typeface="Calibri"/>
                <a:cs typeface="Calibri"/>
              </a:rPr>
              <a:t>Overall, </a:t>
            </a:r>
            <a:r>
              <a:rPr sz="2100" spc="-4" dirty="0">
                <a:latin typeface="Calibri"/>
                <a:cs typeface="Calibri"/>
              </a:rPr>
              <a:t>the value I got </a:t>
            </a:r>
            <a:r>
              <a:rPr sz="2100" spc="-8" dirty="0">
                <a:latin typeface="Calibri"/>
                <a:cs typeface="Calibri"/>
              </a:rPr>
              <a:t>from </a:t>
            </a:r>
            <a:r>
              <a:rPr sz="2100" spc="-4" dirty="0">
                <a:latin typeface="Calibri"/>
                <a:cs typeface="Calibri"/>
              </a:rPr>
              <a:t>the two </a:t>
            </a:r>
            <a:r>
              <a:rPr sz="2100" spc="-8" dirty="0">
                <a:latin typeface="Calibri"/>
                <a:cs typeface="Calibri"/>
              </a:rPr>
              <a:t>hours </a:t>
            </a:r>
            <a:r>
              <a:rPr sz="2100" spc="-4" dirty="0">
                <a:latin typeface="Calibri"/>
                <a:cs typeface="Calibri"/>
              </a:rPr>
              <a:t>watching  it was the sum total of the popcorn and the</a:t>
            </a:r>
            <a:r>
              <a:rPr sz="2100" spc="83" dirty="0">
                <a:latin typeface="Calibri"/>
                <a:cs typeface="Calibri"/>
              </a:rPr>
              <a:t> </a:t>
            </a:r>
            <a:r>
              <a:rPr sz="2100" spc="-8" dirty="0">
                <a:latin typeface="Calibri"/>
                <a:cs typeface="Calibri"/>
              </a:rPr>
              <a:t>drink.</a:t>
            </a:r>
            <a:endParaRPr sz="2100">
              <a:latin typeface="Calibri"/>
              <a:cs typeface="Calibri"/>
            </a:endParaRPr>
          </a:p>
          <a:p>
            <a:pPr marL="2381" algn="ctr">
              <a:spcBef>
                <a:spcPts val="506"/>
              </a:spcBef>
              <a:tabLst>
                <a:tab pos="2073593" algn="l"/>
              </a:tabLst>
            </a:pPr>
            <a:r>
              <a:rPr sz="2100" spc="-8" dirty="0">
                <a:latin typeface="Calibri"/>
                <a:cs typeface="Calibri"/>
              </a:rPr>
              <a:t>The</a:t>
            </a:r>
            <a:r>
              <a:rPr sz="2100" dirty="0">
                <a:latin typeface="Calibri"/>
                <a:cs typeface="Calibri"/>
              </a:rPr>
              <a:t> </a:t>
            </a:r>
            <a:r>
              <a:rPr sz="2100" spc="-4" dirty="0">
                <a:latin typeface="Calibri"/>
                <a:cs typeface="Calibri"/>
              </a:rPr>
              <a:t>movie</a:t>
            </a:r>
            <a:r>
              <a:rPr sz="2100" spc="11" dirty="0">
                <a:latin typeface="Calibri"/>
                <a:cs typeface="Calibri"/>
              </a:rPr>
              <a:t> </a:t>
            </a:r>
            <a:r>
              <a:rPr sz="2100" spc="-4" dirty="0">
                <a:latin typeface="Calibri"/>
                <a:cs typeface="Calibri"/>
              </a:rPr>
              <a:t>was</a:t>
            </a:r>
            <a:r>
              <a:rPr sz="2100" u="heavy" spc="-4" dirty="0">
                <a:uFill>
                  <a:solidFill>
                    <a:srgbClr val="000000"/>
                  </a:solidFill>
                </a:uFill>
                <a:latin typeface="Calibri"/>
                <a:cs typeface="Calibri"/>
              </a:rPr>
              <a:t> 	</a:t>
            </a:r>
            <a:r>
              <a:rPr sz="2100" spc="-8" dirty="0">
                <a:latin typeface="Calibri"/>
                <a:cs typeface="Calibri"/>
              </a:rPr>
              <a:t>.</a:t>
            </a:r>
            <a:endParaRPr sz="2100">
              <a:latin typeface="Calibri"/>
              <a:cs typeface="Calibri"/>
            </a:endParaRPr>
          </a:p>
        </p:txBody>
      </p:sp>
      <p:sp>
        <p:nvSpPr>
          <p:cNvPr id="5" name="TextBox 4">
            <a:extLst>
              <a:ext uri="{FF2B5EF4-FFF2-40B4-BE49-F238E27FC236}">
                <a16:creationId xmlns:a16="http://schemas.microsoft.com/office/drawing/2014/main" id="{9487DC51-5175-4B03-8F01-B5777295E1E8}"/>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6" name="Title 8">
            <a:extLst>
              <a:ext uri="{FF2B5EF4-FFF2-40B4-BE49-F238E27FC236}">
                <a16:creationId xmlns:a16="http://schemas.microsoft.com/office/drawing/2014/main" id="{C81ECBF8-5F8F-406F-96CA-A5D8795972B1}"/>
              </a:ext>
            </a:extLst>
          </p:cNvPr>
          <p:cNvSpPr txBox="1">
            <a:spLocks/>
          </p:cNvSpPr>
          <p:nvPr/>
        </p:nvSpPr>
        <p:spPr>
          <a:xfrm>
            <a:off x="1020931" y="124968"/>
            <a:ext cx="10351363" cy="1218795"/>
          </a:xfrm>
          <a:prstGeom prst="rect">
            <a:avLst/>
          </a:prstGeom>
        </p:spPr>
        <p:txBody>
          <a:bodyPr vert="horz" lIns="91440" tIns="45720" rIns="91440" bIns="45720" rtlCol="0" anchor="ctr">
            <a:normAutofit fontScale="97500"/>
          </a:bodyPr>
          <a:lstStyle>
            <a:lvl1pPr>
              <a:lnSpc>
                <a:spcPct val="90000"/>
              </a:lnSpc>
              <a:spcBef>
                <a:spcPct val="0"/>
              </a:spcBef>
              <a:buNone/>
              <a:defRPr sz="4400" b="0">
                <a:latin typeface="+mj-lt"/>
                <a:ea typeface="+mj-ea"/>
                <a:cs typeface="+mj-cs"/>
              </a:defRPr>
            </a:lvl1pPr>
          </a:lstStyle>
          <a:p>
            <a:r>
              <a:rPr lang="en-US" dirty="0"/>
              <a:t>What can we learn from reconstructing input?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2640E7A-E75B-4BD9-8451-DF87A6EB4E1B}"/>
              </a:ext>
            </a:extLst>
          </p:cNvPr>
          <p:cNvGrpSpPr/>
          <p:nvPr/>
        </p:nvGrpSpPr>
        <p:grpSpPr>
          <a:xfrm>
            <a:off x="1177565" y="1520412"/>
            <a:ext cx="8476423" cy="4218591"/>
            <a:chOff x="1887778" y="1724598"/>
            <a:chExt cx="8476423" cy="4218591"/>
          </a:xfrm>
        </p:grpSpPr>
        <p:sp>
          <p:nvSpPr>
            <p:cNvPr id="2" name="object 2"/>
            <p:cNvSpPr/>
            <p:nvPr/>
          </p:nvSpPr>
          <p:spPr>
            <a:xfrm>
              <a:off x="8478012" y="3943351"/>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3" name="object 3"/>
            <p:cNvSpPr/>
            <p:nvPr/>
          </p:nvSpPr>
          <p:spPr>
            <a:xfrm>
              <a:off x="9895332" y="3943351"/>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4" name="object 4"/>
            <p:cNvSpPr/>
            <p:nvPr/>
          </p:nvSpPr>
          <p:spPr>
            <a:xfrm>
              <a:off x="8974073" y="3942208"/>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5" name="object 5"/>
            <p:cNvSpPr/>
            <p:nvPr/>
          </p:nvSpPr>
          <p:spPr>
            <a:xfrm>
              <a:off x="9380982" y="3945637"/>
              <a:ext cx="57150" cy="416719"/>
            </a:xfrm>
            <a:custGeom>
              <a:avLst/>
              <a:gdLst/>
              <a:ahLst/>
              <a:cxnLst/>
              <a:rect l="l" t="t" r="r" b="b"/>
              <a:pathLst>
                <a:path w="76200" h="555625">
                  <a:moveTo>
                    <a:pt x="44450" y="63500"/>
                  </a:moveTo>
                  <a:lnTo>
                    <a:pt x="31750" y="63500"/>
                  </a:lnTo>
                  <a:lnTo>
                    <a:pt x="31750" y="555497"/>
                  </a:lnTo>
                  <a:lnTo>
                    <a:pt x="44450" y="555497"/>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6" name="object 6"/>
            <p:cNvSpPr/>
            <p:nvPr/>
          </p:nvSpPr>
          <p:spPr>
            <a:xfrm>
              <a:off x="8041385" y="3942208"/>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7" name="object 7"/>
            <p:cNvSpPr/>
            <p:nvPr/>
          </p:nvSpPr>
          <p:spPr>
            <a:xfrm>
              <a:off x="8478012" y="3086101"/>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8" name="object 8"/>
            <p:cNvSpPr/>
            <p:nvPr/>
          </p:nvSpPr>
          <p:spPr>
            <a:xfrm>
              <a:off x="9895332" y="3086101"/>
              <a:ext cx="57150" cy="416719"/>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grpSp>
          <p:nvGrpSpPr>
            <p:cNvPr id="9" name="object 9"/>
            <p:cNvGrpSpPr/>
            <p:nvPr/>
          </p:nvGrpSpPr>
          <p:grpSpPr>
            <a:xfrm>
              <a:off x="7748636" y="3084958"/>
              <a:ext cx="2615565" cy="1072515"/>
              <a:chOff x="8299513" y="2970276"/>
              <a:chExt cx="3487420" cy="1430020"/>
            </a:xfrm>
          </p:grpSpPr>
          <p:sp>
            <p:nvSpPr>
              <p:cNvPr id="10" name="object 10"/>
              <p:cNvSpPr/>
              <p:nvPr/>
            </p:nvSpPr>
            <p:spPr>
              <a:xfrm>
                <a:off x="9933432" y="2970276"/>
                <a:ext cx="76200" cy="555625"/>
              </a:xfrm>
              <a:custGeom>
                <a:avLst/>
                <a:gdLst/>
                <a:ahLst/>
                <a:cxnLst/>
                <a:rect l="l" t="t" r="r" b="b"/>
                <a:pathLst>
                  <a:path w="76200" h="555625">
                    <a:moveTo>
                      <a:pt x="44450" y="63500"/>
                    </a:moveTo>
                    <a:lnTo>
                      <a:pt x="31750" y="63500"/>
                    </a:lnTo>
                    <a:lnTo>
                      <a:pt x="31750" y="555498"/>
                    </a:lnTo>
                    <a:lnTo>
                      <a:pt x="44450" y="555498"/>
                    </a:lnTo>
                    <a:lnTo>
                      <a:pt x="44450" y="63500"/>
                    </a:lnTo>
                    <a:close/>
                  </a:path>
                  <a:path w="76200" h="555625">
                    <a:moveTo>
                      <a:pt x="38100" y="0"/>
                    </a:moveTo>
                    <a:lnTo>
                      <a:pt x="0" y="76200"/>
                    </a:lnTo>
                    <a:lnTo>
                      <a:pt x="31750" y="76200"/>
                    </a:lnTo>
                    <a:lnTo>
                      <a:pt x="31750" y="63500"/>
                    </a:lnTo>
                    <a:lnTo>
                      <a:pt x="69850" y="63500"/>
                    </a:lnTo>
                    <a:lnTo>
                      <a:pt x="38100" y="0"/>
                    </a:lnTo>
                    <a:close/>
                  </a:path>
                  <a:path w="76200" h="5556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11" name="object 11"/>
              <p:cNvSpPr/>
              <p:nvPr/>
            </p:nvSpPr>
            <p:spPr>
              <a:xfrm>
                <a:off x="8304276" y="3131820"/>
                <a:ext cx="3477895" cy="1263650"/>
              </a:xfrm>
              <a:custGeom>
                <a:avLst/>
                <a:gdLst/>
                <a:ahLst/>
                <a:cxnLst/>
                <a:rect l="l" t="t" r="r" b="b"/>
                <a:pathLst>
                  <a:path w="3477895" h="1263650">
                    <a:moveTo>
                      <a:pt x="3267202" y="0"/>
                    </a:moveTo>
                    <a:lnTo>
                      <a:pt x="210566" y="0"/>
                    </a:lnTo>
                    <a:lnTo>
                      <a:pt x="162272" y="5559"/>
                    </a:lnTo>
                    <a:lnTo>
                      <a:pt x="117947" y="21395"/>
                    </a:lnTo>
                    <a:lnTo>
                      <a:pt x="78851" y="46246"/>
                    </a:lnTo>
                    <a:lnTo>
                      <a:pt x="46246" y="78851"/>
                    </a:lnTo>
                    <a:lnTo>
                      <a:pt x="21395" y="117947"/>
                    </a:lnTo>
                    <a:lnTo>
                      <a:pt x="5559" y="162272"/>
                    </a:lnTo>
                    <a:lnTo>
                      <a:pt x="0" y="210565"/>
                    </a:lnTo>
                    <a:lnTo>
                      <a:pt x="0" y="1052829"/>
                    </a:lnTo>
                    <a:lnTo>
                      <a:pt x="5559" y="1101123"/>
                    </a:lnTo>
                    <a:lnTo>
                      <a:pt x="21395" y="1145448"/>
                    </a:lnTo>
                    <a:lnTo>
                      <a:pt x="46246" y="1184544"/>
                    </a:lnTo>
                    <a:lnTo>
                      <a:pt x="78851" y="1217149"/>
                    </a:lnTo>
                    <a:lnTo>
                      <a:pt x="117947" y="1242000"/>
                    </a:lnTo>
                    <a:lnTo>
                      <a:pt x="162272" y="1257836"/>
                    </a:lnTo>
                    <a:lnTo>
                      <a:pt x="210566" y="1263395"/>
                    </a:lnTo>
                    <a:lnTo>
                      <a:pt x="3267202" y="1263395"/>
                    </a:lnTo>
                    <a:lnTo>
                      <a:pt x="3315495" y="1257836"/>
                    </a:lnTo>
                    <a:lnTo>
                      <a:pt x="3359820" y="1242000"/>
                    </a:lnTo>
                    <a:lnTo>
                      <a:pt x="3398916" y="1217149"/>
                    </a:lnTo>
                    <a:lnTo>
                      <a:pt x="3431521" y="1184544"/>
                    </a:lnTo>
                    <a:lnTo>
                      <a:pt x="3456372" y="1145448"/>
                    </a:lnTo>
                    <a:lnTo>
                      <a:pt x="3472208" y="1101123"/>
                    </a:lnTo>
                    <a:lnTo>
                      <a:pt x="3477768" y="1052829"/>
                    </a:lnTo>
                    <a:lnTo>
                      <a:pt x="3477768" y="210565"/>
                    </a:lnTo>
                    <a:lnTo>
                      <a:pt x="3472208" y="162272"/>
                    </a:lnTo>
                    <a:lnTo>
                      <a:pt x="3456372" y="117947"/>
                    </a:lnTo>
                    <a:lnTo>
                      <a:pt x="3431521" y="78851"/>
                    </a:lnTo>
                    <a:lnTo>
                      <a:pt x="3398916" y="46246"/>
                    </a:lnTo>
                    <a:lnTo>
                      <a:pt x="3359820" y="21395"/>
                    </a:lnTo>
                    <a:lnTo>
                      <a:pt x="3315495" y="5559"/>
                    </a:lnTo>
                    <a:lnTo>
                      <a:pt x="3267202" y="0"/>
                    </a:lnTo>
                    <a:close/>
                  </a:path>
                </a:pathLst>
              </a:custGeom>
              <a:solidFill>
                <a:srgbClr val="6CE9FF"/>
              </a:solidFill>
            </p:spPr>
            <p:txBody>
              <a:bodyPr wrap="square" lIns="0" tIns="0" rIns="0" bIns="0" rtlCol="0"/>
              <a:lstStyle/>
              <a:p>
                <a:endParaRPr sz="1350"/>
              </a:p>
            </p:txBody>
          </p:sp>
          <p:sp>
            <p:nvSpPr>
              <p:cNvPr id="12" name="object 12"/>
              <p:cNvSpPr/>
              <p:nvPr/>
            </p:nvSpPr>
            <p:spPr>
              <a:xfrm>
                <a:off x="8304276" y="3131820"/>
                <a:ext cx="3477895" cy="1263650"/>
              </a:xfrm>
              <a:custGeom>
                <a:avLst/>
                <a:gdLst/>
                <a:ahLst/>
                <a:cxnLst/>
                <a:rect l="l" t="t" r="r" b="b"/>
                <a:pathLst>
                  <a:path w="3477895" h="1263650">
                    <a:moveTo>
                      <a:pt x="0" y="210565"/>
                    </a:moveTo>
                    <a:lnTo>
                      <a:pt x="5559" y="162272"/>
                    </a:lnTo>
                    <a:lnTo>
                      <a:pt x="21395" y="117947"/>
                    </a:lnTo>
                    <a:lnTo>
                      <a:pt x="46246" y="78851"/>
                    </a:lnTo>
                    <a:lnTo>
                      <a:pt x="78851" y="46246"/>
                    </a:lnTo>
                    <a:lnTo>
                      <a:pt x="117947" y="21395"/>
                    </a:lnTo>
                    <a:lnTo>
                      <a:pt x="162272" y="5559"/>
                    </a:lnTo>
                    <a:lnTo>
                      <a:pt x="210566" y="0"/>
                    </a:lnTo>
                    <a:lnTo>
                      <a:pt x="3267202" y="0"/>
                    </a:lnTo>
                    <a:lnTo>
                      <a:pt x="3315495" y="5559"/>
                    </a:lnTo>
                    <a:lnTo>
                      <a:pt x="3359820" y="21395"/>
                    </a:lnTo>
                    <a:lnTo>
                      <a:pt x="3398916" y="46246"/>
                    </a:lnTo>
                    <a:lnTo>
                      <a:pt x="3431521" y="78851"/>
                    </a:lnTo>
                    <a:lnTo>
                      <a:pt x="3456372" y="117947"/>
                    </a:lnTo>
                    <a:lnTo>
                      <a:pt x="3472208" y="162272"/>
                    </a:lnTo>
                    <a:lnTo>
                      <a:pt x="3477768" y="210565"/>
                    </a:lnTo>
                    <a:lnTo>
                      <a:pt x="3477768" y="1052829"/>
                    </a:lnTo>
                    <a:lnTo>
                      <a:pt x="3472208" y="1101123"/>
                    </a:lnTo>
                    <a:lnTo>
                      <a:pt x="3456372" y="1145448"/>
                    </a:lnTo>
                    <a:lnTo>
                      <a:pt x="3431521" y="1184544"/>
                    </a:lnTo>
                    <a:lnTo>
                      <a:pt x="3398916" y="1217149"/>
                    </a:lnTo>
                    <a:lnTo>
                      <a:pt x="3359820" y="1242000"/>
                    </a:lnTo>
                    <a:lnTo>
                      <a:pt x="3315495" y="1257836"/>
                    </a:lnTo>
                    <a:lnTo>
                      <a:pt x="3267202" y="1263395"/>
                    </a:lnTo>
                    <a:lnTo>
                      <a:pt x="210566" y="1263395"/>
                    </a:lnTo>
                    <a:lnTo>
                      <a:pt x="162272" y="1257836"/>
                    </a:lnTo>
                    <a:lnTo>
                      <a:pt x="117947" y="1242000"/>
                    </a:lnTo>
                    <a:lnTo>
                      <a:pt x="78851" y="1217149"/>
                    </a:lnTo>
                    <a:lnTo>
                      <a:pt x="46246" y="1184544"/>
                    </a:lnTo>
                    <a:lnTo>
                      <a:pt x="21395" y="1145448"/>
                    </a:lnTo>
                    <a:lnTo>
                      <a:pt x="5559" y="1101123"/>
                    </a:lnTo>
                    <a:lnTo>
                      <a:pt x="0" y="1052829"/>
                    </a:lnTo>
                    <a:lnTo>
                      <a:pt x="0" y="210565"/>
                    </a:lnTo>
                    <a:close/>
                  </a:path>
                </a:pathLst>
              </a:custGeom>
              <a:ln w="9525">
                <a:solidFill>
                  <a:srgbClr val="6CE9FF"/>
                </a:solidFill>
              </a:ln>
            </p:spPr>
            <p:txBody>
              <a:bodyPr wrap="square" lIns="0" tIns="0" rIns="0" bIns="0" rtlCol="0"/>
              <a:lstStyle/>
              <a:p>
                <a:endParaRPr sz="1350"/>
              </a:p>
            </p:txBody>
          </p:sp>
        </p:grpSp>
        <p:sp>
          <p:nvSpPr>
            <p:cNvPr id="14" name="object 14"/>
            <p:cNvSpPr txBox="1"/>
            <p:nvPr/>
          </p:nvSpPr>
          <p:spPr>
            <a:xfrm>
              <a:off x="1887779" y="1724598"/>
              <a:ext cx="7722870" cy="1031597"/>
            </a:xfrm>
            <a:prstGeom prst="rect">
              <a:avLst/>
            </a:prstGeom>
          </p:spPr>
          <p:txBody>
            <a:bodyPr vert="horz" wrap="square" lIns="0" tIns="10001" rIns="0" bIns="0" rtlCol="0">
              <a:spAutoFit/>
            </a:bodyPr>
            <a:lstStyle/>
            <a:p>
              <a:pPr marL="9525" marR="3810">
                <a:spcBef>
                  <a:spcPts val="79"/>
                </a:spcBef>
              </a:pPr>
              <a:r>
                <a:rPr sz="1725" spc="-4" dirty="0">
                  <a:latin typeface="Calibri"/>
                  <a:cs typeface="Calibri"/>
                </a:rPr>
                <a:t>Devlin </a:t>
              </a:r>
              <a:r>
                <a:rPr sz="1725" dirty="0">
                  <a:latin typeface="Calibri"/>
                  <a:cs typeface="Calibri"/>
                </a:rPr>
                <a:t>et al., </a:t>
              </a:r>
              <a:r>
                <a:rPr sz="1725" spc="-4" dirty="0">
                  <a:latin typeface="Calibri"/>
                  <a:cs typeface="Calibri"/>
                </a:rPr>
                <a:t>2018 proposed </a:t>
              </a:r>
              <a:r>
                <a:rPr sz="1725" dirty="0">
                  <a:latin typeface="Calibri"/>
                  <a:cs typeface="Calibri"/>
                </a:rPr>
                <a:t>the </a:t>
              </a:r>
              <a:r>
                <a:rPr sz="1725" spc="-4" dirty="0">
                  <a:latin typeface="Calibri"/>
                  <a:cs typeface="Calibri"/>
                </a:rPr>
                <a:t>“Masked LM” objective </a:t>
              </a:r>
              <a:r>
                <a:rPr sz="1725" dirty="0">
                  <a:latin typeface="Calibri"/>
                  <a:cs typeface="Calibri"/>
                </a:rPr>
                <a:t>and </a:t>
              </a:r>
              <a:r>
                <a:rPr sz="1725" b="1" spc="-4" dirty="0">
                  <a:latin typeface="Calibri"/>
                  <a:cs typeface="Calibri"/>
                </a:rPr>
                <a:t>released </a:t>
              </a:r>
              <a:r>
                <a:rPr sz="1725" b="1" dirty="0">
                  <a:latin typeface="Calibri"/>
                  <a:cs typeface="Calibri"/>
                </a:rPr>
                <a:t>the </a:t>
              </a:r>
              <a:r>
                <a:rPr sz="1725" b="1" spc="-4" dirty="0">
                  <a:latin typeface="Calibri"/>
                  <a:cs typeface="Calibri"/>
                </a:rPr>
                <a:t>weights </a:t>
              </a:r>
              <a:r>
                <a:rPr sz="1725" b="1" dirty="0">
                  <a:latin typeface="Calibri"/>
                  <a:cs typeface="Calibri"/>
                </a:rPr>
                <a:t>of a  pretrained </a:t>
              </a:r>
              <a:r>
                <a:rPr sz="1725" b="1" spc="-4" dirty="0">
                  <a:latin typeface="Calibri"/>
                  <a:cs typeface="Calibri"/>
                </a:rPr>
                <a:t>Transformer</a:t>
              </a:r>
              <a:r>
                <a:rPr sz="1725" spc="-4" dirty="0">
                  <a:latin typeface="Calibri"/>
                  <a:cs typeface="Calibri"/>
                </a:rPr>
                <a:t>, </a:t>
              </a:r>
              <a:r>
                <a:rPr sz="1725" dirty="0">
                  <a:latin typeface="Calibri"/>
                  <a:cs typeface="Calibri"/>
                </a:rPr>
                <a:t>a </a:t>
              </a:r>
              <a:r>
                <a:rPr sz="1725" spc="-4" dirty="0">
                  <a:latin typeface="Calibri"/>
                  <a:cs typeface="Calibri"/>
                </a:rPr>
                <a:t>model </a:t>
              </a:r>
              <a:r>
                <a:rPr sz="1725" dirty="0">
                  <a:latin typeface="Calibri"/>
                  <a:cs typeface="Calibri"/>
                </a:rPr>
                <a:t>they labeled</a:t>
              </a:r>
              <a:r>
                <a:rPr sz="1725" spc="-4" dirty="0">
                  <a:latin typeface="Calibri"/>
                  <a:cs typeface="Calibri"/>
                </a:rPr>
                <a:t> BERT.</a:t>
              </a:r>
              <a:endParaRPr sz="1725">
                <a:latin typeface="Calibri"/>
                <a:cs typeface="Calibri"/>
              </a:endParaRPr>
            </a:p>
            <a:p>
              <a:pPr>
                <a:spcBef>
                  <a:spcPts val="11"/>
                </a:spcBef>
              </a:pPr>
              <a:endParaRPr sz="1463">
                <a:latin typeface="Calibri"/>
                <a:cs typeface="Calibri"/>
              </a:endParaRPr>
            </a:p>
            <a:p>
              <a:pPr marL="9525"/>
              <a:r>
                <a:rPr sz="1725" spc="-4" dirty="0">
                  <a:latin typeface="Calibri"/>
                  <a:cs typeface="Calibri"/>
                </a:rPr>
                <a:t>Some more details </a:t>
              </a:r>
              <a:r>
                <a:rPr sz="1725" dirty="0">
                  <a:latin typeface="Calibri"/>
                  <a:cs typeface="Calibri"/>
                </a:rPr>
                <a:t>about Masked LM </a:t>
              </a:r>
              <a:r>
                <a:rPr sz="1725" spc="-4" dirty="0">
                  <a:latin typeface="Calibri"/>
                  <a:cs typeface="Calibri"/>
                </a:rPr>
                <a:t>for</a:t>
              </a:r>
              <a:r>
                <a:rPr sz="1725" spc="11" dirty="0">
                  <a:latin typeface="Calibri"/>
                  <a:cs typeface="Calibri"/>
                </a:rPr>
                <a:t> </a:t>
              </a:r>
              <a:r>
                <a:rPr sz="1725" spc="-4" dirty="0">
                  <a:latin typeface="Calibri"/>
                  <a:cs typeface="Calibri"/>
                </a:rPr>
                <a:t>BERT:</a:t>
              </a:r>
              <a:endParaRPr sz="1725">
                <a:latin typeface="Calibri"/>
                <a:cs typeface="Calibri"/>
              </a:endParaRPr>
            </a:p>
          </p:txBody>
        </p:sp>
        <p:sp>
          <p:nvSpPr>
            <p:cNvPr id="16" name="object 16"/>
            <p:cNvSpPr txBox="1"/>
            <p:nvPr/>
          </p:nvSpPr>
          <p:spPr>
            <a:xfrm>
              <a:off x="1887778" y="2739134"/>
              <a:ext cx="4609148" cy="2475037"/>
            </a:xfrm>
            <a:prstGeom prst="rect">
              <a:avLst/>
            </a:prstGeom>
          </p:spPr>
          <p:txBody>
            <a:bodyPr vert="horz" wrap="square" lIns="0" tIns="64770" rIns="0" bIns="0" rtlCol="0">
              <a:spAutoFit/>
            </a:bodyPr>
            <a:lstStyle/>
            <a:p>
              <a:pPr marL="266700" indent="-257175">
                <a:spcBef>
                  <a:spcPts val="510"/>
                </a:spcBef>
                <a:buClr>
                  <a:srgbClr val="8B1515"/>
                </a:buClr>
                <a:buFont typeface="Times New Roman"/>
                <a:buChar char="•"/>
                <a:tabLst>
                  <a:tab pos="266224" algn="l"/>
                  <a:tab pos="266700" algn="l"/>
                </a:tabLst>
              </a:pPr>
              <a:r>
                <a:rPr sz="1725" dirty="0">
                  <a:latin typeface="Calibri"/>
                  <a:cs typeface="Calibri"/>
                </a:rPr>
                <a:t>Predict a random 15% of </a:t>
              </a:r>
              <a:r>
                <a:rPr sz="1725" spc="-4" dirty="0">
                  <a:latin typeface="Calibri"/>
                  <a:cs typeface="Calibri"/>
                </a:rPr>
                <a:t>(sub)word</a:t>
              </a:r>
              <a:r>
                <a:rPr sz="1725" spc="-15" dirty="0">
                  <a:latin typeface="Calibri"/>
                  <a:cs typeface="Calibri"/>
                </a:rPr>
                <a:t> </a:t>
              </a:r>
              <a:r>
                <a:rPr sz="1725" dirty="0">
                  <a:latin typeface="Calibri"/>
                  <a:cs typeface="Calibri"/>
                </a:rPr>
                <a:t>tokens.</a:t>
              </a:r>
            </a:p>
            <a:p>
              <a:pPr marL="523875" lvl="1" indent="-171926">
                <a:spcBef>
                  <a:spcPts val="394"/>
                </a:spcBef>
                <a:buClr>
                  <a:srgbClr val="007B92"/>
                </a:buClr>
                <a:buFont typeface="Times New Roman"/>
                <a:buChar char="•"/>
                <a:tabLst>
                  <a:tab pos="523399" algn="l"/>
                  <a:tab pos="523875" algn="l"/>
                </a:tabLst>
              </a:pPr>
              <a:r>
                <a:rPr sz="1575" dirty="0">
                  <a:latin typeface="Calibri"/>
                  <a:cs typeface="Calibri"/>
                </a:rPr>
                <a:t>Replace input word with [MASK] 80% </a:t>
              </a:r>
              <a:r>
                <a:rPr sz="1575" spc="-4" dirty="0">
                  <a:latin typeface="Calibri"/>
                  <a:cs typeface="Calibri"/>
                </a:rPr>
                <a:t>of </a:t>
              </a:r>
              <a:r>
                <a:rPr sz="1575" dirty="0">
                  <a:latin typeface="Calibri"/>
                  <a:cs typeface="Calibri"/>
                </a:rPr>
                <a:t>the</a:t>
              </a:r>
              <a:r>
                <a:rPr sz="1575" spc="-79" dirty="0">
                  <a:latin typeface="Calibri"/>
                  <a:cs typeface="Calibri"/>
                </a:rPr>
                <a:t> </a:t>
              </a:r>
              <a:r>
                <a:rPr sz="1575" dirty="0">
                  <a:latin typeface="Calibri"/>
                  <a:cs typeface="Calibri"/>
                </a:rPr>
                <a:t>time</a:t>
              </a:r>
            </a:p>
            <a:p>
              <a:pPr marL="523399" marR="148590" lvl="1" indent="-171450">
                <a:spcBef>
                  <a:spcPts val="379"/>
                </a:spcBef>
                <a:buClr>
                  <a:srgbClr val="007B92"/>
                </a:buClr>
                <a:buFont typeface="Times New Roman"/>
                <a:buChar char="•"/>
                <a:tabLst>
                  <a:tab pos="523399" algn="l"/>
                  <a:tab pos="523875" algn="l"/>
                </a:tabLst>
              </a:pPr>
              <a:r>
                <a:rPr sz="1575" dirty="0">
                  <a:latin typeface="Calibri"/>
                  <a:cs typeface="Calibri"/>
                </a:rPr>
                <a:t>Replace input word with a random token 10%</a:t>
              </a:r>
              <a:r>
                <a:rPr sz="1575" spc="-98" dirty="0">
                  <a:latin typeface="Calibri"/>
                  <a:cs typeface="Calibri"/>
                </a:rPr>
                <a:t> </a:t>
              </a:r>
              <a:r>
                <a:rPr sz="1575" spc="-4" dirty="0">
                  <a:latin typeface="Calibri"/>
                  <a:cs typeface="Calibri"/>
                </a:rPr>
                <a:t>of  the</a:t>
              </a:r>
              <a:r>
                <a:rPr sz="1575" spc="-8" dirty="0">
                  <a:latin typeface="Calibri"/>
                  <a:cs typeface="Calibri"/>
                </a:rPr>
                <a:t> </a:t>
              </a:r>
              <a:r>
                <a:rPr sz="1575" dirty="0">
                  <a:latin typeface="Calibri"/>
                  <a:cs typeface="Calibri"/>
                </a:rPr>
                <a:t>time</a:t>
              </a:r>
            </a:p>
            <a:p>
              <a:pPr marL="523399" marR="3810" lvl="1" indent="-171450">
                <a:spcBef>
                  <a:spcPts val="379"/>
                </a:spcBef>
                <a:buClr>
                  <a:srgbClr val="007B92"/>
                </a:buClr>
                <a:buFont typeface="Times New Roman"/>
                <a:buChar char="•"/>
                <a:tabLst>
                  <a:tab pos="523399" algn="l"/>
                  <a:tab pos="523875" algn="l"/>
                </a:tabLst>
              </a:pPr>
              <a:r>
                <a:rPr sz="1575" dirty="0">
                  <a:latin typeface="Calibri"/>
                  <a:cs typeface="Calibri"/>
                </a:rPr>
                <a:t>Leave input word </a:t>
              </a:r>
              <a:r>
                <a:rPr sz="1575" spc="-4" dirty="0">
                  <a:latin typeface="Calibri"/>
                  <a:cs typeface="Calibri"/>
                </a:rPr>
                <a:t>unchanged </a:t>
              </a:r>
              <a:r>
                <a:rPr sz="1575" dirty="0">
                  <a:latin typeface="Calibri"/>
                  <a:cs typeface="Calibri"/>
                </a:rPr>
                <a:t>10% </a:t>
              </a:r>
              <a:r>
                <a:rPr sz="1575" spc="-4" dirty="0">
                  <a:latin typeface="Calibri"/>
                  <a:cs typeface="Calibri"/>
                </a:rPr>
                <a:t>of </a:t>
              </a:r>
              <a:r>
                <a:rPr sz="1575" dirty="0">
                  <a:latin typeface="Calibri"/>
                  <a:cs typeface="Calibri"/>
                </a:rPr>
                <a:t>the time</a:t>
              </a:r>
              <a:r>
                <a:rPr sz="1575" spc="-79" dirty="0">
                  <a:latin typeface="Calibri"/>
                  <a:cs typeface="Calibri"/>
                </a:rPr>
                <a:t> </a:t>
              </a:r>
              <a:r>
                <a:rPr sz="1575" spc="-4" dirty="0">
                  <a:latin typeface="Calibri"/>
                  <a:cs typeface="Calibri"/>
                </a:rPr>
                <a:t>(but  still predict</a:t>
              </a:r>
              <a:r>
                <a:rPr sz="1575" spc="19" dirty="0">
                  <a:latin typeface="Calibri"/>
                  <a:cs typeface="Calibri"/>
                </a:rPr>
                <a:t> </a:t>
              </a:r>
              <a:r>
                <a:rPr sz="1575" dirty="0">
                  <a:latin typeface="Calibri"/>
                  <a:cs typeface="Calibri"/>
                </a:rPr>
                <a:t>it!)</a:t>
              </a:r>
            </a:p>
            <a:p>
              <a:pPr marL="266224" marR="82867" indent="-257175">
                <a:spcBef>
                  <a:spcPts val="379"/>
                </a:spcBef>
                <a:buClr>
                  <a:srgbClr val="8B1515"/>
                </a:buClr>
                <a:buFont typeface="Times New Roman"/>
                <a:buChar char="•"/>
                <a:tabLst>
                  <a:tab pos="266224" algn="l"/>
                  <a:tab pos="266700" algn="l"/>
                </a:tabLst>
              </a:pPr>
              <a:r>
                <a:rPr sz="1575" dirty="0">
                  <a:latin typeface="Calibri"/>
                  <a:cs typeface="Calibri"/>
                </a:rPr>
                <a:t>Why? </a:t>
              </a:r>
              <a:r>
                <a:rPr sz="1575" spc="-4" dirty="0">
                  <a:latin typeface="Calibri"/>
                  <a:cs typeface="Calibri"/>
                </a:rPr>
                <a:t>Doesn’t </a:t>
              </a:r>
              <a:r>
                <a:rPr sz="1575" dirty="0">
                  <a:latin typeface="Calibri"/>
                  <a:cs typeface="Calibri"/>
                </a:rPr>
                <a:t>let the model </a:t>
              </a:r>
              <a:r>
                <a:rPr sz="1575" spc="-4" dirty="0">
                  <a:latin typeface="Calibri"/>
                  <a:cs typeface="Calibri"/>
                </a:rPr>
                <a:t>get </a:t>
              </a:r>
              <a:r>
                <a:rPr sz="1575" dirty="0">
                  <a:latin typeface="Calibri"/>
                  <a:cs typeface="Calibri"/>
                </a:rPr>
                <a:t>complacent and</a:t>
              </a:r>
              <a:r>
                <a:rPr sz="1575" spc="-71" dirty="0">
                  <a:latin typeface="Calibri"/>
                  <a:cs typeface="Calibri"/>
                </a:rPr>
                <a:t> </a:t>
              </a:r>
              <a:r>
                <a:rPr sz="1575" spc="-4" dirty="0">
                  <a:latin typeface="Calibri"/>
                  <a:cs typeface="Calibri"/>
                </a:rPr>
                <a:t>not  build strong representations of </a:t>
              </a:r>
              <a:r>
                <a:rPr sz="1575" dirty="0">
                  <a:latin typeface="Calibri"/>
                  <a:cs typeface="Calibri"/>
                </a:rPr>
                <a:t>non-masked </a:t>
              </a:r>
              <a:r>
                <a:rPr sz="1575" spc="-4" dirty="0">
                  <a:latin typeface="Calibri"/>
                  <a:cs typeface="Calibri"/>
                </a:rPr>
                <a:t>words.  (No </a:t>
              </a:r>
              <a:r>
                <a:rPr sz="1575" dirty="0">
                  <a:latin typeface="Calibri"/>
                  <a:cs typeface="Calibri"/>
                </a:rPr>
                <a:t>masks are </a:t>
              </a:r>
              <a:r>
                <a:rPr sz="1575" spc="-4" dirty="0">
                  <a:latin typeface="Calibri"/>
                  <a:cs typeface="Calibri"/>
                </a:rPr>
                <a:t>seen </a:t>
              </a:r>
              <a:r>
                <a:rPr sz="1575" dirty="0">
                  <a:latin typeface="Calibri"/>
                  <a:cs typeface="Calibri"/>
                </a:rPr>
                <a:t>at fine-tuning</a:t>
              </a:r>
              <a:r>
                <a:rPr sz="1575" spc="-30" dirty="0">
                  <a:latin typeface="Calibri"/>
                  <a:cs typeface="Calibri"/>
                </a:rPr>
                <a:t> </a:t>
              </a:r>
              <a:r>
                <a:rPr sz="1575" dirty="0">
                  <a:latin typeface="Calibri"/>
                  <a:cs typeface="Calibri"/>
                </a:rPr>
                <a:t>time!)</a:t>
              </a:r>
            </a:p>
          </p:txBody>
        </p:sp>
        <p:sp>
          <p:nvSpPr>
            <p:cNvPr id="17" name="object 17"/>
            <p:cNvSpPr txBox="1"/>
            <p:nvPr/>
          </p:nvSpPr>
          <p:spPr>
            <a:xfrm>
              <a:off x="6736176" y="2869217"/>
              <a:ext cx="1095375" cy="217367"/>
            </a:xfrm>
            <a:prstGeom prst="rect">
              <a:avLst/>
            </a:prstGeom>
          </p:spPr>
          <p:txBody>
            <a:bodyPr vert="horz" wrap="square" lIns="0" tIns="9525" rIns="0" bIns="0" rtlCol="0">
              <a:spAutoFit/>
            </a:bodyPr>
            <a:lstStyle/>
            <a:p>
              <a:pPr marL="9525">
                <a:spcBef>
                  <a:spcPts val="75"/>
                </a:spcBef>
              </a:pPr>
              <a:r>
                <a:rPr sz="1350" spc="-8" dirty="0">
                  <a:solidFill>
                    <a:srgbClr val="175E53"/>
                  </a:solidFill>
                  <a:latin typeface="Calibri"/>
                  <a:cs typeface="Calibri"/>
                </a:rPr>
                <a:t>[Predict</a:t>
              </a:r>
              <a:r>
                <a:rPr sz="1350" spc="-34" dirty="0">
                  <a:solidFill>
                    <a:srgbClr val="175E53"/>
                  </a:solidFill>
                  <a:latin typeface="Calibri"/>
                  <a:cs typeface="Calibri"/>
                </a:rPr>
                <a:t> </a:t>
              </a:r>
              <a:r>
                <a:rPr sz="1350" dirty="0">
                  <a:solidFill>
                    <a:srgbClr val="175E53"/>
                  </a:solidFill>
                  <a:latin typeface="Calibri"/>
                  <a:cs typeface="Calibri"/>
                </a:rPr>
                <a:t>these!]</a:t>
              </a:r>
              <a:endParaRPr sz="1350">
                <a:latin typeface="Calibri"/>
                <a:cs typeface="Calibri"/>
              </a:endParaRPr>
            </a:p>
          </p:txBody>
        </p:sp>
        <p:sp>
          <p:nvSpPr>
            <p:cNvPr id="18" name="object 18"/>
            <p:cNvSpPr txBox="1"/>
            <p:nvPr/>
          </p:nvSpPr>
          <p:spPr>
            <a:xfrm>
              <a:off x="8024526" y="4311968"/>
              <a:ext cx="2038350" cy="297678"/>
            </a:xfrm>
            <a:prstGeom prst="rect">
              <a:avLst/>
            </a:prstGeom>
          </p:spPr>
          <p:txBody>
            <a:bodyPr vert="horz" wrap="square" lIns="0" tIns="9049" rIns="0" bIns="0" rtlCol="0">
              <a:spAutoFit/>
            </a:bodyPr>
            <a:lstStyle/>
            <a:p>
              <a:pPr marL="9525">
                <a:spcBef>
                  <a:spcPts val="71"/>
                </a:spcBef>
                <a:tabLst>
                  <a:tab pos="264319" algn="l"/>
                  <a:tab pos="882015" algn="l"/>
                  <a:tab pos="1261110" algn="l"/>
                  <a:tab pos="1678305" algn="l"/>
                </a:tabLst>
              </a:pPr>
              <a:r>
                <a:rPr sz="1875" i="1" spc="-4" dirty="0">
                  <a:latin typeface="Calibri"/>
                  <a:cs typeface="Calibri"/>
                </a:rPr>
                <a:t>I	</a:t>
              </a:r>
              <a:r>
                <a:rPr sz="1875" i="1" spc="-8" dirty="0">
                  <a:solidFill>
                    <a:srgbClr val="FF0000"/>
                  </a:solidFill>
                  <a:latin typeface="Calibri"/>
                  <a:cs typeface="Calibri"/>
                </a:rPr>
                <a:t>piz</a:t>
              </a:r>
              <a:r>
                <a:rPr sz="1875" i="1" spc="-45" dirty="0">
                  <a:solidFill>
                    <a:srgbClr val="FF0000"/>
                  </a:solidFill>
                  <a:latin typeface="Calibri"/>
                  <a:cs typeface="Calibri"/>
                </a:rPr>
                <a:t>z</a:t>
              </a:r>
              <a:r>
                <a:rPr sz="1875" i="1" spc="-4" dirty="0">
                  <a:solidFill>
                    <a:srgbClr val="FF0000"/>
                  </a:solidFill>
                  <a:latin typeface="Calibri"/>
                  <a:cs typeface="Calibri"/>
                </a:rPr>
                <a:t>a</a:t>
              </a:r>
              <a:r>
                <a:rPr sz="1875" i="1" dirty="0">
                  <a:solidFill>
                    <a:srgbClr val="FF0000"/>
                  </a:solidFill>
                  <a:latin typeface="Calibri"/>
                  <a:cs typeface="Calibri"/>
                </a:rPr>
                <a:t>	</a:t>
              </a:r>
              <a:r>
                <a:rPr sz="1875" i="1" spc="-30" dirty="0">
                  <a:latin typeface="Calibri"/>
                  <a:cs typeface="Calibri"/>
                </a:rPr>
                <a:t>t</a:t>
              </a:r>
              <a:r>
                <a:rPr sz="1875" i="1" spc="-4" dirty="0">
                  <a:latin typeface="Calibri"/>
                  <a:cs typeface="Calibri"/>
                </a:rPr>
                <a:t>o</a:t>
              </a:r>
              <a:r>
                <a:rPr sz="1875" i="1" dirty="0">
                  <a:latin typeface="Calibri"/>
                  <a:cs typeface="Calibri"/>
                </a:rPr>
                <a:t>	</a:t>
              </a:r>
              <a:r>
                <a:rPr sz="1875" i="1" spc="-4" dirty="0">
                  <a:latin typeface="Calibri"/>
                  <a:cs typeface="Calibri"/>
                </a:rPr>
                <a:t>the</a:t>
              </a:r>
              <a:r>
                <a:rPr sz="1875" i="1" dirty="0">
                  <a:latin typeface="Calibri"/>
                  <a:cs typeface="Calibri"/>
                </a:rPr>
                <a:t>	</a:t>
              </a:r>
              <a:r>
                <a:rPr sz="1875" i="1" spc="-4" dirty="0">
                  <a:latin typeface="Calibri"/>
                  <a:cs typeface="Calibri"/>
                </a:rPr>
                <a:t>[M]</a:t>
              </a:r>
              <a:endParaRPr sz="1875">
                <a:latin typeface="Calibri"/>
                <a:cs typeface="Calibri"/>
              </a:endParaRPr>
            </a:p>
          </p:txBody>
        </p:sp>
        <p:sp>
          <p:nvSpPr>
            <p:cNvPr id="19" name="object 19"/>
            <p:cNvSpPr txBox="1"/>
            <p:nvPr/>
          </p:nvSpPr>
          <p:spPr>
            <a:xfrm>
              <a:off x="9663589" y="2807971"/>
              <a:ext cx="466725" cy="275556"/>
            </a:xfrm>
            <a:prstGeom prst="rect">
              <a:avLst/>
            </a:prstGeom>
          </p:spPr>
          <p:txBody>
            <a:bodyPr vert="horz" wrap="square" lIns="0" tIns="10001" rIns="0" bIns="0" rtlCol="0">
              <a:spAutoFit/>
            </a:bodyPr>
            <a:lstStyle/>
            <a:p>
              <a:pPr marL="9525">
                <a:spcBef>
                  <a:spcPts val="79"/>
                </a:spcBef>
              </a:pPr>
              <a:r>
                <a:rPr sz="1725" i="1" spc="-11" dirty="0">
                  <a:latin typeface="Calibri"/>
                  <a:cs typeface="Calibri"/>
                </a:rPr>
                <a:t>store</a:t>
              </a:r>
              <a:endParaRPr sz="1725">
                <a:latin typeface="Calibri"/>
                <a:cs typeface="Calibri"/>
              </a:endParaRPr>
            </a:p>
          </p:txBody>
        </p:sp>
        <p:sp>
          <p:nvSpPr>
            <p:cNvPr id="20" name="object 20"/>
            <p:cNvSpPr txBox="1"/>
            <p:nvPr/>
          </p:nvSpPr>
          <p:spPr>
            <a:xfrm>
              <a:off x="8259127" y="2807971"/>
              <a:ext cx="1402556" cy="1135471"/>
            </a:xfrm>
            <a:prstGeom prst="rect">
              <a:avLst/>
            </a:prstGeom>
          </p:spPr>
          <p:txBody>
            <a:bodyPr vert="horz" wrap="square" lIns="0" tIns="10001" rIns="0" bIns="0" rtlCol="0">
              <a:spAutoFit/>
            </a:bodyPr>
            <a:lstStyle/>
            <a:p>
              <a:pPr marL="9525">
                <a:spcBef>
                  <a:spcPts val="79"/>
                </a:spcBef>
                <a:tabLst>
                  <a:tab pos="640556" algn="l"/>
                </a:tabLst>
              </a:pPr>
              <a:r>
                <a:rPr sz="1725" i="1" spc="-4" dirty="0">
                  <a:latin typeface="Calibri"/>
                  <a:cs typeface="Calibri"/>
                </a:rPr>
                <a:t>went	</a:t>
              </a:r>
              <a:r>
                <a:rPr sz="1725" i="1" spc="-23" dirty="0">
                  <a:latin typeface="Calibri"/>
                  <a:cs typeface="Calibri"/>
                </a:rPr>
                <a:t>to</a:t>
              </a:r>
              <a:endParaRPr sz="1725">
                <a:latin typeface="Calibri"/>
                <a:cs typeface="Calibri"/>
              </a:endParaRPr>
            </a:p>
            <a:p>
              <a:pPr>
                <a:spcBef>
                  <a:spcPts val="26"/>
                </a:spcBef>
              </a:pPr>
              <a:endParaRPr sz="1988">
                <a:latin typeface="Calibri"/>
                <a:cs typeface="Calibri"/>
              </a:endParaRPr>
            </a:p>
            <a:p>
              <a:pPr marL="401479" marR="3810" indent="-198120"/>
              <a:r>
                <a:rPr spc="49" dirty="0">
                  <a:latin typeface="Calibri"/>
                  <a:cs typeface="Calibri"/>
                </a:rPr>
                <a:t>T</a:t>
              </a:r>
              <a:r>
                <a:rPr spc="26" dirty="0">
                  <a:latin typeface="Calibri"/>
                  <a:cs typeface="Calibri"/>
                </a:rPr>
                <a:t>r</a:t>
              </a:r>
              <a:r>
                <a:rPr spc="23" dirty="0">
                  <a:latin typeface="Calibri"/>
                  <a:cs typeface="Calibri"/>
                </a:rPr>
                <a:t>ansfo</a:t>
              </a:r>
              <a:r>
                <a:rPr spc="8" dirty="0">
                  <a:latin typeface="Calibri"/>
                  <a:cs typeface="Calibri"/>
                </a:rPr>
                <a:t>rmer  </a:t>
              </a:r>
              <a:r>
                <a:rPr spc="30" dirty="0">
                  <a:latin typeface="Calibri"/>
                  <a:cs typeface="Calibri"/>
                </a:rPr>
                <a:t>Encoder</a:t>
              </a:r>
              <a:endParaRPr>
                <a:latin typeface="Calibri"/>
                <a:cs typeface="Calibri"/>
              </a:endParaRPr>
            </a:p>
          </p:txBody>
        </p:sp>
        <p:sp>
          <p:nvSpPr>
            <p:cNvPr id="21" name="object 21"/>
            <p:cNvSpPr txBox="1"/>
            <p:nvPr/>
          </p:nvSpPr>
          <p:spPr>
            <a:xfrm>
              <a:off x="8576405" y="5725822"/>
              <a:ext cx="1376363"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Devlin et </a:t>
              </a:r>
              <a:r>
                <a:rPr sz="1350" u="sng" dirty="0">
                  <a:solidFill>
                    <a:srgbClr val="4197B5"/>
                  </a:solidFill>
                  <a:uFill>
                    <a:solidFill>
                      <a:srgbClr val="4197B5"/>
                    </a:solidFill>
                  </a:uFill>
                  <a:latin typeface="Calibri"/>
                  <a:cs typeface="Calibri"/>
                  <a:hlinkClick r:id="rId2"/>
                </a:rPr>
                <a:t>al.,</a:t>
              </a:r>
              <a:r>
                <a:rPr sz="1350" u="sng" spc="-30" dirty="0">
                  <a:solidFill>
                    <a:srgbClr val="4197B5"/>
                  </a:solidFill>
                  <a:uFill>
                    <a:solidFill>
                      <a:srgbClr val="4197B5"/>
                    </a:solidFill>
                  </a:uFill>
                  <a:latin typeface="Calibri"/>
                  <a:cs typeface="Calibri"/>
                  <a:hlinkClick r:id="rId2"/>
                </a:rPr>
                <a:t> </a:t>
              </a:r>
              <a:r>
                <a:rPr sz="1350" u="sng" spc="-4" dirty="0">
                  <a:solidFill>
                    <a:srgbClr val="4197B5"/>
                  </a:solidFill>
                  <a:uFill>
                    <a:solidFill>
                      <a:srgbClr val="4197B5"/>
                    </a:solidFill>
                  </a:uFill>
                  <a:latin typeface="Calibri"/>
                  <a:cs typeface="Calibri"/>
                  <a:hlinkClick r:id="rId2"/>
                </a:rPr>
                <a:t>2018</a:t>
              </a:r>
              <a:r>
                <a:rPr sz="1350" spc="-4" dirty="0">
                  <a:solidFill>
                    <a:srgbClr val="175E53"/>
                  </a:solidFill>
                  <a:latin typeface="Calibri"/>
                  <a:cs typeface="Calibri"/>
                </a:rPr>
                <a:t>]</a:t>
              </a:r>
              <a:endParaRPr sz="1350">
                <a:latin typeface="Calibri"/>
                <a:cs typeface="Calibri"/>
              </a:endParaRPr>
            </a:p>
          </p:txBody>
        </p:sp>
        <p:sp>
          <p:nvSpPr>
            <p:cNvPr id="22" name="object 22"/>
            <p:cNvSpPr/>
            <p:nvPr/>
          </p:nvSpPr>
          <p:spPr>
            <a:xfrm>
              <a:off x="9841610" y="4658867"/>
              <a:ext cx="57150" cy="400050"/>
            </a:xfrm>
            <a:custGeom>
              <a:avLst/>
              <a:gdLst/>
              <a:ahLst/>
              <a:cxnLst/>
              <a:rect l="l" t="t" r="r" b="b"/>
              <a:pathLst>
                <a:path w="76200" h="533400">
                  <a:moveTo>
                    <a:pt x="44450" y="63500"/>
                  </a:moveTo>
                  <a:lnTo>
                    <a:pt x="31750" y="63500"/>
                  </a:lnTo>
                  <a:lnTo>
                    <a:pt x="31750" y="533400"/>
                  </a:lnTo>
                  <a:lnTo>
                    <a:pt x="44450" y="533400"/>
                  </a:lnTo>
                  <a:lnTo>
                    <a:pt x="44450" y="63500"/>
                  </a:lnTo>
                  <a:close/>
                </a:path>
                <a:path w="76200" h="533400">
                  <a:moveTo>
                    <a:pt x="38100" y="0"/>
                  </a:moveTo>
                  <a:lnTo>
                    <a:pt x="0" y="76200"/>
                  </a:lnTo>
                  <a:lnTo>
                    <a:pt x="31750" y="76200"/>
                  </a:lnTo>
                  <a:lnTo>
                    <a:pt x="31750" y="63500"/>
                  </a:lnTo>
                  <a:lnTo>
                    <a:pt x="69850" y="63500"/>
                  </a:lnTo>
                  <a:lnTo>
                    <a:pt x="38100" y="0"/>
                  </a:lnTo>
                  <a:close/>
                </a:path>
                <a:path w="76200" h="5334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1350"/>
            </a:p>
          </p:txBody>
        </p:sp>
        <p:sp>
          <p:nvSpPr>
            <p:cNvPr id="23" name="object 23"/>
            <p:cNvSpPr txBox="1"/>
            <p:nvPr/>
          </p:nvSpPr>
          <p:spPr>
            <a:xfrm>
              <a:off x="9560052" y="5163922"/>
              <a:ext cx="668655" cy="217367"/>
            </a:xfrm>
            <a:prstGeom prst="rect">
              <a:avLst/>
            </a:prstGeom>
          </p:spPr>
          <p:txBody>
            <a:bodyPr vert="horz" wrap="square" lIns="0" tIns="9525" rIns="0" bIns="0" rtlCol="0">
              <a:spAutoFit/>
            </a:bodyPr>
            <a:lstStyle/>
            <a:p>
              <a:pPr marL="9525">
                <a:spcBef>
                  <a:spcPts val="75"/>
                </a:spcBef>
              </a:pPr>
              <a:r>
                <a:rPr sz="1350" dirty="0">
                  <a:solidFill>
                    <a:srgbClr val="175E53"/>
                  </a:solidFill>
                  <a:latin typeface="Calibri"/>
                  <a:cs typeface="Calibri"/>
                </a:rPr>
                <a:t>[Mas</a:t>
              </a:r>
              <a:r>
                <a:rPr sz="1350" spc="-49" dirty="0">
                  <a:solidFill>
                    <a:srgbClr val="175E53"/>
                  </a:solidFill>
                  <a:latin typeface="Calibri"/>
                  <a:cs typeface="Calibri"/>
                </a:rPr>
                <a:t>k</a:t>
              </a:r>
              <a:r>
                <a:rPr sz="1350" dirty="0">
                  <a:solidFill>
                    <a:srgbClr val="175E53"/>
                  </a:solidFill>
                  <a:latin typeface="Calibri"/>
                  <a:cs typeface="Calibri"/>
                </a:rPr>
                <a:t>e</a:t>
              </a:r>
              <a:r>
                <a:rPr sz="1350" spc="4" dirty="0">
                  <a:solidFill>
                    <a:srgbClr val="175E53"/>
                  </a:solidFill>
                  <a:latin typeface="Calibri"/>
                  <a:cs typeface="Calibri"/>
                </a:rPr>
                <a:t>d</a:t>
              </a:r>
              <a:r>
                <a:rPr sz="1350" dirty="0">
                  <a:solidFill>
                    <a:srgbClr val="175E53"/>
                  </a:solidFill>
                  <a:latin typeface="Calibri"/>
                  <a:cs typeface="Calibri"/>
                </a:rPr>
                <a:t>]</a:t>
              </a:r>
              <a:endParaRPr sz="1350">
                <a:latin typeface="Calibri"/>
                <a:cs typeface="Calibri"/>
              </a:endParaRPr>
            </a:p>
          </p:txBody>
        </p:sp>
        <p:sp>
          <p:nvSpPr>
            <p:cNvPr id="24" name="object 24"/>
            <p:cNvSpPr txBox="1"/>
            <p:nvPr/>
          </p:nvSpPr>
          <p:spPr>
            <a:xfrm>
              <a:off x="7477983" y="5163922"/>
              <a:ext cx="758666" cy="217367"/>
            </a:xfrm>
            <a:prstGeom prst="rect">
              <a:avLst/>
            </a:prstGeom>
          </p:spPr>
          <p:txBody>
            <a:bodyPr vert="horz" wrap="square" lIns="0" tIns="9525" rIns="0" bIns="0" rtlCol="0">
              <a:spAutoFit/>
            </a:bodyPr>
            <a:lstStyle/>
            <a:p>
              <a:pPr marL="9525">
                <a:spcBef>
                  <a:spcPts val="75"/>
                </a:spcBef>
              </a:pPr>
              <a:r>
                <a:rPr sz="1350" dirty="0">
                  <a:solidFill>
                    <a:srgbClr val="175E53"/>
                  </a:solidFill>
                  <a:latin typeface="Calibri"/>
                  <a:cs typeface="Calibri"/>
                </a:rPr>
                <a:t>[</a:t>
              </a:r>
              <a:r>
                <a:rPr sz="1350" spc="-34" dirty="0">
                  <a:solidFill>
                    <a:srgbClr val="175E53"/>
                  </a:solidFill>
                  <a:latin typeface="Calibri"/>
                  <a:cs typeface="Calibri"/>
                </a:rPr>
                <a:t>R</a:t>
              </a:r>
              <a:r>
                <a:rPr sz="1350" dirty="0">
                  <a:solidFill>
                    <a:srgbClr val="175E53"/>
                  </a:solidFill>
                  <a:latin typeface="Calibri"/>
                  <a:cs typeface="Calibri"/>
                </a:rPr>
                <a:t>e</a:t>
              </a:r>
              <a:r>
                <a:rPr sz="1350" spc="4" dirty="0">
                  <a:solidFill>
                    <a:srgbClr val="175E53"/>
                  </a:solidFill>
                  <a:latin typeface="Calibri"/>
                  <a:cs typeface="Calibri"/>
                </a:rPr>
                <a:t>p</a:t>
              </a:r>
              <a:r>
                <a:rPr sz="1350" spc="-4" dirty="0">
                  <a:solidFill>
                    <a:srgbClr val="175E53"/>
                  </a:solidFill>
                  <a:latin typeface="Calibri"/>
                  <a:cs typeface="Calibri"/>
                </a:rPr>
                <a:t>l</a:t>
              </a:r>
              <a:r>
                <a:rPr sz="1350" dirty="0">
                  <a:solidFill>
                    <a:srgbClr val="175E53"/>
                  </a:solidFill>
                  <a:latin typeface="Calibri"/>
                  <a:cs typeface="Calibri"/>
                </a:rPr>
                <a:t>aced]</a:t>
              </a:r>
              <a:endParaRPr sz="1350">
                <a:latin typeface="Calibri"/>
                <a:cs typeface="Calibri"/>
              </a:endParaRPr>
            </a:p>
          </p:txBody>
        </p:sp>
        <p:sp>
          <p:nvSpPr>
            <p:cNvPr id="25" name="object 25"/>
            <p:cNvSpPr/>
            <p:nvPr/>
          </p:nvSpPr>
          <p:spPr>
            <a:xfrm>
              <a:off x="8093203" y="4658867"/>
              <a:ext cx="288131" cy="543878"/>
            </a:xfrm>
            <a:custGeom>
              <a:avLst/>
              <a:gdLst/>
              <a:ahLst/>
              <a:cxnLst/>
              <a:rect l="l" t="t" r="r" b="b"/>
              <a:pathLst>
                <a:path w="384175" h="725170">
                  <a:moveTo>
                    <a:pt x="342868" y="64553"/>
                  </a:moveTo>
                  <a:lnTo>
                    <a:pt x="0" y="719112"/>
                  </a:lnTo>
                  <a:lnTo>
                    <a:pt x="11175" y="725004"/>
                  </a:lnTo>
                  <a:lnTo>
                    <a:pt x="354134" y="70461"/>
                  </a:lnTo>
                  <a:lnTo>
                    <a:pt x="342868" y="64553"/>
                  </a:lnTo>
                  <a:close/>
                </a:path>
                <a:path w="384175" h="725170">
                  <a:moveTo>
                    <a:pt x="382887" y="53339"/>
                  </a:moveTo>
                  <a:lnTo>
                    <a:pt x="348742" y="53339"/>
                  </a:lnTo>
                  <a:lnTo>
                    <a:pt x="360045" y="59181"/>
                  </a:lnTo>
                  <a:lnTo>
                    <a:pt x="354134" y="70461"/>
                  </a:lnTo>
                  <a:lnTo>
                    <a:pt x="382270" y="85217"/>
                  </a:lnTo>
                  <a:lnTo>
                    <a:pt x="382887" y="53339"/>
                  </a:lnTo>
                  <a:close/>
                </a:path>
                <a:path w="384175" h="725170">
                  <a:moveTo>
                    <a:pt x="348742" y="53339"/>
                  </a:moveTo>
                  <a:lnTo>
                    <a:pt x="342868" y="64553"/>
                  </a:lnTo>
                  <a:lnTo>
                    <a:pt x="354134" y="70461"/>
                  </a:lnTo>
                  <a:lnTo>
                    <a:pt x="360045" y="59181"/>
                  </a:lnTo>
                  <a:lnTo>
                    <a:pt x="348742" y="53339"/>
                  </a:lnTo>
                  <a:close/>
                </a:path>
                <a:path w="384175" h="725170">
                  <a:moveTo>
                    <a:pt x="383921" y="0"/>
                  </a:moveTo>
                  <a:lnTo>
                    <a:pt x="314706" y="49783"/>
                  </a:lnTo>
                  <a:lnTo>
                    <a:pt x="342868" y="64553"/>
                  </a:lnTo>
                  <a:lnTo>
                    <a:pt x="348742" y="53339"/>
                  </a:lnTo>
                  <a:lnTo>
                    <a:pt x="382887" y="53339"/>
                  </a:lnTo>
                  <a:lnTo>
                    <a:pt x="383921" y="0"/>
                  </a:lnTo>
                  <a:close/>
                </a:path>
              </a:pathLst>
            </a:custGeom>
            <a:solidFill>
              <a:srgbClr val="000000"/>
            </a:solidFill>
          </p:spPr>
          <p:txBody>
            <a:bodyPr wrap="square" lIns="0" tIns="0" rIns="0" bIns="0" rtlCol="0"/>
            <a:lstStyle/>
            <a:p>
              <a:endParaRPr sz="1350"/>
            </a:p>
          </p:txBody>
        </p:sp>
        <p:sp>
          <p:nvSpPr>
            <p:cNvPr id="26" name="object 26"/>
            <p:cNvSpPr txBox="1"/>
            <p:nvPr/>
          </p:nvSpPr>
          <p:spPr>
            <a:xfrm>
              <a:off x="8427529" y="5163922"/>
              <a:ext cx="1023938" cy="217367"/>
            </a:xfrm>
            <a:prstGeom prst="rect">
              <a:avLst/>
            </a:prstGeom>
          </p:spPr>
          <p:txBody>
            <a:bodyPr vert="horz" wrap="square" lIns="0" tIns="9525" rIns="0" bIns="0" rtlCol="0">
              <a:spAutoFit/>
            </a:bodyPr>
            <a:lstStyle/>
            <a:p>
              <a:pPr marL="9525">
                <a:spcBef>
                  <a:spcPts val="75"/>
                </a:spcBef>
              </a:pPr>
              <a:r>
                <a:rPr sz="1350" dirty="0">
                  <a:solidFill>
                    <a:srgbClr val="175E53"/>
                  </a:solidFill>
                  <a:latin typeface="Calibri"/>
                  <a:cs typeface="Calibri"/>
                </a:rPr>
                <a:t>[Not</a:t>
              </a:r>
              <a:r>
                <a:rPr sz="1350" spc="-53" dirty="0">
                  <a:solidFill>
                    <a:srgbClr val="175E53"/>
                  </a:solidFill>
                  <a:latin typeface="Calibri"/>
                  <a:cs typeface="Calibri"/>
                </a:rPr>
                <a:t> </a:t>
              </a:r>
              <a:r>
                <a:rPr sz="1350" spc="-4" dirty="0">
                  <a:solidFill>
                    <a:srgbClr val="175E53"/>
                  </a:solidFill>
                  <a:latin typeface="Calibri"/>
                  <a:cs typeface="Calibri"/>
                </a:rPr>
                <a:t>replaced]</a:t>
              </a:r>
              <a:endParaRPr sz="1350">
                <a:latin typeface="Calibri"/>
                <a:cs typeface="Calibri"/>
              </a:endParaRPr>
            </a:p>
          </p:txBody>
        </p:sp>
        <p:sp>
          <p:nvSpPr>
            <p:cNvPr id="27" name="object 27"/>
            <p:cNvSpPr/>
            <p:nvPr/>
          </p:nvSpPr>
          <p:spPr>
            <a:xfrm>
              <a:off x="8933880" y="4658869"/>
              <a:ext cx="93345" cy="542449"/>
            </a:xfrm>
            <a:custGeom>
              <a:avLst/>
              <a:gdLst/>
              <a:ahLst/>
              <a:cxnLst/>
              <a:rect l="l" t="t" r="r" b="b"/>
              <a:pathLst>
                <a:path w="124459" h="723264">
                  <a:moveTo>
                    <a:pt x="79972" y="74852"/>
                  </a:moveTo>
                  <a:lnTo>
                    <a:pt x="0" y="721283"/>
                  </a:lnTo>
                  <a:lnTo>
                    <a:pt x="12700" y="722845"/>
                  </a:lnTo>
                  <a:lnTo>
                    <a:pt x="92668" y="76410"/>
                  </a:lnTo>
                  <a:lnTo>
                    <a:pt x="79972" y="74852"/>
                  </a:lnTo>
                  <a:close/>
                </a:path>
                <a:path w="124459" h="723264">
                  <a:moveTo>
                    <a:pt x="117687" y="62230"/>
                  </a:moveTo>
                  <a:lnTo>
                    <a:pt x="81533" y="62230"/>
                  </a:lnTo>
                  <a:lnTo>
                    <a:pt x="94233" y="63753"/>
                  </a:lnTo>
                  <a:lnTo>
                    <a:pt x="92668" y="76410"/>
                  </a:lnTo>
                  <a:lnTo>
                    <a:pt x="124078" y="80263"/>
                  </a:lnTo>
                  <a:lnTo>
                    <a:pt x="117687" y="62230"/>
                  </a:lnTo>
                  <a:close/>
                </a:path>
                <a:path w="124459" h="723264">
                  <a:moveTo>
                    <a:pt x="81533" y="62230"/>
                  </a:moveTo>
                  <a:lnTo>
                    <a:pt x="79972" y="74852"/>
                  </a:lnTo>
                  <a:lnTo>
                    <a:pt x="92668" y="76410"/>
                  </a:lnTo>
                  <a:lnTo>
                    <a:pt x="94233" y="63753"/>
                  </a:lnTo>
                  <a:lnTo>
                    <a:pt x="81533" y="62230"/>
                  </a:lnTo>
                  <a:close/>
                </a:path>
                <a:path w="124459" h="723264">
                  <a:moveTo>
                    <a:pt x="95630" y="0"/>
                  </a:moveTo>
                  <a:lnTo>
                    <a:pt x="48513" y="70993"/>
                  </a:lnTo>
                  <a:lnTo>
                    <a:pt x="79972" y="74852"/>
                  </a:lnTo>
                  <a:lnTo>
                    <a:pt x="81533" y="62230"/>
                  </a:lnTo>
                  <a:lnTo>
                    <a:pt x="117687" y="62230"/>
                  </a:lnTo>
                  <a:lnTo>
                    <a:pt x="95630" y="0"/>
                  </a:lnTo>
                  <a:close/>
                </a:path>
              </a:pathLst>
            </a:custGeom>
            <a:solidFill>
              <a:srgbClr val="000000"/>
            </a:solidFill>
          </p:spPr>
          <p:txBody>
            <a:bodyPr wrap="square" lIns="0" tIns="0" rIns="0" bIns="0" rtlCol="0"/>
            <a:lstStyle/>
            <a:p>
              <a:endParaRPr sz="1350"/>
            </a:p>
          </p:txBody>
        </p:sp>
      </p:grpSp>
      <p:sp>
        <p:nvSpPr>
          <p:cNvPr id="28" name="TextBox 27">
            <a:extLst>
              <a:ext uri="{FF2B5EF4-FFF2-40B4-BE49-F238E27FC236}">
                <a16:creationId xmlns:a16="http://schemas.microsoft.com/office/drawing/2014/main" id="{BD8379A6-2AAF-4298-B176-6FF3F2C2C89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9" name="Title 28">
            <a:extLst>
              <a:ext uri="{FF2B5EF4-FFF2-40B4-BE49-F238E27FC236}">
                <a16:creationId xmlns:a16="http://schemas.microsoft.com/office/drawing/2014/main" id="{F0799F42-4198-4000-89F4-B998224979E8}"/>
              </a:ext>
            </a:extLst>
          </p:cNvPr>
          <p:cNvSpPr>
            <a:spLocks noGrp="1"/>
          </p:cNvSpPr>
          <p:nvPr>
            <p:ph type="title"/>
          </p:nvPr>
        </p:nvSpPr>
        <p:spPr>
          <a:xfrm>
            <a:off x="719091" y="124969"/>
            <a:ext cx="10466773" cy="984885"/>
          </a:xfrm>
        </p:spPr>
        <p:txBody>
          <a:bodyPr vert="horz" lIns="91440" tIns="45720" rIns="91440" bIns="45720" rtlCol="0" anchor="ctr">
            <a:normAutofit fontScale="90000"/>
          </a:bodyPr>
          <a:lstStyle/>
          <a:p>
            <a:r>
              <a:rPr lang="en-US" spc="-120" dirty="0"/>
              <a:t>BERT: Bidirectional Encoder Representations from Transformers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84B012-B146-404D-A3A2-418EE6D57778}"/>
              </a:ext>
            </a:extLst>
          </p:cNvPr>
          <p:cNvGrpSpPr/>
          <p:nvPr/>
        </p:nvGrpSpPr>
        <p:grpSpPr>
          <a:xfrm>
            <a:off x="993140" y="1528913"/>
            <a:ext cx="8288512" cy="3800174"/>
            <a:chOff x="1907540" y="1371601"/>
            <a:chExt cx="8288512" cy="3800174"/>
          </a:xfrm>
        </p:grpSpPr>
        <p:sp>
          <p:nvSpPr>
            <p:cNvPr id="3" name="object 3"/>
            <p:cNvSpPr txBox="1"/>
            <p:nvPr/>
          </p:nvSpPr>
          <p:spPr>
            <a:xfrm>
              <a:off x="1907540" y="1371601"/>
              <a:ext cx="8191500" cy="705193"/>
            </a:xfrm>
            <a:prstGeom prst="rect">
              <a:avLst/>
            </a:prstGeom>
          </p:spPr>
          <p:txBody>
            <a:bodyPr vert="horz" wrap="square" lIns="0" tIns="9525" rIns="0" bIns="0" rtlCol="0">
              <a:spAutoFit/>
            </a:bodyPr>
            <a:lstStyle/>
            <a:p>
              <a:pPr marL="355600" marR="5080" indent="-342900">
                <a:lnSpc>
                  <a:spcPct val="100800"/>
                </a:lnSpc>
                <a:spcBef>
                  <a:spcPts val="75"/>
                </a:spcBef>
                <a:buClr>
                  <a:srgbClr val="CC0000"/>
                </a:buClr>
                <a:buFont typeface="Times New Roman"/>
                <a:buChar char="•"/>
                <a:tabLst>
                  <a:tab pos="354965" algn="l"/>
                  <a:tab pos="355600" algn="l"/>
                </a:tabLst>
                <a:defRPr/>
              </a:pPr>
              <a:r>
                <a:rPr sz="2000" dirty="0">
                  <a:solidFill>
                    <a:prstClr val="black"/>
                  </a:solidFill>
                  <a:latin typeface="Arial"/>
                  <a:cs typeface="Arial"/>
                </a:rPr>
                <a:t>Mask out </a:t>
              </a:r>
              <a:r>
                <a:rPr sz="2000" i="1" dirty="0">
                  <a:solidFill>
                    <a:prstClr val="black"/>
                  </a:solidFill>
                  <a:latin typeface="Trebuchet MS"/>
                  <a:cs typeface="Trebuchet MS"/>
                </a:rPr>
                <a:t>k</a:t>
              </a:r>
              <a:r>
                <a:rPr sz="2000" dirty="0">
                  <a:solidFill>
                    <a:prstClr val="black"/>
                  </a:solidFill>
                  <a:latin typeface="Arial"/>
                  <a:cs typeface="Arial"/>
                </a:rPr>
                <a:t>% of the input words, and then predict the  masked words</a:t>
              </a:r>
            </a:p>
            <a:p>
              <a:pPr marL="698500" lvl="1" indent="-228600">
                <a:spcBef>
                  <a:spcPts val="625"/>
                </a:spcBef>
                <a:buClr>
                  <a:srgbClr val="3A87FF"/>
                </a:buClr>
                <a:buFont typeface="Times New Roman"/>
                <a:buChar char="•"/>
                <a:tabLst>
                  <a:tab pos="698500" algn="l"/>
                </a:tabLst>
                <a:defRPr/>
              </a:pPr>
              <a:r>
                <a:rPr sz="2000" dirty="0">
                  <a:solidFill>
                    <a:prstClr val="black"/>
                  </a:solidFill>
                  <a:latin typeface="Arial"/>
                  <a:cs typeface="Arial"/>
                </a:rPr>
                <a:t>They always use </a:t>
              </a:r>
              <a:r>
                <a:rPr sz="2000" i="1" dirty="0">
                  <a:solidFill>
                    <a:prstClr val="black"/>
                  </a:solidFill>
                  <a:latin typeface="Trebuchet MS"/>
                  <a:cs typeface="Trebuchet MS"/>
                </a:rPr>
                <a:t>k </a:t>
              </a:r>
              <a:r>
                <a:rPr sz="2000" dirty="0">
                  <a:solidFill>
                    <a:prstClr val="black"/>
                  </a:solidFill>
                  <a:latin typeface="Arial"/>
                  <a:cs typeface="Arial"/>
                </a:rPr>
                <a:t>= 15%</a:t>
              </a:r>
            </a:p>
          </p:txBody>
        </p:sp>
        <p:sp>
          <p:nvSpPr>
            <p:cNvPr id="4" name="object 4"/>
            <p:cNvSpPr txBox="1"/>
            <p:nvPr/>
          </p:nvSpPr>
          <p:spPr>
            <a:xfrm>
              <a:off x="5218962" y="2709164"/>
              <a:ext cx="896702" cy="785471"/>
            </a:xfrm>
            <a:prstGeom prst="rect">
              <a:avLst/>
            </a:prstGeom>
          </p:spPr>
          <p:txBody>
            <a:bodyPr vert="horz" wrap="square" lIns="0" tIns="92075" rIns="0" bIns="0" rtlCol="0">
              <a:spAutoFit/>
            </a:bodyPr>
            <a:lstStyle/>
            <a:p>
              <a:pPr algn="ctr">
                <a:spcBef>
                  <a:spcPts val="725"/>
                </a:spcBef>
                <a:defRPr/>
              </a:pPr>
              <a:r>
                <a:rPr sz="2000" dirty="0">
                  <a:solidFill>
                    <a:prstClr val="black"/>
                  </a:solidFill>
                  <a:latin typeface="Arial"/>
                  <a:cs typeface="Arial"/>
                </a:rPr>
                <a:t>store</a:t>
              </a:r>
            </a:p>
            <a:p>
              <a:pPr marL="46355" algn="ctr">
                <a:spcBef>
                  <a:spcPts val="620"/>
                </a:spcBef>
                <a:defRPr/>
              </a:pPr>
              <a:r>
                <a:rPr sz="2000" dirty="0">
                  <a:solidFill>
                    <a:prstClr val="black"/>
                  </a:solidFill>
                  <a:latin typeface="Arial"/>
                  <a:cs typeface="Arial"/>
                </a:rPr>
                <a:t>↑</a:t>
              </a:r>
            </a:p>
          </p:txBody>
        </p:sp>
        <p:sp>
          <p:nvSpPr>
            <p:cNvPr id="5" name="object 5"/>
            <p:cNvSpPr txBox="1"/>
            <p:nvPr/>
          </p:nvSpPr>
          <p:spPr>
            <a:xfrm>
              <a:off x="6860396" y="2709164"/>
              <a:ext cx="1487192" cy="785471"/>
            </a:xfrm>
            <a:prstGeom prst="rect">
              <a:avLst/>
            </a:prstGeom>
          </p:spPr>
          <p:txBody>
            <a:bodyPr vert="horz" wrap="square" lIns="0" tIns="92075" rIns="0" bIns="0" rtlCol="0">
              <a:spAutoFit/>
            </a:bodyPr>
            <a:lstStyle/>
            <a:p>
              <a:pPr algn="ctr">
                <a:spcBef>
                  <a:spcPts val="725"/>
                </a:spcBef>
                <a:defRPr/>
              </a:pPr>
              <a:r>
                <a:rPr sz="2000" dirty="0">
                  <a:solidFill>
                    <a:prstClr val="black"/>
                  </a:solidFill>
                  <a:latin typeface="Arial"/>
                  <a:cs typeface="Arial"/>
                </a:rPr>
                <a:t>gallon</a:t>
              </a:r>
            </a:p>
            <a:p>
              <a:pPr marL="33020" algn="ctr">
                <a:spcBef>
                  <a:spcPts val="620"/>
                </a:spcBef>
                <a:defRPr/>
              </a:pPr>
              <a:r>
                <a:rPr sz="2000" dirty="0">
                  <a:solidFill>
                    <a:prstClr val="black"/>
                  </a:solidFill>
                  <a:latin typeface="Arial"/>
                  <a:cs typeface="Arial"/>
                </a:rPr>
                <a:t>↑</a:t>
              </a:r>
            </a:p>
          </p:txBody>
        </p:sp>
        <p:sp>
          <p:nvSpPr>
            <p:cNvPr id="6" name="object 6"/>
            <p:cNvSpPr txBox="1"/>
            <p:nvPr/>
          </p:nvSpPr>
          <p:spPr>
            <a:xfrm>
              <a:off x="1907540" y="3666235"/>
              <a:ext cx="8288512" cy="1505540"/>
            </a:xfrm>
            <a:prstGeom prst="rect">
              <a:avLst/>
            </a:prstGeom>
          </p:spPr>
          <p:txBody>
            <a:bodyPr vert="horz" wrap="square" lIns="0" tIns="12700" rIns="0" bIns="0" rtlCol="0">
              <a:spAutoFit/>
            </a:bodyPr>
            <a:lstStyle/>
            <a:p>
              <a:pPr marL="1036319">
                <a:spcBef>
                  <a:spcPts val="100"/>
                </a:spcBef>
                <a:defRPr/>
              </a:pPr>
              <a:r>
                <a:rPr sz="2000" dirty="0">
                  <a:solidFill>
                    <a:prstClr val="black"/>
                  </a:solidFill>
                  <a:latin typeface="Arial"/>
                  <a:cs typeface="Arial"/>
                </a:rPr>
                <a:t>the man went to the [MASK] to buy a [MASK] of milk</a:t>
              </a:r>
            </a:p>
            <a:p>
              <a:pPr>
                <a:spcBef>
                  <a:spcPts val="40"/>
                </a:spcBef>
                <a:defRPr/>
              </a:pPr>
              <a:endParaRPr sz="3200" dirty="0">
                <a:solidFill>
                  <a:prstClr val="black"/>
                </a:solidFill>
                <a:latin typeface="Arial"/>
                <a:cs typeface="Arial"/>
              </a:endParaRPr>
            </a:p>
            <a:p>
              <a:pPr marL="355600" indent="-342900">
                <a:buClr>
                  <a:srgbClr val="CC0000"/>
                </a:buClr>
                <a:buFont typeface="Times New Roman"/>
                <a:buChar char="•"/>
                <a:tabLst>
                  <a:tab pos="354965" algn="l"/>
                  <a:tab pos="355600" algn="l"/>
                </a:tabLst>
                <a:defRPr/>
              </a:pPr>
              <a:r>
                <a:rPr sz="2000" dirty="0">
                  <a:solidFill>
                    <a:prstClr val="black"/>
                  </a:solidFill>
                  <a:latin typeface="Arial"/>
                  <a:cs typeface="Arial"/>
                </a:rPr>
                <a:t>Too little masking: Too expensive to train</a:t>
              </a:r>
            </a:p>
            <a:p>
              <a:pPr marL="355600" indent="-342900">
                <a:spcBef>
                  <a:spcPts val="625"/>
                </a:spcBef>
                <a:buClr>
                  <a:srgbClr val="CC0000"/>
                </a:buClr>
                <a:buFont typeface="Times New Roman"/>
                <a:buChar char="•"/>
                <a:tabLst>
                  <a:tab pos="354965" algn="l"/>
                  <a:tab pos="355600" algn="l"/>
                </a:tabLst>
                <a:defRPr/>
              </a:pPr>
              <a:r>
                <a:rPr sz="2000" dirty="0">
                  <a:solidFill>
                    <a:prstClr val="black"/>
                  </a:solidFill>
                  <a:latin typeface="Arial"/>
                  <a:cs typeface="Arial"/>
                </a:rPr>
                <a:t>Too much masking: Not enough context</a:t>
              </a:r>
            </a:p>
          </p:txBody>
        </p:sp>
      </p:grpSp>
      <p:sp>
        <p:nvSpPr>
          <p:cNvPr id="8" name="TextBox 7">
            <a:extLst>
              <a:ext uri="{FF2B5EF4-FFF2-40B4-BE49-F238E27FC236}">
                <a16:creationId xmlns:a16="http://schemas.microsoft.com/office/drawing/2014/main" id="{BB0CB112-A37D-4E37-BEFD-9C08C5A35B69}"/>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
        <p:nvSpPr>
          <p:cNvPr id="11" name="Title 28">
            <a:extLst>
              <a:ext uri="{FF2B5EF4-FFF2-40B4-BE49-F238E27FC236}">
                <a16:creationId xmlns:a16="http://schemas.microsoft.com/office/drawing/2014/main" id="{40A4A518-7A84-4C55-A77E-9F5C39CE086B}"/>
              </a:ext>
            </a:extLst>
          </p:cNvPr>
          <p:cNvSpPr>
            <a:spLocks noGrp="1"/>
          </p:cNvSpPr>
          <p:nvPr>
            <p:ph type="title"/>
          </p:nvPr>
        </p:nvSpPr>
        <p:spPr>
          <a:xfrm>
            <a:off x="603682" y="124969"/>
            <a:ext cx="10733102" cy="984885"/>
          </a:xfrm>
        </p:spPr>
        <p:txBody>
          <a:bodyPr vert="horz" lIns="91440" tIns="45720" rIns="91440" bIns="45720" rtlCol="0" anchor="ctr">
            <a:normAutofit fontScale="90000"/>
          </a:bodyPr>
          <a:lstStyle/>
          <a:p>
            <a:r>
              <a:rPr lang="en-US" spc="-120" dirty="0"/>
              <a:t>BERT: Bidirectional Encoder Representations from Transformers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71BE87-0910-49AD-81E4-A8B6353E53D0}"/>
              </a:ext>
            </a:extLst>
          </p:cNvPr>
          <p:cNvSpPr txBox="1"/>
          <p:nvPr/>
        </p:nvSpPr>
        <p:spPr>
          <a:xfrm>
            <a:off x="1524000" y="6581002"/>
            <a:ext cx="2406364" cy="276999"/>
          </a:xfrm>
          <a:prstGeom prst="rect">
            <a:avLst/>
          </a:prstGeom>
          <a:noFill/>
        </p:spPr>
        <p:txBody>
          <a:bodyPr wrap="none" rtlCol="0">
            <a:spAutoFit/>
          </a:bodyPr>
          <a:lstStyle/>
          <a:p>
            <a:pPr>
              <a:defRPr/>
            </a:pPr>
            <a:r>
              <a:rPr lang="en-US" sz="1200" dirty="0">
                <a:solidFill>
                  <a:prstClr val="black"/>
                </a:solidFill>
                <a:latin typeface="Calibri"/>
              </a:rPr>
              <a:t>Adapted from Christopher Manning</a:t>
            </a:r>
          </a:p>
        </p:txBody>
      </p:sp>
      <p:sp>
        <p:nvSpPr>
          <p:cNvPr id="8" name="Title 28">
            <a:extLst>
              <a:ext uri="{FF2B5EF4-FFF2-40B4-BE49-F238E27FC236}">
                <a16:creationId xmlns:a16="http://schemas.microsoft.com/office/drawing/2014/main" id="{7AE08CBB-D0B7-4BC0-A24A-C72EA371FCEE}"/>
              </a:ext>
            </a:extLst>
          </p:cNvPr>
          <p:cNvSpPr>
            <a:spLocks noGrp="1"/>
          </p:cNvSpPr>
          <p:nvPr>
            <p:ph type="title"/>
          </p:nvPr>
        </p:nvSpPr>
        <p:spPr>
          <a:xfrm>
            <a:off x="745724" y="124969"/>
            <a:ext cx="9517146" cy="984885"/>
          </a:xfrm>
        </p:spPr>
        <p:txBody>
          <a:bodyPr vert="horz" lIns="91440" tIns="45720" rIns="91440" bIns="45720" rtlCol="0" anchor="ctr">
            <a:normAutofit fontScale="90000"/>
          </a:bodyPr>
          <a:lstStyle/>
          <a:p>
            <a:r>
              <a:rPr lang="en-US" spc="-120" dirty="0"/>
              <a:t>BERT: Bidirectional Encoder Representations from Transformers</a:t>
            </a:r>
          </a:p>
        </p:txBody>
      </p:sp>
      <p:grpSp>
        <p:nvGrpSpPr>
          <p:cNvPr id="2" name="Group 1">
            <a:extLst>
              <a:ext uri="{FF2B5EF4-FFF2-40B4-BE49-F238E27FC236}">
                <a16:creationId xmlns:a16="http://schemas.microsoft.com/office/drawing/2014/main" id="{131277F8-D345-40DE-BEF5-3E42C28FB6A4}"/>
              </a:ext>
            </a:extLst>
          </p:cNvPr>
          <p:cNvGrpSpPr/>
          <p:nvPr/>
        </p:nvGrpSpPr>
        <p:grpSpPr>
          <a:xfrm>
            <a:off x="1259470" y="1460377"/>
            <a:ext cx="7895590" cy="4309277"/>
            <a:chOff x="1907540" y="1371600"/>
            <a:chExt cx="7895590" cy="4309277"/>
          </a:xfrm>
        </p:grpSpPr>
        <p:sp>
          <p:nvSpPr>
            <p:cNvPr id="3" name="object 3"/>
            <p:cNvSpPr txBox="1"/>
            <p:nvPr/>
          </p:nvSpPr>
          <p:spPr>
            <a:xfrm>
              <a:off x="1907540" y="1371600"/>
              <a:ext cx="7895590" cy="1246560"/>
            </a:xfrm>
            <a:prstGeom prst="rect">
              <a:avLst/>
            </a:prstGeom>
          </p:spPr>
          <p:txBody>
            <a:bodyPr vert="horz" wrap="square" lIns="0" tIns="9525" rIns="0" bIns="0" rtlCol="0">
              <a:spAutoFit/>
            </a:bodyPr>
            <a:lstStyle/>
            <a:p>
              <a:pPr marL="355600" marR="5080" indent="-342900">
                <a:lnSpc>
                  <a:spcPct val="100800"/>
                </a:lnSpc>
                <a:spcBef>
                  <a:spcPts val="75"/>
                </a:spcBef>
                <a:buClr>
                  <a:srgbClr val="CC0000"/>
                </a:buClr>
                <a:buFont typeface="Times New Roman"/>
                <a:buChar char="•"/>
                <a:tabLst>
                  <a:tab pos="354965" algn="l"/>
                  <a:tab pos="355600" algn="l"/>
                </a:tabLst>
                <a:defRPr/>
              </a:pPr>
              <a:r>
                <a:rPr lang="en-US" sz="2000" dirty="0">
                  <a:solidFill>
                    <a:prstClr val="black"/>
                  </a:solidFill>
                  <a:latin typeface="Arial"/>
                  <a:cs typeface="Arial"/>
                </a:rPr>
                <a:t>Additional task: Next sentence prediction</a:t>
              </a:r>
            </a:p>
            <a:p>
              <a:pPr marL="355600" marR="5080" indent="-342900">
                <a:lnSpc>
                  <a:spcPct val="100800"/>
                </a:lnSpc>
                <a:spcBef>
                  <a:spcPts val="75"/>
                </a:spcBef>
                <a:buClr>
                  <a:srgbClr val="CC0000"/>
                </a:buClr>
                <a:buFont typeface="Times New Roman"/>
                <a:buChar char="•"/>
                <a:tabLst>
                  <a:tab pos="354965" algn="l"/>
                  <a:tab pos="355600" algn="l"/>
                </a:tabLst>
                <a:defRPr/>
              </a:pPr>
              <a:r>
                <a:rPr sz="2000" dirty="0">
                  <a:solidFill>
                    <a:prstClr val="black"/>
                  </a:solidFill>
                  <a:latin typeface="Arial"/>
                  <a:cs typeface="Arial"/>
                </a:rPr>
                <a:t>To learn </a:t>
              </a:r>
              <a:r>
                <a:rPr sz="2000" i="1" dirty="0">
                  <a:solidFill>
                    <a:prstClr val="black"/>
                  </a:solidFill>
                  <a:latin typeface="Trebuchet MS"/>
                  <a:cs typeface="Trebuchet MS"/>
                </a:rPr>
                <a:t>relationships </a:t>
              </a:r>
              <a:r>
                <a:rPr sz="2000" dirty="0">
                  <a:solidFill>
                    <a:prstClr val="black"/>
                  </a:solidFill>
                  <a:latin typeface="Arial"/>
                  <a:cs typeface="Arial"/>
                </a:rPr>
                <a:t>between sentences, predict whether  Sentence B is actual sentence that proceeds Sentence A, or a  random sentence</a:t>
              </a:r>
            </a:p>
          </p:txBody>
        </p:sp>
        <p:sp>
          <p:nvSpPr>
            <p:cNvPr id="7" name="object 4">
              <a:extLst>
                <a:ext uri="{FF2B5EF4-FFF2-40B4-BE49-F238E27FC236}">
                  <a16:creationId xmlns:a16="http://schemas.microsoft.com/office/drawing/2014/main" id="{D5E5C430-78C9-48E0-B87A-BC010379380F}"/>
                </a:ext>
              </a:extLst>
            </p:cNvPr>
            <p:cNvSpPr/>
            <p:nvPr/>
          </p:nvSpPr>
          <p:spPr>
            <a:xfrm>
              <a:off x="4001770" y="3115032"/>
              <a:ext cx="4572000" cy="1115568"/>
            </a:xfrm>
            <a:prstGeom prst="rect">
              <a:avLst/>
            </a:prstGeom>
            <a:blipFill>
              <a:blip r:embed="rId2" cstate="print"/>
              <a:stretch>
                <a:fillRect r="-100000"/>
              </a:stretch>
            </a:blipFill>
          </p:spPr>
          <p:txBody>
            <a:bodyPr wrap="square" lIns="0" tIns="0" rIns="0" bIns="0" rtlCol="0"/>
            <a:lstStyle/>
            <a:p>
              <a:pPr>
                <a:defRPr/>
              </a:pPr>
              <a:endParaRPr>
                <a:solidFill>
                  <a:prstClr val="black"/>
                </a:solidFill>
                <a:latin typeface="Calibri"/>
              </a:endParaRPr>
            </a:p>
          </p:txBody>
        </p:sp>
        <p:sp>
          <p:nvSpPr>
            <p:cNvPr id="9" name="object 4">
              <a:extLst>
                <a:ext uri="{FF2B5EF4-FFF2-40B4-BE49-F238E27FC236}">
                  <a16:creationId xmlns:a16="http://schemas.microsoft.com/office/drawing/2014/main" id="{114A3AAD-9377-4DFB-9A46-F7BF0C7C0D11}"/>
                </a:ext>
              </a:extLst>
            </p:cNvPr>
            <p:cNvSpPr/>
            <p:nvPr/>
          </p:nvSpPr>
          <p:spPr>
            <a:xfrm>
              <a:off x="3775528" y="4565309"/>
              <a:ext cx="4396125" cy="1115568"/>
            </a:xfrm>
            <a:prstGeom prst="rect">
              <a:avLst/>
            </a:prstGeom>
            <a:blipFill>
              <a:blip r:embed="rId2" cstate="print"/>
              <a:stretch>
                <a:fillRect l="-108001"/>
              </a:stretch>
            </a:blipFill>
          </p:spPr>
          <p:txBody>
            <a:bodyPr wrap="square" lIns="0" tIns="0" rIns="0" bIns="0" rtlCol="0"/>
            <a:lstStyle/>
            <a:p>
              <a:pPr>
                <a:defRPr/>
              </a:pPr>
              <a:endParaRPr>
                <a:solidFill>
                  <a:prstClr val="black"/>
                </a:solidFill>
                <a:latin typeface="Calibri"/>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8197459-3426-4589-A565-B01FF3A699D4}"/>
              </a:ext>
            </a:extLst>
          </p:cNvPr>
          <p:cNvGrpSpPr/>
          <p:nvPr/>
        </p:nvGrpSpPr>
        <p:grpSpPr>
          <a:xfrm>
            <a:off x="866848" y="1355613"/>
            <a:ext cx="8586005" cy="4979629"/>
            <a:chOff x="1887780" y="1371600"/>
            <a:chExt cx="8586005" cy="4979629"/>
          </a:xfrm>
        </p:grpSpPr>
        <p:sp>
          <p:nvSpPr>
            <p:cNvPr id="4" name="object 4"/>
            <p:cNvSpPr txBox="1"/>
            <p:nvPr/>
          </p:nvSpPr>
          <p:spPr>
            <a:xfrm>
              <a:off x="1887780" y="1371600"/>
              <a:ext cx="6932771" cy="625652"/>
            </a:xfrm>
            <a:prstGeom prst="rect">
              <a:avLst/>
            </a:prstGeom>
          </p:spPr>
          <p:txBody>
            <a:bodyPr vert="horz" wrap="square" lIns="0" tIns="10001" rIns="0" bIns="0" rtlCol="0">
              <a:spAutoFit/>
            </a:bodyPr>
            <a:lstStyle/>
            <a:p>
              <a:pPr marL="266700" indent="-257175">
                <a:spcBef>
                  <a:spcPts val="79"/>
                </a:spcBef>
                <a:buClr>
                  <a:srgbClr val="8B1515"/>
                </a:buClr>
                <a:buFont typeface="Times New Roman"/>
                <a:buChar char="•"/>
                <a:tabLst>
                  <a:tab pos="266224" algn="l"/>
                  <a:tab pos="266700" algn="l"/>
                </a:tabLst>
              </a:pPr>
              <a:r>
                <a:rPr sz="2000" dirty="0">
                  <a:latin typeface="Arial" panose="020B0604020202020204" pitchFamily="34" charset="0"/>
                  <a:cs typeface="Arial" panose="020B0604020202020204" pitchFamily="34" charset="0"/>
                </a:rPr>
                <a:t>The </a:t>
              </a:r>
              <a:r>
                <a:rPr sz="2000" spc="-4" dirty="0">
                  <a:latin typeface="Arial" panose="020B0604020202020204" pitchFamily="34" charset="0"/>
                  <a:cs typeface="Arial" panose="020B0604020202020204" pitchFamily="34" charset="0"/>
                </a:rPr>
                <a:t>pretraining </a:t>
              </a:r>
              <a:r>
                <a:rPr sz="2000" dirty="0">
                  <a:latin typeface="Arial" panose="020B0604020202020204" pitchFamily="34" charset="0"/>
                  <a:cs typeface="Arial" panose="020B0604020202020204" pitchFamily="34" charset="0"/>
                </a:rPr>
                <a:t>input to BERT was two </a:t>
              </a:r>
              <a:r>
                <a:rPr sz="2000" spc="-4" dirty="0">
                  <a:latin typeface="Arial" panose="020B0604020202020204" pitchFamily="34" charset="0"/>
                  <a:cs typeface="Arial" panose="020B0604020202020204" pitchFamily="34" charset="0"/>
                </a:rPr>
                <a:t>separate contiguous </a:t>
              </a:r>
              <a:r>
                <a:rPr sz="2000" dirty="0">
                  <a:latin typeface="Arial" panose="020B0604020202020204" pitchFamily="34" charset="0"/>
                  <a:cs typeface="Arial" panose="020B0604020202020204" pitchFamily="34" charset="0"/>
                </a:rPr>
                <a:t>chunks </a:t>
              </a:r>
              <a:r>
                <a:rPr sz="2000" spc="-4" dirty="0">
                  <a:latin typeface="Arial" panose="020B0604020202020204" pitchFamily="34" charset="0"/>
                  <a:cs typeface="Arial" panose="020B0604020202020204" pitchFamily="34" charset="0"/>
                </a:rPr>
                <a:t>of</a:t>
              </a:r>
              <a:r>
                <a:rPr sz="2000" spc="53"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text:</a:t>
              </a:r>
            </a:p>
          </p:txBody>
        </p:sp>
        <p:sp>
          <p:nvSpPr>
            <p:cNvPr id="5" name="object 5"/>
            <p:cNvSpPr txBox="1"/>
            <p:nvPr/>
          </p:nvSpPr>
          <p:spPr>
            <a:xfrm>
              <a:off x="1887780" y="4621206"/>
              <a:ext cx="8375091" cy="946252"/>
            </a:xfrm>
            <a:prstGeom prst="rect">
              <a:avLst/>
            </a:prstGeom>
          </p:spPr>
          <p:txBody>
            <a:bodyPr vert="horz" wrap="square" lIns="0" tIns="10001" rIns="0" bIns="0" rtlCol="0">
              <a:spAutoFit/>
            </a:bodyPr>
            <a:lstStyle/>
            <a:p>
              <a:pPr marL="266700" indent="-257175">
                <a:spcBef>
                  <a:spcPts val="79"/>
                </a:spcBef>
                <a:buClr>
                  <a:srgbClr val="8B1515"/>
                </a:buClr>
                <a:buFont typeface="Times New Roman"/>
                <a:buChar char="•"/>
                <a:tabLst>
                  <a:tab pos="266224" algn="l"/>
                  <a:tab pos="266700" algn="l"/>
                </a:tabLst>
              </a:pPr>
              <a:r>
                <a:rPr lang="en-US" sz="2000" dirty="0">
                  <a:latin typeface="Arial" panose="020B0604020202020204" pitchFamily="34" charset="0"/>
                  <a:cs typeface="Arial" panose="020B0604020202020204" pitchFamily="34" charset="0"/>
                </a:rPr>
                <a:t>In addition to masked input reconstruction, </a:t>
              </a:r>
              <a:r>
                <a:rPr sz="2000" dirty="0">
                  <a:latin typeface="Arial" panose="020B0604020202020204" pitchFamily="34" charset="0"/>
                  <a:cs typeface="Arial" panose="020B0604020202020204" pitchFamily="34" charset="0"/>
                </a:rPr>
                <a:t>BERT was trained to predict whether one chunk </a:t>
              </a:r>
              <a:r>
                <a:rPr sz="2000" spc="-4" dirty="0">
                  <a:latin typeface="Arial" panose="020B0604020202020204" pitchFamily="34" charset="0"/>
                  <a:cs typeface="Arial" panose="020B0604020202020204" pitchFamily="34" charset="0"/>
                </a:rPr>
                <a:t>follows </a:t>
              </a:r>
              <a:r>
                <a:rPr sz="2000" dirty="0">
                  <a:latin typeface="Arial" panose="020B0604020202020204" pitchFamily="34" charset="0"/>
                  <a:cs typeface="Arial" panose="020B0604020202020204" pitchFamily="34" charset="0"/>
                </a:rPr>
                <a:t>the </a:t>
              </a:r>
              <a:r>
                <a:rPr sz="2000" spc="-4" dirty="0">
                  <a:latin typeface="Arial" panose="020B0604020202020204" pitchFamily="34" charset="0"/>
                  <a:cs typeface="Arial" panose="020B0604020202020204" pitchFamily="34" charset="0"/>
                </a:rPr>
                <a:t>other </a:t>
              </a:r>
              <a:r>
                <a:rPr sz="2000" dirty="0">
                  <a:latin typeface="Arial" panose="020B0604020202020204" pitchFamily="34" charset="0"/>
                  <a:cs typeface="Arial" panose="020B0604020202020204" pitchFamily="34" charset="0"/>
                </a:rPr>
                <a:t>or </a:t>
              </a:r>
              <a:r>
                <a:rPr lang="en-US" sz="2000" dirty="0">
                  <a:latin typeface="Arial" panose="020B0604020202020204" pitchFamily="34" charset="0"/>
                  <a:cs typeface="Arial" panose="020B0604020202020204" pitchFamily="34" charset="0"/>
                </a:rPr>
                <a:t>is</a:t>
              </a:r>
              <a:r>
                <a:rPr lang="en-US" sz="2000" spc="38"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randomly</a:t>
              </a:r>
              <a:r>
                <a:rPr lang="en-US" sz="2000" dirty="0">
                  <a:latin typeface="Arial" panose="020B0604020202020204" pitchFamily="34" charset="0"/>
                  <a:cs typeface="Arial" panose="020B0604020202020204" pitchFamily="34" charset="0"/>
                </a:rPr>
                <a:t> </a:t>
              </a:r>
              <a:r>
                <a:rPr sz="2000" spc="-4" dirty="0">
                  <a:latin typeface="Arial" panose="020B0604020202020204" pitchFamily="34" charset="0"/>
                  <a:cs typeface="Arial" panose="020B0604020202020204" pitchFamily="34" charset="0"/>
                </a:rPr>
                <a:t>sampled.</a:t>
              </a:r>
              <a:endParaRPr lang="en-US" sz="2000" spc="-4" dirty="0">
                <a:latin typeface="Arial" panose="020B0604020202020204" pitchFamily="34" charset="0"/>
                <a:cs typeface="Arial" panose="020B0604020202020204" pitchFamily="34" charset="0"/>
              </a:endParaRPr>
            </a:p>
            <a:p>
              <a:pPr marL="266700" indent="-257175">
                <a:spcBef>
                  <a:spcPts val="79"/>
                </a:spcBef>
                <a:buClr>
                  <a:srgbClr val="8B1515"/>
                </a:buClr>
                <a:buFont typeface="Times New Roman"/>
                <a:buChar char="•"/>
                <a:tabLst>
                  <a:tab pos="266224" algn="l"/>
                  <a:tab pos="266700" algn="l"/>
                </a:tabLst>
              </a:pPr>
              <a:r>
                <a:rPr sz="2000" dirty="0">
                  <a:latin typeface="Arial" panose="020B0604020202020204" pitchFamily="34" charset="0"/>
                  <a:cs typeface="Arial" panose="020B0604020202020204" pitchFamily="34" charset="0"/>
                </a:rPr>
                <a:t>Later work has argued </a:t>
              </a:r>
              <a:r>
                <a:rPr sz="2000" spc="-4" dirty="0">
                  <a:latin typeface="Arial" panose="020B0604020202020204" pitchFamily="34" charset="0"/>
                  <a:cs typeface="Arial" panose="020B0604020202020204" pitchFamily="34" charset="0"/>
                </a:rPr>
                <a:t>this “next sentence prediction” </a:t>
              </a:r>
              <a:r>
                <a:rPr sz="2000" dirty="0">
                  <a:latin typeface="Arial" panose="020B0604020202020204" pitchFamily="34" charset="0"/>
                  <a:cs typeface="Arial" panose="020B0604020202020204" pitchFamily="34" charset="0"/>
                </a:rPr>
                <a:t>is </a:t>
              </a:r>
              <a:r>
                <a:rPr sz="2000" spc="-4" dirty="0">
                  <a:latin typeface="Arial" panose="020B0604020202020204" pitchFamily="34" charset="0"/>
                  <a:cs typeface="Arial" panose="020B0604020202020204" pitchFamily="34" charset="0"/>
                </a:rPr>
                <a:t>not</a:t>
              </a:r>
              <a:r>
                <a:rPr sz="2000" spc="-19" dirty="0">
                  <a:latin typeface="Arial" panose="020B0604020202020204" pitchFamily="34" charset="0"/>
                  <a:cs typeface="Arial" panose="020B0604020202020204" pitchFamily="34" charset="0"/>
                </a:rPr>
                <a:t> </a:t>
              </a:r>
              <a:r>
                <a:rPr sz="2000" spc="-8" dirty="0">
                  <a:latin typeface="Arial" panose="020B0604020202020204" pitchFamily="34" charset="0"/>
                  <a:cs typeface="Arial" panose="020B0604020202020204" pitchFamily="34" charset="0"/>
                </a:rPr>
                <a:t>necessary.</a:t>
              </a:r>
              <a:endParaRPr sz="2000" dirty="0">
                <a:latin typeface="Arial" panose="020B0604020202020204" pitchFamily="34" charset="0"/>
                <a:cs typeface="Arial" panose="020B0604020202020204" pitchFamily="34" charset="0"/>
              </a:endParaRPr>
            </a:p>
          </p:txBody>
        </p:sp>
        <p:sp>
          <p:nvSpPr>
            <p:cNvPr id="6" name="object 6"/>
            <p:cNvSpPr txBox="1"/>
            <p:nvPr/>
          </p:nvSpPr>
          <p:spPr>
            <a:xfrm>
              <a:off x="7997761" y="6133862"/>
              <a:ext cx="2476024" cy="217367"/>
            </a:xfrm>
            <a:prstGeom prst="rect">
              <a:avLst/>
            </a:prstGeom>
          </p:spPr>
          <p:txBody>
            <a:bodyPr vert="horz" wrap="square" lIns="0" tIns="9525" rIns="0" bIns="0" rtlCol="0">
              <a:spAutoFit/>
            </a:bodyPr>
            <a:lstStyle/>
            <a:p>
              <a:pPr marL="9525">
                <a:spcBef>
                  <a:spcPts val="75"/>
                </a:spcBef>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Devlin et </a:t>
              </a:r>
              <a:r>
                <a:rPr sz="1350" u="sng" dirty="0">
                  <a:solidFill>
                    <a:srgbClr val="4197B5"/>
                  </a:solidFill>
                  <a:uFill>
                    <a:solidFill>
                      <a:srgbClr val="4197B5"/>
                    </a:solidFill>
                  </a:uFill>
                  <a:latin typeface="Calibri"/>
                  <a:cs typeface="Calibri"/>
                  <a:hlinkClick r:id="rId2"/>
                </a:rPr>
                <a:t>al., </a:t>
              </a:r>
              <a:r>
                <a:rPr sz="1350" u="sng" spc="-4" dirty="0">
                  <a:solidFill>
                    <a:srgbClr val="4197B5"/>
                  </a:solidFill>
                  <a:uFill>
                    <a:solidFill>
                      <a:srgbClr val="4197B5"/>
                    </a:solidFill>
                  </a:uFill>
                  <a:latin typeface="Calibri"/>
                  <a:cs typeface="Calibri"/>
                  <a:hlinkClick r:id="rId2"/>
                </a:rPr>
                <a:t>2018</a:t>
              </a:r>
              <a:r>
                <a:rPr sz="1350" spc="-4" dirty="0">
                  <a:solidFill>
                    <a:srgbClr val="175E53"/>
                  </a:solidFill>
                  <a:latin typeface="Calibri"/>
                  <a:cs typeface="Calibri"/>
                </a:rPr>
                <a:t>, </a:t>
              </a:r>
              <a:r>
                <a:rPr sz="1350" u="sng" spc="-4" dirty="0">
                  <a:solidFill>
                    <a:srgbClr val="4197B5"/>
                  </a:solidFill>
                  <a:uFill>
                    <a:solidFill>
                      <a:srgbClr val="4197B5"/>
                    </a:solidFill>
                  </a:uFill>
                  <a:latin typeface="Calibri"/>
                  <a:cs typeface="Calibri"/>
                  <a:hlinkClick r:id="rId3"/>
                </a:rPr>
                <a:t>Liu et al.,</a:t>
              </a:r>
              <a:r>
                <a:rPr sz="1350" u="sng" spc="8" dirty="0">
                  <a:solidFill>
                    <a:srgbClr val="4197B5"/>
                  </a:solidFill>
                  <a:uFill>
                    <a:solidFill>
                      <a:srgbClr val="4197B5"/>
                    </a:solidFill>
                  </a:uFill>
                  <a:latin typeface="Calibri"/>
                  <a:cs typeface="Calibri"/>
                  <a:hlinkClick r:id="rId3"/>
                </a:rPr>
                <a:t> </a:t>
              </a:r>
              <a:r>
                <a:rPr sz="1350" u="sng" dirty="0">
                  <a:solidFill>
                    <a:srgbClr val="4197B5"/>
                  </a:solidFill>
                  <a:uFill>
                    <a:solidFill>
                      <a:srgbClr val="4197B5"/>
                    </a:solidFill>
                  </a:uFill>
                  <a:latin typeface="Calibri"/>
                  <a:cs typeface="Calibri"/>
                  <a:hlinkClick r:id="rId3"/>
                </a:rPr>
                <a:t>2019</a:t>
              </a:r>
              <a:r>
                <a:rPr sz="1350" dirty="0">
                  <a:solidFill>
                    <a:srgbClr val="175E53"/>
                  </a:solidFill>
                  <a:latin typeface="Calibri"/>
                  <a:cs typeface="Calibri"/>
                </a:rPr>
                <a:t>]</a:t>
              </a:r>
              <a:endParaRPr sz="1350">
                <a:latin typeface="Calibri"/>
                <a:cs typeface="Calibri"/>
              </a:endParaRPr>
            </a:p>
          </p:txBody>
        </p:sp>
        <p:sp>
          <p:nvSpPr>
            <p:cNvPr id="7" name="object 7"/>
            <p:cNvSpPr/>
            <p:nvPr/>
          </p:nvSpPr>
          <p:spPr>
            <a:xfrm>
              <a:off x="2680719" y="2382762"/>
              <a:ext cx="6301160" cy="1828631"/>
            </a:xfrm>
            <a:prstGeom prst="rect">
              <a:avLst/>
            </a:prstGeom>
            <a:blipFill>
              <a:blip r:embed="rId4" cstate="print"/>
              <a:stretch>
                <a:fillRect/>
              </a:stretch>
            </a:blipFill>
          </p:spPr>
          <p:txBody>
            <a:bodyPr wrap="square" lIns="0" tIns="0" rIns="0" bIns="0" rtlCol="0"/>
            <a:lstStyle/>
            <a:p>
              <a:endParaRPr sz="1350"/>
            </a:p>
          </p:txBody>
        </p:sp>
      </p:grpSp>
      <p:sp>
        <p:nvSpPr>
          <p:cNvPr id="8" name="TextBox 7">
            <a:extLst>
              <a:ext uri="{FF2B5EF4-FFF2-40B4-BE49-F238E27FC236}">
                <a16:creationId xmlns:a16="http://schemas.microsoft.com/office/drawing/2014/main" id="{7C6E220F-16D9-49CF-B628-3210B8E68125}"/>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
        <p:nvSpPr>
          <p:cNvPr id="9" name="Title 8">
            <a:extLst>
              <a:ext uri="{FF2B5EF4-FFF2-40B4-BE49-F238E27FC236}">
                <a16:creationId xmlns:a16="http://schemas.microsoft.com/office/drawing/2014/main" id="{19C05D1E-F45C-4EEA-9172-B7AA7D2797D6}"/>
              </a:ext>
            </a:extLst>
          </p:cNvPr>
          <p:cNvSpPr>
            <a:spLocks noGrp="1"/>
          </p:cNvSpPr>
          <p:nvPr>
            <p:ph type="title"/>
          </p:nvPr>
        </p:nvSpPr>
        <p:spPr>
          <a:xfrm>
            <a:off x="710214" y="124969"/>
            <a:ext cx="9552656" cy="984885"/>
          </a:xfrm>
        </p:spPr>
        <p:txBody>
          <a:bodyPr vert="horz" lIns="91440" tIns="45720" rIns="91440" bIns="45720" rtlCol="0" anchor="ctr">
            <a:normAutofit fontScale="90000"/>
          </a:bodyPr>
          <a:lstStyle/>
          <a:p>
            <a:r>
              <a:rPr lang="en-US" spc="-120" dirty="0"/>
              <a:t>BERT: Bidirectional Encoder Representations from Transformers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3051FD-93FF-46A2-AC17-882DD9EE736B}"/>
              </a:ext>
            </a:extLst>
          </p:cNvPr>
          <p:cNvSpPr>
            <a:spLocks noGrp="1"/>
          </p:cNvSpPr>
          <p:nvPr>
            <p:ph type="title"/>
          </p:nvPr>
        </p:nvSpPr>
        <p:spPr>
          <a:xfrm>
            <a:off x="603682" y="124969"/>
            <a:ext cx="11061576" cy="984885"/>
          </a:xfrm>
        </p:spPr>
        <p:txBody>
          <a:bodyPr vert="horz" lIns="91440" tIns="45720" rIns="91440" bIns="45720" rtlCol="0" anchor="ctr">
            <a:normAutofit fontScale="90000"/>
          </a:bodyPr>
          <a:lstStyle/>
          <a:p>
            <a:r>
              <a:rPr lang="en-US" spc="-120" dirty="0"/>
              <a:t>BERT: Bidirectional Encoder Representations from Transformers</a:t>
            </a:r>
          </a:p>
        </p:txBody>
      </p:sp>
      <p:sp>
        <p:nvSpPr>
          <p:cNvPr id="5" name="object 5"/>
          <p:cNvSpPr txBox="1"/>
          <p:nvPr/>
        </p:nvSpPr>
        <p:spPr>
          <a:xfrm>
            <a:off x="8747570" y="5781027"/>
            <a:ext cx="1376363" cy="180370"/>
          </a:xfrm>
          <a:prstGeom prst="rect">
            <a:avLst/>
          </a:prstGeom>
        </p:spPr>
        <p:txBody>
          <a:bodyPr vert="horz" wrap="square" lIns="0" tIns="0" rIns="0" bIns="0" rtlCol="0">
            <a:spAutoFit/>
          </a:bodyPr>
          <a:lstStyle/>
          <a:p>
            <a:pPr marL="9525">
              <a:lnSpc>
                <a:spcPts val="1358"/>
              </a:lnSpc>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2"/>
              </a:rPr>
              <a:t>Devlin et </a:t>
            </a:r>
            <a:r>
              <a:rPr sz="1350" u="sng" dirty="0">
                <a:solidFill>
                  <a:srgbClr val="4197B5"/>
                </a:solidFill>
                <a:uFill>
                  <a:solidFill>
                    <a:srgbClr val="4197B5"/>
                  </a:solidFill>
                </a:uFill>
                <a:latin typeface="Calibri"/>
                <a:cs typeface="Calibri"/>
                <a:hlinkClick r:id="rId2"/>
              </a:rPr>
              <a:t>al.,</a:t>
            </a:r>
            <a:r>
              <a:rPr sz="1350" u="sng" spc="-34" dirty="0">
                <a:solidFill>
                  <a:srgbClr val="4197B5"/>
                </a:solidFill>
                <a:uFill>
                  <a:solidFill>
                    <a:srgbClr val="4197B5"/>
                  </a:solidFill>
                </a:uFill>
                <a:latin typeface="Calibri"/>
                <a:cs typeface="Calibri"/>
                <a:hlinkClick r:id="rId2"/>
              </a:rPr>
              <a:t> </a:t>
            </a:r>
            <a:r>
              <a:rPr sz="1350" u="sng" spc="-4" dirty="0">
                <a:solidFill>
                  <a:srgbClr val="4197B5"/>
                </a:solidFill>
                <a:uFill>
                  <a:solidFill>
                    <a:srgbClr val="4197B5"/>
                  </a:solidFill>
                </a:uFill>
                <a:latin typeface="Calibri"/>
                <a:cs typeface="Calibri"/>
                <a:hlinkClick r:id="rId2"/>
              </a:rPr>
              <a:t>2018</a:t>
            </a:r>
            <a:r>
              <a:rPr sz="1350" spc="-4" dirty="0">
                <a:solidFill>
                  <a:srgbClr val="175E53"/>
                </a:solidFill>
                <a:latin typeface="Calibri"/>
                <a:cs typeface="Calibri"/>
              </a:rPr>
              <a:t>]</a:t>
            </a:r>
            <a:endParaRPr sz="1350">
              <a:latin typeface="Calibri"/>
              <a:cs typeface="Calibri"/>
            </a:endParaRPr>
          </a:p>
        </p:txBody>
      </p:sp>
      <p:sp>
        <p:nvSpPr>
          <p:cNvPr id="3" name="object 3"/>
          <p:cNvSpPr txBox="1"/>
          <p:nvPr/>
        </p:nvSpPr>
        <p:spPr>
          <a:xfrm>
            <a:off x="857971" y="1393115"/>
            <a:ext cx="8665921" cy="4104650"/>
          </a:xfrm>
          <a:prstGeom prst="rect">
            <a:avLst/>
          </a:prstGeom>
        </p:spPr>
        <p:txBody>
          <a:bodyPr vert="horz" wrap="square" lIns="0" tIns="61913" rIns="0" bIns="0" rtlCol="0">
            <a:spAutoFit/>
          </a:bodyPr>
          <a:lstStyle/>
          <a:p>
            <a:pPr marL="9525">
              <a:spcBef>
                <a:spcPts val="488"/>
              </a:spcBef>
            </a:pPr>
            <a:r>
              <a:rPr sz="2000" spc="-4" dirty="0">
                <a:latin typeface="Calibri"/>
                <a:cs typeface="Calibri"/>
              </a:rPr>
              <a:t>Details </a:t>
            </a:r>
            <a:r>
              <a:rPr sz="2000" dirty="0">
                <a:latin typeface="Calibri"/>
                <a:cs typeface="Calibri"/>
              </a:rPr>
              <a:t>about</a:t>
            </a:r>
            <a:r>
              <a:rPr sz="2000" spc="-8" dirty="0">
                <a:latin typeface="Calibri"/>
                <a:cs typeface="Calibri"/>
              </a:rPr>
              <a:t> </a:t>
            </a:r>
            <a:r>
              <a:rPr sz="2000" dirty="0">
                <a:latin typeface="Calibri"/>
                <a:cs typeface="Calibri"/>
              </a:rPr>
              <a:t>BERT</a:t>
            </a:r>
          </a:p>
          <a:p>
            <a:pPr marL="266700" indent="-257175">
              <a:spcBef>
                <a:spcPts val="413"/>
              </a:spcBef>
              <a:buClr>
                <a:srgbClr val="8B1515"/>
              </a:buClr>
              <a:buFont typeface="Times New Roman"/>
              <a:buChar char="•"/>
              <a:tabLst>
                <a:tab pos="266224" algn="l"/>
                <a:tab pos="266700" algn="l"/>
              </a:tabLst>
            </a:pPr>
            <a:r>
              <a:rPr sz="2000" spc="-4" dirty="0">
                <a:latin typeface="Calibri"/>
                <a:cs typeface="Calibri"/>
              </a:rPr>
              <a:t>Two models </a:t>
            </a:r>
            <a:r>
              <a:rPr sz="2000" dirty="0">
                <a:latin typeface="Calibri"/>
                <a:cs typeface="Calibri"/>
              </a:rPr>
              <a:t>were</a:t>
            </a:r>
            <a:r>
              <a:rPr sz="2000" spc="15" dirty="0">
                <a:latin typeface="Calibri"/>
                <a:cs typeface="Calibri"/>
              </a:rPr>
              <a:t> </a:t>
            </a:r>
            <a:r>
              <a:rPr sz="2000" dirty="0">
                <a:latin typeface="Calibri"/>
                <a:cs typeface="Calibri"/>
              </a:rPr>
              <a:t>released:</a:t>
            </a:r>
          </a:p>
          <a:p>
            <a:pPr marL="523875" lvl="1" indent="-171926">
              <a:spcBef>
                <a:spcPts val="394"/>
              </a:spcBef>
              <a:buClr>
                <a:srgbClr val="007B92"/>
              </a:buClr>
              <a:buFont typeface="Times New Roman"/>
              <a:buChar char="•"/>
              <a:tabLst>
                <a:tab pos="523399" algn="l"/>
                <a:tab pos="523875" algn="l"/>
              </a:tabLst>
            </a:pPr>
            <a:r>
              <a:rPr spc="-4" dirty="0">
                <a:latin typeface="Calibri"/>
                <a:cs typeface="Calibri"/>
              </a:rPr>
              <a:t>BERT-base: </a:t>
            </a:r>
            <a:r>
              <a:rPr dirty="0">
                <a:latin typeface="Calibri"/>
                <a:cs typeface="Calibri"/>
              </a:rPr>
              <a:t>12 </a:t>
            </a:r>
            <a:r>
              <a:rPr spc="-4" dirty="0">
                <a:latin typeface="Calibri"/>
                <a:cs typeface="Calibri"/>
              </a:rPr>
              <a:t>layers, </a:t>
            </a:r>
            <a:r>
              <a:rPr dirty="0">
                <a:latin typeface="Calibri"/>
                <a:cs typeface="Calibri"/>
              </a:rPr>
              <a:t>768-dim </a:t>
            </a:r>
            <a:r>
              <a:rPr spc="-4" dirty="0">
                <a:latin typeface="Calibri"/>
                <a:cs typeface="Calibri"/>
              </a:rPr>
              <a:t>hidden states, </a:t>
            </a:r>
            <a:r>
              <a:rPr dirty="0">
                <a:latin typeface="Calibri"/>
                <a:cs typeface="Calibri"/>
              </a:rPr>
              <a:t>12 attention </a:t>
            </a:r>
            <a:r>
              <a:rPr spc="-4" dirty="0">
                <a:latin typeface="Calibri"/>
                <a:cs typeface="Calibri"/>
              </a:rPr>
              <a:t>heads, </a:t>
            </a:r>
            <a:r>
              <a:rPr dirty="0">
                <a:latin typeface="Calibri"/>
                <a:cs typeface="Calibri"/>
              </a:rPr>
              <a:t>110 </a:t>
            </a:r>
            <a:r>
              <a:rPr spc="-4" dirty="0">
                <a:latin typeface="Calibri"/>
                <a:cs typeface="Calibri"/>
              </a:rPr>
              <a:t>million</a:t>
            </a:r>
            <a:r>
              <a:rPr spc="-15" dirty="0">
                <a:latin typeface="Calibri"/>
                <a:cs typeface="Calibri"/>
              </a:rPr>
              <a:t> </a:t>
            </a:r>
            <a:r>
              <a:rPr spc="-4" dirty="0">
                <a:latin typeface="Calibri"/>
                <a:cs typeface="Calibri"/>
              </a:rPr>
              <a:t>params.</a:t>
            </a:r>
            <a:endParaRPr dirty="0">
              <a:latin typeface="Calibri"/>
              <a:cs typeface="Calibri"/>
            </a:endParaRPr>
          </a:p>
          <a:p>
            <a:pPr marL="523875" lvl="1" indent="-171926">
              <a:spcBef>
                <a:spcPts val="382"/>
              </a:spcBef>
              <a:buClr>
                <a:srgbClr val="007B92"/>
              </a:buClr>
              <a:buFont typeface="Times New Roman"/>
              <a:buChar char="•"/>
              <a:tabLst>
                <a:tab pos="523399" algn="l"/>
                <a:tab pos="523875" algn="l"/>
              </a:tabLst>
            </a:pPr>
            <a:r>
              <a:rPr spc="-4" dirty="0">
                <a:latin typeface="Calibri"/>
                <a:cs typeface="Calibri"/>
              </a:rPr>
              <a:t>BERT-large: </a:t>
            </a:r>
            <a:r>
              <a:rPr dirty="0">
                <a:latin typeface="Calibri"/>
                <a:cs typeface="Calibri"/>
              </a:rPr>
              <a:t>24 </a:t>
            </a:r>
            <a:r>
              <a:rPr spc="-4" dirty="0">
                <a:latin typeface="Calibri"/>
                <a:cs typeface="Calibri"/>
              </a:rPr>
              <a:t>layers, </a:t>
            </a:r>
            <a:r>
              <a:rPr dirty="0">
                <a:latin typeface="Calibri"/>
                <a:cs typeface="Calibri"/>
              </a:rPr>
              <a:t>1024-dim </a:t>
            </a:r>
            <a:r>
              <a:rPr spc="-4" dirty="0">
                <a:latin typeface="Calibri"/>
                <a:cs typeface="Calibri"/>
              </a:rPr>
              <a:t>hidden states, </a:t>
            </a:r>
            <a:r>
              <a:rPr dirty="0">
                <a:latin typeface="Calibri"/>
                <a:cs typeface="Calibri"/>
              </a:rPr>
              <a:t>16 attention </a:t>
            </a:r>
            <a:r>
              <a:rPr spc="-4" dirty="0">
                <a:latin typeface="Calibri"/>
                <a:cs typeface="Calibri"/>
              </a:rPr>
              <a:t>heads, </a:t>
            </a:r>
            <a:r>
              <a:rPr dirty="0">
                <a:latin typeface="Calibri"/>
                <a:cs typeface="Calibri"/>
              </a:rPr>
              <a:t>340 </a:t>
            </a:r>
            <a:r>
              <a:rPr spc="-4" dirty="0">
                <a:latin typeface="Calibri"/>
                <a:cs typeface="Calibri"/>
              </a:rPr>
              <a:t>million</a:t>
            </a:r>
            <a:r>
              <a:rPr spc="8" dirty="0">
                <a:latin typeface="Calibri"/>
                <a:cs typeface="Calibri"/>
              </a:rPr>
              <a:t> </a:t>
            </a:r>
            <a:r>
              <a:rPr spc="-4" dirty="0">
                <a:latin typeface="Calibri"/>
                <a:cs typeface="Calibri"/>
              </a:rPr>
              <a:t>params.</a:t>
            </a:r>
            <a:endParaRPr dirty="0">
              <a:latin typeface="Calibri"/>
              <a:cs typeface="Calibri"/>
            </a:endParaRPr>
          </a:p>
          <a:p>
            <a:pPr marL="266700" indent="-257175">
              <a:spcBef>
                <a:spcPts val="398"/>
              </a:spcBef>
              <a:buClr>
                <a:srgbClr val="8B1515"/>
              </a:buClr>
              <a:buFont typeface="Times New Roman"/>
              <a:buChar char="•"/>
              <a:tabLst>
                <a:tab pos="266224" algn="l"/>
                <a:tab pos="266700" algn="l"/>
              </a:tabLst>
            </a:pPr>
            <a:r>
              <a:rPr sz="2000" spc="-4" dirty="0">
                <a:latin typeface="Calibri"/>
                <a:cs typeface="Calibri"/>
              </a:rPr>
              <a:t>Trained</a:t>
            </a:r>
            <a:r>
              <a:rPr sz="2000" spc="-8" dirty="0">
                <a:latin typeface="Calibri"/>
                <a:cs typeface="Calibri"/>
              </a:rPr>
              <a:t> </a:t>
            </a:r>
            <a:r>
              <a:rPr sz="2000" spc="-4" dirty="0">
                <a:latin typeface="Calibri"/>
                <a:cs typeface="Calibri"/>
              </a:rPr>
              <a:t>on:</a:t>
            </a:r>
            <a:endParaRPr sz="2000" dirty="0">
              <a:latin typeface="Calibri"/>
              <a:cs typeface="Calibri"/>
            </a:endParaRPr>
          </a:p>
          <a:p>
            <a:pPr marL="523875" lvl="1" indent="-171926">
              <a:spcBef>
                <a:spcPts val="394"/>
              </a:spcBef>
              <a:buClr>
                <a:srgbClr val="007B92"/>
              </a:buClr>
              <a:buFont typeface="Times New Roman"/>
              <a:buChar char="•"/>
              <a:tabLst>
                <a:tab pos="523399" algn="l"/>
                <a:tab pos="523875" algn="l"/>
              </a:tabLst>
            </a:pPr>
            <a:r>
              <a:rPr dirty="0">
                <a:latin typeface="Calibri"/>
                <a:cs typeface="Calibri"/>
              </a:rPr>
              <a:t>BooksCorpus </a:t>
            </a:r>
            <a:r>
              <a:rPr spc="-4" dirty="0">
                <a:latin typeface="Calibri"/>
                <a:cs typeface="Calibri"/>
              </a:rPr>
              <a:t>(800 million</a:t>
            </a:r>
            <a:r>
              <a:rPr spc="23" dirty="0">
                <a:latin typeface="Calibri"/>
                <a:cs typeface="Calibri"/>
              </a:rPr>
              <a:t> </a:t>
            </a:r>
            <a:r>
              <a:rPr spc="-4" dirty="0">
                <a:latin typeface="Calibri"/>
                <a:cs typeface="Calibri"/>
              </a:rPr>
              <a:t>words)</a:t>
            </a:r>
            <a:endParaRPr dirty="0">
              <a:latin typeface="Calibri"/>
              <a:cs typeface="Calibri"/>
            </a:endParaRPr>
          </a:p>
          <a:p>
            <a:pPr marL="523875" lvl="1" indent="-171926">
              <a:spcBef>
                <a:spcPts val="379"/>
              </a:spcBef>
              <a:buClr>
                <a:srgbClr val="007B92"/>
              </a:buClr>
              <a:buFont typeface="Times New Roman"/>
              <a:buChar char="•"/>
              <a:tabLst>
                <a:tab pos="523399" algn="l"/>
                <a:tab pos="523875" algn="l"/>
              </a:tabLst>
            </a:pPr>
            <a:r>
              <a:rPr spc="-4" dirty="0">
                <a:latin typeface="Calibri"/>
                <a:cs typeface="Calibri"/>
              </a:rPr>
              <a:t>English </a:t>
            </a:r>
            <a:r>
              <a:rPr dirty="0">
                <a:latin typeface="Calibri"/>
                <a:cs typeface="Calibri"/>
              </a:rPr>
              <a:t>Wikipedia (2,500 </a:t>
            </a:r>
            <a:r>
              <a:rPr spc="-4" dirty="0">
                <a:latin typeface="Calibri"/>
                <a:cs typeface="Calibri"/>
              </a:rPr>
              <a:t>million</a:t>
            </a:r>
            <a:r>
              <a:rPr spc="15" dirty="0">
                <a:latin typeface="Calibri"/>
                <a:cs typeface="Calibri"/>
              </a:rPr>
              <a:t> </a:t>
            </a:r>
            <a:r>
              <a:rPr dirty="0">
                <a:latin typeface="Calibri"/>
                <a:cs typeface="Calibri"/>
              </a:rPr>
              <a:t>words)</a:t>
            </a:r>
          </a:p>
          <a:p>
            <a:pPr marL="266700" indent="-257175">
              <a:spcBef>
                <a:spcPts val="398"/>
              </a:spcBef>
              <a:buClr>
                <a:srgbClr val="8B1515"/>
              </a:buClr>
              <a:buFont typeface="Times New Roman"/>
              <a:buChar char="•"/>
              <a:tabLst>
                <a:tab pos="266224" algn="l"/>
                <a:tab pos="266700" algn="l"/>
              </a:tabLst>
            </a:pPr>
            <a:r>
              <a:rPr sz="2000" dirty="0">
                <a:latin typeface="Calibri"/>
                <a:cs typeface="Calibri"/>
              </a:rPr>
              <a:t>Pretraining </a:t>
            </a:r>
            <a:r>
              <a:rPr sz="2000" spc="-4" dirty="0">
                <a:latin typeface="Calibri"/>
                <a:cs typeface="Calibri"/>
              </a:rPr>
              <a:t>is </a:t>
            </a:r>
            <a:r>
              <a:rPr sz="2000" dirty="0">
                <a:latin typeface="Calibri"/>
                <a:cs typeface="Calibri"/>
              </a:rPr>
              <a:t>expensive and impractical </a:t>
            </a:r>
            <a:r>
              <a:rPr sz="2000" spc="-4" dirty="0">
                <a:latin typeface="Calibri"/>
                <a:cs typeface="Calibri"/>
              </a:rPr>
              <a:t>on </a:t>
            </a:r>
            <a:r>
              <a:rPr sz="2000" dirty="0">
                <a:latin typeface="Calibri"/>
                <a:cs typeface="Calibri"/>
              </a:rPr>
              <a:t>a </a:t>
            </a:r>
            <a:r>
              <a:rPr sz="2000" spc="-4" dirty="0">
                <a:latin typeface="Calibri"/>
                <a:cs typeface="Calibri"/>
              </a:rPr>
              <a:t>single GPU.</a:t>
            </a:r>
            <a:endParaRPr sz="2000" dirty="0">
              <a:latin typeface="Calibri"/>
              <a:cs typeface="Calibri"/>
            </a:endParaRPr>
          </a:p>
          <a:p>
            <a:pPr marL="523875" lvl="1" indent="-171926">
              <a:spcBef>
                <a:spcPts val="394"/>
              </a:spcBef>
              <a:buClr>
                <a:srgbClr val="007B92"/>
              </a:buClr>
              <a:buFont typeface="Times New Roman"/>
              <a:buChar char="•"/>
              <a:tabLst>
                <a:tab pos="523399" algn="l"/>
                <a:tab pos="523875" algn="l"/>
              </a:tabLst>
            </a:pPr>
            <a:r>
              <a:rPr dirty="0">
                <a:latin typeface="Calibri"/>
                <a:cs typeface="Calibri"/>
              </a:rPr>
              <a:t>BERT was pretrained with 64 </a:t>
            </a:r>
            <a:r>
              <a:rPr spc="-4" dirty="0">
                <a:latin typeface="Calibri"/>
                <a:cs typeface="Calibri"/>
              </a:rPr>
              <a:t>TPU </a:t>
            </a:r>
            <a:r>
              <a:rPr dirty="0">
                <a:latin typeface="Calibri"/>
                <a:cs typeface="Calibri"/>
              </a:rPr>
              <a:t>chips </a:t>
            </a:r>
            <a:r>
              <a:rPr spc="-4" dirty="0">
                <a:latin typeface="Calibri"/>
                <a:cs typeface="Calibri"/>
              </a:rPr>
              <a:t>for </a:t>
            </a:r>
            <a:r>
              <a:rPr dirty="0">
                <a:latin typeface="Calibri"/>
                <a:cs typeface="Calibri"/>
              </a:rPr>
              <a:t>a total </a:t>
            </a:r>
            <a:r>
              <a:rPr spc="-4" dirty="0">
                <a:latin typeface="Calibri"/>
                <a:cs typeface="Calibri"/>
              </a:rPr>
              <a:t>of </a:t>
            </a:r>
            <a:r>
              <a:rPr dirty="0">
                <a:latin typeface="Calibri"/>
                <a:cs typeface="Calibri"/>
              </a:rPr>
              <a:t>4</a:t>
            </a:r>
            <a:r>
              <a:rPr spc="-11" dirty="0">
                <a:latin typeface="Calibri"/>
                <a:cs typeface="Calibri"/>
              </a:rPr>
              <a:t> </a:t>
            </a:r>
            <a:r>
              <a:rPr dirty="0">
                <a:latin typeface="Calibri"/>
                <a:cs typeface="Calibri"/>
              </a:rPr>
              <a:t>days.</a:t>
            </a:r>
          </a:p>
          <a:p>
            <a:pPr marL="523875" lvl="1" indent="-171926">
              <a:spcBef>
                <a:spcPts val="379"/>
              </a:spcBef>
              <a:buClr>
                <a:srgbClr val="007B92"/>
              </a:buClr>
              <a:buFont typeface="Times New Roman"/>
              <a:buChar char="•"/>
              <a:tabLst>
                <a:tab pos="523399" algn="l"/>
                <a:tab pos="523875" algn="l"/>
              </a:tabLst>
            </a:pPr>
            <a:r>
              <a:rPr spc="-4" dirty="0">
                <a:latin typeface="Calibri"/>
                <a:cs typeface="Calibri"/>
              </a:rPr>
              <a:t>(TPUs </a:t>
            </a:r>
            <a:r>
              <a:rPr dirty="0">
                <a:latin typeface="Calibri"/>
                <a:cs typeface="Calibri"/>
              </a:rPr>
              <a:t>are </a:t>
            </a:r>
            <a:r>
              <a:rPr spc="-4" dirty="0">
                <a:latin typeface="Calibri"/>
                <a:cs typeface="Calibri"/>
              </a:rPr>
              <a:t>special </a:t>
            </a:r>
            <a:r>
              <a:rPr dirty="0">
                <a:latin typeface="Calibri"/>
                <a:cs typeface="Calibri"/>
              </a:rPr>
              <a:t>tensor </a:t>
            </a:r>
            <a:r>
              <a:rPr spc="-4" dirty="0">
                <a:latin typeface="Calibri"/>
                <a:cs typeface="Calibri"/>
              </a:rPr>
              <a:t>operation </a:t>
            </a:r>
            <a:r>
              <a:rPr dirty="0">
                <a:latin typeface="Calibri"/>
                <a:cs typeface="Calibri"/>
              </a:rPr>
              <a:t>acceleration</a:t>
            </a:r>
            <a:r>
              <a:rPr spc="56" dirty="0">
                <a:latin typeface="Calibri"/>
                <a:cs typeface="Calibri"/>
              </a:rPr>
              <a:t> </a:t>
            </a:r>
            <a:r>
              <a:rPr dirty="0">
                <a:latin typeface="Calibri"/>
                <a:cs typeface="Calibri"/>
              </a:rPr>
              <a:t>hardware)</a:t>
            </a:r>
          </a:p>
          <a:p>
            <a:pPr marL="266700" indent="-257175">
              <a:spcBef>
                <a:spcPts val="401"/>
              </a:spcBef>
              <a:buClr>
                <a:srgbClr val="8B1515"/>
              </a:buClr>
              <a:buFont typeface="Times New Roman"/>
              <a:buChar char="•"/>
              <a:tabLst>
                <a:tab pos="266224" algn="l"/>
                <a:tab pos="266700" algn="l"/>
              </a:tabLst>
            </a:pPr>
            <a:r>
              <a:rPr sz="2000" spc="-4" dirty="0">
                <a:latin typeface="Calibri"/>
                <a:cs typeface="Calibri"/>
              </a:rPr>
              <a:t>Finetuning </a:t>
            </a:r>
            <a:r>
              <a:rPr sz="2000" dirty="0">
                <a:latin typeface="Calibri"/>
                <a:cs typeface="Calibri"/>
              </a:rPr>
              <a:t>is practical and </a:t>
            </a:r>
            <a:r>
              <a:rPr sz="2000" spc="-4" dirty="0">
                <a:latin typeface="Calibri"/>
                <a:cs typeface="Calibri"/>
              </a:rPr>
              <a:t>common on </a:t>
            </a:r>
            <a:r>
              <a:rPr sz="2000" dirty="0">
                <a:latin typeface="Calibri"/>
                <a:cs typeface="Calibri"/>
              </a:rPr>
              <a:t>a </a:t>
            </a:r>
            <a:r>
              <a:rPr sz="2000" spc="-4" dirty="0">
                <a:latin typeface="Calibri"/>
                <a:cs typeface="Calibri"/>
              </a:rPr>
              <a:t>single</a:t>
            </a:r>
            <a:r>
              <a:rPr sz="2000" spc="34" dirty="0">
                <a:latin typeface="Calibri"/>
                <a:cs typeface="Calibri"/>
              </a:rPr>
              <a:t> </a:t>
            </a:r>
            <a:r>
              <a:rPr sz="2000" dirty="0">
                <a:latin typeface="Calibri"/>
                <a:cs typeface="Calibri"/>
              </a:rPr>
              <a:t>GPU</a:t>
            </a:r>
          </a:p>
          <a:p>
            <a:pPr marL="523875" lvl="1" indent="-171926">
              <a:spcBef>
                <a:spcPts val="394"/>
              </a:spcBef>
              <a:buClr>
                <a:srgbClr val="007B92"/>
              </a:buClr>
              <a:buFont typeface="Times New Roman"/>
              <a:buChar char="•"/>
              <a:tabLst>
                <a:tab pos="523399" algn="l"/>
                <a:tab pos="523875" algn="l"/>
              </a:tabLst>
            </a:pPr>
            <a:r>
              <a:rPr spc="-4" dirty="0">
                <a:latin typeface="Calibri"/>
                <a:cs typeface="Calibri"/>
              </a:rPr>
              <a:t>“Pretrain once, finetune </a:t>
            </a:r>
            <a:r>
              <a:rPr dirty="0">
                <a:latin typeface="Calibri"/>
                <a:cs typeface="Calibri"/>
              </a:rPr>
              <a:t>many</a:t>
            </a:r>
            <a:r>
              <a:rPr spc="8" dirty="0">
                <a:latin typeface="Calibri"/>
                <a:cs typeface="Calibri"/>
              </a:rPr>
              <a:t> </a:t>
            </a:r>
            <a:r>
              <a:rPr dirty="0">
                <a:latin typeface="Calibri"/>
                <a:cs typeface="Calibri"/>
              </a:rPr>
              <a:t>times.”</a:t>
            </a:r>
          </a:p>
        </p:txBody>
      </p:sp>
      <p:sp>
        <p:nvSpPr>
          <p:cNvPr id="6" name="TextBox 5">
            <a:extLst>
              <a:ext uri="{FF2B5EF4-FFF2-40B4-BE49-F238E27FC236}">
                <a16:creationId xmlns:a16="http://schemas.microsoft.com/office/drawing/2014/main" id="{F017BFD8-B731-4FFE-B990-3742E21C6A64}"/>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FCF5FA-52C7-49D0-A7E7-EFA54488D6E2}"/>
              </a:ext>
            </a:extLst>
          </p:cNvPr>
          <p:cNvSpPr>
            <a:spLocks noGrp="1"/>
          </p:cNvSpPr>
          <p:nvPr>
            <p:ph type="title"/>
          </p:nvPr>
        </p:nvSpPr>
        <p:spPr>
          <a:xfrm>
            <a:off x="887767" y="124969"/>
            <a:ext cx="10892901" cy="984885"/>
          </a:xfrm>
        </p:spPr>
        <p:txBody>
          <a:bodyPr vert="horz" lIns="91440" tIns="45720" rIns="91440" bIns="45720" rtlCol="0" anchor="ctr">
            <a:normAutofit fontScale="90000"/>
          </a:bodyPr>
          <a:lstStyle/>
          <a:p>
            <a:r>
              <a:rPr lang="en-US" spc="-120" dirty="0"/>
              <a:t>BERT: Bidirectional Encoder Representations from Transformers</a:t>
            </a:r>
          </a:p>
        </p:txBody>
      </p:sp>
      <p:sp>
        <p:nvSpPr>
          <p:cNvPr id="10" name="TextBox 9">
            <a:extLst>
              <a:ext uri="{FF2B5EF4-FFF2-40B4-BE49-F238E27FC236}">
                <a16:creationId xmlns:a16="http://schemas.microsoft.com/office/drawing/2014/main" id="{FCDB1757-27F2-43DF-90C0-A2C8775F078A}"/>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grpSp>
        <p:nvGrpSpPr>
          <p:cNvPr id="2" name="Group 1">
            <a:extLst>
              <a:ext uri="{FF2B5EF4-FFF2-40B4-BE49-F238E27FC236}">
                <a16:creationId xmlns:a16="http://schemas.microsoft.com/office/drawing/2014/main" id="{6099E5B6-9B11-4492-9569-79C19FEDF3FE}"/>
              </a:ext>
            </a:extLst>
          </p:cNvPr>
          <p:cNvGrpSpPr/>
          <p:nvPr/>
        </p:nvGrpSpPr>
        <p:grpSpPr>
          <a:xfrm>
            <a:off x="973379" y="1458267"/>
            <a:ext cx="8580196" cy="4913075"/>
            <a:chOff x="1887779" y="1724597"/>
            <a:chExt cx="8580196" cy="4913075"/>
          </a:xfrm>
        </p:grpSpPr>
        <p:sp>
          <p:nvSpPr>
            <p:cNvPr id="3" name="object 3"/>
            <p:cNvSpPr txBox="1"/>
            <p:nvPr/>
          </p:nvSpPr>
          <p:spPr>
            <a:xfrm>
              <a:off x="1887779" y="1724597"/>
              <a:ext cx="7696200" cy="625652"/>
            </a:xfrm>
            <a:prstGeom prst="rect">
              <a:avLst/>
            </a:prstGeom>
          </p:spPr>
          <p:txBody>
            <a:bodyPr vert="horz" wrap="square" lIns="0" tIns="10001" rIns="0" bIns="0" rtlCol="0">
              <a:spAutoFit/>
            </a:bodyPr>
            <a:lstStyle/>
            <a:p>
              <a:pPr marL="9525" marR="3810">
                <a:spcBef>
                  <a:spcPts val="79"/>
                </a:spcBef>
              </a:pPr>
              <a:r>
                <a:rPr sz="2000" dirty="0">
                  <a:latin typeface="Calibri"/>
                  <a:cs typeface="Calibri"/>
                </a:rPr>
                <a:t>BERT was massively </a:t>
              </a:r>
              <a:r>
                <a:rPr sz="2000" spc="-4" dirty="0">
                  <a:latin typeface="Calibri"/>
                  <a:cs typeface="Calibri"/>
                </a:rPr>
                <a:t>popular </a:t>
              </a:r>
              <a:r>
                <a:rPr sz="2000" dirty="0">
                  <a:latin typeface="Calibri"/>
                  <a:cs typeface="Calibri"/>
                </a:rPr>
                <a:t>and hugely versatile; finetuning </a:t>
              </a:r>
              <a:r>
                <a:rPr sz="2000" spc="-4" dirty="0">
                  <a:latin typeface="Calibri"/>
                  <a:cs typeface="Calibri"/>
                </a:rPr>
                <a:t>BERT </a:t>
              </a:r>
              <a:r>
                <a:rPr sz="2000" dirty="0">
                  <a:latin typeface="Calibri"/>
                  <a:cs typeface="Calibri"/>
                </a:rPr>
                <a:t>led to new </a:t>
              </a:r>
              <a:r>
                <a:rPr sz="2000" spc="-8" dirty="0">
                  <a:latin typeface="Calibri"/>
                  <a:cs typeface="Calibri"/>
                </a:rPr>
                <a:t>state-of-  </a:t>
              </a:r>
              <a:r>
                <a:rPr sz="2000" dirty="0">
                  <a:latin typeface="Calibri"/>
                  <a:cs typeface="Calibri"/>
                </a:rPr>
                <a:t>the-art results </a:t>
              </a:r>
              <a:r>
                <a:rPr sz="2000" spc="-4" dirty="0">
                  <a:latin typeface="Calibri"/>
                  <a:cs typeface="Calibri"/>
                </a:rPr>
                <a:t>on </a:t>
              </a:r>
              <a:r>
                <a:rPr sz="2000" dirty="0">
                  <a:latin typeface="Calibri"/>
                  <a:cs typeface="Calibri"/>
                </a:rPr>
                <a:t>a </a:t>
              </a:r>
              <a:r>
                <a:rPr sz="2000" spc="-4" dirty="0">
                  <a:latin typeface="Calibri"/>
                  <a:cs typeface="Calibri"/>
                </a:rPr>
                <a:t>broad </a:t>
              </a:r>
              <a:r>
                <a:rPr sz="2000" dirty="0">
                  <a:latin typeface="Calibri"/>
                  <a:cs typeface="Calibri"/>
                </a:rPr>
                <a:t>range </a:t>
              </a:r>
              <a:r>
                <a:rPr sz="2000" spc="-4" dirty="0">
                  <a:latin typeface="Calibri"/>
                  <a:cs typeface="Calibri"/>
                </a:rPr>
                <a:t>of tasks.</a:t>
              </a:r>
              <a:endParaRPr sz="2000" dirty="0">
                <a:latin typeface="Calibri"/>
                <a:cs typeface="Calibri"/>
              </a:endParaRPr>
            </a:p>
          </p:txBody>
        </p:sp>
        <p:sp>
          <p:nvSpPr>
            <p:cNvPr id="6" name="object 6"/>
            <p:cNvSpPr txBox="1"/>
            <p:nvPr/>
          </p:nvSpPr>
          <p:spPr>
            <a:xfrm>
              <a:off x="5838443" y="2482216"/>
              <a:ext cx="4629532" cy="1395093"/>
            </a:xfrm>
            <a:prstGeom prst="rect">
              <a:avLst/>
            </a:prstGeom>
          </p:spPr>
          <p:txBody>
            <a:bodyPr vert="horz" wrap="square" lIns="0" tIns="10001" rIns="0" bIns="0" rtlCol="0">
              <a:spAutoFit/>
            </a:bodyPr>
            <a:lstStyle/>
            <a:p>
              <a:pPr marR="50959" indent="457200">
                <a:buFont typeface="Arial" panose="020B0604020202020204" pitchFamily="34" charset="0"/>
                <a:buChar char="•"/>
              </a:pPr>
              <a:r>
                <a:rPr b="1" spc="-4" dirty="0">
                  <a:latin typeface="Calibri"/>
                  <a:cs typeface="Calibri"/>
                </a:rPr>
                <a:t>CoLA</a:t>
              </a:r>
              <a:r>
                <a:rPr spc="-4" dirty="0">
                  <a:latin typeface="Calibri"/>
                  <a:cs typeface="Calibri"/>
                </a:rPr>
                <a:t>: </a:t>
              </a:r>
              <a:r>
                <a:rPr dirty="0">
                  <a:latin typeface="Calibri"/>
                  <a:cs typeface="Calibri"/>
                </a:rPr>
                <a:t>corpus </a:t>
              </a:r>
              <a:r>
                <a:rPr spc="-4" dirty="0">
                  <a:latin typeface="Calibri"/>
                  <a:cs typeface="Calibri"/>
                </a:rPr>
                <a:t>of linguistic </a:t>
              </a:r>
              <a:r>
                <a:rPr dirty="0">
                  <a:latin typeface="Calibri"/>
                  <a:cs typeface="Calibri"/>
                </a:rPr>
                <a:t>acceptability (detect  whether </a:t>
              </a:r>
              <a:r>
                <a:rPr spc="-4" dirty="0">
                  <a:latin typeface="Calibri"/>
                  <a:cs typeface="Calibri"/>
                </a:rPr>
                <a:t>sentences </a:t>
              </a:r>
              <a:r>
                <a:rPr dirty="0">
                  <a:latin typeface="Calibri"/>
                  <a:cs typeface="Calibri"/>
                </a:rPr>
                <a:t>are</a:t>
              </a:r>
              <a:r>
                <a:rPr spc="-4" dirty="0">
                  <a:latin typeface="Calibri"/>
                  <a:cs typeface="Calibri"/>
                </a:rPr>
                <a:t> </a:t>
              </a:r>
              <a:r>
                <a:rPr dirty="0">
                  <a:latin typeface="Calibri"/>
                  <a:cs typeface="Calibri"/>
                </a:rPr>
                <a:t>grammatical.)</a:t>
              </a:r>
            </a:p>
            <a:p>
              <a:pPr indent="457200">
                <a:buFont typeface="Arial" panose="020B0604020202020204" pitchFamily="34" charset="0"/>
                <a:buChar char="•"/>
              </a:pPr>
              <a:r>
                <a:rPr b="1" dirty="0">
                  <a:latin typeface="Calibri"/>
                  <a:cs typeface="Calibri"/>
                </a:rPr>
                <a:t>STS-B</a:t>
              </a:r>
              <a:r>
                <a:rPr dirty="0">
                  <a:latin typeface="Calibri"/>
                  <a:cs typeface="Calibri"/>
                </a:rPr>
                <a:t>: </a:t>
              </a:r>
              <a:r>
                <a:rPr spc="-4" dirty="0">
                  <a:latin typeface="Calibri"/>
                  <a:cs typeface="Calibri"/>
                </a:rPr>
                <a:t>semantic </a:t>
              </a:r>
              <a:r>
                <a:rPr dirty="0">
                  <a:latin typeface="Calibri"/>
                  <a:cs typeface="Calibri"/>
                </a:rPr>
                <a:t>textual</a:t>
              </a:r>
              <a:r>
                <a:rPr spc="4" dirty="0">
                  <a:latin typeface="Calibri"/>
                  <a:cs typeface="Calibri"/>
                </a:rPr>
                <a:t> </a:t>
              </a:r>
              <a:r>
                <a:rPr spc="-4" dirty="0">
                  <a:latin typeface="Calibri"/>
                  <a:cs typeface="Calibri"/>
                </a:rPr>
                <a:t>similarity</a:t>
              </a:r>
              <a:endParaRPr dirty="0">
                <a:latin typeface="Calibri"/>
                <a:cs typeface="Calibri"/>
              </a:endParaRPr>
            </a:p>
            <a:p>
              <a:pPr indent="457200">
                <a:buClr>
                  <a:srgbClr val="8B1515"/>
                </a:buClr>
                <a:buFont typeface="Times New Roman"/>
                <a:buChar char="•"/>
                <a:tabLst>
                  <a:tab pos="266224" algn="l"/>
                  <a:tab pos="266700" algn="l"/>
                </a:tabLst>
              </a:pPr>
              <a:r>
                <a:rPr b="1" dirty="0">
                  <a:latin typeface="Calibri"/>
                  <a:cs typeface="Calibri"/>
                </a:rPr>
                <a:t>MRPC</a:t>
              </a:r>
              <a:r>
                <a:rPr dirty="0">
                  <a:latin typeface="Calibri"/>
                  <a:cs typeface="Calibri"/>
                </a:rPr>
                <a:t>: </a:t>
              </a:r>
              <a:r>
                <a:rPr spc="-4" dirty="0">
                  <a:latin typeface="Calibri"/>
                  <a:cs typeface="Calibri"/>
                </a:rPr>
                <a:t>microsoft paraphrase</a:t>
              </a:r>
              <a:r>
                <a:rPr spc="4" dirty="0">
                  <a:latin typeface="Calibri"/>
                  <a:cs typeface="Calibri"/>
                </a:rPr>
                <a:t> </a:t>
              </a:r>
              <a:r>
                <a:rPr dirty="0">
                  <a:latin typeface="Calibri"/>
                  <a:cs typeface="Calibri"/>
                </a:rPr>
                <a:t>corpus</a:t>
              </a:r>
            </a:p>
            <a:p>
              <a:pPr indent="457200">
                <a:buClr>
                  <a:srgbClr val="8B1515"/>
                </a:buClr>
                <a:buFont typeface="Times New Roman"/>
                <a:buChar char="•"/>
                <a:tabLst>
                  <a:tab pos="266224" algn="l"/>
                  <a:tab pos="266700" algn="l"/>
                </a:tabLst>
              </a:pPr>
              <a:r>
                <a:rPr b="1" dirty="0">
                  <a:latin typeface="Calibri"/>
                  <a:cs typeface="Calibri"/>
                </a:rPr>
                <a:t>RTE</a:t>
              </a:r>
              <a:r>
                <a:rPr dirty="0">
                  <a:latin typeface="Calibri"/>
                  <a:cs typeface="Calibri"/>
                </a:rPr>
                <a:t>: </a:t>
              </a:r>
              <a:r>
                <a:rPr spc="-4" dirty="0">
                  <a:latin typeface="Calibri"/>
                  <a:cs typeface="Calibri"/>
                </a:rPr>
                <a:t>small </a:t>
              </a:r>
              <a:r>
                <a:rPr dirty="0">
                  <a:latin typeface="Calibri"/>
                  <a:cs typeface="Calibri"/>
                </a:rPr>
                <a:t>natural language inference</a:t>
              </a:r>
              <a:r>
                <a:rPr spc="-15" dirty="0">
                  <a:latin typeface="Calibri"/>
                  <a:cs typeface="Calibri"/>
                </a:rPr>
                <a:t> </a:t>
              </a:r>
              <a:r>
                <a:rPr dirty="0">
                  <a:latin typeface="Calibri"/>
                  <a:cs typeface="Calibri"/>
                </a:rPr>
                <a:t>corpus</a:t>
              </a:r>
            </a:p>
          </p:txBody>
        </p:sp>
        <p:sp>
          <p:nvSpPr>
            <p:cNvPr id="7" name="object 7"/>
            <p:cNvSpPr/>
            <p:nvPr/>
          </p:nvSpPr>
          <p:spPr>
            <a:xfrm>
              <a:off x="2039502" y="4502507"/>
              <a:ext cx="8112996" cy="1636787"/>
            </a:xfrm>
            <a:prstGeom prst="rect">
              <a:avLst/>
            </a:prstGeom>
            <a:blipFill>
              <a:blip r:embed="rId2" cstate="print"/>
              <a:stretch>
                <a:fillRect/>
              </a:stretch>
            </a:blipFill>
          </p:spPr>
          <p:txBody>
            <a:bodyPr wrap="square" lIns="0" tIns="0" rIns="0" bIns="0" rtlCol="0"/>
            <a:lstStyle/>
            <a:p>
              <a:endParaRPr sz="1350"/>
            </a:p>
          </p:txBody>
        </p:sp>
        <p:sp>
          <p:nvSpPr>
            <p:cNvPr id="9" name="object 9"/>
            <p:cNvSpPr txBox="1"/>
            <p:nvPr/>
          </p:nvSpPr>
          <p:spPr>
            <a:xfrm>
              <a:off x="8747570" y="6457302"/>
              <a:ext cx="1376363" cy="180370"/>
            </a:xfrm>
            <a:prstGeom prst="rect">
              <a:avLst/>
            </a:prstGeom>
          </p:spPr>
          <p:txBody>
            <a:bodyPr vert="horz" wrap="square" lIns="0" tIns="0" rIns="0" bIns="0" rtlCol="0">
              <a:spAutoFit/>
            </a:bodyPr>
            <a:lstStyle/>
            <a:p>
              <a:pPr marL="9525">
                <a:lnSpc>
                  <a:spcPts val="1358"/>
                </a:lnSpc>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3"/>
                </a:rPr>
                <a:t>Devlin et </a:t>
              </a:r>
              <a:r>
                <a:rPr sz="1350" u="sng" dirty="0">
                  <a:solidFill>
                    <a:srgbClr val="4197B5"/>
                  </a:solidFill>
                  <a:uFill>
                    <a:solidFill>
                      <a:srgbClr val="4197B5"/>
                    </a:solidFill>
                  </a:uFill>
                  <a:latin typeface="Calibri"/>
                  <a:cs typeface="Calibri"/>
                  <a:hlinkClick r:id="rId3"/>
                </a:rPr>
                <a:t>al.,</a:t>
              </a:r>
              <a:r>
                <a:rPr sz="1350" u="sng" spc="-34" dirty="0">
                  <a:solidFill>
                    <a:srgbClr val="4197B5"/>
                  </a:solidFill>
                  <a:uFill>
                    <a:solidFill>
                      <a:srgbClr val="4197B5"/>
                    </a:solidFill>
                  </a:uFill>
                  <a:latin typeface="Calibri"/>
                  <a:cs typeface="Calibri"/>
                  <a:hlinkClick r:id="rId3"/>
                </a:rPr>
                <a:t> </a:t>
              </a:r>
              <a:r>
                <a:rPr sz="1350" u="sng" spc="-4" dirty="0">
                  <a:solidFill>
                    <a:srgbClr val="4197B5"/>
                  </a:solidFill>
                  <a:uFill>
                    <a:solidFill>
                      <a:srgbClr val="4197B5"/>
                    </a:solidFill>
                  </a:uFill>
                  <a:latin typeface="Calibri"/>
                  <a:cs typeface="Calibri"/>
                  <a:hlinkClick r:id="rId3"/>
                </a:rPr>
                <a:t>2018</a:t>
              </a:r>
              <a:r>
                <a:rPr sz="1350" spc="-4" dirty="0">
                  <a:solidFill>
                    <a:srgbClr val="175E53"/>
                  </a:solidFill>
                  <a:latin typeface="Calibri"/>
                  <a:cs typeface="Calibri"/>
                </a:rPr>
                <a:t>]</a:t>
              </a:r>
              <a:endParaRPr sz="1350">
                <a:latin typeface="Calibri"/>
                <a:cs typeface="Calibri"/>
              </a:endParaRPr>
            </a:p>
          </p:txBody>
        </p:sp>
        <p:sp>
          <p:nvSpPr>
            <p:cNvPr id="13" name="object 5">
              <a:extLst>
                <a:ext uri="{FF2B5EF4-FFF2-40B4-BE49-F238E27FC236}">
                  <a16:creationId xmlns:a16="http://schemas.microsoft.com/office/drawing/2014/main" id="{77194FFC-C2D5-426F-BEFC-D3003B5BAF0F}"/>
                </a:ext>
              </a:extLst>
            </p:cNvPr>
            <p:cNvSpPr txBox="1"/>
            <p:nvPr/>
          </p:nvSpPr>
          <p:spPr>
            <a:xfrm>
              <a:off x="1887780" y="2482216"/>
              <a:ext cx="4036695" cy="1825980"/>
            </a:xfrm>
            <a:prstGeom prst="rect">
              <a:avLst/>
            </a:prstGeom>
          </p:spPr>
          <p:txBody>
            <a:bodyPr vert="horz" wrap="square" lIns="0" tIns="10001" rIns="0" bIns="0" rtlCol="0">
              <a:spAutoFit/>
            </a:bodyPr>
            <a:lstStyle/>
            <a:p>
              <a:pPr marL="266700" indent="-257175">
                <a:spcBef>
                  <a:spcPts val="79"/>
                </a:spcBef>
                <a:buClr>
                  <a:srgbClr val="8B1515"/>
                </a:buClr>
                <a:buFont typeface="Times New Roman"/>
                <a:buChar char="•"/>
                <a:tabLst>
                  <a:tab pos="266224" algn="l"/>
                  <a:tab pos="266700" algn="l"/>
                </a:tabLst>
              </a:pPr>
              <a:r>
                <a:rPr b="1" dirty="0">
                  <a:latin typeface="Calibri"/>
                  <a:cs typeface="Calibri"/>
                </a:rPr>
                <a:t>QQP: </a:t>
              </a:r>
              <a:r>
                <a:rPr dirty="0">
                  <a:latin typeface="Calibri"/>
                  <a:cs typeface="Calibri"/>
                </a:rPr>
                <a:t>Quora Question </a:t>
              </a:r>
              <a:r>
                <a:rPr spc="-4" dirty="0">
                  <a:latin typeface="Calibri"/>
                  <a:cs typeface="Calibri"/>
                </a:rPr>
                <a:t>Pairs </a:t>
              </a:r>
              <a:r>
                <a:rPr dirty="0">
                  <a:latin typeface="Calibri"/>
                  <a:cs typeface="Calibri"/>
                </a:rPr>
                <a:t>(detect paraphrase</a:t>
              </a:r>
              <a:r>
                <a:rPr spc="83" dirty="0">
                  <a:latin typeface="Calibri"/>
                  <a:cs typeface="Calibri"/>
                </a:rPr>
                <a:t> </a:t>
              </a:r>
              <a:r>
                <a:rPr spc="-4" dirty="0">
                  <a:latin typeface="Calibri"/>
                  <a:cs typeface="Calibri"/>
                </a:rPr>
                <a:t>questions)</a:t>
              </a:r>
              <a:endParaRPr dirty="0">
                <a:latin typeface="Calibri"/>
                <a:cs typeface="Calibri"/>
              </a:endParaRPr>
            </a:p>
            <a:p>
              <a:pPr marL="266700" indent="-257175">
                <a:spcBef>
                  <a:spcPts val="356"/>
                </a:spcBef>
                <a:buClr>
                  <a:srgbClr val="8B1515"/>
                </a:buClr>
                <a:buFont typeface="Times New Roman"/>
                <a:buChar char="•"/>
                <a:tabLst>
                  <a:tab pos="266224" algn="l"/>
                  <a:tab pos="266700" algn="l"/>
                </a:tabLst>
              </a:pPr>
              <a:r>
                <a:rPr b="1" dirty="0">
                  <a:latin typeface="Calibri"/>
                  <a:cs typeface="Calibri"/>
                </a:rPr>
                <a:t>QNLI</a:t>
              </a:r>
              <a:r>
                <a:rPr dirty="0">
                  <a:latin typeface="Calibri"/>
                  <a:cs typeface="Calibri"/>
                </a:rPr>
                <a:t>: </a:t>
              </a:r>
              <a:r>
                <a:rPr spc="-4" dirty="0">
                  <a:latin typeface="Calibri"/>
                  <a:cs typeface="Calibri"/>
                </a:rPr>
                <a:t>natural </a:t>
              </a:r>
              <a:r>
                <a:rPr dirty="0">
                  <a:latin typeface="Calibri"/>
                  <a:cs typeface="Calibri"/>
                </a:rPr>
                <a:t>language inference </a:t>
              </a:r>
              <a:r>
                <a:rPr spc="-4" dirty="0">
                  <a:latin typeface="Calibri"/>
                  <a:cs typeface="Calibri"/>
                </a:rPr>
                <a:t>over </a:t>
              </a:r>
              <a:r>
                <a:rPr dirty="0">
                  <a:latin typeface="Calibri"/>
                  <a:cs typeface="Calibri"/>
                </a:rPr>
                <a:t>question</a:t>
              </a:r>
              <a:r>
                <a:rPr lang="en-US" dirty="0">
                  <a:latin typeface="Calibri"/>
                  <a:cs typeface="Calibri"/>
                </a:rPr>
                <a:t> answering data</a:t>
              </a:r>
              <a:r>
                <a:rPr spc="-255" dirty="0">
                  <a:latin typeface="Calibri"/>
                  <a:cs typeface="Calibri"/>
                </a:rPr>
                <a:t> </a:t>
              </a:r>
              <a:endParaRPr lang="en-US" spc="-255" dirty="0">
                <a:latin typeface="Calibri"/>
                <a:cs typeface="Calibri"/>
              </a:endParaRPr>
            </a:p>
            <a:p>
              <a:pPr marL="266700" indent="-257175">
                <a:spcBef>
                  <a:spcPts val="356"/>
                </a:spcBef>
                <a:buClr>
                  <a:srgbClr val="8B1515"/>
                </a:buClr>
                <a:buFont typeface="Times New Roman"/>
                <a:buChar char="•"/>
                <a:tabLst>
                  <a:tab pos="266224" algn="l"/>
                  <a:tab pos="266700" algn="l"/>
                </a:tabLst>
              </a:pPr>
              <a:r>
                <a:rPr lang="en-US" b="1" dirty="0">
                  <a:latin typeface="Calibri"/>
                  <a:cs typeface="Calibri"/>
                </a:rPr>
                <a:t>SST-2</a:t>
              </a:r>
              <a:r>
                <a:rPr lang="en-US" dirty="0">
                  <a:latin typeface="Calibri"/>
                  <a:cs typeface="Calibri"/>
                </a:rPr>
                <a:t>: </a:t>
              </a:r>
              <a:r>
                <a:rPr lang="en-US" spc="-4" dirty="0">
                  <a:latin typeface="Calibri"/>
                  <a:cs typeface="Calibri"/>
                </a:rPr>
                <a:t>sentiment</a:t>
              </a:r>
              <a:r>
                <a:rPr lang="en-US" spc="-30" dirty="0">
                  <a:latin typeface="Calibri"/>
                  <a:cs typeface="Calibri"/>
                </a:rPr>
                <a:t> </a:t>
              </a:r>
              <a:r>
                <a:rPr lang="en-US" dirty="0">
                  <a:latin typeface="Calibri"/>
                  <a:cs typeface="Calibri"/>
                </a:rPr>
                <a:t>analysis</a:t>
              </a:r>
            </a:p>
            <a:p>
              <a:pPr marL="266700" indent="-257175">
                <a:spcBef>
                  <a:spcPts val="356"/>
                </a:spcBef>
                <a:buClr>
                  <a:srgbClr val="8B1515"/>
                </a:buClr>
                <a:buFont typeface="Times New Roman"/>
                <a:buChar char="•"/>
                <a:tabLst>
                  <a:tab pos="266224" algn="l"/>
                  <a:tab pos="266700" algn="l"/>
                </a:tabLst>
              </a:pPr>
              <a:endParaRPr dirty="0">
                <a:latin typeface="Times New Roman"/>
                <a:cs typeface="Times New Roman"/>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a:extLst>
              <a:ext uri="{FF2B5EF4-FFF2-40B4-BE49-F238E27FC236}">
                <a16:creationId xmlns:a16="http://schemas.microsoft.com/office/drawing/2014/main" id="{22A9EEE8-126E-455D-BF63-AC5F0E5B28E9}"/>
              </a:ext>
            </a:extLst>
          </p:cNvPr>
          <p:cNvSpPr>
            <a:spLocks noGrp="1"/>
          </p:cNvSpPr>
          <p:nvPr>
            <p:ph type="title"/>
          </p:nvPr>
        </p:nvSpPr>
        <p:spPr>
          <a:xfrm>
            <a:off x="917257" y="258134"/>
            <a:ext cx="8355330" cy="492443"/>
          </a:xfrm>
        </p:spPr>
        <p:txBody>
          <a:bodyPr vert="horz" lIns="91440" tIns="45720" rIns="91440" bIns="45720" rtlCol="0" anchor="ctr">
            <a:normAutofit fontScale="90000"/>
          </a:bodyPr>
          <a:lstStyle/>
          <a:p>
            <a:r>
              <a:rPr lang="en-US" spc="-120" dirty="0"/>
              <a:t>Extensions of BERT</a:t>
            </a:r>
          </a:p>
        </p:txBody>
      </p:sp>
      <p:grpSp>
        <p:nvGrpSpPr>
          <p:cNvPr id="2" name="Group 1">
            <a:extLst>
              <a:ext uri="{FF2B5EF4-FFF2-40B4-BE49-F238E27FC236}">
                <a16:creationId xmlns:a16="http://schemas.microsoft.com/office/drawing/2014/main" id="{2D4CD86F-4A58-496F-8928-802BEF70250C}"/>
              </a:ext>
            </a:extLst>
          </p:cNvPr>
          <p:cNvGrpSpPr/>
          <p:nvPr/>
        </p:nvGrpSpPr>
        <p:grpSpPr>
          <a:xfrm>
            <a:off x="917257" y="1310600"/>
            <a:ext cx="8583435" cy="4236799"/>
            <a:chOff x="1887780" y="1724598"/>
            <a:chExt cx="8583435" cy="4236799"/>
          </a:xfrm>
        </p:grpSpPr>
        <p:sp>
          <p:nvSpPr>
            <p:cNvPr id="3" name="object 3"/>
            <p:cNvSpPr txBox="1"/>
            <p:nvPr/>
          </p:nvSpPr>
          <p:spPr>
            <a:xfrm>
              <a:off x="1887780" y="1724598"/>
              <a:ext cx="7755731" cy="1271983"/>
            </a:xfrm>
            <a:prstGeom prst="rect">
              <a:avLst/>
            </a:prstGeom>
          </p:spPr>
          <p:txBody>
            <a:bodyPr vert="horz" wrap="square" lIns="0" tIns="10001" rIns="0" bIns="0" rtlCol="0">
              <a:spAutoFit/>
            </a:bodyPr>
            <a:lstStyle/>
            <a:p>
              <a:pPr marL="9525">
                <a:spcBef>
                  <a:spcPts val="79"/>
                </a:spcBef>
                <a:tabLst>
                  <a:tab pos="5146357" algn="l"/>
                </a:tabLst>
              </a:pPr>
              <a:r>
                <a:rPr sz="1725" spc="-4" dirty="0">
                  <a:latin typeface="Calibri"/>
                  <a:cs typeface="Calibri"/>
                </a:rPr>
                <a:t>You’ll see </a:t>
              </a:r>
              <a:r>
                <a:rPr sz="1725" dirty="0">
                  <a:latin typeface="Calibri"/>
                  <a:cs typeface="Calibri"/>
                </a:rPr>
                <a:t>a lot </a:t>
              </a:r>
              <a:r>
                <a:rPr sz="1725" spc="-4" dirty="0">
                  <a:latin typeface="Calibri"/>
                  <a:cs typeface="Calibri"/>
                </a:rPr>
                <a:t>of BERT </a:t>
              </a:r>
              <a:r>
                <a:rPr sz="1725" dirty="0">
                  <a:latin typeface="Calibri"/>
                  <a:cs typeface="Calibri"/>
                </a:rPr>
                <a:t>variants </a:t>
              </a:r>
              <a:r>
                <a:rPr sz="1725" spc="-4" dirty="0">
                  <a:latin typeface="Calibri"/>
                  <a:cs typeface="Calibri"/>
                </a:rPr>
                <a:t>like</a:t>
              </a:r>
              <a:r>
                <a:rPr sz="1725" spc="94" dirty="0">
                  <a:latin typeface="Calibri"/>
                  <a:cs typeface="Calibri"/>
                </a:rPr>
                <a:t> </a:t>
              </a:r>
              <a:r>
                <a:rPr sz="1725" spc="-4" dirty="0">
                  <a:latin typeface="Calibri"/>
                  <a:cs typeface="Calibri"/>
                </a:rPr>
                <a:t>RoBERTa,</a:t>
              </a:r>
              <a:r>
                <a:rPr sz="1725" spc="4" dirty="0">
                  <a:latin typeface="Calibri"/>
                  <a:cs typeface="Calibri"/>
                </a:rPr>
                <a:t> </a:t>
              </a:r>
              <a:r>
                <a:rPr sz="1725" spc="-4" dirty="0">
                  <a:latin typeface="Calibri"/>
                  <a:cs typeface="Calibri"/>
                </a:rPr>
                <a:t>SpanBERT,	</a:t>
              </a:r>
              <a:r>
                <a:rPr sz="1725" dirty="0">
                  <a:latin typeface="Calibri"/>
                  <a:cs typeface="Calibri"/>
                </a:rPr>
                <a:t>+++</a:t>
              </a:r>
              <a:endParaRPr sz="1725">
                <a:latin typeface="Calibri"/>
                <a:cs typeface="Calibri"/>
              </a:endParaRPr>
            </a:p>
            <a:p>
              <a:pPr marL="9525">
                <a:spcBef>
                  <a:spcPts val="1328"/>
                </a:spcBef>
              </a:pPr>
              <a:r>
                <a:rPr sz="1575" spc="-4" dirty="0">
                  <a:latin typeface="Calibri"/>
                  <a:cs typeface="Calibri"/>
                </a:rPr>
                <a:t>Some generally </a:t>
              </a:r>
              <a:r>
                <a:rPr sz="1575" dirty="0">
                  <a:latin typeface="Calibri"/>
                  <a:cs typeface="Calibri"/>
                </a:rPr>
                <a:t>accepted </a:t>
              </a:r>
              <a:r>
                <a:rPr sz="1575" spc="-4" dirty="0">
                  <a:latin typeface="Calibri"/>
                  <a:cs typeface="Calibri"/>
                </a:rPr>
                <a:t>improvements </a:t>
              </a:r>
              <a:r>
                <a:rPr sz="1575" dirty="0">
                  <a:latin typeface="Calibri"/>
                  <a:cs typeface="Calibri"/>
                </a:rPr>
                <a:t>to the </a:t>
              </a:r>
              <a:r>
                <a:rPr sz="1575" spc="-4" dirty="0">
                  <a:latin typeface="Calibri"/>
                  <a:cs typeface="Calibri"/>
                </a:rPr>
                <a:t>BERT pretraining</a:t>
              </a:r>
              <a:r>
                <a:rPr sz="1575" spc="26" dirty="0">
                  <a:latin typeface="Calibri"/>
                  <a:cs typeface="Calibri"/>
                </a:rPr>
                <a:t> </a:t>
              </a:r>
              <a:r>
                <a:rPr sz="1575" spc="-4" dirty="0">
                  <a:latin typeface="Calibri"/>
                  <a:cs typeface="Calibri"/>
                </a:rPr>
                <a:t>formula:</a:t>
              </a:r>
              <a:endParaRPr sz="1575">
                <a:latin typeface="Calibri"/>
                <a:cs typeface="Calibri"/>
              </a:endParaRPr>
            </a:p>
            <a:p>
              <a:pPr marL="266700" indent="-257175">
                <a:spcBef>
                  <a:spcPts val="379"/>
                </a:spcBef>
                <a:buClr>
                  <a:srgbClr val="8B1515"/>
                </a:buClr>
                <a:buFont typeface="Times New Roman"/>
                <a:buChar char="•"/>
                <a:tabLst>
                  <a:tab pos="266224" algn="l"/>
                  <a:tab pos="266700" algn="l"/>
                </a:tabLst>
              </a:pPr>
              <a:r>
                <a:rPr sz="1575" spc="-4" dirty="0">
                  <a:latin typeface="Calibri"/>
                  <a:cs typeface="Calibri"/>
                </a:rPr>
                <a:t>RoBERTa: </a:t>
              </a:r>
              <a:r>
                <a:rPr sz="1575" dirty="0">
                  <a:latin typeface="Calibri"/>
                  <a:cs typeface="Calibri"/>
                </a:rPr>
                <a:t>mainly </a:t>
              </a:r>
              <a:r>
                <a:rPr sz="1575" spc="-4" dirty="0">
                  <a:latin typeface="Calibri"/>
                  <a:cs typeface="Calibri"/>
                </a:rPr>
                <a:t>just </a:t>
              </a:r>
              <a:r>
                <a:rPr sz="1575" dirty="0">
                  <a:latin typeface="Calibri"/>
                  <a:cs typeface="Calibri"/>
                </a:rPr>
                <a:t>train </a:t>
              </a:r>
              <a:r>
                <a:rPr sz="1575" spc="-4" dirty="0">
                  <a:latin typeface="Calibri"/>
                  <a:cs typeface="Calibri"/>
                </a:rPr>
                <a:t>BERT for longer </a:t>
              </a:r>
              <a:r>
                <a:rPr sz="1575" dirty="0">
                  <a:latin typeface="Calibri"/>
                  <a:cs typeface="Calibri"/>
                </a:rPr>
                <a:t>and remove </a:t>
              </a:r>
              <a:r>
                <a:rPr sz="1575" spc="-4" dirty="0">
                  <a:latin typeface="Calibri"/>
                  <a:cs typeface="Calibri"/>
                </a:rPr>
                <a:t>next sentence</a:t>
              </a:r>
              <a:r>
                <a:rPr sz="1575" spc="23" dirty="0">
                  <a:latin typeface="Calibri"/>
                  <a:cs typeface="Calibri"/>
                </a:rPr>
                <a:t> </a:t>
              </a:r>
              <a:r>
                <a:rPr sz="1575" spc="-4" dirty="0">
                  <a:latin typeface="Calibri"/>
                  <a:cs typeface="Calibri"/>
                </a:rPr>
                <a:t>prediction!</a:t>
              </a:r>
              <a:endParaRPr sz="1575">
                <a:latin typeface="Calibri"/>
                <a:cs typeface="Calibri"/>
              </a:endParaRPr>
            </a:p>
            <a:p>
              <a:pPr marL="266700" indent="-257175">
                <a:spcBef>
                  <a:spcPts val="379"/>
                </a:spcBef>
                <a:buClr>
                  <a:srgbClr val="8B1515"/>
                </a:buClr>
                <a:buFont typeface="Times New Roman"/>
                <a:buChar char="•"/>
                <a:tabLst>
                  <a:tab pos="266224" algn="l"/>
                  <a:tab pos="266700" algn="l"/>
                </a:tabLst>
              </a:pPr>
              <a:r>
                <a:rPr sz="1575" spc="-4" dirty="0">
                  <a:latin typeface="Calibri"/>
                  <a:cs typeface="Calibri"/>
                </a:rPr>
                <a:t>SpanBERT: </a:t>
              </a:r>
              <a:r>
                <a:rPr sz="1575" dirty="0">
                  <a:latin typeface="Calibri"/>
                  <a:cs typeface="Calibri"/>
                </a:rPr>
                <a:t>masking contiguous </a:t>
              </a:r>
              <a:r>
                <a:rPr sz="1575" spc="-4" dirty="0">
                  <a:latin typeface="Calibri"/>
                  <a:cs typeface="Calibri"/>
                </a:rPr>
                <a:t>spans of </a:t>
              </a:r>
              <a:r>
                <a:rPr sz="1575" dirty="0">
                  <a:latin typeface="Calibri"/>
                  <a:cs typeface="Calibri"/>
                </a:rPr>
                <a:t>words makes a </a:t>
              </a:r>
              <a:r>
                <a:rPr sz="1575" spc="-4" dirty="0">
                  <a:latin typeface="Calibri"/>
                  <a:cs typeface="Calibri"/>
                </a:rPr>
                <a:t>harder, </a:t>
              </a:r>
              <a:r>
                <a:rPr sz="1575" dirty="0">
                  <a:latin typeface="Calibri"/>
                  <a:cs typeface="Calibri"/>
                </a:rPr>
                <a:t>more </a:t>
              </a:r>
              <a:r>
                <a:rPr sz="1575" spc="-8" dirty="0">
                  <a:latin typeface="Calibri"/>
                  <a:cs typeface="Calibri"/>
                </a:rPr>
                <a:t>useful </a:t>
              </a:r>
              <a:r>
                <a:rPr sz="1575" spc="-4" dirty="0">
                  <a:latin typeface="Calibri"/>
                  <a:cs typeface="Calibri"/>
                </a:rPr>
                <a:t>pretraining</a:t>
              </a:r>
              <a:r>
                <a:rPr sz="1575" spc="-38" dirty="0">
                  <a:latin typeface="Calibri"/>
                  <a:cs typeface="Calibri"/>
                </a:rPr>
                <a:t> </a:t>
              </a:r>
              <a:r>
                <a:rPr sz="1575" dirty="0">
                  <a:latin typeface="Calibri"/>
                  <a:cs typeface="Calibri"/>
                </a:rPr>
                <a:t>task</a:t>
              </a:r>
              <a:endParaRPr sz="1575">
                <a:latin typeface="Calibri"/>
                <a:cs typeface="Calibri"/>
              </a:endParaRPr>
            </a:p>
          </p:txBody>
        </p:sp>
        <p:grpSp>
          <p:nvGrpSpPr>
            <p:cNvPr id="4" name="object 4"/>
            <p:cNvGrpSpPr/>
            <p:nvPr/>
          </p:nvGrpSpPr>
          <p:grpSpPr>
            <a:xfrm>
              <a:off x="2232518" y="3772901"/>
              <a:ext cx="2975609" cy="1403985"/>
              <a:chOff x="944689" y="3887533"/>
              <a:chExt cx="3967479" cy="1871980"/>
            </a:xfrm>
          </p:grpSpPr>
          <p:sp>
            <p:nvSpPr>
              <p:cNvPr id="5" name="object 5"/>
              <p:cNvSpPr/>
              <p:nvPr/>
            </p:nvSpPr>
            <p:spPr>
              <a:xfrm>
                <a:off x="1101852" y="3912120"/>
                <a:ext cx="913130" cy="485140"/>
              </a:xfrm>
              <a:custGeom>
                <a:avLst/>
                <a:gdLst/>
                <a:ahLst/>
                <a:cxnLst/>
                <a:rect l="l" t="t" r="r" b="b"/>
                <a:pathLst>
                  <a:path w="913130" h="485139">
                    <a:moveTo>
                      <a:pt x="150876" y="1511"/>
                    </a:moveTo>
                    <a:lnTo>
                      <a:pt x="0" y="1511"/>
                    </a:lnTo>
                    <a:lnTo>
                      <a:pt x="0" y="484619"/>
                    </a:lnTo>
                    <a:lnTo>
                      <a:pt x="150876" y="484619"/>
                    </a:lnTo>
                    <a:lnTo>
                      <a:pt x="150876" y="1511"/>
                    </a:lnTo>
                    <a:close/>
                  </a:path>
                  <a:path w="913130" h="485139">
                    <a:moveTo>
                      <a:pt x="912876" y="0"/>
                    </a:moveTo>
                    <a:lnTo>
                      <a:pt x="762000" y="0"/>
                    </a:lnTo>
                    <a:lnTo>
                      <a:pt x="762000" y="483095"/>
                    </a:lnTo>
                    <a:lnTo>
                      <a:pt x="912876" y="483095"/>
                    </a:lnTo>
                    <a:lnTo>
                      <a:pt x="912876" y="0"/>
                    </a:lnTo>
                    <a:close/>
                  </a:path>
                </a:pathLst>
              </a:custGeom>
              <a:solidFill>
                <a:srgbClr val="E34848"/>
              </a:solidFill>
            </p:spPr>
            <p:txBody>
              <a:bodyPr wrap="square" lIns="0" tIns="0" rIns="0" bIns="0" rtlCol="0"/>
              <a:lstStyle/>
              <a:p>
                <a:endParaRPr sz="1350"/>
              </a:p>
            </p:txBody>
          </p:sp>
          <p:sp>
            <p:nvSpPr>
              <p:cNvPr id="6" name="object 6"/>
              <p:cNvSpPr/>
              <p:nvPr/>
            </p:nvSpPr>
            <p:spPr>
              <a:xfrm>
                <a:off x="1252728" y="4114927"/>
                <a:ext cx="611505" cy="77470"/>
              </a:xfrm>
              <a:custGeom>
                <a:avLst/>
                <a:gdLst/>
                <a:ahLst/>
                <a:cxnLst/>
                <a:rect l="l" t="t" r="r" b="b"/>
                <a:pathLst>
                  <a:path w="611505" h="77470">
                    <a:moveTo>
                      <a:pt x="76072" y="1143"/>
                    </a:moveTo>
                    <a:lnTo>
                      <a:pt x="0" y="39370"/>
                    </a:lnTo>
                    <a:lnTo>
                      <a:pt x="76327" y="77343"/>
                    </a:lnTo>
                    <a:lnTo>
                      <a:pt x="76221" y="45593"/>
                    </a:lnTo>
                    <a:lnTo>
                      <a:pt x="63500" y="45593"/>
                    </a:lnTo>
                    <a:lnTo>
                      <a:pt x="63500" y="32893"/>
                    </a:lnTo>
                    <a:lnTo>
                      <a:pt x="76178" y="32863"/>
                    </a:lnTo>
                    <a:lnTo>
                      <a:pt x="76072" y="1143"/>
                    </a:lnTo>
                    <a:close/>
                  </a:path>
                  <a:path w="611505" h="77470">
                    <a:moveTo>
                      <a:pt x="598742" y="31750"/>
                    </a:moveTo>
                    <a:lnTo>
                      <a:pt x="547751" y="31750"/>
                    </a:lnTo>
                    <a:lnTo>
                      <a:pt x="547751" y="44450"/>
                    </a:lnTo>
                    <a:lnTo>
                      <a:pt x="534998" y="44480"/>
                    </a:lnTo>
                    <a:lnTo>
                      <a:pt x="535051" y="76200"/>
                    </a:lnTo>
                    <a:lnTo>
                      <a:pt x="611251" y="37973"/>
                    </a:lnTo>
                    <a:lnTo>
                      <a:pt x="598742" y="31750"/>
                    </a:lnTo>
                    <a:close/>
                  </a:path>
                  <a:path w="611505" h="77470">
                    <a:moveTo>
                      <a:pt x="76178" y="32863"/>
                    </a:moveTo>
                    <a:lnTo>
                      <a:pt x="63500" y="32893"/>
                    </a:lnTo>
                    <a:lnTo>
                      <a:pt x="63500" y="45593"/>
                    </a:lnTo>
                    <a:lnTo>
                      <a:pt x="76221" y="45562"/>
                    </a:lnTo>
                    <a:lnTo>
                      <a:pt x="76178" y="32863"/>
                    </a:lnTo>
                    <a:close/>
                  </a:path>
                  <a:path w="611505" h="77470">
                    <a:moveTo>
                      <a:pt x="76221" y="45562"/>
                    </a:moveTo>
                    <a:lnTo>
                      <a:pt x="63500" y="45593"/>
                    </a:lnTo>
                    <a:lnTo>
                      <a:pt x="76221" y="45593"/>
                    </a:lnTo>
                    <a:close/>
                  </a:path>
                  <a:path w="611505" h="77470">
                    <a:moveTo>
                      <a:pt x="534976" y="31780"/>
                    </a:moveTo>
                    <a:lnTo>
                      <a:pt x="76178" y="32863"/>
                    </a:lnTo>
                    <a:lnTo>
                      <a:pt x="76221" y="45562"/>
                    </a:lnTo>
                    <a:lnTo>
                      <a:pt x="534998" y="44480"/>
                    </a:lnTo>
                    <a:lnTo>
                      <a:pt x="534976" y="31780"/>
                    </a:lnTo>
                    <a:close/>
                  </a:path>
                  <a:path w="611505" h="77470">
                    <a:moveTo>
                      <a:pt x="547751" y="31750"/>
                    </a:moveTo>
                    <a:lnTo>
                      <a:pt x="534976" y="31780"/>
                    </a:lnTo>
                    <a:lnTo>
                      <a:pt x="534998" y="44480"/>
                    </a:lnTo>
                    <a:lnTo>
                      <a:pt x="547751" y="44450"/>
                    </a:lnTo>
                    <a:lnTo>
                      <a:pt x="547751" y="31750"/>
                    </a:lnTo>
                    <a:close/>
                  </a:path>
                  <a:path w="611505" h="77470">
                    <a:moveTo>
                      <a:pt x="534923" y="0"/>
                    </a:moveTo>
                    <a:lnTo>
                      <a:pt x="534976" y="31780"/>
                    </a:lnTo>
                    <a:lnTo>
                      <a:pt x="598742" y="31750"/>
                    </a:lnTo>
                    <a:lnTo>
                      <a:pt x="534923" y="0"/>
                    </a:lnTo>
                    <a:close/>
                  </a:path>
                </a:pathLst>
              </a:custGeom>
              <a:solidFill>
                <a:srgbClr val="000000"/>
              </a:solidFill>
            </p:spPr>
            <p:txBody>
              <a:bodyPr wrap="square" lIns="0" tIns="0" rIns="0" bIns="0" rtlCol="0"/>
              <a:lstStyle/>
              <a:p>
                <a:endParaRPr sz="1350"/>
              </a:p>
            </p:txBody>
          </p:sp>
          <p:sp>
            <p:nvSpPr>
              <p:cNvPr id="7" name="object 7"/>
              <p:cNvSpPr/>
              <p:nvPr/>
            </p:nvSpPr>
            <p:spPr>
              <a:xfrm>
                <a:off x="2549652" y="3921252"/>
                <a:ext cx="151130" cy="481965"/>
              </a:xfrm>
              <a:custGeom>
                <a:avLst/>
                <a:gdLst/>
                <a:ahLst/>
                <a:cxnLst/>
                <a:rect l="l" t="t" r="r" b="b"/>
                <a:pathLst>
                  <a:path w="151130"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8" name="object 8"/>
              <p:cNvSpPr/>
              <p:nvPr/>
            </p:nvSpPr>
            <p:spPr>
              <a:xfrm>
                <a:off x="2014727" y="4115943"/>
                <a:ext cx="535940" cy="82550"/>
              </a:xfrm>
              <a:custGeom>
                <a:avLst/>
                <a:gdLst/>
                <a:ahLst/>
                <a:cxnLst/>
                <a:rect l="l" t="t" r="r" b="b"/>
                <a:pathLst>
                  <a:path w="535939" h="82550">
                    <a:moveTo>
                      <a:pt x="460248" y="5841"/>
                    </a:moveTo>
                    <a:lnTo>
                      <a:pt x="459717" y="37652"/>
                    </a:lnTo>
                    <a:lnTo>
                      <a:pt x="472440" y="37845"/>
                    </a:lnTo>
                    <a:lnTo>
                      <a:pt x="472186" y="50545"/>
                    </a:lnTo>
                    <a:lnTo>
                      <a:pt x="459502" y="50545"/>
                    </a:lnTo>
                    <a:lnTo>
                      <a:pt x="458978" y="82041"/>
                    </a:lnTo>
                    <a:lnTo>
                      <a:pt x="524685" y="50545"/>
                    </a:lnTo>
                    <a:lnTo>
                      <a:pt x="472186" y="50545"/>
                    </a:lnTo>
                    <a:lnTo>
                      <a:pt x="459506" y="50352"/>
                    </a:lnTo>
                    <a:lnTo>
                      <a:pt x="525087" y="50352"/>
                    </a:lnTo>
                    <a:lnTo>
                      <a:pt x="535813" y="45211"/>
                    </a:lnTo>
                    <a:lnTo>
                      <a:pt x="460248" y="5841"/>
                    </a:lnTo>
                    <a:close/>
                  </a:path>
                  <a:path w="535939" h="82550">
                    <a:moveTo>
                      <a:pt x="76835" y="0"/>
                    </a:moveTo>
                    <a:lnTo>
                      <a:pt x="0" y="36956"/>
                    </a:lnTo>
                    <a:lnTo>
                      <a:pt x="75565" y="76199"/>
                    </a:lnTo>
                    <a:lnTo>
                      <a:pt x="76093" y="44516"/>
                    </a:lnTo>
                    <a:lnTo>
                      <a:pt x="63373" y="44322"/>
                    </a:lnTo>
                    <a:lnTo>
                      <a:pt x="63627" y="31622"/>
                    </a:lnTo>
                    <a:lnTo>
                      <a:pt x="76307" y="31622"/>
                    </a:lnTo>
                    <a:lnTo>
                      <a:pt x="76835" y="0"/>
                    </a:lnTo>
                    <a:close/>
                  </a:path>
                  <a:path w="535939" h="82550">
                    <a:moveTo>
                      <a:pt x="459717" y="37652"/>
                    </a:moveTo>
                    <a:lnTo>
                      <a:pt x="459506" y="50352"/>
                    </a:lnTo>
                    <a:lnTo>
                      <a:pt x="472186" y="50545"/>
                    </a:lnTo>
                    <a:lnTo>
                      <a:pt x="472440" y="37845"/>
                    </a:lnTo>
                    <a:lnTo>
                      <a:pt x="459717" y="37652"/>
                    </a:lnTo>
                    <a:close/>
                  </a:path>
                  <a:path w="535939" h="82550">
                    <a:moveTo>
                      <a:pt x="76304" y="31815"/>
                    </a:moveTo>
                    <a:lnTo>
                      <a:pt x="76093" y="44516"/>
                    </a:lnTo>
                    <a:lnTo>
                      <a:pt x="459506" y="50352"/>
                    </a:lnTo>
                    <a:lnTo>
                      <a:pt x="459717" y="37652"/>
                    </a:lnTo>
                    <a:lnTo>
                      <a:pt x="76304" y="31815"/>
                    </a:lnTo>
                    <a:close/>
                  </a:path>
                  <a:path w="535939" h="82550">
                    <a:moveTo>
                      <a:pt x="63627" y="31622"/>
                    </a:moveTo>
                    <a:lnTo>
                      <a:pt x="63373" y="44322"/>
                    </a:lnTo>
                    <a:lnTo>
                      <a:pt x="76093" y="44516"/>
                    </a:lnTo>
                    <a:lnTo>
                      <a:pt x="76304" y="31815"/>
                    </a:lnTo>
                    <a:lnTo>
                      <a:pt x="63627" y="31622"/>
                    </a:lnTo>
                    <a:close/>
                  </a:path>
                  <a:path w="535939" h="82550">
                    <a:moveTo>
                      <a:pt x="76307" y="31622"/>
                    </a:moveTo>
                    <a:lnTo>
                      <a:pt x="63627" y="31622"/>
                    </a:lnTo>
                    <a:lnTo>
                      <a:pt x="76304" y="31815"/>
                    </a:lnTo>
                    <a:lnTo>
                      <a:pt x="76307" y="31622"/>
                    </a:lnTo>
                    <a:close/>
                  </a:path>
                </a:pathLst>
              </a:custGeom>
              <a:solidFill>
                <a:srgbClr val="000000"/>
              </a:solidFill>
            </p:spPr>
            <p:txBody>
              <a:bodyPr wrap="square" lIns="0" tIns="0" rIns="0" bIns="0" rtlCol="0"/>
              <a:lstStyle/>
              <a:p>
                <a:endParaRPr sz="1350"/>
              </a:p>
            </p:txBody>
          </p:sp>
          <p:sp>
            <p:nvSpPr>
              <p:cNvPr id="9" name="object 9"/>
              <p:cNvSpPr/>
              <p:nvPr/>
            </p:nvSpPr>
            <p:spPr>
              <a:xfrm>
                <a:off x="3236975" y="3921252"/>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0" name="object 10"/>
              <p:cNvSpPr/>
              <p:nvPr/>
            </p:nvSpPr>
            <p:spPr>
              <a:xfrm>
                <a:off x="2700528" y="4123944"/>
                <a:ext cx="535940" cy="76200"/>
              </a:xfrm>
              <a:custGeom>
                <a:avLst/>
                <a:gdLst/>
                <a:ahLst/>
                <a:cxnLst/>
                <a:rect l="l" t="t" r="r" b="b"/>
                <a:pathLst>
                  <a:path w="535939" h="76200">
                    <a:moveTo>
                      <a:pt x="76200" y="0"/>
                    </a:moveTo>
                    <a:lnTo>
                      <a:pt x="0" y="38099"/>
                    </a:lnTo>
                    <a:lnTo>
                      <a:pt x="76200" y="76199"/>
                    </a:lnTo>
                    <a:lnTo>
                      <a:pt x="76200" y="44449"/>
                    </a:lnTo>
                    <a:lnTo>
                      <a:pt x="63500" y="44449"/>
                    </a:lnTo>
                    <a:lnTo>
                      <a:pt x="63500" y="31749"/>
                    </a:lnTo>
                    <a:lnTo>
                      <a:pt x="76200" y="31749"/>
                    </a:lnTo>
                    <a:lnTo>
                      <a:pt x="76200" y="0"/>
                    </a:lnTo>
                    <a:close/>
                  </a:path>
                  <a:path w="535939" h="76200">
                    <a:moveTo>
                      <a:pt x="459613" y="0"/>
                    </a:moveTo>
                    <a:lnTo>
                      <a:pt x="459613" y="76199"/>
                    </a:lnTo>
                    <a:lnTo>
                      <a:pt x="523113" y="44449"/>
                    </a:lnTo>
                    <a:lnTo>
                      <a:pt x="472313" y="44449"/>
                    </a:lnTo>
                    <a:lnTo>
                      <a:pt x="472313" y="31749"/>
                    </a:lnTo>
                    <a:lnTo>
                      <a:pt x="523113" y="31749"/>
                    </a:lnTo>
                    <a:lnTo>
                      <a:pt x="459613" y="0"/>
                    </a:lnTo>
                    <a:close/>
                  </a:path>
                  <a:path w="535939" h="76200">
                    <a:moveTo>
                      <a:pt x="76200" y="31749"/>
                    </a:moveTo>
                    <a:lnTo>
                      <a:pt x="63500" y="31749"/>
                    </a:lnTo>
                    <a:lnTo>
                      <a:pt x="63500" y="44449"/>
                    </a:lnTo>
                    <a:lnTo>
                      <a:pt x="76200" y="44449"/>
                    </a:lnTo>
                    <a:lnTo>
                      <a:pt x="76200" y="31749"/>
                    </a:lnTo>
                    <a:close/>
                  </a:path>
                  <a:path w="535939" h="76200">
                    <a:moveTo>
                      <a:pt x="459613" y="31749"/>
                    </a:moveTo>
                    <a:lnTo>
                      <a:pt x="76200" y="31749"/>
                    </a:lnTo>
                    <a:lnTo>
                      <a:pt x="76200" y="44449"/>
                    </a:lnTo>
                    <a:lnTo>
                      <a:pt x="459613" y="44449"/>
                    </a:lnTo>
                    <a:lnTo>
                      <a:pt x="459613" y="31749"/>
                    </a:lnTo>
                    <a:close/>
                  </a:path>
                  <a:path w="535939" h="76200">
                    <a:moveTo>
                      <a:pt x="523113" y="31749"/>
                    </a:moveTo>
                    <a:lnTo>
                      <a:pt x="472313" y="31749"/>
                    </a:lnTo>
                    <a:lnTo>
                      <a:pt x="472313" y="44449"/>
                    </a:lnTo>
                    <a:lnTo>
                      <a:pt x="523113" y="44449"/>
                    </a:lnTo>
                    <a:lnTo>
                      <a:pt x="535813" y="38099"/>
                    </a:lnTo>
                    <a:lnTo>
                      <a:pt x="523113" y="31749"/>
                    </a:lnTo>
                    <a:close/>
                  </a:path>
                </a:pathLst>
              </a:custGeom>
              <a:solidFill>
                <a:srgbClr val="000000"/>
              </a:solidFill>
            </p:spPr>
            <p:txBody>
              <a:bodyPr wrap="square" lIns="0" tIns="0" rIns="0" bIns="0" rtlCol="0"/>
              <a:lstStyle/>
              <a:p>
                <a:endParaRPr sz="1350"/>
              </a:p>
            </p:txBody>
          </p:sp>
          <p:sp>
            <p:nvSpPr>
              <p:cNvPr id="11" name="object 11"/>
              <p:cNvSpPr/>
              <p:nvPr/>
            </p:nvSpPr>
            <p:spPr>
              <a:xfrm>
                <a:off x="3922775" y="3921252"/>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2" name="object 12"/>
              <p:cNvSpPr/>
              <p:nvPr/>
            </p:nvSpPr>
            <p:spPr>
              <a:xfrm>
                <a:off x="3387852" y="4123944"/>
                <a:ext cx="535940" cy="76200"/>
              </a:xfrm>
              <a:custGeom>
                <a:avLst/>
                <a:gdLst/>
                <a:ahLst/>
                <a:cxnLst/>
                <a:rect l="l" t="t" r="r" b="b"/>
                <a:pathLst>
                  <a:path w="535939" h="76200">
                    <a:moveTo>
                      <a:pt x="76200" y="0"/>
                    </a:moveTo>
                    <a:lnTo>
                      <a:pt x="0" y="38099"/>
                    </a:lnTo>
                    <a:lnTo>
                      <a:pt x="76200" y="76199"/>
                    </a:lnTo>
                    <a:lnTo>
                      <a:pt x="76200" y="44449"/>
                    </a:lnTo>
                    <a:lnTo>
                      <a:pt x="63500" y="44449"/>
                    </a:lnTo>
                    <a:lnTo>
                      <a:pt x="63500" y="31749"/>
                    </a:lnTo>
                    <a:lnTo>
                      <a:pt x="76200" y="31749"/>
                    </a:lnTo>
                    <a:lnTo>
                      <a:pt x="76200" y="0"/>
                    </a:lnTo>
                    <a:close/>
                  </a:path>
                  <a:path w="535939" h="76200">
                    <a:moveTo>
                      <a:pt x="459613" y="0"/>
                    </a:moveTo>
                    <a:lnTo>
                      <a:pt x="459613" y="76199"/>
                    </a:lnTo>
                    <a:lnTo>
                      <a:pt x="523113" y="44449"/>
                    </a:lnTo>
                    <a:lnTo>
                      <a:pt x="472313" y="44449"/>
                    </a:lnTo>
                    <a:lnTo>
                      <a:pt x="472313" y="31749"/>
                    </a:lnTo>
                    <a:lnTo>
                      <a:pt x="523113" y="31749"/>
                    </a:lnTo>
                    <a:lnTo>
                      <a:pt x="459613" y="0"/>
                    </a:lnTo>
                    <a:close/>
                  </a:path>
                  <a:path w="535939" h="76200">
                    <a:moveTo>
                      <a:pt x="76200" y="31749"/>
                    </a:moveTo>
                    <a:lnTo>
                      <a:pt x="63500" y="31749"/>
                    </a:lnTo>
                    <a:lnTo>
                      <a:pt x="63500" y="44449"/>
                    </a:lnTo>
                    <a:lnTo>
                      <a:pt x="76200" y="44449"/>
                    </a:lnTo>
                    <a:lnTo>
                      <a:pt x="76200" y="31749"/>
                    </a:lnTo>
                    <a:close/>
                  </a:path>
                  <a:path w="535939" h="76200">
                    <a:moveTo>
                      <a:pt x="459613" y="31749"/>
                    </a:moveTo>
                    <a:lnTo>
                      <a:pt x="76200" y="31749"/>
                    </a:lnTo>
                    <a:lnTo>
                      <a:pt x="76200" y="44449"/>
                    </a:lnTo>
                    <a:lnTo>
                      <a:pt x="459613" y="44449"/>
                    </a:lnTo>
                    <a:lnTo>
                      <a:pt x="459613" y="31749"/>
                    </a:lnTo>
                    <a:close/>
                  </a:path>
                  <a:path w="535939" h="76200">
                    <a:moveTo>
                      <a:pt x="523113" y="31749"/>
                    </a:moveTo>
                    <a:lnTo>
                      <a:pt x="472313" y="31749"/>
                    </a:lnTo>
                    <a:lnTo>
                      <a:pt x="472313" y="44449"/>
                    </a:lnTo>
                    <a:lnTo>
                      <a:pt x="523113" y="44449"/>
                    </a:lnTo>
                    <a:lnTo>
                      <a:pt x="535813" y="38099"/>
                    </a:lnTo>
                    <a:lnTo>
                      <a:pt x="523113" y="31749"/>
                    </a:lnTo>
                    <a:close/>
                  </a:path>
                </a:pathLst>
              </a:custGeom>
              <a:solidFill>
                <a:srgbClr val="000000"/>
              </a:solidFill>
            </p:spPr>
            <p:txBody>
              <a:bodyPr wrap="square" lIns="0" tIns="0" rIns="0" bIns="0" rtlCol="0"/>
              <a:lstStyle/>
              <a:p>
                <a:endParaRPr sz="1350"/>
              </a:p>
            </p:txBody>
          </p:sp>
          <p:sp>
            <p:nvSpPr>
              <p:cNvPr id="13" name="object 13"/>
              <p:cNvSpPr/>
              <p:nvPr/>
            </p:nvSpPr>
            <p:spPr>
              <a:xfrm>
                <a:off x="4610099" y="3921252"/>
                <a:ext cx="151130" cy="481965"/>
              </a:xfrm>
              <a:custGeom>
                <a:avLst/>
                <a:gdLst/>
                <a:ahLst/>
                <a:cxnLst/>
                <a:rect l="l" t="t" r="r" b="b"/>
                <a:pathLst>
                  <a:path w="151129" h="481964">
                    <a:moveTo>
                      <a:pt x="150875" y="0"/>
                    </a:moveTo>
                    <a:lnTo>
                      <a:pt x="0" y="0"/>
                    </a:lnTo>
                    <a:lnTo>
                      <a:pt x="0" y="481584"/>
                    </a:lnTo>
                    <a:lnTo>
                      <a:pt x="150875" y="481584"/>
                    </a:lnTo>
                    <a:lnTo>
                      <a:pt x="150875" y="0"/>
                    </a:lnTo>
                    <a:close/>
                  </a:path>
                </a:pathLst>
              </a:custGeom>
              <a:solidFill>
                <a:srgbClr val="E34848"/>
              </a:solidFill>
            </p:spPr>
            <p:txBody>
              <a:bodyPr wrap="square" lIns="0" tIns="0" rIns="0" bIns="0" rtlCol="0"/>
              <a:lstStyle/>
              <a:p>
                <a:endParaRPr sz="1350"/>
              </a:p>
            </p:txBody>
          </p:sp>
          <p:sp>
            <p:nvSpPr>
              <p:cNvPr id="14" name="object 14"/>
              <p:cNvSpPr/>
              <p:nvPr/>
            </p:nvSpPr>
            <p:spPr>
              <a:xfrm>
                <a:off x="4073652" y="4123944"/>
                <a:ext cx="535940" cy="76200"/>
              </a:xfrm>
              <a:custGeom>
                <a:avLst/>
                <a:gdLst/>
                <a:ahLst/>
                <a:cxnLst/>
                <a:rect l="l" t="t" r="r" b="b"/>
                <a:pathLst>
                  <a:path w="535939" h="76200">
                    <a:moveTo>
                      <a:pt x="76200" y="0"/>
                    </a:moveTo>
                    <a:lnTo>
                      <a:pt x="0" y="38099"/>
                    </a:lnTo>
                    <a:lnTo>
                      <a:pt x="76200" y="76199"/>
                    </a:lnTo>
                    <a:lnTo>
                      <a:pt x="76200" y="44449"/>
                    </a:lnTo>
                    <a:lnTo>
                      <a:pt x="63500" y="44449"/>
                    </a:lnTo>
                    <a:lnTo>
                      <a:pt x="63500" y="31749"/>
                    </a:lnTo>
                    <a:lnTo>
                      <a:pt x="76200" y="31749"/>
                    </a:lnTo>
                    <a:lnTo>
                      <a:pt x="76200" y="0"/>
                    </a:lnTo>
                    <a:close/>
                  </a:path>
                  <a:path w="535939" h="76200">
                    <a:moveTo>
                      <a:pt x="459613" y="0"/>
                    </a:moveTo>
                    <a:lnTo>
                      <a:pt x="459613" y="76199"/>
                    </a:lnTo>
                    <a:lnTo>
                      <a:pt x="523113" y="44449"/>
                    </a:lnTo>
                    <a:lnTo>
                      <a:pt x="472313" y="44449"/>
                    </a:lnTo>
                    <a:lnTo>
                      <a:pt x="472313" y="31749"/>
                    </a:lnTo>
                    <a:lnTo>
                      <a:pt x="523113" y="31749"/>
                    </a:lnTo>
                    <a:lnTo>
                      <a:pt x="459613" y="0"/>
                    </a:lnTo>
                    <a:close/>
                  </a:path>
                  <a:path w="535939" h="76200">
                    <a:moveTo>
                      <a:pt x="76200" y="31749"/>
                    </a:moveTo>
                    <a:lnTo>
                      <a:pt x="63500" y="31749"/>
                    </a:lnTo>
                    <a:lnTo>
                      <a:pt x="63500" y="44449"/>
                    </a:lnTo>
                    <a:lnTo>
                      <a:pt x="76200" y="44449"/>
                    </a:lnTo>
                    <a:lnTo>
                      <a:pt x="76200" y="31749"/>
                    </a:lnTo>
                    <a:close/>
                  </a:path>
                  <a:path w="535939" h="76200">
                    <a:moveTo>
                      <a:pt x="459613" y="31749"/>
                    </a:moveTo>
                    <a:lnTo>
                      <a:pt x="76200" y="31749"/>
                    </a:lnTo>
                    <a:lnTo>
                      <a:pt x="76200" y="44449"/>
                    </a:lnTo>
                    <a:lnTo>
                      <a:pt x="459613" y="44449"/>
                    </a:lnTo>
                    <a:lnTo>
                      <a:pt x="459613" y="31749"/>
                    </a:lnTo>
                    <a:close/>
                  </a:path>
                  <a:path w="535939" h="76200">
                    <a:moveTo>
                      <a:pt x="523113" y="31749"/>
                    </a:moveTo>
                    <a:lnTo>
                      <a:pt x="472313" y="31749"/>
                    </a:lnTo>
                    <a:lnTo>
                      <a:pt x="472313" y="44449"/>
                    </a:lnTo>
                    <a:lnTo>
                      <a:pt x="523113" y="44449"/>
                    </a:lnTo>
                    <a:lnTo>
                      <a:pt x="535813" y="38099"/>
                    </a:lnTo>
                    <a:lnTo>
                      <a:pt x="523113" y="31749"/>
                    </a:lnTo>
                    <a:close/>
                  </a:path>
                </a:pathLst>
              </a:custGeom>
              <a:solidFill>
                <a:srgbClr val="000000"/>
              </a:solidFill>
            </p:spPr>
            <p:txBody>
              <a:bodyPr wrap="square" lIns="0" tIns="0" rIns="0" bIns="0" rtlCol="0"/>
              <a:lstStyle/>
              <a:p>
                <a:endParaRPr sz="1350"/>
              </a:p>
            </p:txBody>
          </p:sp>
          <p:sp>
            <p:nvSpPr>
              <p:cNvPr id="15" name="object 15"/>
              <p:cNvSpPr/>
              <p:nvPr/>
            </p:nvSpPr>
            <p:spPr>
              <a:xfrm>
                <a:off x="1101852" y="4584192"/>
                <a:ext cx="913130" cy="483234"/>
              </a:xfrm>
              <a:custGeom>
                <a:avLst/>
                <a:gdLst/>
                <a:ahLst/>
                <a:cxnLst/>
                <a:rect l="l" t="t" r="r" b="b"/>
                <a:pathLst>
                  <a:path w="913130" h="483235">
                    <a:moveTo>
                      <a:pt x="150876" y="1524"/>
                    </a:moveTo>
                    <a:lnTo>
                      <a:pt x="0" y="1524"/>
                    </a:lnTo>
                    <a:lnTo>
                      <a:pt x="0" y="483108"/>
                    </a:lnTo>
                    <a:lnTo>
                      <a:pt x="150876" y="483108"/>
                    </a:lnTo>
                    <a:lnTo>
                      <a:pt x="150876" y="1524"/>
                    </a:lnTo>
                    <a:close/>
                  </a:path>
                  <a:path w="913130" h="483235">
                    <a:moveTo>
                      <a:pt x="912876" y="0"/>
                    </a:moveTo>
                    <a:lnTo>
                      <a:pt x="762000" y="0"/>
                    </a:lnTo>
                    <a:lnTo>
                      <a:pt x="762000" y="481584"/>
                    </a:lnTo>
                    <a:lnTo>
                      <a:pt x="912876" y="481584"/>
                    </a:lnTo>
                    <a:lnTo>
                      <a:pt x="912876" y="0"/>
                    </a:lnTo>
                    <a:close/>
                  </a:path>
                </a:pathLst>
              </a:custGeom>
              <a:solidFill>
                <a:srgbClr val="E34848"/>
              </a:solidFill>
            </p:spPr>
            <p:txBody>
              <a:bodyPr wrap="square" lIns="0" tIns="0" rIns="0" bIns="0" rtlCol="0"/>
              <a:lstStyle/>
              <a:p>
                <a:endParaRPr sz="1350"/>
              </a:p>
            </p:txBody>
          </p:sp>
          <p:sp>
            <p:nvSpPr>
              <p:cNvPr id="16" name="object 16"/>
              <p:cNvSpPr/>
              <p:nvPr/>
            </p:nvSpPr>
            <p:spPr>
              <a:xfrm>
                <a:off x="1252728" y="4787011"/>
                <a:ext cx="611505" cy="77470"/>
              </a:xfrm>
              <a:custGeom>
                <a:avLst/>
                <a:gdLst/>
                <a:ahLst/>
                <a:cxnLst/>
                <a:rect l="l" t="t" r="r" b="b"/>
                <a:pathLst>
                  <a:path w="611505" h="77470">
                    <a:moveTo>
                      <a:pt x="76072" y="1143"/>
                    </a:moveTo>
                    <a:lnTo>
                      <a:pt x="0" y="39369"/>
                    </a:lnTo>
                    <a:lnTo>
                      <a:pt x="76327" y="77343"/>
                    </a:lnTo>
                    <a:lnTo>
                      <a:pt x="76221" y="45593"/>
                    </a:lnTo>
                    <a:lnTo>
                      <a:pt x="63500" y="45593"/>
                    </a:lnTo>
                    <a:lnTo>
                      <a:pt x="63500" y="32893"/>
                    </a:lnTo>
                    <a:lnTo>
                      <a:pt x="76178" y="32863"/>
                    </a:lnTo>
                    <a:lnTo>
                      <a:pt x="76072" y="1143"/>
                    </a:lnTo>
                    <a:close/>
                  </a:path>
                  <a:path w="611505" h="77470">
                    <a:moveTo>
                      <a:pt x="598742" y="31750"/>
                    </a:moveTo>
                    <a:lnTo>
                      <a:pt x="547751" y="31750"/>
                    </a:lnTo>
                    <a:lnTo>
                      <a:pt x="547751" y="44450"/>
                    </a:lnTo>
                    <a:lnTo>
                      <a:pt x="534998" y="44480"/>
                    </a:lnTo>
                    <a:lnTo>
                      <a:pt x="535051" y="76200"/>
                    </a:lnTo>
                    <a:lnTo>
                      <a:pt x="611251" y="37972"/>
                    </a:lnTo>
                    <a:lnTo>
                      <a:pt x="598742" y="31750"/>
                    </a:lnTo>
                    <a:close/>
                  </a:path>
                  <a:path w="611505" h="77470">
                    <a:moveTo>
                      <a:pt x="76178" y="32863"/>
                    </a:moveTo>
                    <a:lnTo>
                      <a:pt x="63500" y="32893"/>
                    </a:lnTo>
                    <a:lnTo>
                      <a:pt x="63500" y="45593"/>
                    </a:lnTo>
                    <a:lnTo>
                      <a:pt x="76221" y="45562"/>
                    </a:lnTo>
                    <a:lnTo>
                      <a:pt x="76178" y="32863"/>
                    </a:lnTo>
                    <a:close/>
                  </a:path>
                  <a:path w="611505" h="77470">
                    <a:moveTo>
                      <a:pt x="76221" y="45562"/>
                    </a:moveTo>
                    <a:lnTo>
                      <a:pt x="63500" y="45593"/>
                    </a:lnTo>
                    <a:lnTo>
                      <a:pt x="76221" y="45593"/>
                    </a:lnTo>
                    <a:close/>
                  </a:path>
                  <a:path w="611505" h="77470">
                    <a:moveTo>
                      <a:pt x="534976" y="31780"/>
                    </a:moveTo>
                    <a:lnTo>
                      <a:pt x="76178" y="32863"/>
                    </a:lnTo>
                    <a:lnTo>
                      <a:pt x="76221" y="45562"/>
                    </a:lnTo>
                    <a:lnTo>
                      <a:pt x="534998" y="44480"/>
                    </a:lnTo>
                    <a:lnTo>
                      <a:pt x="534976" y="31780"/>
                    </a:lnTo>
                    <a:close/>
                  </a:path>
                  <a:path w="611505" h="77470">
                    <a:moveTo>
                      <a:pt x="547751" y="31750"/>
                    </a:moveTo>
                    <a:lnTo>
                      <a:pt x="534976" y="31780"/>
                    </a:lnTo>
                    <a:lnTo>
                      <a:pt x="534998" y="44480"/>
                    </a:lnTo>
                    <a:lnTo>
                      <a:pt x="547751" y="44450"/>
                    </a:lnTo>
                    <a:lnTo>
                      <a:pt x="547751" y="31750"/>
                    </a:lnTo>
                    <a:close/>
                  </a:path>
                  <a:path w="611505" h="77470">
                    <a:moveTo>
                      <a:pt x="534923" y="0"/>
                    </a:moveTo>
                    <a:lnTo>
                      <a:pt x="534976" y="31780"/>
                    </a:lnTo>
                    <a:lnTo>
                      <a:pt x="598742" y="31750"/>
                    </a:lnTo>
                    <a:lnTo>
                      <a:pt x="534923" y="0"/>
                    </a:lnTo>
                    <a:close/>
                  </a:path>
                </a:pathLst>
              </a:custGeom>
              <a:solidFill>
                <a:srgbClr val="000000"/>
              </a:solidFill>
            </p:spPr>
            <p:txBody>
              <a:bodyPr wrap="square" lIns="0" tIns="0" rIns="0" bIns="0" rtlCol="0"/>
              <a:lstStyle/>
              <a:p>
                <a:endParaRPr sz="1350"/>
              </a:p>
            </p:txBody>
          </p:sp>
          <p:sp>
            <p:nvSpPr>
              <p:cNvPr id="17" name="object 17"/>
              <p:cNvSpPr/>
              <p:nvPr/>
            </p:nvSpPr>
            <p:spPr>
              <a:xfrm>
                <a:off x="2549652" y="4591812"/>
                <a:ext cx="151130" cy="483234"/>
              </a:xfrm>
              <a:custGeom>
                <a:avLst/>
                <a:gdLst/>
                <a:ahLst/>
                <a:cxnLst/>
                <a:rect l="l" t="t" r="r" b="b"/>
                <a:pathLst>
                  <a:path w="151130"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18" name="object 18"/>
              <p:cNvSpPr/>
              <p:nvPr/>
            </p:nvSpPr>
            <p:spPr>
              <a:xfrm>
                <a:off x="2014727" y="4788027"/>
                <a:ext cx="535940" cy="82550"/>
              </a:xfrm>
              <a:custGeom>
                <a:avLst/>
                <a:gdLst/>
                <a:ahLst/>
                <a:cxnLst/>
                <a:rect l="l" t="t" r="r" b="b"/>
                <a:pathLst>
                  <a:path w="535939" h="82550">
                    <a:moveTo>
                      <a:pt x="460248" y="5842"/>
                    </a:moveTo>
                    <a:lnTo>
                      <a:pt x="459717" y="37652"/>
                    </a:lnTo>
                    <a:lnTo>
                      <a:pt x="472440" y="37846"/>
                    </a:lnTo>
                    <a:lnTo>
                      <a:pt x="472186" y="50546"/>
                    </a:lnTo>
                    <a:lnTo>
                      <a:pt x="459502" y="50546"/>
                    </a:lnTo>
                    <a:lnTo>
                      <a:pt x="458978" y="82042"/>
                    </a:lnTo>
                    <a:lnTo>
                      <a:pt x="524685" y="50546"/>
                    </a:lnTo>
                    <a:lnTo>
                      <a:pt x="472186" y="50546"/>
                    </a:lnTo>
                    <a:lnTo>
                      <a:pt x="459506" y="50352"/>
                    </a:lnTo>
                    <a:lnTo>
                      <a:pt x="525087" y="50352"/>
                    </a:lnTo>
                    <a:lnTo>
                      <a:pt x="535813" y="45212"/>
                    </a:lnTo>
                    <a:lnTo>
                      <a:pt x="460248" y="5842"/>
                    </a:lnTo>
                    <a:close/>
                  </a:path>
                  <a:path w="535939" h="82550">
                    <a:moveTo>
                      <a:pt x="76835" y="0"/>
                    </a:moveTo>
                    <a:lnTo>
                      <a:pt x="0" y="36956"/>
                    </a:lnTo>
                    <a:lnTo>
                      <a:pt x="75565" y="76200"/>
                    </a:lnTo>
                    <a:lnTo>
                      <a:pt x="76093" y="44516"/>
                    </a:lnTo>
                    <a:lnTo>
                      <a:pt x="63373" y="44323"/>
                    </a:lnTo>
                    <a:lnTo>
                      <a:pt x="63627" y="31623"/>
                    </a:lnTo>
                    <a:lnTo>
                      <a:pt x="76307" y="31623"/>
                    </a:lnTo>
                    <a:lnTo>
                      <a:pt x="76835" y="0"/>
                    </a:lnTo>
                    <a:close/>
                  </a:path>
                  <a:path w="535939" h="82550">
                    <a:moveTo>
                      <a:pt x="459717" y="37652"/>
                    </a:moveTo>
                    <a:lnTo>
                      <a:pt x="459506" y="50352"/>
                    </a:lnTo>
                    <a:lnTo>
                      <a:pt x="472186" y="50546"/>
                    </a:lnTo>
                    <a:lnTo>
                      <a:pt x="472440" y="37846"/>
                    </a:lnTo>
                    <a:lnTo>
                      <a:pt x="459717" y="37652"/>
                    </a:lnTo>
                    <a:close/>
                  </a:path>
                  <a:path w="535939" h="82550">
                    <a:moveTo>
                      <a:pt x="76304" y="31815"/>
                    </a:moveTo>
                    <a:lnTo>
                      <a:pt x="76093" y="44516"/>
                    </a:lnTo>
                    <a:lnTo>
                      <a:pt x="459506" y="50352"/>
                    </a:lnTo>
                    <a:lnTo>
                      <a:pt x="459717" y="37652"/>
                    </a:lnTo>
                    <a:lnTo>
                      <a:pt x="76304" y="31815"/>
                    </a:lnTo>
                    <a:close/>
                  </a:path>
                  <a:path w="535939" h="82550">
                    <a:moveTo>
                      <a:pt x="63627" y="31623"/>
                    </a:moveTo>
                    <a:lnTo>
                      <a:pt x="63373" y="44323"/>
                    </a:lnTo>
                    <a:lnTo>
                      <a:pt x="76093" y="44516"/>
                    </a:lnTo>
                    <a:lnTo>
                      <a:pt x="76304" y="31815"/>
                    </a:lnTo>
                    <a:lnTo>
                      <a:pt x="63627" y="31623"/>
                    </a:lnTo>
                    <a:close/>
                  </a:path>
                  <a:path w="535939" h="82550">
                    <a:moveTo>
                      <a:pt x="76307" y="31623"/>
                    </a:moveTo>
                    <a:lnTo>
                      <a:pt x="63627"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19" name="object 19"/>
              <p:cNvSpPr/>
              <p:nvPr/>
            </p:nvSpPr>
            <p:spPr>
              <a:xfrm>
                <a:off x="3236975" y="4591812"/>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20" name="object 20"/>
              <p:cNvSpPr/>
              <p:nvPr/>
            </p:nvSpPr>
            <p:spPr>
              <a:xfrm>
                <a:off x="2700528" y="4794504"/>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1" name="object 21"/>
              <p:cNvSpPr/>
              <p:nvPr/>
            </p:nvSpPr>
            <p:spPr>
              <a:xfrm>
                <a:off x="3922775" y="4591812"/>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22" name="object 22"/>
              <p:cNvSpPr/>
              <p:nvPr/>
            </p:nvSpPr>
            <p:spPr>
              <a:xfrm>
                <a:off x="3387852" y="4794504"/>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3" name="object 23"/>
              <p:cNvSpPr/>
              <p:nvPr/>
            </p:nvSpPr>
            <p:spPr>
              <a:xfrm>
                <a:off x="4610099" y="4591812"/>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24" name="object 24"/>
              <p:cNvSpPr/>
              <p:nvPr/>
            </p:nvSpPr>
            <p:spPr>
              <a:xfrm>
                <a:off x="4073652" y="4794504"/>
                <a:ext cx="535940" cy="76200"/>
              </a:xfrm>
              <a:custGeom>
                <a:avLst/>
                <a:gdLst/>
                <a:ahLst/>
                <a:cxnLst/>
                <a:rect l="l" t="t" r="r" b="b"/>
                <a:pathLst>
                  <a:path w="535939" h="76200">
                    <a:moveTo>
                      <a:pt x="76200" y="0"/>
                    </a:moveTo>
                    <a:lnTo>
                      <a:pt x="0" y="38100"/>
                    </a:lnTo>
                    <a:lnTo>
                      <a:pt x="76200" y="76200"/>
                    </a:lnTo>
                    <a:lnTo>
                      <a:pt x="76200" y="44450"/>
                    </a:lnTo>
                    <a:lnTo>
                      <a:pt x="63500" y="44450"/>
                    </a:lnTo>
                    <a:lnTo>
                      <a:pt x="63500" y="31750"/>
                    </a:lnTo>
                    <a:lnTo>
                      <a:pt x="76200" y="31750"/>
                    </a:lnTo>
                    <a:lnTo>
                      <a:pt x="76200" y="0"/>
                    </a:lnTo>
                    <a:close/>
                  </a:path>
                  <a:path w="535939" h="76200">
                    <a:moveTo>
                      <a:pt x="459613" y="0"/>
                    </a:moveTo>
                    <a:lnTo>
                      <a:pt x="459613" y="76200"/>
                    </a:lnTo>
                    <a:lnTo>
                      <a:pt x="523113" y="44450"/>
                    </a:lnTo>
                    <a:lnTo>
                      <a:pt x="472313" y="44450"/>
                    </a:lnTo>
                    <a:lnTo>
                      <a:pt x="472313" y="31750"/>
                    </a:lnTo>
                    <a:lnTo>
                      <a:pt x="523113" y="31750"/>
                    </a:lnTo>
                    <a:lnTo>
                      <a:pt x="459613" y="0"/>
                    </a:lnTo>
                    <a:close/>
                  </a:path>
                  <a:path w="535939" h="76200">
                    <a:moveTo>
                      <a:pt x="76200" y="31750"/>
                    </a:moveTo>
                    <a:lnTo>
                      <a:pt x="63500" y="31750"/>
                    </a:lnTo>
                    <a:lnTo>
                      <a:pt x="63500" y="44450"/>
                    </a:lnTo>
                    <a:lnTo>
                      <a:pt x="76200" y="44450"/>
                    </a:lnTo>
                    <a:lnTo>
                      <a:pt x="76200" y="31750"/>
                    </a:lnTo>
                    <a:close/>
                  </a:path>
                  <a:path w="535939" h="76200">
                    <a:moveTo>
                      <a:pt x="459613" y="31750"/>
                    </a:moveTo>
                    <a:lnTo>
                      <a:pt x="76200" y="31750"/>
                    </a:lnTo>
                    <a:lnTo>
                      <a:pt x="76200" y="44450"/>
                    </a:lnTo>
                    <a:lnTo>
                      <a:pt x="459613" y="44450"/>
                    </a:lnTo>
                    <a:lnTo>
                      <a:pt x="459613" y="31750"/>
                    </a:lnTo>
                    <a:close/>
                  </a:path>
                  <a:path w="535939"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25" name="object 25"/>
              <p:cNvSpPr/>
              <p:nvPr/>
            </p:nvSpPr>
            <p:spPr>
              <a:xfrm>
                <a:off x="1900427" y="4395216"/>
                <a:ext cx="76200" cy="189229"/>
              </a:xfrm>
              <a:prstGeom prst="rect">
                <a:avLst/>
              </a:prstGeom>
              <a:blipFill>
                <a:blip r:embed="rId2" cstate="print"/>
                <a:stretch>
                  <a:fillRect/>
                </a:stretch>
              </a:blipFill>
            </p:spPr>
            <p:txBody>
              <a:bodyPr wrap="square" lIns="0" tIns="0" rIns="0" bIns="0" rtlCol="0"/>
              <a:lstStyle/>
              <a:p>
                <a:endParaRPr sz="1350"/>
              </a:p>
            </p:txBody>
          </p:sp>
          <p:sp>
            <p:nvSpPr>
              <p:cNvPr id="26" name="object 26"/>
              <p:cNvSpPr/>
              <p:nvPr/>
            </p:nvSpPr>
            <p:spPr>
              <a:xfrm>
                <a:off x="1138428" y="4396740"/>
                <a:ext cx="76200" cy="189230"/>
              </a:xfrm>
              <a:prstGeom prst="rect">
                <a:avLst/>
              </a:prstGeom>
              <a:blipFill>
                <a:blip r:embed="rId2" cstate="print"/>
                <a:stretch>
                  <a:fillRect/>
                </a:stretch>
              </a:blipFill>
            </p:spPr>
            <p:txBody>
              <a:bodyPr wrap="square" lIns="0" tIns="0" rIns="0" bIns="0" rtlCol="0"/>
              <a:lstStyle/>
              <a:p>
                <a:endParaRPr sz="1350"/>
              </a:p>
            </p:txBody>
          </p:sp>
          <p:sp>
            <p:nvSpPr>
              <p:cNvPr id="27" name="object 27"/>
              <p:cNvSpPr/>
              <p:nvPr/>
            </p:nvSpPr>
            <p:spPr>
              <a:xfrm>
                <a:off x="2587752" y="4402836"/>
                <a:ext cx="76200" cy="189230"/>
              </a:xfrm>
              <a:prstGeom prst="rect">
                <a:avLst/>
              </a:prstGeom>
              <a:blipFill>
                <a:blip r:embed="rId2" cstate="print"/>
                <a:stretch>
                  <a:fillRect/>
                </a:stretch>
              </a:blipFill>
            </p:spPr>
            <p:txBody>
              <a:bodyPr wrap="square" lIns="0" tIns="0" rIns="0" bIns="0" rtlCol="0"/>
              <a:lstStyle/>
              <a:p>
                <a:endParaRPr sz="1350"/>
              </a:p>
            </p:txBody>
          </p:sp>
          <p:sp>
            <p:nvSpPr>
              <p:cNvPr id="28" name="object 28"/>
              <p:cNvSpPr/>
              <p:nvPr/>
            </p:nvSpPr>
            <p:spPr>
              <a:xfrm>
                <a:off x="3273552" y="4401312"/>
                <a:ext cx="76200" cy="189230"/>
              </a:xfrm>
              <a:prstGeom prst="rect">
                <a:avLst/>
              </a:prstGeom>
              <a:blipFill>
                <a:blip r:embed="rId2" cstate="print"/>
                <a:stretch>
                  <a:fillRect/>
                </a:stretch>
              </a:blipFill>
            </p:spPr>
            <p:txBody>
              <a:bodyPr wrap="square" lIns="0" tIns="0" rIns="0" bIns="0" rtlCol="0"/>
              <a:lstStyle/>
              <a:p>
                <a:endParaRPr sz="1350"/>
              </a:p>
            </p:txBody>
          </p:sp>
          <p:sp>
            <p:nvSpPr>
              <p:cNvPr id="29" name="object 29"/>
              <p:cNvSpPr/>
              <p:nvPr/>
            </p:nvSpPr>
            <p:spPr>
              <a:xfrm>
                <a:off x="3960875" y="4402836"/>
                <a:ext cx="76200" cy="189230"/>
              </a:xfrm>
              <a:prstGeom prst="rect">
                <a:avLst/>
              </a:prstGeom>
              <a:blipFill>
                <a:blip r:embed="rId2" cstate="print"/>
                <a:stretch>
                  <a:fillRect/>
                </a:stretch>
              </a:blipFill>
            </p:spPr>
            <p:txBody>
              <a:bodyPr wrap="square" lIns="0" tIns="0" rIns="0" bIns="0" rtlCol="0"/>
              <a:lstStyle/>
              <a:p>
                <a:endParaRPr sz="1350"/>
              </a:p>
            </p:txBody>
          </p:sp>
          <p:sp>
            <p:nvSpPr>
              <p:cNvPr id="30" name="object 30"/>
              <p:cNvSpPr/>
              <p:nvPr/>
            </p:nvSpPr>
            <p:spPr>
              <a:xfrm>
                <a:off x="4646675" y="4402836"/>
                <a:ext cx="76200" cy="189230"/>
              </a:xfrm>
              <a:prstGeom prst="rect">
                <a:avLst/>
              </a:prstGeom>
              <a:blipFill>
                <a:blip r:embed="rId2" cstate="print"/>
                <a:stretch>
                  <a:fillRect/>
                </a:stretch>
              </a:blipFill>
            </p:spPr>
            <p:txBody>
              <a:bodyPr wrap="square" lIns="0" tIns="0" rIns="0" bIns="0" rtlCol="0"/>
              <a:lstStyle/>
              <a:p>
                <a:endParaRPr sz="1350"/>
              </a:p>
            </p:txBody>
          </p:sp>
          <p:sp>
            <p:nvSpPr>
              <p:cNvPr id="31" name="object 31"/>
              <p:cNvSpPr/>
              <p:nvPr/>
            </p:nvSpPr>
            <p:spPr>
              <a:xfrm>
                <a:off x="949452" y="3892296"/>
                <a:ext cx="3957954" cy="1286510"/>
              </a:xfrm>
              <a:custGeom>
                <a:avLst/>
                <a:gdLst/>
                <a:ahLst/>
                <a:cxnLst/>
                <a:rect l="l" t="t" r="r" b="b"/>
                <a:pathLst>
                  <a:path w="3957954" h="1286510">
                    <a:moveTo>
                      <a:pt x="3743452" y="0"/>
                    </a:moveTo>
                    <a:lnTo>
                      <a:pt x="214375" y="0"/>
                    </a:lnTo>
                    <a:lnTo>
                      <a:pt x="165223" y="5663"/>
                    </a:lnTo>
                    <a:lnTo>
                      <a:pt x="120102" y="21795"/>
                    </a:lnTo>
                    <a:lnTo>
                      <a:pt x="80297" y="47106"/>
                    </a:lnTo>
                    <a:lnTo>
                      <a:pt x="47098" y="80308"/>
                    </a:lnTo>
                    <a:lnTo>
                      <a:pt x="21790" y="120113"/>
                    </a:lnTo>
                    <a:lnTo>
                      <a:pt x="5662" y="165231"/>
                    </a:lnTo>
                    <a:lnTo>
                      <a:pt x="0" y="214375"/>
                    </a:lnTo>
                    <a:lnTo>
                      <a:pt x="0" y="1071879"/>
                    </a:lnTo>
                    <a:lnTo>
                      <a:pt x="5662" y="1121024"/>
                    </a:lnTo>
                    <a:lnTo>
                      <a:pt x="21790" y="1166142"/>
                    </a:lnTo>
                    <a:lnTo>
                      <a:pt x="47098" y="1205947"/>
                    </a:lnTo>
                    <a:lnTo>
                      <a:pt x="80297" y="1239149"/>
                    </a:lnTo>
                    <a:lnTo>
                      <a:pt x="120102" y="1264460"/>
                    </a:lnTo>
                    <a:lnTo>
                      <a:pt x="165223" y="1280592"/>
                    </a:lnTo>
                    <a:lnTo>
                      <a:pt x="214375" y="1286255"/>
                    </a:lnTo>
                    <a:lnTo>
                      <a:pt x="3743452" y="1286255"/>
                    </a:lnTo>
                    <a:lnTo>
                      <a:pt x="3792596" y="1280592"/>
                    </a:lnTo>
                    <a:lnTo>
                      <a:pt x="3837714" y="1264460"/>
                    </a:lnTo>
                    <a:lnTo>
                      <a:pt x="3877519" y="1239149"/>
                    </a:lnTo>
                    <a:lnTo>
                      <a:pt x="3910721" y="1205947"/>
                    </a:lnTo>
                    <a:lnTo>
                      <a:pt x="3936032" y="1166142"/>
                    </a:lnTo>
                    <a:lnTo>
                      <a:pt x="3952164" y="1121024"/>
                    </a:lnTo>
                    <a:lnTo>
                      <a:pt x="3957828" y="1071879"/>
                    </a:lnTo>
                    <a:lnTo>
                      <a:pt x="3957828" y="214375"/>
                    </a:lnTo>
                    <a:lnTo>
                      <a:pt x="3952164" y="165231"/>
                    </a:lnTo>
                    <a:lnTo>
                      <a:pt x="3936032" y="120113"/>
                    </a:lnTo>
                    <a:lnTo>
                      <a:pt x="3910721" y="80308"/>
                    </a:lnTo>
                    <a:lnTo>
                      <a:pt x="3877519" y="47106"/>
                    </a:lnTo>
                    <a:lnTo>
                      <a:pt x="3837714" y="21795"/>
                    </a:lnTo>
                    <a:lnTo>
                      <a:pt x="3792596" y="5663"/>
                    </a:lnTo>
                    <a:lnTo>
                      <a:pt x="3743452" y="0"/>
                    </a:lnTo>
                    <a:close/>
                  </a:path>
                </a:pathLst>
              </a:custGeom>
              <a:solidFill>
                <a:srgbClr val="6CE9FF"/>
              </a:solidFill>
            </p:spPr>
            <p:txBody>
              <a:bodyPr wrap="square" lIns="0" tIns="0" rIns="0" bIns="0" rtlCol="0"/>
              <a:lstStyle/>
              <a:p>
                <a:endParaRPr sz="1350"/>
              </a:p>
            </p:txBody>
          </p:sp>
          <p:sp>
            <p:nvSpPr>
              <p:cNvPr id="32" name="object 32"/>
              <p:cNvSpPr/>
              <p:nvPr/>
            </p:nvSpPr>
            <p:spPr>
              <a:xfrm>
                <a:off x="949452" y="3892296"/>
                <a:ext cx="3957954" cy="1286510"/>
              </a:xfrm>
              <a:custGeom>
                <a:avLst/>
                <a:gdLst/>
                <a:ahLst/>
                <a:cxnLst/>
                <a:rect l="l" t="t" r="r" b="b"/>
                <a:pathLst>
                  <a:path w="3957954" h="1286510">
                    <a:moveTo>
                      <a:pt x="0" y="214375"/>
                    </a:moveTo>
                    <a:lnTo>
                      <a:pt x="5662" y="165231"/>
                    </a:lnTo>
                    <a:lnTo>
                      <a:pt x="21790" y="120113"/>
                    </a:lnTo>
                    <a:lnTo>
                      <a:pt x="47098" y="80308"/>
                    </a:lnTo>
                    <a:lnTo>
                      <a:pt x="80297" y="47106"/>
                    </a:lnTo>
                    <a:lnTo>
                      <a:pt x="120102" y="21795"/>
                    </a:lnTo>
                    <a:lnTo>
                      <a:pt x="165223" y="5663"/>
                    </a:lnTo>
                    <a:lnTo>
                      <a:pt x="214375" y="0"/>
                    </a:lnTo>
                    <a:lnTo>
                      <a:pt x="3743452" y="0"/>
                    </a:lnTo>
                    <a:lnTo>
                      <a:pt x="3792596" y="5663"/>
                    </a:lnTo>
                    <a:lnTo>
                      <a:pt x="3837714" y="21795"/>
                    </a:lnTo>
                    <a:lnTo>
                      <a:pt x="3877519" y="47106"/>
                    </a:lnTo>
                    <a:lnTo>
                      <a:pt x="3910721" y="80308"/>
                    </a:lnTo>
                    <a:lnTo>
                      <a:pt x="3936032" y="120113"/>
                    </a:lnTo>
                    <a:lnTo>
                      <a:pt x="3952164" y="165231"/>
                    </a:lnTo>
                    <a:lnTo>
                      <a:pt x="3957828" y="214375"/>
                    </a:lnTo>
                    <a:lnTo>
                      <a:pt x="3957828" y="1071879"/>
                    </a:lnTo>
                    <a:lnTo>
                      <a:pt x="3952164" y="1121024"/>
                    </a:lnTo>
                    <a:lnTo>
                      <a:pt x="3936032" y="1166142"/>
                    </a:lnTo>
                    <a:lnTo>
                      <a:pt x="3910721" y="1205947"/>
                    </a:lnTo>
                    <a:lnTo>
                      <a:pt x="3877519" y="1239149"/>
                    </a:lnTo>
                    <a:lnTo>
                      <a:pt x="3837714" y="1264460"/>
                    </a:lnTo>
                    <a:lnTo>
                      <a:pt x="3792596" y="1280592"/>
                    </a:lnTo>
                    <a:lnTo>
                      <a:pt x="3743452" y="1286255"/>
                    </a:lnTo>
                    <a:lnTo>
                      <a:pt x="214375" y="1286255"/>
                    </a:lnTo>
                    <a:lnTo>
                      <a:pt x="165223" y="1280592"/>
                    </a:lnTo>
                    <a:lnTo>
                      <a:pt x="120102" y="1264460"/>
                    </a:lnTo>
                    <a:lnTo>
                      <a:pt x="80297" y="1239149"/>
                    </a:lnTo>
                    <a:lnTo>
                      <a:pt x="47098" y="1205947"/>
                    </a:lnTo>
                    <a:lnTo>
                      <a:pt x="21790" y="1166142"/>
                    </a:lnTo>
                    <a:lnTo>
                      <a:pt x="5662" y="1121024"/>
                    </a:lnTo>
                    <a:lnTo>
                      <a:pt x="0" y="1071879"/>
                    </a:lnTo>
                    <a:lnTo>
                      <a:pt x="0" y="214375"/>
                    </a:lnTo>
                    <a:close/>
                  </a:path>
                </a:pathLst>
              </a:custGeom>
              <a:ln w="9525">
                <a:solidFill>
                  <a:srgbClr val="6CE9FF"/>
                </a:solidFill>
              </a:ln>
            </p:spPr>
            <p:txBody>
              <a:bodyPr wrap="square" lIns="0" tIns="0" rIns="0" bIns="0" rtlCol="0"/>
              <a:lstStyle/>
              <a:p>
                <a:endParaRPr sz="1350"/>
              </a:p>
            </p:txBody>
          </p:sp>
          <p:sp>
            <p:nvSpPr>
              <p:cNvPr id="33" name="object 33"/>
              <p:cNvSpPr/>
              <p:nvPr/>
            </p:nvSpPr>
            <p:spPr>
              <a:xfrm>
                <a:off x="1101852" y="5269992"/>
                <a:ext cx="3659504" cy="489584"/>
              </a:xfrm>
              <a:custGeom>
                <a:avLst/>
                <a:gdLst/>
                <a:ahLst/>
                <a:cxnLst/>
                <a:rect l="l" t="t" r="r" b="b"/>
                <a:pathLst>
                  <a:path w="3659504" h="489585">
                    <a:moveTo>
                      <a:pt x="150876" y="1524"/>
                    </a:moveTo>
                    <a:lnTo>
                      <a:pt x="0" y="1524"/>
                    </a:lnTo>
                    <a:lnTo>
                      <a:pt x="0" y="483108"/>
                    </a:lnTo>
                    <a:lnTo>
                      <a:pt x="150876" y="483108"/>
                    </a:lnTo>
                    <a:lnTo>
                      <a:pt x="150876" y="1524"/>
                    </a:lnTo>
                    <a:close/>
                  </a:path>
                  <a:path w="3659504" h="489585">
                    <a:moveTo>
                      <a:pt x="912876" y="0"/>
                    </a:moveTo>
                    <a:lnTo>
                      <a:pt x="762000" y="0"/>
                    </a:lnTo>
                    <a:lnTo>
                      <a:pt x="762000" y="481584"/>
                    </a:lnTo>
                    <a:lnTo>
                      <a:pt x="912876" y="481584"/>
                    </a:lnTo>
                    <a:lnTo>
                      <a:pt x="912876" y="0"/>
                    </a:lnTo>
                    <a:close/>
                  </a:path>
                  <a:path w="3659504" h="489585">
                    <a:moveTo>
                      <a:pt x="1598676" y="7620"/>
                    </a:moveTo>
                    <a:lnTo>
                      <a:pt x="1447800" y="7620"/>
                    </a:lnTo>
                    <a:lnTo>
                      <a:pt x="1447800" y="489204"/>
                    </a:lnTo>
                    <a:lnTo>
                      <a:pt x="1598676" y="489204"/>
                    </a:lnTo>
                    <a:lnTo>
                      <a:pt x="1598676" y="7620"/>
                    </a:lnTo>
                    <a:close/>
                  </a:path>
                  <a:path w="3659504" h="489585">
                    <a:moveTo>
                      <a:pt x="2286000" y="7620"/>
                    </a:moveTo>
                    <a:lnTo>
                      <a:pt x="2135124" y="7620"/>
                    </a:lnTo>
                    <a:lnTo>
                      <a:pt x="2135124" y="489204"/>
                    </a:lnTo>
                    <a:lnTo>
                      <a:pt x="2286000" y="489204"/>
                    </a:lnTo>
                    <a:lnTo>
                      <a:pt x="2286000" y="7620"/>
                    </a:lnTo>
                    <a:close/>
                  </a:path>
                  <a:path w="3659504" h="489585">
                    <a:moveTo>
                      <a:pt x="2971800" y="7620"/>
                    </a:moveTo>
                    <a:lnTo>
                      <a:pt x="2820924" y="7620"/>
                    </a:lnTo>
                    <a:lnTo>
                      <a:pt x="2820924" y="489204"/>
                    </a:lnTo>
                    <a:lnTo>
                      <a:pt x="2971800" y="489204"/>
                    </a:lnTo>
                    <a:lnTo>
                      <a:pt x="2971800" y="7620"/>
                    </a:lnTo>
                    <a:close/>
                  </a:path>
                  <a:path w="3659504" h="489585">
                    <a:moveTo>
                      <a:pt x="3659124" y="7620"/>
                    </a:moveTo>
                    <a:lnTo>
                      <a:pt x="3508248" y="7620"/>
                    </a:lnTo>
                    <a:lnTo>
                      <a:pt x="3508248" y="489204"/>
                    </a:lnTo>
                    <a:lnTo>
                      <a:pt x="3659124" y="489204"/>
                    </a:lnTo>
                    <a:lnTo>
                      <a:pt x="3659124" y="7620"/>
                    </a:lnTo>
                    <a:close/>
                  </a:path>
                </a:pathLst>
              </a:custGeom>
              <a:solidFill>
                <a:srgbClr val="E34848"/>
              </a:solidFill>
            </p:spPr>
            <p:txBody>
              <a:bodyPr wrap="square" lIns="0" tIns="0" rIns="0" bIns="0" rtlCol="0"/>
              <a:lstStyle/>
              <a:p>
                <a:endParaRPr sz="1350"/>
              </a:p>
            </p:txBody>
          </p:sp>
        </p:grpSp>
        <p:sp>
          <p:nvSpPr>
            <p:cNvPr id="34" name="object 34"/>
            <p:cNvSpPr txBox="1"/>
            <p:nvPr/>
          </p:nvSpPr>
          <p:spPr>
            <a:xfrm>
              <a:off x="3456908" y="4099371"/>
              <a:ext cx="526733" cy="286617"/>
            </a:xfrm>
            <a:prstGeom prst="rect">
              <a:avLst/>
            </a:prstGeom>
          </p:spPr>
          <p:txBody>
            <a:bodyPr vert="horz" wrap="square" lIns="0" tIns="9525" rIns="0" bIns="0" rtlCol="0">
              <a:spAutoFit/>
            </a:bodyPr>
            <a:lstStyle/>
            <a:p>
              <a:pPr marL="9525">
                <a:spcBef>
                  <a:spcPts val="75"/>
                </a:spcBef>
              </a:pPr>
              <a:r>
                <a:rPr spc="68" dirty="0">
                  <a:latin typeface="Calibri"/>
                  <a:cs typeface="Calibri"/>
                </a:rPr>
                <a:t>BERT</a:t>
              </a:r>
              <a:endParaRPr>
                <a:latin typeface="Calibri"/>
                <a:cs typeface="Calibri"/>
              </a:endParaRPr>
            </a:p>
          </p:txBody>
        </p:sp>
        <p:sp>
          <p:nvSpPr>
            <p:cNvPr id="35" name="object 35"/>
            <p:cNvSpPr txBox="1"/>
            <p:nvPr/>
          </p:nvSpPr>
          <p:spPr>
            <a:xfrm>
              <a:off x="2092606" y="5238446"/>
              <a:ext cx="538639"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[MASK]</a:t>
              </a:r>
              <a:endParaRPr sz="1350">
                <a:latin typeface="Calibri"/>
                <a:cs typeface="Calibri"/>
              </a:endParaRPr>
            </a:p>
          </p:txBody>
        </p:sp>
        <p:sp>
          <p:nvSpPr>
            <p:cNvPr id="36" name="object 36"/>
            <p:cNvSpPr txBox="1"/>
            <p:nvPr/>
          </p:nvSpPr>
          <p:spPr>
            <a:xfrm>
              <a:off x="2803780" y="5238446"/>
              <a:ext cx="348615"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i</a:t>
              </a:r>
              <a:r>
                <a:rPr sz="1350" dirty="0">
                  <a:latin typeface="Calibri"/>
                  <a:cs typeface="Calibri"/>
                </a:rPr>
                <a:t>r</a:t>
              </a:r>
              <a:r>
                <a:rPr sz="1350" spc="-8" dirty="0">
                  <a:latin typeface="Calibri"/>
                  <a:cs typeface="Calibri"/>
                </a:rPr>
                <a:t>r</a:t>
              </a:r>
              <a:r>
                <a:rPr sz="1350" dirty="0">
                  <a:latin typeface="Calibri"/>
                  <a:cs typeface="Calibri"/>
                </a:rPr>
                <a:t>##</a:t>
              </a:r>
              <a:endParaRPr sz="1350">
                <a:latin typeface="Calibri"/>
                <a:cs typeface="Calibri"/>
              </a:endParaRPr>
            </a:p>
          </p:txBody>
        </p:sp>
        <p:sp>
          <p:nvSpPr>
            <p:cNvPr id="37" name="object 37"/>
            <p:cNvSpPr txBox="1"/>
            <p:nvPr/>
          </p:nvSpPr>
          <p:spPr>
            <a:xfrm>
              <a:off x="3301461" y="5242561"/>
              <a:ext cx="382905"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es</a:t>
              </a:r>
              <a:r>
                <a:rPr sz="1350" spc="-8" dirty="0">
                  <a:latin typeface="Calibri"/>
                  <a:cs typeface="Calibri"/>
                </a:rPr>
                <a:t>i</a:t>
              </a:r>
              <a:r>
                <a:rPr sz="1350" dirty="0">
                  <a:latin typeface="Calibri"/>
                  <a:cs typeface="Calibri"/>
                </a:rPr>
                <a:t>##</a:t>
              </a:r>
              <a:endParaRPr sz="1350">
                <a:latin typeface="Calibri"/>
                <a:cs typeface="Calibri"/>
              </a:endParaRPr>
            </a:p>
          </p:txBody>
        </p:sp>
        <p:sp>
          <p:nvSpPr>
            <p:cNvPr id="38" name="object 38"/>
            <p:cNvSpPr txBox="1"/>
            <p:nvPr/>
          </p:nvSpPr>
          <p:spPr>
            <a:xfrm>
              <a:off x="3833813" y="5261306"/>
              <a:ext cx="1390650" cy="217367"/>
            </a:xfrm>
            <a:prstGeom prst="rect">
              <a:avLst/>
            </a:prstGeom>
          </p:spPr>
          <p:txBody>
            <a:bodyPr vert="horz" wrap="square" lIns="0" tIns="9525" rIns="0" bIns="0" rtlCol="0">
              <a:spAutoFit/>
            </a:bodyPr>
            <a:lstStyle/>
            <a:p>
              <a:pPr marL="9525">
                <a:spcBef>
                  <a:spcPts val="75"/>
                </a:spcBef>
              </a:pPr>
              <a:r>
                <a:rPr sz="2025" spc="-11" baseline="1543" dirty="0">
                  <a:latin typeface="Calibri"/>
                  <a:cs typeface="Calibri"/>
                </a:rPr>
                <a:t>sti## </a:t>
              </a:r>
              <a:r>
                <a:rPr sz="2025" baseline="1543" dirty="0">
                  <a:latin typeface="Calibri"/>
                  <a:cs typeface="Calibri"/>
                </a:rPr>
                <a:t>[MASK]</a:t>
              </a:r>
              <a:r>
                <a:rPr sz="2025" spc="113" baseline="1543" dirty="0">
                  <a:latin typeface="Calibri"/>
                  <a:cs typeface="Calibri"/>
                </a:rPr>
                <a:t> </a:t>
              </a:r>
              <a:r>
                <a:rPr sz="1350" spc="-8" dirty="0">
                  <a:latin typeface="Calibri"/>
                  <a:cs typeface="Calibri"/>
                </a:rPr>
                <a:t>good</a:t>
              </a:r>
              <a:endParaRPr sz="1350">
                <a:latin typeface="Calibri"/>
                <a:cs typeface="Calibri"/>
              </a:endParaRPr>
            </a:p>
          </p:txBody>
        </p:sp>
        <p:grpSp>
          <p:nvGrpSpPr>
            <p:cNvPr id="39" name="object 39"/>
            <p:cNvGrpSpPr/>
            <p:nvPr/>
          </p:nvGrpSpPr>
          <p:grpSpPr>
            <a:xfrm>
              <a:off x="2377822" y="3685032"/>
              <a:ext cx="2688431" cy="1130618"/>
              <a:chOff x="1138427" y="3770376"/>
              <a:chExt cx="3584575" cy="1507490"/>
            </a:xfrm>
          </p:grpSpPr>
          <p:sp>
            <p:nvSpPr>
              <p:cNvPr id="40" name="object 40"/>
              <p:cNvSpPr/>
              <p:nvPr/>
            </p:nvSpPr>
            <p:spPr>
              <a:xfrm>
                <a:off x="1138427" y="5081016"/>
                <a:ext cx="76200" cy="189229"/>
              </a:xfrm>
              <a:prstGeom prst="rect">
                <a:avLst/>
              </a:prstGeom>
              <a:blipFill>
                <a:blip r:embed="rId2" cstate="print"/>
                <a:stretch>
                  <a:fillRect/>
                </a:stretch>
              </a:blipFill>
            </p:spPr>
            <p:txBody>
              <a:bodyPr wrap="square" lIns="0" tIns="0" rIns="0" bIns="0" rtlCol="0"/>
              <a:lstStyle/>
              <a:p>
                <a:endParaRPr sz="1350"/>
              </a:p>
            </p:txBody>
          </p:sp>
          <p:sp>
            <p:nvSpPr>
              <p:cNvPr id="41" name="object 41"/>
              <p:cNvSpPr/>
              <p:nvPr/>
            </p:nvSpPr>
            <p:spPr>
              <a:xfrm>
                <a:off x="1900427" y="5081016"/>
                <a:ext cx="76200" cy="189229"/>
              </a:xfrm>
              <a:prstGeom prst="rect">
                <a:avLst/>
              </a:prstGeom>
              <a:blipFill>
                <a:blip r:embed="rId2" cstate="print"/>
                <a:stretch>
                  <a:fillRect/>
                </a:stretch>
              </a:blipFill>
            </p:spPr>
            <p:txBody>
              <a:bodyPr wrap="square" lIns="0" tIns="0" rIns="0" bIns="0" rtlCol="0"/>
              <a:lstStyle/>
              <a:p>
                <a:endParaRPr sz="1350"/>
              </a:p>
            </p:txBody>
          </p:sp>
          <p:sp>
            <p:nvSpPr>
              <p:cNvPr id="42" name="object 42"/>
              <p:cNvSpPr/>
              <p:nvPr/>
            </p:nvSpPr>
            <p:spPr>
              <a:xfrm>
                <a:off x="2587752" y="5088636"/>
                <a:ext cx="76200" cy="189229"/>
              </a:xfrm>
              <a:prstGeom prst="rect">
                <a:avLst/>
              </a:prstGeom>
              <a:blipFill>
                <a:blip r:embed="rId2" cstate="print"/>
                <a:stretch>
                  <a:fillRect/>
                </a:stretch>
              </a:blipFill>
            </p:spPr>
            <p:txBody>
              <a:bodyPr wrap="square" lIns="0" tIns="0" rIns="0" bIns="0" rtlCol="0"/>
              <a:lstStyle/>
              <a:p>
                <a:endParaRPr sz="1350"/>
              </a:p>
            </p:txBody>
          </p:sp>
          <p:sp>
            <p:nvSpPr>
              <p:cNvPr id="43" name="object 43"/>
              <p:cNvSpPr/>
              <p:nvPr/>
            </p:nvSpPr>
            <p:spPr>
              <a:xfrm>
                <a:off x="3273551" y="5087112"/>
                <a:ext cx="76200" cy="189229"/>
              </a:xfrm>
              <a:prstGeom prst="rect">
                <a:avLst/>
              </a:prstGeom>
              <a:blipFill>
                <a:blip r:embed="rId2" cstate="print"/>
                <a:stretch>
                  <a:fillRect/>
                </a:stretch>
              </a:blipFill>
            </p:spPr>
            <p:txBody>
              <a:bodyPr wrap="square" lIns="0" tIns="0" rIns="0" bIns="0" rtlCol="0"/>
              <a:lstStyle/>
              <a:p>
                <a:endParaRPr sz="1350"/>
              </a:p>
            </p:txBody>
          </p:sp>
          <p:sp>
            <p:nvSpPr>
              <p:cNvPr id="44" name="object 44"/>
              <p:cNvSpPr/>
              <p:nvPr/>
            </p:nvSpPr>
            <p:spPr>
              <a:xfrm>
                <a:off x="3960876" y="5088636"/>
                <a:ext cx="76200" cy="189229"/>
              </a:xfrm>
              <a:prstGeom prst="rect">
                <a:avLst/>
              </a:prstGeom>
              <a:blipFill>
                <a:blip r:embed="rId2" cstate="print"/>
                <a:stretch>
                  <a:fillRect/>
                </a:stretch>
              </a:blipFill>
            </p:spPr>
            <p:txBody>
              <a:bodyPr wrap="square" lIns="0" tIns="0" rIns="0" bIns="0" rtlCol="0"/>
              <a:lstStyle/>
              <a:p>
                <a:endParaRPr sz="1350"/>
              </a:p>
            </p:txBody>
          </p:sp>
          <p:sp>
            <p:nvSpPr>
              <p:cNvPr id="45" name="object 45"/>
              <p:cNvSpPr/>
              <p:nvPr/>
            </p:nvSpPr>
            <p:spPr>
              <a:xfrm>
                <a:off x="4646675" y="5088636"/>
                <a:ext cx="76200" cy="189229"/>
              </a:xfrm>
              <a:prstGeom prst="rect">
                <a:avLst/>
              </a:prstGeom>
              <a:blipFill>
                <a:blip r:embed="rId2" cstate="print"/>
                <a:stretch>
                  <a:fillRect/>
                </a:stretch>
              </a:blipFill>
            </p:spPr>
            <p:txBody>
              <a:bodyPr wrap="square" lIns="0" tIns="0" rIns="0" bIns="0" rtlCol="0"/>
              <a:lstStyle/>
              <a:p>
                <a:endParaRPr sz="1350"/>
              </a:p>
            </p:txBody>
          </p:sp>
          <p:sp>
            <p:nvSpPr>
              <p:cNvPr id="46" name="object 46"/>
              <p:cNvSpPr/>
              <p:nvPr/>
            </p:nvSpPr>
            <p:spPr>
              <a:xfrm>
                <a:off x="3951732" y="3770376"/>
                <a:ext cx="76200" cy="189230"/>
              </a:xfrm>
              <a:prstGeom prst="rect">
                <a:avLst/>
              </a:prstGeom>
              <a:blipFill>
                <a:blip r:embed="rId3" cstate="print"/>
                <a:stretch>
                  <a:fillRect/>
                </a:stretch>
              </a:blipFill>
            </p:spPr>
            <p:txBody>
              <a:bodyPr wrap="square" lIns="0" tIns="0" rIns="0" bIns="0" rtlCol="0"/>
              <a:lstStyle/>
              <a:p>
                <a:endParaRPr sz="1350"/>
              </a:p>
            </p:txBody>
          </p:sp>
          <p:sp>
            <p:nvSpPr>
              <p:cNvPr id="47" name="object 47"/>
              <p:cNvSpPr/>
              <p:nvPr/>
            </p:nvSpPr>
            <p:spPr>
              <a:xfrm>
                <a:off x="1138427" y="3784092"/>
                <a:ext cx="76200" cy="189230"/>
              </a:xfrm>
              <a:prstGeom prst="rect">
                <a:avLst/>
              </a:prstGeom>
              <a:blipFill>
                <a:blip r:embed="rId3" cstate="print"/>
                <a:stretch>
                  <a:fillRect/>
                </a:stretch>
              </a:blipFill>
            </p:spPr>
            <p:txBody>
              <a:bodyPr wrap="square" lIns="0" tIns="0" rIns="0" bIns="0" rtlCol="0"/>
              <a:lstStyle/>
              <a:p>
                <a:endParaRPr sz="1350"/>
              </a:p>
            </p:txBody>
          </p:sp>
        </p:grpSp>
        <p:sp>
          <p:nvSpPr>
            <p:cNvPr id="48" name="object 48"/>
            <p:cNvSpPr txBox="1"/>
            <p:nvPr/>
          </p:nvSpPr>
          <p:spPr>
            <a:xfrm>
              <a:off x="2351151" y="3412141"/>
              <a:ext cx="224314"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I</a:t>
              </a:r>
              <a:r>
                <a:rPr sz="1350" spc="41" dirty="0">
                  <a:latin typeface="Calibri"/>
                  <a:cs typeface="Calibri"/>
                </a:rPr>
                <a:t>t</a:t>
              </a:r>
              <a:r>
                <a:rPr sz="1350" spc="-86" dirty="0">
                  <a:latin typeface="Calibri"/>
                  <a:cs typeface="Calibri"/>
                </a:rPr>
                <a:t>’</a:t>
              </a:r>
              <a:r>
                <a:rPr sz="1350" dirty="0">
                  <a:latin typeface="Calibri"/>
                  <a:cs typeface="Calibri"/>
                </a:rPr>
                <a:t>s</a:t>
              </a:r>
              <a:endParaRPr sz="1350">
                <a:latin typeface="Calibri"/>
                <a:cs typeface="Calibri"/>
              </a:endParaRPr>
            </a:p>
          </p:txBody>
        </p:sp>
        <p:grpSp>
          <p:nvGrpSpPr>
            <p:cNvPr id="49" name="object 49"/>
            <p:cNvGrpSpPr/>
            <p:nvPr/>
          </p:nvGrpSpPr>
          <p:grpSpPr>
            <a:xfrm>
              <a:off x="6307313" y="3747755"/>
              <a:ext cx="2975609" cy="1403985"/>
              <a:chOff x="6377749" y="3854005"/>
              <a:chExt cx="3967479" cy="1871980"/>
            </a:xfrm>
          </p:grpSpPr>
          <p:sp>
            <p:nvSpPr>
              <p:cNvPr id="50" name="object 50"/>
              <p:cNvSpPr/>
              <p:nvPr/>
            </p:nvSpPr>
            <p:spPr>
              <a:xfrm>
                <a:off x="6534899" y="3878579"/>
                <a:ext cx="911860" cy="483234"/>
              </a:xfrm>
              <a:custGeom>
                <a:avLst/>
                <a:gdLst/>
                <a:ahLst/>
                <a:cxnLst/>
                <a:rect l="l" t="t" r="r" b="b"/>
                <a:pathLst>
                  <a:path w="911859" h="483235">
                    <a:moveTo>
                      <a:pt x="149352" y="1524"/>
                    </a:moveTo>
                    <a:lnTo>
                      <a:pt x="0" y="1524"/>
                    </a:lnTo>
                    <a:lnTo>
                      <a:pt x="0" y="483108"/>
                    </a:lnTo>
                    <a:lnTo>
                      <a:pt x="149352" y="483108"/>
                    </a:lnTo>
                    <a:lnTo>
                      <a:pt x="149352" y="1524"/>
                    </a:lnTo>
                    <a:close/>
                  </a:path>
                  <a:path w="911859" h="483235">
                    <a:moveTo>
                      <a:pt x="911352" y="0"/>
                    </a:moveTo>
                    <a:lnTo>
                      <a:pt x="762012" y="0"/>
                    </a:lnTo>
                    <a:lnTo>
                      <a:pt x="762012" y="481584"/>
                    </a:lnTo>
                    <a:lnTo>
                      <a:pt x="911352" y="481584"/>
                    </a:lnTo>
                    <a:lnTo>
                      <a:pt x="911352" y="0"/>
                    </a:lnTo>
                    <a:close/>
                  </a:path>
                </a:pathLst>
              </a:custGeom>
              <a:solidFill>
                <a:srgbClr val="E34848"/>
              </a:solidFill>
            </p:spPr>
            <p:txBody>
              <a:bodyPr wrap="square" lIns="0" tIns="0" rIns="0" bIns="0" rtlCol="0"/>
              <a:lstStyle/>
              <a:p>
                <a:endParaRPr sz="1350"/>
              </a:p>
            </p:txBody>
          </p:sp>
          <p:sp>
            <p:nvSpPr>
              <p:cNvPr id="51" name="object 51"/>
              <p:cNvSpPr/>
              <p:nvPr/>
            </p:nvSpPr>
            <p:spPr>
              <a:xfrm>
                <a:off x="6684263" y="4081398"/>
                <a:ext cx="611505" cy="77470"/>
              </a:xfrm>
              <a:custGeom>
                <a:avLst/>
                <a:gdLst/>
                <a:ahLst/>
                <a:cxnLst/>
                <a:rect l="l" t="t" r="r" b="b"/>
                <a:pathLst>
                  <a:path w="611504" h="77470">
                    <a:moveTo>
                      <a:pt x="76072" y="1143"/>
                    </a:moveTo>
                    <a:lnTo>
                      <a:pt x="0" y="39369"/>
                    </a:lnTo>
                    <a:lnTo>
                      <a:pt x="76326" y="77343"/>
                    </a:lnTo>
                    <a:lnTo>
                      <a:pt x="76221" y="45593"/>
                    </a:lnTo>
                    <a:lnTo>
                      <a:pt x="63500" y="45593"/>
                    </a:lnTo>
                    <a:lnTo>
                      <a:pt x="63500" y="32893"/>
                    </a:lnTo>
                    <a:lnTo>
                      <a:pt x="76178" y="32863"/>
                    </a:lnTo>
                    <a:lnTo>
                      <a:pt x="76072" y="1143"/>
                    </a:lnTo>
                    <a:close/>
                  </a:path>
                  <a:path w="611504" h="77470">
                    <a:moveTo>
                      <a:pt x="598742" y="31750"/>
                    </a:moveTo>
                    <a:lnTo>
                      <a:pt x="547751" y="31750"/>
                    </a:lnTo>
                    <a:lnTo>
                      <a:pt x="547751" y="44450"/>
                    </a:lnTo>
                    <a:lnTo>
                      <a:pt x="534998" y="44480"/>
                    </a:lnTo>
                    <a:lnTo>
                      <a:pt x="535051" y="76200"/>
                    </a:lnTo>
                    <a:lnTo>
                      <a:pt x="611251" y="37973"/>
                    </a:lnTo>
                    <a:lnTo>
                      <a:pt x="598742" y="31750"/>
                    </a:lnTo>
                    <a:close/>
                  </a:path>
                  <a:path w="611504" h="77470">
                    <a:moveTo>
                      <a:pt x="76178" y="32863"/>
                    </a:moveTo>
                    <a:lnTo>
                      <a:pt x="63500" y="32893"/>
                    </a:lnTo>
                    <a:lnTo>
                      <a:pt x="63500" y="45593"/>
                    </a:lnTo>
                    <a:lnTo>
                      <a:pt x="76221" y="45562"/>
                    </a:lnTo>
                    <a:lnTo>
                      <a:pt x="76178" y="32863"/>
                    </a:lnTo>
                    <a:close/>
                  </a:path>
                  <a:path w="611504" h="77470">
                    <a:moveTo>
                      <a:pt x="76221" y="45562"/>
                    </a:moveTo>
                    <a:lnTo>
                      <a:pt x="63500" y="45593"/>
                    </a:lnTo>
                    <a:lnTo>
                      <a:pt x="76221" y="45593"/>
                    </a:lnTo>
                    <a:close/>
                  </a:path>
                  <a:path w="611504" h="77470">
                    <a:moveTo>
                      <a:pt x="534976" y="31780"/>
                    </a:moveTo>
                    <a:lnTo>
                      <a:pt x="76178" y="32863"/>
                    </a:lnTo>
                    <a:lnTo>
                      <a:pt x="76221" y="45562"/>
                    </a:lnTo>
                    <a:lnTo>
                      <a:pt x="534998" y="44480"/>
                    </a:lnTo>
                    <a:lnTo>
                      <a:pt x="534976" y="31780"/>
                    </a:lnTo>
                    <a:close/>
                  </a:path>
                  <a:path w="611504" h="77470">
                    <a:moveTo>
                      <a:pt x="547751" y="31750"/>
                    </a:moveTo>
                    <a:lnTo>
                      <a:pt x="534976" y="31780"/>
                    </a:lnTo>
                    <a:lnTo>
                      <a:pt x="534998" y="44480"/>
                    </a:lnTo>
                    <a:lnTo>
                      <a:pt x="547751" y="44450"/>
                    </a:lnTo>
                    <a:lnTo>
                      <a:pt x="547751" y="31750"/>
                    </a:lnTo>
                    <a:close/>
                  </a:path>
                  <a:path w="611504" h="77470">
                    <a:moveTo>
                      <a:pt x="534924" y="0"/>
                    </a:moveTo>
                    <a:lnTo>
                      <a:pt x="534976" y="31780"/>
                    </a:lnTo>
                    <a:lnTo>
                      <a:pt x="598742" y="31750"/>
                    </a:lnTo>
                    <a:lnTo>
                      <a:pt x="534924" y="0"/>
                    </a:lnTo>
                    <a:close/>
                  </a:path>
                </a:pathLst>
              </a:custGeom>
              <a:solidFill>
                <a:srgbClr val="000000"/>
              </a:solidFill>
            </p:spPr>
            <p:txBody>
              <a:bodyPr wrap="square" lIns="0" tIns="0" rIns="0" bIns="0" rtlCol="0"/>
              <a:lstStyle/>
              <a:p>
                <a:endParaRPr sz="1350"/>
              </a:p>
            </p:txBody>
          </p:sp>
          <p:sp>
            <p:nvSpPr>
              <p:cNvPr id="52" name="object 52"/>
              <p:cNvSpPr/>
              <p:nvPr/>
            </p:nvSpPr>
            <p:spPr>
              <a:xfrm>
                <a:off x="7982711" y="3886199"/>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53" name="object 53"/>
              <p:cNvSpPr/>
              <p:nvPr/>
            </p:nvSpPr>
            <p:spPr>
              <a:xfrm>
                <a:off x="7446263" y="4082414"/>
                <a:ext cx="535940" cy="82550"/>
              </a:xfrm>
              <a:custGeom>
                <a:avLst/>
                <a:gdLst/>
                <a:ahLst/>
                <a:cxnLst/>
                <a:rect l="l" t="t" r="r" b="b"/>
                <a:pathLst>
                  <a:path w="535940" h="82550">
                    <a:moveTo>
                      <a:pt x="460247" y="5842"/>
                    </a:moveTo>
                    <a:lnTo>
                      <a:pt x="459717" y="37652"/>
                    </a:lnTo>
                    <a:lnTo>
                      <a:pt x="472439" y="37846"/>
                    </a:lnTo>
                    <a:lnTo>
                      <a:pt x="472185" y="50546"/>
                    </a:lnTo>
                    <a:lnTo>
                      <a:pt x="459502" y="50546"/>
                    </a:lnTo>
                    <a:lnTo>
                      <a:pt x="458977" y="82042"/>
                    </a:lnTo>
                    <a:lnTo>
                      <a:pt x="524685" y="50546"/>
                    </a:lnTo>
                    <a:lnTo>
                      <a:pt x="472185" y="50546"/>
                    </a:lnTo>
                    <a:lnTo>
                      <a:pt x="459506" y="50352"/>
                    </a:lnTo>
                    <a:lnTo>
                      <a:pt x="525087" y="50352"/>
                    </a:lnTo>
                    <a:lnTo>
                      <a:pt x="535812" y="45212"/>
                    </a:lnTo>
                    <a:lnTo>
                      <a:pt x="460247" y="5842"/>
                    </a:lnTo>
                    <a:close/>
                  </a:path>
                  <a:path w="535940" h="82550">
                    <a:moveTo>
                      <a:pt x="76834" y="0"/>
                    </a:moveTo>
                    <a:lnTo>
                      <a:pt x="0" y="36957"/>
                    </a:lnTo>
                    <a:lnTo>
                      <a:pt x="75564" y="76200"/>
                    </a:lnTo>
                    <a:lnTo>
                      <a:pt x="76093" y="44516"/>
                    </a:lnTo>
                    <a:lnTo>
                      <a:pt x="63372" y="44323"/>
                    </a:lnTo>
                    <a:lnTo>
                      <a:pt x="63626" y="31623"/>
                    </a:lnTo>
                    <a:lnTo>
                      <a:pt x="76307" y="31623"/>
                    </a:lnTo>
                    <a:lnTo>
                      <a:pt x="76834" y="0"/>
                    </a:lnTo>
                    <a:close/>
                  </a:path>
                  <a:path w="535940" h="82550">
                    <a:moveTo>
                      <a:pt x="459717" y="37652"/>
                    </a:moveTo>
                    <a:lnTo>
                      <a:pt x="459506" y="50352"/>
                    </a:lnTo>
                    <a:lnTo>
                      <a:pt x="472185" y="50546"/>
                    </a:lnTo>
                    <a:lnTo>
                      <a:pt x="472439" y="37846"/>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2"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54" name="object 54"/>
              <p:cNvSpPr/>
              <p:nvPr/>
            </p:nvSpPr>
            <p:spPr>
              <a:xfrm>
                <a:off x="8670035" y="3886199"/>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55" name="object 55"/>
              <p:cNvSpPr/>
              <p:nvPr/>
            </p:nvSpPr>
            <p:spPr>
              <a:xfrm>
                <a:off x="8133588" y="4090415"/>
                <a:ext cx="535940" cy="76200"/>
              </a:xfrm>
              <a:custGeom>
                <a:avLst/>
                <a:gdLst/>
                <a:ahLst/>
                <a:cxnLst/>
                <a:rect l="l" t="t" r="r" b="b"/>
                <a:pathLst>
                  <a:path w="535940" h="76200">
                    <a:moveTo>
                      <a:pt x="76200" y="0"/>
                    </a:moveTo>
                    <a:lnTo>
                      <a:pt x="0" y="38099"/>
                    </a:lnTo>
                    <a:lnTo>
                      <a:pt x="76200" y="76199"/>
                    </a:lnTo>
                    <a:lnTo>
                      <a:pt x="76200" y="44449"/>
                    </a:lnTo>
                    <a:lnTo>
                      <a:pt x="63500" y="44449"/>
                    </a:lnTo>
                    <a:lnTo>
                      <a:pt x="63500" y="31749"/>
                    </a:lnTo>
                    <a:lnTo>
                      <a:pt x="76200" y="31749"/>
                    </a:lnTo>
                    <a:lnTo>
                      <a:pt x="76200" y="0"/>
                    </a:lnTo>
                    <a:close/>
                  </a:path>
                  <a:path w="535940" h="76200">
                    <a:moveTo>
                      <a:pt x="459612" y="0"/>
                    </a:moveTo>
                    <a:lnTo>
                      <a:pt x="459612" y="76199"/>
                    </a:lnTo>
                    <a:lnTo>
                      <a:pt x="523112" y="44449"/>
                    </a:lnTo>
                    <a:lnTo>
                      <a:pt x="472312" y="44449"/>
                    </a:lnTo>
                    <a:lnTo>
                      <a:pt x="472312" y="31749"/>
                    </a:lnTo>
                    <a:lnTo>
                      <a:pt x="523112" y="31749"/>
                    </a:lnTo>
                    <a:lnTo>
                      <a:pt x="459612" y="0"/>
                    </a:lnTo>
                    <a:close/>
                  </a:path>
                  <a:path w="535940" h="76200">
                    <a:moveTo>
                      <a:pt x="76200" y="31749"/>
                    </a:moveTo>
                    <a:lnTo>
                      <a:pt x="63500" y="31749"/>
                    </a:lnTo>
                    <a:lnTo>
                      <a:pt x="63500" y="44449"/>
                    </a:lnTo>
                    <a:lnTo>
                      <a:pt x="76200" y="44449"/>
                    </a:lnTo>
                    <a:lnTo>
                      <a:pt x="76200" y="31749"/>
                    </a:lnTo>
                    <a:close/>
                  </a:path>
                  <a:path w="535940" h="76200">
                    <a:moveTo>
                      <a:pt x="459612" y="31749"/>
                    </a:moveTo>
                    <a:lnTo>
                      <a:pt x="76200" y="31749"/>
                    </a:lnTo>
                    <a:lnTo>
                      <a:pt x="76200" y="44449"/>
                    </a:lnTo>
                    <a:lnTo>
                      <a:pt x="459612" y="44449"/>
                    </a:lnTo>
                    <a:lnTo>
                      <a:pt x="459612" y="31749"/>
                    </a:lnTo>
                    <a:close/>
                  </a:path>
                  <a:path w="535940" h="76200">
                    <a:moveTo>
                      <a:pt x="523112" y="31749"/>
                    </a:moveTo>
                    <a:lnTo>
                      <a:pt x="472312" y="31749"/>
                    </a:lnTo>
                    <a:lnTo>
                      <a:pt x="472312" y="44449"/>
                    </a:lnTo>
                    <a:lnTo>
                      <a:pt x="523112" y="44449"/>
                    </a:lnTo>
                    <a:lnTo>
                      <a:pt x="535812" y="38099"/>
                    </a:lnTo>
                    <a:lnTo>
                      <a:pt x="523112" y="31749"/>
                    </a:lnTo>
                    <a:close/>
                  </a:path>
                </a:pathLst>
              </a:custGeom>
              <a:solidFill>
                <a:srgbClr val="000000"/>
              </a:solidFill>
            </p:spPr>
            <p:txBody>
              <a:bodyPr wrap="square" lIns="0" tIns="0" rIns="0" bIns="0" rtlCol="0"/>
              <a:lstStyle/>
              <a:p>
                <a:endParaRPr sz="1350"/>
              </a:p>
            </p:txBody>
          </p:sp>
          <p:sp>
            <p:nvSpPr>
              <p:cNvPr id="56" name="object 56"/>
              <p:cNvSpPr/>
              <p:nvPr/>
            </p:nvSpPr>
            <p:spPr>
              <a:xfrm>
                <a:off x="9355835" y="3886199"/>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57" name="object 57"/>
              <p:cNvSpPr/>
              <p:nvPr/>
            </p:nvSpPr>
            <p:spPr>
              <a:xfrm>
                <a:off x="8820911" y="4090415"/>
                <a:ext cx="535940" cy="76200"/>
              </a:xfrm>
              <a:custGeom>
                <a:avLst/>
                <a:gdLst/>
                <a:ahLst/>
                <a:cxnLst/>
                <a:rect l="l" t="t" r="r" b="b"/>
                <a:pathLst>
                  <a:path w="535940" h="76200">
                    <a:moveTo>
                      <a:pt x="76200" y="0"/>
                    </a:moveTo>
                    <a:lnTo>
                      <a:pt x="0" y="38099"/>
                    </a:lnTo>
                    <a:lnTo>
                      <a:pt x="76200" y="76199"/>
                    </a:lnTo>
                    <a:lnTo>
                      <a:pt x="76200" y="44449"/>
                    </a:lnTo>
                    <a:lnTo>
                      <a:pt x="63500" y="44449"/>
                    </a:lnTo>
                    <a:lnTo>
                      <a:pt x="63500" y="31749"/>
                    </a:lnTo>
                    <a:lnTo>
                      <a:pt x="76200" y="31749"/>
                    </a:lnTo>
                    <a:lnTo>
                      <a:pt x="76200" y="0"/>
                    </a:lnTo>
                    <a:close/>
                  </a:path>
                  <a:path w="535940" h="76200">
                    <a:moveTo>
                      <a:pt x="459613" y="0"/>
                    </a:moveTo>
                    <a:lnTo>
                      <a:pt x="459613" y="76199"/>
                    </a:lnTo>
                    <a:lnTo>
                      <a:pt x="523113" y="44449"/>
                    </a:lnTo>
                    <a:lnTo>
                      <a:pt x="472313" y="44449"/>
                    </a:lnTo>
                    <a:lnTo>
                      <a:pt x="472313" y="31749"/>
                    </a:lnTo>
                    <a:lnTo>
                      <a:pt x="523113" y="31749"/>
                    </a:lnTo>
                    <a:lnTo>
                      <a:pt x="459613" y="0"/>
                    </a:lnTo>
                    <a:close/>
                  </a:path>
                  <a:path w="535940" h="76200">
                    <a:moveTo>
                      <a:pt x="76200" y="31749"/>
                    </a:moveTo>
                    <a:lnTo>
                      <a:pt x="63500" y="31749"/>
                    </a:lnTo>
                    <a:lnTo>
                      <a:pt x="63500" y="44449"/>
                    </a:lnTo>
                    <a:lnTo>
                      <a:pt x="76200" y="44449"/>
                    </a:lnTo>
                    <a:lnTo>
                      <a:pt x="76200" y="31749"/>
                    </a:lnTo>
                    <a:close/>
                  </a:path>
                  <a:path w="535940" h="76200">
                    <a:moveTo>
                      <a:pt x="459613" y="31749"/>
                    </a:moveTo>
                    <a:lnTo>
                      <a:pt x="76200" y="31749"/>
                    </a:lnTo>
                    <a:lnTo>
                      <a:pt x="76200" y="44449"/>
                    </a:lnTo>
                    <a:lnTo>
                      <a:pt x="459613" y="44449"/>
                    </a:lnTo>
                    <a:lnTo>
                      <a:pt x="459613" y="31749"/>
                    </a:lnTo>
                    <a:close/>
                  </a:path>
                  <a:path w="535940" h="76200">
                    <a:moveTo>
                      <a:pt x="523113" y="31749"/>
                    </a:moveTo>
                    <a:lnTo>
                      <a:pt x="472313" y="31749"/>
                    </a:lnTo>
                    <a:lnTo>
                      <a:pt x="472313" y="44449"/>
                    </a:lnTo>
                    <a:lnTo>
                      <a:pt x="523113" y="44449"/>
                    </a:lnTo>
                    <a:lnTo>
                      <a:pt x="535813" y="38099"/>
                    </a:lnTo>
                    <a:lnTo>
                      <a:pt x="523113" y="31749"/>
                    </a:lnTo>
                    <a:close/>
                  </a:path>
                </a:pathLst>
              </a:custGeom>
              <a:solidFill>
                <a:srgbClr val="000000"/>
              </a:solidFill>
            </p:spPr>
            <p:txBody>
              <a:bodyPr wrap="square" lIns="0" tIns="0" rIns="0" bIns="0" rtlCol="0"/>
              <a:lstStyle/>
              <a:p>
                <a:endParaRPr sz="1350"/>
              </a:p>
            </p:txBody>
          </p:sp>
          <p:sp>
            <p:nvSpPr>
              <p:cNvPr id="58" name="object 58"/>
              <p:cNvSpPr/>
              <p:nvPr/>
            </p:nvSpPr>
            <p:spPr>
              <a:xfrm>
                <a:off x="10043159" y="3886199"/>
                <a:ext cx="151130" cy="483234"/>
              </a:xfrm>
              <a:custGeom>
                <a:avLst/>
                <a:gdLst/>
                <a:ahLst/>
                <a:cxnLst/>
                <a:rect l="l" t="t" r="r" b="b"/>
                <a:pathLst>
                  <a:path w="151129" h="483235">
                    <a:moveTo>
                      <a:pt x="150875" y="0"/>
                    </a:moveTo>
                    <a:lnTo>
                      <a:pt x="0" y="0"/>
                    </a:lnTo>
                    <a:lnTo>
                      <a:pt x="0" y="483107"/>
                    </a:lnTo>
                    <a:lnTo>
                      <a:pt x="150875" y="483107"/>
                    </a:lnTo>
                    <a:lnTo>
                      <a:pt x="150875" y="0"/>
                    </a:lnTo>
                    <a:close/>
                  </a:path>
                </a:pathLst>
              </a:custGeom>
              <a:solidFill>
                <a:srgbClr val="E34848"/>
              </a:solidFill>
            </p:spPr>
            <p:txBody>
              <a:bodyPr wrap="square" lIns="0" tIns="0" rIns="0" bIns="0" rtlCol="0"/>
              <a:lstStyle/>
              <a:p>
                <a:endParaRPr sz="1350"/>
              </a:p>
            </p:txBody>
          </p:sp>
          <p:sp>
            <p:nvSpPr>
              <p:cNvPr id="59" name="object 59"/>
              <p:cNvSpPr/>
              <p:nvPr/>
            </p:nvSpPr>
            <p:spPr>
              <a:xfrm>
                <a:off x="9506711" y="4090415"/>
                <a:ext cx="535940" cy="76200"/>
              </a:xfrm>
              <a:custGeom>
                <a:avLst/>
                <a:gdLst/>
                <a:ahLst/>
                <a:cxnLst/>
                <a:rect l="l" t="t" r="r" b="b"/>
                <a:pathLst>
                  <a:path w="535940" h="76200">
                    <a:moveTo>
                      <a:pt x="76200" y="0"/>
                    </a:moveTo>
                    <a:lnTo>
                      <a:pt x="0" y="38099"/>
                    </a:lnTo>
                    <a:lnTo>
                      <a:pt x="76200" y="76199"/>
                    </a:lnTo>
                    <a:lnTo>
                      <a:pt x="76200" y="44449"/>
                    </a:lnTo>
                    <a:lnTo>
                      <a:pt x="63500" y="44449"/>
                    </a:lnTo>
                    <a:lnTo>
                      <a:pt x="63500" y="31749"/>
                    </a:lnTo>
                    <a:lnTo>
                      <a:pt x="76200" y="31749"/>
                    </a:lnTo>
                    <a:lnTo>
                      <a:pt x="76200" y="0"/>
                    </a:lnTo>
                    <a:close/>
                  </a:path>
                  <a:path w="535940" h="76200">
                    <a:moveTo>
                      <a:pt x="459613" y="0"/>
                    </a:moveTo>
                    <a:lnTo>
                      <a:pt x="459613" y="76199"/>
                    </a:lnTo>
                    <a:lnTo>
                      <a:pt x="523113" y="44449"/>
                    </a:lnTo>
                    <a:lnTo>
                      <a:pt x="472313" y="44449"/>
                    </a:lnTo>
                    <a:lnTo>
                      <a:pt x="472313" y="31749"/>
                    </a:lnTo>
                    <a:lnTo>
                      <a:pt x="523113" y="31749"/>
                    </a:lnTo>
                    <a:lnTo>
                      <a:pt x="459613" y="0"/>
                    </a:lnTo>
                    <a:close/>
                  </a:path>
                  <a:path w="535940" h="76200">
                    <a:moveTo>
                      <a:pt x="76200" y="31749"/>
                    </a:moveTo>
                    <a:lnTo>
                      <a:pt x="63500" y="31749"/>
                    </a:lnTo>
                    <a:lnTo>
                      <a:pt x="63500" y="44449"/>
                    </a:lnTo>
                    <a:lnTo>
                      <a:pt x="76200" y="44449"/>
                    </a:lnTo>
                    <a:lnTo>
                      <a:pt x="76200" y="31749"/>
                    </a:lnTo>
                    <a:close/>
                  </a:path>
                  <a:path w="535940" h="76200">
                    <a:moveTo>
                      <a:pt x="459613" y="31749"/>
                    </a:moveTo>
                    <a:lnTo>
                      <a:pt x="76200" y="31749"/>
                    </a:lnTo>
                    <a:lnTo>
                      <a:pt x="76200" y="44449"/>
                    </a:lnTo>
                    <a:lnTo>
                      <a:pt x="459613" y="44449"/>
                    </a:lnTo>
                    <a:lnTo>
                      <a:pt x="459613" y="31749"/>
                    </a:lnTo>
                    <a:close/>
                  </a:path>
                  <a:path w="535940" h="76200">
                    <a:moveTo>
                      <a:pt x="523113" y="31749"/>
                    </a:moveTo>
                    <a:lnTo>
                      <a:pt x="472313" y="31749"/>
                    </a:lnTo>
                    <a:lnTo>
                      <a:pt x="472313" y="44449"/>
                    </a:lnTo>
                    <a:lnTo>
                      <a:pt x="523113" y="44449"/>
                    </a:lnTo>
                    <a:lnTo>
                      <a:pt x="535813" y="38099"/>
                    </a:lnTo>
                    <a:lnTo>
                      <a:pt x="523113" y="31749"/>
                    </a:lnTo>
                    <a:close/>
                  </a:path>
                </a:pathLst>
              </a:custGeom>
              <a:solidFill>
                <a:srgbClr val="000000"/>
              </a:solidFill>
            </p:spPr>
            <p:txBody>
              <a:bodyPr wrap="square" lIns="0" tIns="0" rIns="0" bIns="0" rtlCol="0"/>
              <a:lstStyle/>
              <a:p>
                <a:endParaRPr sz="1350"/>
              </a:p>
            </p:txBody>
          </p:sp>
          <p:sp>
            <p:nvSpPr>
              <p:cNvPr id="60" name="object 60"/>
              <p:cNvSpPr/>
              <p:nvPr/>
            </p:nvSpPr>
            <p:spPr>
              <a:xfrm>
                <a:off x="6534899" y="4549152"/>
                <a:ext cx="911860" cy="485140"/>
              </a:xfrm>
              <a:custGeom>
                <a:avLst/>
                <a:gdLst/>
                <a:ahLst/>
                <a:cxnLst/>
                <a:rect l="l" t="t" r="r" b="b"/>
                <a:pathLst>
                  <a:path w="911859" h="485139">
                    <a:moveTo>
                      <a:pt x="149352" y="1524"/>
                    </a:moveTo>
                    <a:lnTo>
                      <a:pt x="0" y="1524"/>
                    </a:lnTo>
                    <a:lnTo>
                      <a:pt x="0" y="484619"/>
                    </a:lnTo>
                    <a:lnTo>
                      <a:pt x="149352" y="484619"/>
                    </a:lnTo>
                    <a:lnTo>
                      <a:pt x="149352" y="1524"/>
                    </a:lnTo>
                    <a:close/>
                  </a:path>
                  <a:path w="911859" h="485139">
                    <a:moveTo>
                      <a:pt x="911352" y="0"/>
                    </a:moveTo>
                    <a:lnTo>
                      <a:pt x="762012" y="0"/>
                    </a:lnTo>
                    <a:lnTo>
                      <a:pt x="762012" y="483095"/>
                    </a:lnTo>
                    <a:lnTo>
                      <a:pt x="911352" y="483095"/>
                    </a:lnTo>
                    <a:lnTo>
                      <a:pt x="911352" y="0"/>
                    </a:lnTo>
                    <a:close/>
                  </a:path>
                </a:pathLst>
              </a:custGeom>
              <a:solidFill>
                <a:srgbClr val="E34848"/>
              </a:solidFill>
            </p:spPr>
            <p:txBody>
              <a:bodyPr wrap="square" lIns="0" tIns="0" rIns="0" bIns="0" rtlCol="0"/>
              <a:lstStyle/>
              <a:p>
                <a:endParaRPr sz="1350"/>
              </a:p>
            </p:txBody>
          </p:sp>
          <p:sp>
            <p:nvSpPr>
              <p:cNvPr id="61" name="object 61"/>
              <p:cNvSpPr/>
              <p:nvPr/>
            </p:nvSpPr>
            <p:spPr>
              <a:xfrm>
                <a:off x="6684263" y="4753482"/>
                <a:ext cx="611505" cy="77470"/>
              </a:xfrm>
              <a:custGeom>
                <a:avLst/>
                <a:gdLst/>
                <a:ahLst/>
                <a:cxnLst/>
                <a:rect l="l" t="t" r="r" b="b"/>
                <a:pathLst>
                  <a:path w="611504" h="77470">
                    <a:moveTo>
                      <a:pt x="76072" y="1143"/>
                    </a:moveTo>
                    <a:lnTo>
                      <a:pt x="0" y="39370"/>
                    </a:lnTo>
                    <a:lnTo>
                      <a:pt x="76326" y="77343"/>
                    </a:lnTo>
                    <a:lnTo>
                      <a:pt x="76221" y="45593"/>
                    </a:lnTo>
                    <a:lnTo>
                      <a:pt x="63500" y="45593"/>
                    </a:lnTo>
                    <a:lnTo>
                      <a:pt x="63500" y="32893"/>
                    </a:lnTo>
                    <a:lnTo>
                      <a:pt x="76178" y="32863"/>
                    </a:lnTo>
                    <a:lnTo>
                      <a:pt x="76072" y="1143"/>
                    </a:lnTo>
                    <a:close/>
                  </a:path>
                  <a:path w="611504" h="77470">
                    <a:moveTo>
                      <a:pt x="598742" y="31750"/>
                    </a:moveTo>
                    <a:lnTo>
                      <a:pt x="547751" y="31750"/>
                    </a:lnTo>
                    <a:lnTo>
                      <a:pt x="547751" y="44450"/>
                    </a:lnTo>
                    <a:lnTo>
                      <a:pt x="534998" y="44480"/>
                    </a:lnTo>
                    <a:lnTo>
                      <a:pt x="535051" y="76200"/>
                    </a:lnTo>
                    <a:lnTo>
                      <a:pt x="611251" y="37973"/>
                    </a:lnTo>
                    <a:lnTo>
                      <a:pt x="598742" y="31750"/>
                    </a:lnTo>
                    <a:close/>
                  </a:path>
                  <a:path w="611504" h="77470">
                    <a:moveTo>
                      <a:pt x="76178" y="32863"/>
                    </a:moveTo>
                    <a:lnTo>
                      <a:pt x="63500" y="32893"/>
                    </a:lnTo>
                    <a:lnTo>
                      <a:pt x="63500" y="45593"/>
                    </a:lnTo>
                    <a:lnTo>
                      <a:pt x="76221" y="45562"/>
                    </a:lnTo>
                    <a:lnTo>
                      <a:pt x="76178" y="32863"/>
                    </a:lnTo>
                    <a:close/>
                  </a:path>
                  <a:path w="611504" h="77470">
                    <a:moveTo>
                      <a:pt x="76221" y="45562"/>
                    </a:moveTo>
                    <a:lnTo>
                      <a:pt x="63500" y="45593"/>
                    </a:lnTo>
                    <a:lnTo>
                      <a:pt x="76221" y="45593"/>
                    </a:lnTo>
                    <a:close/>
                  </a:path>
                  <a:path w="611504" h="77470">
                    <a:moveTo>
                      <a:pt x="534976" y="31780"/>
                    </a:moveTo>
                    <a:lnTo>
                      <a:pt x="76178" y="32863"/>
                    </a:lnTo>
                    <a:lnTo>
                      <a:pt x="76221" y="45562"/>
                    </a:lnTo>
                    <a:lnTo>
                      <a:pt x="534998" y="44480"/>
                    </a:lnTo>
                    <a:lnTo>
                      <a:pt x="534976" y="31780"/>
                    </a:lnTo>
                    <a:close/>
                  </a:path>
                  <a:path w="611504" h="77470">
                    <a:moveTo>
                      <a:pt x="547751" y="31750"/>
                    </a:moveTo>
                    <a:lnTo>
                      <a:pt x="534976" y="31780"/>
                    </a:lnTo>
                    <a:lnTo>
                      <a:pt x="534998" y="44480"/>
                    </a:lnTo>
                    <a:lnTo>
                      <a:pt x="547751" y="44450"/>
                    </a:lnTo>
                    <a:lnTo>
                      <a:pt x="547751" y="31750"/>
                    </a:lnTo>
                    <a:close/>
                  </a:path>
                  <a:path w="611504" h="77470">
                    <a:moveTo>
                      <a:pt x="534924" y="0"/>
                    </a:moveTo>
                    <a:lnTo>
                      <a:pt x="534976" y="31780"/>
                    </a:lnTo>
                    <a:lnTo>
                      <a:pt x="598742" y="31750"/>
                    </a:lnTo>
                    <a:lnTo>
                      <a:pt x="534924" y="0"/>
                    </a:lnTo>
                    <a:close/>
                  </a:path>
                </a:pathLst>
              </a:custGeom>
              <a:solidFill>
                <a:srgbClr val="000000"/>
              </a:solidFill>
            </p:spPr>
            <p:txBody>
              <a:bodyPr wrap="square" lIns="0" tIns="0" rIns="0" bIns="0" rtlCol="0"/>
              <a:lstStyle/>
              <a:p>
                <a:endParaRPr sz="1350"/>
              </a:p>
            </p:txBody>
          </p:sp>
          <p:sp>
            <p:nvSpPr>
              <p:cNvPr id="62" name="object 62"/>
              <p:cNvSpPr/>
              <p:nvPr/>
            </p:nvSpPr>
            <p:spPr>
              <a:xfrm>
                <a:off x="7982711" y="4558283"/>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3" name="object 63"/>
              <p:cNvSpPr/>
              <p:nvPr/>
            </p:nvSpPr>
            <p:spPr>
              <a:xfrm>
                <a:off x="7446263" y="4754498"/>
                <a:ext cx="535940" cy="82550"/>
              </a:xfrm>
              <a:custGeom>
                <a:avLst/>
                <a:gdLst/>
                <a:ahLst/>
                <a:cxnLst/>
                <a:rect l="l" t="t" r="r" b="b"/>
                <a:pathLst>
                  <a:path w="535940" h="82550">
                    <a:moveTo>
                      <a:pt x="460247" y="5842"/>
                    </a:moveTo>
                    <a:lnTo>
                      <a:pt x="459717" y="37652"/>
                    </a:lnTo>
                    <a:lnTo>
                      <a:pt x="472439" y="37845"/>
                    </a:lnTo>
                    <a:lnTo>
                      <a:pt x="472185" y="50545"/>
                    </a:lnTo>
                    <a:lnTo>
                      <a:pt x="459502" y="50545"/>
                    </a:lnTo>
                    <a:lnTo>
                      <a:pt x="458977" y="82042"/>
                    </a:lnTo>
                    <a:lnTo>
                      <a:pt x="524685" y="50545"/>
                    </a:lnTo>
                    <a:lnTo>
                      <a:pt x="472185" y="50545"/>
                    </a:lnTo>
                    <a:lnTo>
                      <a:pt x="459506" y="50352"/>
                    </a:lnTo>
                    <a:lnTo>
                      <a:pt x="525087" y="50352"/>
                    </a:lnTo>
                    <a:lnTo>
                      <a:pt x="535812" y="45212"/>
                    </a:lnTo>
                    <a:lnTo>
                      <a:pt x="460247" y="5842"/>
                    </a:lnTo>
                    <a:close/>
                  </a:path>
                  <a:path w="535940" h="82550">
                    <a:moveTo>
                      <a:pt x="76834" y="0"/>
                    </a:moveTo>
                    <a:lnTo>
                      <a:pt x="0" y="36956"/>
                    </a:lnTo>
                    <a:lnTo>
                      <a:pt x="75564" y="76200"/>
                    </a:lnTo>
                    <a:lnTo>
                      <a:pt x="76093" y="44516"/>
                    </a:lnTo>
                    <a:lnTo>
                      <a:pt x="63372" y="44323"/>
                    </a:lnTo>
                    <a:lnTo>
                      <a:pt x="63626" y="31623"/>
                    </a:lnTo>
                    <a:lnTo>
                      <a:pt x="76307" y="31623"/>
                    </a:lnTo>
                    <a:lnTo>
                      <a:pt x="76834" y="0"/>
                    </a:lnTo>
                    <a:close/>
                  </a:path>
                  <a:path w="535940" h="82550">
                    <a:moveTo>
                      <a:pt x="459717" y="37652"/>
                    </a:moveTo>
                    <a:lnTo>
                      <a:pt x="459506" y="50352"/>
                    </a:lnTo>
                    <a:lnTo>
                      <a:pt x="472185" y="50545"/>
                    </a:lnTo>
                    <a:lnTo>
                      <a:pt x="472439" y="37845"/>
                    </a:lnTo>
                    <a:lnTo>
                      <a:pt x="459717" y="37652"/>
                    </a:lnTo>
                    <a:close/>
                  </a:path>
                  <a:path w="535940" h="82550">
                    <a:moveTo>
                      <a:pt x="76304" y="31815"/>
                    </a:moveTo>
                    <a:lnTo>
                      <a:pt x="76093" y="44516"/>
                    </a:lnTo>
                    <a:lnTo>
                      <a:pt x="459506" y="50352"/>
                    </a:lnTo>
                    <a:lnTo>
                      <a:pt x="459717" y="37652"/>
                    </a:lnTo>
                    <a:lnTo>
                      <a:pt x="76304" y="31815"/>
                    </a:lnTo>
                    <a:close/>
                  </a:path>
                  <a:path w="535940" h="82550">
                    <a:moveTo>
                      <a:pt x="63626" y="31623"/>
                    </a:moveTo>
                    <a:lnTo>
                      <a:pt x="63372" y="44323"/>
                    </a:lnTo>
                    <a:lnTo>
                      <a:pt x="76093" y="44516"/>
                    </a:lnTo>
                    <a:lnTo>
                      <a:pt x="76304" y="31815"/>
                    </a:lnTo>
                    <a:lnTo>
                      <a:pt x="63626" y="31623"/>
                    </a:lnTo>
                    <a:close/>
                  </a:path>
                  <a:path w="535940" h="82550">
                    <a:moveTo>
                      <a:pt x="76307" y="31623"/>
                    </a:moveTo>
                    <a:lnTo>
                      <a:pt x="63626" y="31623"/>
                    </a:lnTo>
                    <a:lnTo>
                      <a:pt x="76304" y="31815"/>
                    </a:lnTo>
                    <a:lnTo>
                      <a:pt x="76307" y="31623"/>
                    </a:lnTo>
                    <a:close/>
                  </a:path>
                </a:pathLst>
              </a:custGeom>
              <a:solidFill>
                <a:srgbClr val="000000"/>
              </a:solidFill>
            </p:spPr>
            <p:txBody>
              <a:bodyPr wrap="square" lIns="0" tIns="0" rIns="0" bIns="0" rtlCol="0"/>
              <a:lstStyle/>
              <a:p>
                <a:endParaRPr sz="1350"/>
              </a:p>
            </p:txBody>
          </p:sp>
          <p:sp>
            <p:nvSpPr>
              <p:cNvPr id="64" name="object 64"/>
              <p:cNvSpPr/>
              <p:nvPr/>
            </p:nvSpPr>
            <p:spPr>
              <a:xfrm>
                <a:off x="8670035" y="4558283"/>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5" name="object 65"/>
              <p:cNvSpPr/>
              <p:nvPr/>
            </p:nvSpPr>
            <p:spPr>
              <a:xfrm>
                <a:off x="8133588" y="4760975"/>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2" y="0"/>
                    </a:moveTo>
                    <a:lnTo>
                      <a:pt x="459612" y="76200"/>
                    </a:lnTo>
                    <a:lnTo>
                      <a:pt x="523112" y="44450"/>
                    </a:lnTo>
                    <a:lnTo>
                      <a:pt x="472312" y="44450"/>
                    </a:lnTo>
                    <a:lnTo>
                      <a:pt x="472312" y="31750"/>
                    </a:lnTo>
                    <a:lnTo>
                      <a:pt x="523112" y="31750"/>
                    </a:lnTo>
                    <a:lnTo>
                      <a:pt x="459612" y="0"/>
                    </a:lnTo>
                    <a:close/>
                  </a:path>
                  <a:path w="535940" h="76200">
                    <a:moveTo>
                      <a:pt x="76200" y="31750"/>
                    </a:moveTo>
                    <a:lnTo>
                      <a:pt x="63500" y="31750"/>
                    </a:lnTo>
                    <a:lnTo>
                      <a:pt x="63500" y="44450"/>
                    </a:lnTo>
                    <a:lnTo>
                      <a:pt x="76200" y="44450"/>
                    </a:lnTo>
                    <a:lnTo>
                      <a:pt x="76200" y="31750"/>
                    </a:lnTo>
                    <a:close/>
                  </a:path>
                  <a:path w="535940" h="76200">
                    <a:moveTo>
                      <a:pt x="459612" y="31750"/>
                    </a:moveTo>
                    <a:lnTo>
                      <a:pt x="76200" y="31750"/>
                    </a:lnTo>
                    <a:lnTo>
                      <a:pt x="76200" y="44450"/>
                    </a:lnTo>
                    <a:lnTo>
                      <a:pt x="459612" y="44450"/>
                    </a:lnTo>
                    <a:lnTo>
                      <a:pt x="459612" y="31750"/>
                    </a:lnTo>
                    <a:close/>
                  </a:path>
                  <a:path w="535940" h="76200">
                    <a:moveTo>
                      <a:pt x="523112" y="31750"/>
                    </a:moveTo>
                    <a:lnTo>
                      <a:pt x="472312" y="31750"/>
                    </a:lnTo>
                    <a:lnTo>
                      <a:pt x="472312" y="44450"/>
                    </a:lnTo>
                    <a:lnTo>
                      <a:pt x="523112" y="44450"/>
                    </a:lnTo>
                    <a:lnTo>
                      <a:pt x="535812" y="38100"/>
                    </a:lnTo>
                    <a:lnTo>
                      <a:pt x="523112" y="31750"/>
                    </a:lnTo>
                    <a:close/>
                  </a:path>
                </a:pathLst>
              </a:custGeom>
              <a:solidFill>
                <a:srgbClr val="000000"/>
              </a:solidFill>
            </p:spPr>
            <p:txBody>
              <a:bodyPr wrap="square" lIns="0" tIns="0" rIns="0" bIns="0" rtlCol="0"/>
              <a:lstStyle/>
              <a:p>
                <a:endParaRPr sz="1350"/>
              </a:p>
            </p:txBody>
          </p:sp>
          <p:sp>
            <p:nvSpPr>
              <p:cNvPr id="66" name="object 66"/>
              <p:cNvSpPr/>
              <p:nvPr/>
            </p:nvSpPr>
            <p:spPr>
              <a:xfrm>
                <a:off x="9355835" y="4558283"/>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7" name="object 67"/>
              <p:cNvSpPr/>
              <p:nvPr/>
            </p:nvSpPr>
            <p:spPr>
              <a:xfrm>
                <a:off x="8820911" y="4760975"/>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68" name="object 68"/>
              <p:cNvSpPr/>
              <p:nvPr/>
            </p:nvSpPr>
            <p:spPr>
              <a:xfrm>
                <a:off x="10043159" y="4558283"/>
                <a:ext cx="151130" cy="481965"/>
              </a:xfrm>
              <a:custGeom>
                <a:avLst/>
                <a:gdLst/>
                <a:ahLst/>
                <a:cxnLst/>
                <a:rect l="l" t="t" r="r" b="b"/>
                <a:pathLst>
                  <a:path w="151129" h="481964">
                    <a:moveTo>
                      <a:pt x="150875" y="0"/>
                    </a:moveTo>
                    <a:lnTo>
                      <a:pt x="0" y="0"/>
                    </a:lnTo>
                    <a:lnTo>
                      <a:pt x="0" y="481583"/>
                    </a:lnTo>
                    <a:lnTo>
                      <a:pt x="150875" y="481583"/>
                    </a:lnTo>
                    <a:lnTo>
                      <a:pt x="150875" y="0"/>
                    </a:lnTo>
                    <a:close/>
                  </a:path>
                </a:pathLst>
              </a:custGeom>
              <a:solidFill>
                <a:srgbClr val="E34848"/>
              </a:solidFill>
            </p:spPr>
            <p:txBody>
              <a:bodyPr wrap="square" lIns="0" tIns="0" rIns="0" bIns="0" rtlCol="0"/>
              <a:lstStyle/>
              <a:p>
                <a:endParaRPr sz="1350"/>
              </a:p>
            </p:txBody>
          </p:sp>
          <p:sp>
            <p:nvSpPr>
              <p:cNvPr id="69" name="object 69"/>
              <p:cNvSpPr/>
              <p:nvPr/>
            </p:nvSpPr>
            <p:spPr>
              <a:xfrm>
                <a:off x="9506711" y="4760975"/>
                <a:ext cx="535940" cy="76200"/>
              </a:xfrm>
              <a:custGeom>
                <a:avLst/>
                <a:gdLst/>
                <a:ahLst/>
                <a:cxnLst/>
                <a:rect l="l" t="t" r="r" b="b"/>
                <a:pathLst>
                  <a:path w="535940" h="76200">
                    <a:moveTo>
                      <a:pt x="76200" y="0"/>
                    </a:moveTo>
                    <a:lnTo>
                      <a:pt x="0" y="38100"/>
                    </a:lnTo>
                    <a:lnTo>
                      <a:pt x="76200" y="76200"/>
                    </a:lnTo>
                    <a:lnTo>
                      <a:pt x="76200" y="44450"/>
                    </a:lnTo>
                    <a:lnTo>
                      <a:pt x="63500" y="44450"/>
                    </a:lnTo>
                    <a:lnTo>
                      <a:pt x="63500" y="31750"/>
                    </a:lnTo>
                    <a:lnTo>
                      <a:pt x="76200" y="31750"/>
                    </a:lnTo>
                    <a:lnTo>
                      <a:pt x="76200" y="0"/>
                    </a:lnTo>
                    <a:close/>
                  </a:path>
                  <a:path w="535940" h="76200">
                    <a:moveTo>
                      <a:pt x="459613" y="0"/>
                    </a:moveTo>
                    <a:lnTo>
                      <a:pt x="459613" y="76200"/>
                    </a:lnTo>
                    <a:lnTo>
                      <a:pt x="523113" y="44450"/>
                    </a:lnTo>
                    <a:lnTo>
                      <a:pt x="472313" y="44450"/>
                    </a:lnTo>
                    <a:lnTo>
                      <a:pt x="472313" y="31750"/>
                    </a:lnTo>
                    <a:lnTo>
                      <a:pt x="523113" y="31750"/>
                    </a:lnTo>
                    <a:lnTo>
                      <a:pt x="459613" y="0"/>
                    </a:lnTo>
                    <a:close/>
                  </a:path>
                  <a:path w="535940" h="76200">
                    <a:moveTo>
                      <a:pt x="76200" y="31750"/>
                    </a:moveTo>
                    <a:lnTo>
                      <a:pt x="63500" y="31750"/>
                    </a:lnTo>
                    <a:lnTo>
                      <a:pt x="63500" y="44450"/>
                    </a:lnTo>
                    <a:lnTo>
                      <a:pt x="76200" y="44450"/>
                    </a:lnTo>
                    <a:lnTo>
                      <a:pt x="76200" y="31750"/>
                    </a:lnTo>
                    <a:close/>
                  </a:path>
                  <a:path w="535940" h="76200">
                    <a:moveTo>
                      <a:pt x="459613" y="31750"/>
                    </a:moveTo>
                    <a:lnTo>
                      <a:pt x="76200" y="31750"/>
                    </a:lnTo>
                    <a:lnTo>
                      <a:pt x="76200" y="44450"/>
                    </a:lnTo>
                    <a:lnTo>
                      <a:pt x="459613" y="44450"/>
                    </a:lnTo>
                    <a:lnTo>
                      <a:pt x="459613" y="31750"/>
                    </a:lnTo>
                    <a:close/>
                  </a:path>
                  <a:path w="535940" h="76200">
                    <a:moveTo>
                      <a:pt x="523113" y="31750"/>
                    </a:moveTo>
                    <a:lnTo>
                      <a:pt x="472313" y="31750"/>
                    </a:lnTo>
                    <a:lnTo>
                      <a:pt x="472313" y="44450"/>
                    </a:lnTo>
                    <a:lnTo>
                      <a:pt x="523113" y="44450"/>
                    </a:lnTo>
                    <a:lnTo>
                      <a:pt x="535813" y="38100"/>
                    </a:lnTo>
                    <a:lnTo>
                      <a:pt x="523113" y="31750"/>
                    </a:lnTo>
                    <a:close/>
                  </a:path>
                </a:pathLst>
              </a:custGeom>
              <a:solidFill>
                <a:srgbClr val="000000"/>
              </a:solidFill>
            </p:spPr>
            <p:txBody>
              <a:bodyPr wrap="square" lIns="0" tIns="0" rIns="0" bIns="0" rtlCol="0"/>
              <a:lstStyle/>
              <a:p>
                <a:endParaRPr sz="1350"/>
              </a:p>
            </p:txBody>
          </p:sp>
          <p:sp>
            <p:nvSpPr>
              <p:cNvPr id="70" name="object 70"/>
              <p:cNvSpPr/>
              <p:nvPr/>
            </p:nvSpPr>
            <p:spPr>
              <a:xfrm>
                <a:off x="6571487" y="4361687"/>
                <a:ext cx="76200" cy="189230"/>
              </a:xfrm>
              <a:prstGeom prst="rect">
                <a:avLst/>
              </a:prstGeom>
              <a:blipFill>
                <a:blip r:embed="rId2" cstate="print"/>
                <a:stretch>
                  <a:fillRect/>
                </a:stretch>
              </a:blipFill>
            </p:spPr>
            <p:txBody>
              <a:bodyPr wrap="square" lIns="0" tIns="0" rIns="0" bIns="0" rtlCol="0"/>
              <a:lstStyle/>
              <a:p>
                <a:endParaRPr sz="1350"/>
              </a:p>
            </p:txBody>
          </p:sp>
          <p:sp>
            <p:nvSpPr>
              <p:cNvPr id="71" name="object 71"/>
              <p:cNvSpPr/>
              <p:nvPr/>
            </p:nvSpPr>
            <p:spPr>
              <a:xfrm>
                <a:off x="7333487" y="4360163"/>
                <a:ext cx="76200" cy="189230"/>
              </a:xfrm>
              <a:prstGeom prst="rect">
                <a:avLst/>
              </a:prstGeom>
              <a:blipFill>
                <a:blip r:embed="rId3" cstate="print"/>
                <a:stretch>
                  <a:fillRect/>
                </a:stretch>
              </a:blipFill>
            </p:spPr>
            <p:txBody>
              <a:bodyPr wrap="square" lIns="0" tIns="0" rIns="0" bIns="0" rtlCol="0"/>
              <a:lstStyle/>
              <a:p>
                <a:endParaRPr sz="1350"/>
              </a:p>
            </p:txBody>
          </p:sp>
          <p:sp>
            <p:nvSpPr>
              <p:cNvPr id="72" name="object 72"/>
              <p:cNvSpPr/>
              <p:nvPr/>
            </p:nvSpPr>
            <p:spPr>
              <a:xfrm>
                <a:off x="8020811" y="4369307"/>
                <a:ext cx="76200" cy="189230"/>
              </a:xfrm>
              <a:prstGeom prst="rect">
                <a:avLst/>
              </a:prstGeom>
              <a:blipFill>
                <a:blip r:embed="rId2" cstate="print"/>
                <a:stretch>
                  <a:fillRect/>
                </a:stretch>
              </a:blipFill>
            </p:spPr>
            <p:txBody>
              <a:bodyPr wrap="square" lIns="0" tIns="0" rIns="0" bIns="0" rtlCol="0"/>
              <a:lstStyle/>
              <a:p>
                <a:endParaRPr sz="1350"/>
              </a:p>
            </p:txBody>
          </p:sp>
          <p:sp>
            <p:nvSpPr>
              <p:cNvPr id="73" name="object 73"/>
              <p:cNvSpPr/>
              <p:nvPr/>
            </p:nvSpPr>
            <p:spPr>
              <a:xfrm>
                <a:off x="8706611" y="4367783"/>
                <a:ext cx="76200" cy="189230"/>
              </a:xfrm>
              <a:prstGeom prst="rect">
                <a:avLst/>
              </a:prstGeom>
              <a:blipFill>
                <a:blip r:embed="rId2" cstate="print"/>
                <a:stretch>
                  <a:fillRect/>
                </a:stretch>
              </a:blipFill>
            </p:spPr>
            <p:txBody>
              <a:bodyPr wrap="square" lIns="0" tIns="0" rIns="0" bIns="0" rtlCol="0"/>
              <a:lstStyle/>
              <a:p>
                <a:endParaRPr sz="1350"/>
              </a:p>
            </p:txBody>
          </p:sp>
          <p:sp>
            <p:nvSpPr>
              <p:cNvPr id="74" name="object 74"/>
              <p:cNvSpPr/>
              <p:nvPr/>
            </p:nvSpPr>
            <p:spPr>
              <a:xfrm>
                <a:off x="9393935" y="4369307"/>
                <a:ext cx="76200" cy="189230"/>
              </a:xfrm>
              <a:prstGeom prst="rect">
                <a:avLst/>
              </a:prstGeom>
              <a:blipFill>
                <a:blip r:embed="rId2" cstate="print"/>
                <a:stretch>
                  <a:fillRect/>
                </a:stretch>
              </a:blipFill>
            </p:spPr>
            <p:txBody>
              <a:bodyPr wrap="square" lIns="0" tIns="0" rIns="0" bIns="0" rtlCol="0"/>
              <a:lstStyle/>
              <a:p>
                <a:endParaRPr sz="1350"/>
              </a:p>
            </p:txBody>
          </p:sp>
          <p:sp>
            <p:nvSpPr>
              <p:cNvPr id="75" name="object 75"/>
              <p:cNvSpPr/>
              <p:nvPr/>
            </p:nvSpPr>
            <p:spPr>
              <a:xfrm>
                <a:off x="10079735" y="4369307"/>
                <a:ext cx="76200" cy="189230"/>
              </a:xfrm>
              <a:prstGeom prst="rect">
                <a:avLst/>
              </a:prstGeom>
              <a:blipFill>
                <a:blip r:embed="rId2" cstate="print"/>
                <a:stretch>
                  <a:fillRect/>
                </a:stretch>
              </a:blipFill>
            </p:spPr>
            <p:txBody>
              <a:bodyPr wrap="square" lIns="0" tIns="0" rIns="0" bIns="0" rtlCol="0"/>
              <a:lstStyle/>
              <a:p>
                <a:endParaRPr sz="1350"/>
              </a:p>
            </p:txBody>
          </p:sp>
          <p:sp>
            <p:nvSpPr>
              <p:cNvPr id="76" name="object 76"/>
              <p:cNvSpPr/>
              <p:nvPr/>
            </p:nvSpPr>
            <p:spPr>
              <a:xfrm>
                <a:off x="6382511" y="3858767"/>
                <a:ext cx="3957954" cy="1286510"/>
              </a:xfrm>
              <a:custGeom>
                <a:avLst/>
                <a:gdLst/>
                <a:ahLst/>
                <a:cxnLst/>
                <a:rect l="l" t="t" r="r" b="b"/>
                <a:pathLst>
                  <a:path w="3957954" h="1286510">
                    <a:moveTo>
                      <a:pt x="3743452" y="0"/>
                    </a:moveTo>
                    <a:lnTo>
                      <a:pt x="214376" y="0"/>
                    </a:lnTo>
                    <a:lnTo>
                      <a:pt x="165231" y="5663"/>
                    </a:lnTo>
                    <a:lnTo>
                      <a:pt x="120113" y="21795"/>
                    </a:lnTo>
                    <a:lnTo>
                      <a:pt x="80308" y="47106"/>
                    </a:lnTo>
                    <a:lnTo>
                      <a:pt x="47106" y="80308"/>
                    </a:lnTo>
                    <a:lnTo>
                      <a:pt x="21795" y="120113"/>
                    </a:lnTo>
                    <a:lnTo>
                      <a:pt x="5663" y="165231"/>
                    </a:lnTo>
                    <a:lnTo>
                      <a:pt x="0" y="214375"/>
                    </a:lnTo>
                    <a:lnTo>
                      <a:pt x="0" y="1071879"/>
                    </a:lnTo>
                    <a:lnTo>
                      <a:pt x="5663" y="1121024"/>
                    </a:lnTo>
                    <a:lnTo>
                      <a:pt x="21795" y="1166142"/>
                    </a:lnTo>
                    <a:lnTo>
                      <a:pt x="47106" y="1205947"/>
                    </a:lnTo>
                    <a:lnTo>
                      <a:pt x="80308" y="1239149"/>
                    </a:lnTo>
                    <a:lnTo>
                      <a:pt x="120113" y="1264460"/>
                    </a:lnTo>
                    <a:lnTo>
                      <a:pt x="165231" y="1280592"/>
                    </a:lnTo>
                    <a:lnTo>
                      <a:pt x="214376" y="1286255"/>
                    </a:lnTo>
                    <a:lnTo>
                      <a:pt x="3743452" y="1286255"/>
                    </a:lnTo>
                    <a:lnTo>
                      <a:pt x="3792596" y="1280592"/>
                    </a:lnTo>
                    <a:lnTo>
                      <a:pt x="3837714" y="1264460"/>
                    </a:lnTo>
                    <a:lnTo>
                      <a:pt x="3877519" y="1239149"/>
                    </a:lnTo>
                    <a:lnTo>
                      <a:pt x="3910721" y="1205947"/>
                    </a:lnTo>
                    <a:lnTo>
                      <a:pt x="3936032" y="1166142"/>
                    </a:lnTo>
                    <a:lnTo>
                      <a:pt x="3952164" y="1121024"/>
                    </a:lnTo>
                    <a:lnTo>
                      <a:pt x="3957828" y="1071879"/>
                    </a:lnTo>
                    <a:lnTo>
                      <a:pt x="3957828" y="214375"/>
                    </a:lnTo>
                    <a:lnTo>
                      <a:pt x="3952164" y="165231"/>
                    </a:lnTo>
                    <a:lnTo>
                      <a:pt x="3936032" y="120113"/>
                    </a:lnTo>
                    <a:lnTo>
                      <a:pt x="3910721" y="80308"/>
                    </a:lnTo>
                    <a:lnTo>
                      <a:pt x="3877519" y="47106"/>
                    </a:lnTo>
                    <a:lnTo>
                      <a:pt x="3837714" y="21795"/>
                    </a:lnTo>
                    <a:lnTo>
                      <a:pt x="3792596" y="5663"/>
                    </a:lnTo>
                    <a:lnTo>
                      <a:pt x="3743452" y="0"/>
                    </a:lnTo>
                    <a:close/>
                  </a:path>
                </a:pathLst>
              </a:custGeom>
              <a:solidFill>
                <a:srgbClr val="6CE9FF"/>
              </a:solidFill>
            </p:spPr>
            <p:txBody>
              <a:bodyPr wrap="square" lIns="0" tIns="0" rIns="0" bIns="0" rtlCol="0"/>
              <a:lstStyle/>
              <a:p>
                <a:endParaRPr sz="1350"/>
              </a:p>
            </p:txBody>
          </p:sp>
          <p:sp>
            <p:nvSpPr>
              <p:cNvPr id="77" name="object 77"/>
              <p:cNvSpPr/>
              <p:nvPr/>
            </p:nvSpPr>
            <p:spPr>
              <a:xfrm>
                <a:off x="6382511" y="3858767"/>
                <a:ext cx="3957954" cy="1286510"/>
              </a:xfrm>
              <a:custGeom>
                <a:avLst/>
                <a:gdLst/>
                <a:ahLst/>
                <a:cxnLst/>
                <a:rect l="l" t="t" r="r" b="b"/>
                <a:pathLst>
                  <a:path w="3957954" h="1286510">
                    <a:moveTo>
                      <a:pt x="0" y="214375"/>
                    </a:moveTo>
                    <a:lnTo>
                      <a:pt x="5663" y="165231"/>
                    </a:lnTo>
                    <a:lnTo>
                      <a:pt x="21795" y="120113"/>
                    </a:lnTo>
                    <a:lnTo>
                      <a:pt x="47106" y="80308"/>
                    </a:lnTo>
                    <a:lnTo>
                      <a:pt x="80308" y="47106"/>
                    </a:lnTo>
                    <a:lnTo>
                      <a:pt x="120113" y="21795"/>
                    </a:lnTo>
                    <a:lnTo>
                      <a:pt x="165231" y="5663"/>
                    </a:lnTo>
                    <a:lnTo>
                      <a:pt x="214376" y="0"/>
                    </a:lnTo>
                    <a:lnTo>
                      <a:pt x="3743452" y="0"/>
                    </a:lnTo>
                    <a:lnTo>
                      <a:pt x="3792596" y="5663"/>
                    </a:lnTo>
                    <a:lnTo>
                      <a:pt x="3837714" y="21795"/>
                    </a:lnTo>
                    <a:lnTo>
                      <a:pt x="3877519" y="47106"/>
                    </a:lnTo>
                    <a:lnTo>
                      <a:pt x="3910721" y="80308"/>
                    </a:lnTo>
                    <a:lnTo>
                      <a:pt x="3936032" y="120113"/>
                    </a:lnTo>
                    <a:lnTo>
                      <a:pt x="3952164" y="165231"/>
                    </a:lnTo>
                    <a:lnTo>
                      <a:pt x="3957828" y="214375"/>
                    </a:lnTo>
                    <a:lnTo>
                      <a:pt x="3957828" y="1071879"/>
                    </a:lnTo>
                    <a:lnTo>
                      <a:pt x="3952164" y="1121024"/>
                    </a:lnTo>
                    <a:lnTo>
                      <a:pt x="3936032" y="1166142"/>
                    </a:lnTo>
                    <a:lnTo>
                      <a:pt x="3910721" y="1205947"/>
                    </a:lnTo>
                    <a:lnTo>
                      <a:pt x="3877519" y="1239149"/>
                    </a:lnTo>
                    <a:lnTo>
                      <a:pt x="3837714" y="1264460"/>
                    </a:lnTo>
                    <a:lnTo>
                      <a:pt x="3792596" y="1280592"/>
                    </a:lnTo>
                    <a:lnTo>
                      <a:pt x="3743452" y="1286255"/>
                    </a:lnTo>
                    <a:lnTo>
                      <a:pt x="214376" y="1286255"/>
                    </a:lnTo>
                    <a:lnTo>
                      <a:pt x="165231" y="1280592"/>
                    </a:lnTo>
                    <a:lnTo>
                      <a:pt x="120113" y="1264460"/>
                    </a:lnTo>
                    <a:lnTo>
                      <a:pt x="80308" y="1239149"/>
                    </a:lnTo>
                    <a:lnTo>
                      <a:pt x="47106" y="1205947"/>
                    </a:lnTo>
                    <a:lnTo>
                      <a:pt x="21795" y="1166142"/>
                    </a:lnTo>
                    <a:lnTo>
                      <a:pt x="5663" y="1121024"/>
                    </a:lnTo>
                    <a:lnTo>
                      <a:pt x="0" y="1071879"/>
                    </a:lnTo>
                    <a:lnTo>
                      <a:pt x="0" y="214375"/>
                    </a:lnTo>
                    <a:close/>
                  </a:path>
                </a:pathLst>
              </a:custGeom>
              <a:ln w="9525">
                <a:solidFill>
                  <a:srgbClr val="6CE9FF"/>
                </a:solidFill>
              </a:ln>
            </p:spPr>
            <p:txBody>
              <a:bodyPr wrap="square" lIns="0" tIns="0" rIns="0" bIns="0" rtlCol="0"/>
              <a:lstStyle/>
              <a:p>
                <a:endParaRPr sz="1350"/>
              </a:p>
            </p:txBody>
          </p:sp>
          <p:sp>
            <p:nvSpPr>
              <p:cNvPr id="78" name="object 78"/>
              <p:cNvSpPr/>
              <p:nvPr/>
            </p:nvSpPr>
            <p:spPr>
              <a:xfrm>
                <a:off x="6534899" y="5234939"/>
                <a:ext cx="3659504" cy="490855"/>
              </a:xfrm>
              <a:custGeom>
                <a:avLst/>
                <a:gdLst/>
                <a:ahLst/>
                <a:cxnLst/>
                <a:rect l="l" t="t" r="r" b="b"/>
                <a:pathLst>
                  <a:path w="3659504" h="490854">
                    <a:moveTo>
                      <a:pt x="149352" y="1524"/>
                    </a:moveTo>
                    <a:lnTo>
                      <a:pt x="0" y="1524"/>
                    </a:lnTo>
                    <a:lnTo>
                      <a:pt x="0" y="484632"/>
                    </a:lnTo>
                    <a:lnTo>
                      <a:pt x="149352" y="484632"/>
                    </a:lnTo>
                    <a:lnTo>
                      <a:pt x="149352" y="1524"/>
                    </a:lnTo>
                    <a:close/>
                  </a:path>
                  <a:path w="3659504" h="490854">
                    <a:moveTo>
                      <a:pt x="911352" y="0"/>
                    </a:moveTo>
                    <a:lnTo>
                      <a:pt x="762012" y="0"/>
                    </a:lnTo>
                    <a:lnTo>
                      <a:pt x="762012" y="483108"/>
                    </a:lnTo>
                    <a:lnTo>
                      <a:pt x="911352" y="483108"/>
                    </a:lnTo>
                    <a:lnTo>
                      <a:pt x="911352" y="0"/>
                    </a:lnTo>
                    <a:close/>
                  </a:path>
                  <a:path w="3659504" h="490854">
                    <a:moveTo>
                      <a:pt x="1598676" y="9144"/>
                    </a:moveTo>
                    <a:lnTo>
                      <a:pt x="1447812" y="9144"/>
                    </a:lnTo>
                    <a:lnTo>
                      <a:pt x="1447812" y="490728"/>
                    </a:lnTo>
                    <a:lnTo>
                      <a:pt x="1598676" y="490728"/>
                    </a:lnTo>
                    <a:lnTo>
                      <a:pt x="1598676" y="9144"/>
                    </a:lnTo>
                    <a:close/>
                  </a:path>
                  <a:path w="3659504" h="490854">
                    <a:moveTo>
                      <a:pt x="2286012" y="9144"/>
                    </a:moveTo>
                    <a:lnTo>
                      <a:pt x="2135136" y="9144"/>
                    </a:lnTo>
                    <a:lnTo>
                      <a:pt x="2135136" y="490728"/>
                    </a:lnTo>
                    <a:lnTo>
                      <a:pt x="2286012" y="490728"/>
                    </a:lnTo>
                    <a:lnTo>
                      <a:pt x="2286012" y="9144"/>
                    </a:lnTo>
                    <a:close/>
                  </a:path>
                  <a:path w="3659504" h="490854">
                    <a:moveTo>
                      <a:pt x="2971812" y="9144"/>
                    </a:moveTo>
                    <a:lnTo>
                      <a:pt x="2820936" y="9144"/>
                    </a:lnTo>
                    <a:lnTo>
                      <a:pt x="2820936" y="490728"/>
                    </a:lnTo>
                    <a:lnTo>
                      <a:pt x="2971812" y="490728"/>
                    </a:lnTo>
                    <a:lnTo>
                      <a:pt x="2971812" y="9144"/>
                    </a:lnTo>
                    <a:close/>
                  </a:path>
                  <a:path w="3659504" h="490854">
                    <a:moveTo>
                      <a:pt x="3659136" y="9144"/>
                    </a:moveTo>
                    <a:lnTo>
                      <a:pt x="3508260" y="9144"/>
                    </a:lnTo>
                    <a:lnTo>
                      <a:pt x="3508260" y="490728"/>
                    </a:lnTo>
                    <a:lnTo>
                      <a:pt x="3659136" y="490728"/>
                    </a:lnTo>
                    <a:lnTo>
                      <a:pt x="3659136" y="9144"/>
                    </a:lnTo>
                    <a:close/>
                  </a:path>
                </a:pathLst>
              </a:custGeom>
              <a:solidFill>
                <a:srgbClr val="E34848"/>
              </a:solidFill>
            </p:spPr>
            <p:txBody>
              <a:bodyPr wrap="square" lIns="0" tIns="0" rIns="0" bIns="0" rtlCol="0"/>
              <a:lstStyle/>
              <a:p>
                <a:endParaRPr sz="1350"/>
              </a:p>
            </p:txBody>
          </p:sp>
        </p:grpSp>
        <p:sp>
          <p:nvSpPr>
            <p:cNvPr id="79" name="object 79"/>
            <p:cNvSpPr txBox="1"/>
            <p:nvPr/>
          </p:nvSpPr>
          <p:spPr>
            <a:xfrm>
              <a:off x="7287102" y="4073939"/>
              <a:ext cx="1015841" cy="286617"/>
            </a:xfrm>
            <a:prstGeom prst="rect">
              <a:avLst/>
            </a:prstGeom>
          </p:spPr>
          <p:txBody>
            <a:bodyPr vert="horz" wrap="square" lIns="0" tIns="9525" rIns="0" bIns="0" rtlCol="0">
              <a:spAutoFit/>
            </a:bodyPr>
            <a:lstStyle/>
            <a:p>
              <a:pPr marL="9525">
                <a:spcBef>
                  <a:spcPts val="75"/>
                </a:spcBef>
              </a:pPr>
              <a:r>
                <a:rPr spc="68" dirty="0">
                  <a:latin typeface="Calibri"/>
                  <a:cs typeface="Calibri"/>
                </a:rPr>
                <a:t>SpanBERT</a:t>
              </a:r>
              <a:endParaRPr>
                <a:latin typeface="Calibri"/>
                <a:cs typeface="Calibri"/>
              </a:endParaRPr>
            </a:p>
          </p:txBody>
        </p:sp>
        <p:grpSp>
          <p:nvGrpSpPr>
            <p:cNvPr id="80" name="object 80"/>
            <p:cNvGrpSpPr/>
            <p:nvPr/>
          </p:nvGrpSpPr>
          <p:grpSpPr>
            <a:xfrm>
              <a:off x="6452618" y="4641724"/>
              <a:ext cx="2688431" cy="149066"/>
              <a:chOff x="6571488" y="5045964"/>
              <a:chExt cx="3584575" cy="198755"/>
            </a:xfrm>
          </p:grpSpPr>
          <p:sp>
            <p:nvSpPr>
              <p:cNvPr id="81" name="object 81"/>
              <p:cNvSpPr/>
              <p:nvPr/>
            </p:nvSpPr>
            <p:spPr>
              <a:xfrm>
                <a:off x="6571488" y="5047488"/>
                <a:ext cx="76200" cy="189230"/>
              </a:xfrm>
              <a:prstGeom prst="rect">
                <a:avLst/>
              </a:prstGeom>
              <a:blipFill>
                <a:blip r:embed="rId2" cstate="print"/>
                <a:stretch>
                  <a:fillRect/>
                </a:stretch>
              </a:blipFill>
            </p:spPr>
            <p:txBody>
              <a:bodyPr wrap="square" lIns="0" tIns="0" rIns="0" bIns="0" rtlCol="0"/>
              <a:lstStyle/>
              <a:p>
                <a:endParaRPr sz="1350"/>
              </a:p>
            </p:txBody>
          </p:sp>
          <p:sp>
            <p:nvSpPr>
              <p:cNvPr id="82" name="object 82"/>
              <p:cNvSpPr/>
              <p:nvPr/>
            </p:nvSpPr>
            <p:spPr>
              <a:xfrm>
                <a:off x="7333488" y="5045964"/>
                <a:ext cx="76200" cy="189230"/>
              </a:xfrm>
              <a:prstGeom prst="rect">
                <a:avLst/>
              </a:prstGeom>
              <a:blipFill>
                <a:blip r:embed="rId3" cstate="print"/>
                <a:stretch>
                  <a:fillRect/>
                </a:stretch>
              </a:blipFill>
            </p:spPr>
            <p:txBody>
              <a:bodyPr wrap="square" lIns="0" tIns="0" rIns="0" bIns="0" rtlCol="0"/>
              <a:lstStyle/>
              <a:p>
                <a:endParaRPr sz="1350"/>
              </a:p>
            </p:txBody>
          </p:sp>
          <p:sp>
            <p:nvSpPr>
              <p:cNvPr id="83" name="object 83"/>
              <p:cNvSpPr/>
              <p:nvPr/>
            </p:nvSpPr>
            <p:spPr>
              <a:xfrm>
                <a:off x="8706611" y="5053584"/>
                <a:ext cx="76200" cy="189230"/>
              </a:xfrm>
              <a:prstGeom prst="rect">
                <a:avLst/>
              </a:prstGeom>
              <a:blipFill>
                <a:blip r:embed="rId2" cstate="print"/>
                <a:stretch>
                  <a:fillRect/>
                </a:stretch>
              </a:blipFill>
            </p:spPr>
            <p:txBody>
              <a:bodyPr wrap="square" lIns="0" tIns="0" rIns="0" bIns="0" rtlCol="0"/>
              <a:lstStyle/>
              <a:p>
                <a:endParaRPr sz="1350"/>
              </a:p>
            </p:txBody>
          </p:sp>
          <p:sp>
            <p:nvSpPr>
              <p:cNvPr id="84" name="object 84"/>
              <p:cNvSpPr/>
              <p:nvPr/>
            </p:nvSpPr>
            <p:spPr>
              <a:xfrm>
                <a:off x="8020812" y="5055108"/>
                <a:ext cx="76200" cy="189230"/>
              </a:xfrm>
              <a:prstGeom prst="rect">
                <a:avLst/>
              </a:prstGeom>
              <a:blipFill>
                <a:blip r:embed="rId2" cstate="print"/>
                <a:stretch>
                  <a:fillRect/>
                </a:stretch>
              </a:blipFill>
            </p:spPr>
            <p:txBody>
              <a:bodyPr wrap="square" lIns="0" tIns="0" rIns="0" bIns="0" rtlCol="0"/>
              <a:lstStyle/>
              <a:p>
                <a:endParaRPr sz="1350"/>
              </a:p>
            </p:txBody>
          </p:sp>
          <p:sp>
            <p:nvSpPr>
              <p:cNvPr id="85" name="object 85"/>
              <p:cNvSpPr/>
              <p:nvPr/>
            </p:nvSpPr>
            <p:spPr>
              <a:xfrm>
                <a:off x="9393936" y="5055108"/>
                <a:ext cx="76200" cy="189230"/>
              </a:xfrm>
              <a:prstGeom prst="rect">
                <a:avLst/>
              </a:prstGeom>
              <a:blipFill>
                <a:blip r:embed="rId2" cstate="print"/>
                <a:stretch>
                  <a:fillRect/>
                </a:stretch>
              </a:blipFill>
            </p:spPr>
            <p:txBody>
              <a:bodyPr wrap="square" lIns="0" tIns="0" rIns="0" bIns="0" rtlCol="0"/>
              <a:lstStyle/>
              <a:p>
                <a:endParaRPr sz="1350"/>
              </a:p>
            </p:txBody>
          </p:sp>
          <p:sp>
            <p:nvSpPr>
              <p:cNvPr id="86" name="object 86"/>
              <p:cNvSpPr/>
              <p:nvPr/>
            </p:nvSpPr>
            <p:spPr>
              <a:xfrm>
                <a:off x="10079735" y="5055108"/>
                <a:ext cx="76200" cy="189230"/>
              </a:xfrm>
              <a:prstGeom prst="rect">
                <a:avLst/>
              </a:prstGeom>
              <a:blipFill>
                <a:blip r:embed="rId2" cstate="print"/>
                <a:stretch>
                  <a:fillRect/>
                </a:stretch>
              </a:blipFill>
            </p:spPr>
            <p:txBody>
              <a:bodyPr wrap="square" lIns="0" tIns="0" rIns="0" bIns="0" rtlCol="0"/>
              <a:lstStyle/>
              <a:p>
                <a:endParaRPr sz="1350"/>
              </a:p>
            </p:txBody>
          </p:sp>
        </p:grpSp>
        <p:sp>
          <p:nvSpPr>
            <p:cNvPr id="87" name="object 87"/>
            <p:cNvSpPr txBox="1"/>
            <p:nvPr/>
          </p:nvSpPr>
          <p:spPr>
            <a:xfrm>
              <a:off x="4410172" y="3439573"/>
              <a:ext cx="226219"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bly</a:t>
              </a:r>
              <a:endParaRPr sz="1350">
                <a:latin typeface="Calibri"/>
                <a:cs typeface="Calibri"/>
              </a:endParaRPr>
            </a:p>
          </p:txBody>
        </p:sp>
        <p:sp>
          <p:nvSpPr>
            <p:cNvPr id="94" name="object 94"/>
            <p:cNvSpPr txBox="1"/>
            <p:nvPr/>
          </p:nvSpPr>
          <p:spPr>
            <a:xfrm>
              <a:off x="8088060" y="5781027"/>
              <a:ext cx="2383155" cy="180370"/>
            </a:xfrm>
            <a:prstGeom prst="rect">
              <a:avLst/>
            </a:prstGeom>
          </p:spPr>
          <p:txBody>
            <a:bodyPr vert="horz" wrap="square" lIns="0" tIns="0" rIns="0" bIns="0" rtlCol="0">
              <a:spAutoFit/>
            </a:bodyPr>
            <a:lstStyle/>
            <a:p>
              <a:pPr marL="9525">
                <a:lnSpc>
                  <a:spcPts val="1358"/>
                </a:lnSpc>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4"/>
                </a:rPr>
                <a:t>Liu et </a:t>
              </a:r>
              <a:r>
                <a:rPr sz="1350" u="sng" dirty="0">
                  <a:solidFill>
                    <a:srgbClr val="4197B5"/>
                  </a:solidFill>
                  <a:uFill>
                    <a:solidFill>
                      <a:srgbClr val="4197B5"/>
                    </a:solidFill>
                  </a:uFill>
                  <a:latin typeface="Calibri"/>
                  <a:cs typeface="Calibri"/>
                  <a:hlinkClick r:id="rId4"/>
                </a:rPr>
                <a:t>al., 2019</a:t>
              </a:r>
              <a:r>
                <a:rPr sz="1350" dirty="0">
                  <a:solidFill>
                    <a:srgbClr val="175E53"/>
                  </a:solidFill>
                  <a:latin typeface="Calibri"/>
                  <a:cs typeface="Calibri"/>
                </a:rPr>
                <a:t>; </a:t>
              </a:r>
              <a:r>
                <a:rPr sz="1350" u="sng" spc="-4" dirty="0">
                  <a:solidFill>
                    <a:srgbClr val="4197B5"/>
                  </a:solidFill>
                  <a:uFill>
                    <a:solidFill>
                      <a:srgbClr val="4197B5"/>
                    </a:solidFill>
                  </a:uFill>
                  <a:latin typeface="Calibri"/>
                  <a:cs typeface="Calibri"/>
                  <a:hlinkClick r:id="rId5"/>
                </a:rPr>
                <a:t>Joshi et </a:t>
              </a:r>
              <a:r>
                <a:rPr sz="1350" u="sng" dirty="0">
                  <a:solidFill>
                    <a:srgbClr val="4197B5"/>
                  </a:solidFill>
                  <a:uFill>
                    <a:solidFill>
                      <a:srgbClr val="4197B5"/>
                    </a:solidFill>
                  </a:uFill>
                  <a:latin typeface="Calibri"/>
                  <a:cs typeface="Calibri"/>
                  <a:hlinkClick r:id="rId5"/>
                </a:rPr>
                <a:t>al.,</a:t>
              </a:r>
              <a:r>
                <a:rPr sz="1350" u="sng" spc="-26" dirty="0">
                  <a:solidFill>
                    <a:srgbClr val="4197B5"/>
                  </a:solidFill>
                  <a:uFill>
                    <a:solidFill>
                      <a:srgbClr val="4197B5"/>
                    </a:solidFill>
                  </a:uFill>
                  <a:latin typeface="Calibri"/>
                  <a:cs typeface="Calibri"/>
                  <a:hlinkClick r:id="rId5"/>
                </a:rPr>
                <a:t> </a:t>
              </a:r>
              <a:r>
                <a:rPr sz="1350" u="sng" dirty="0">
                  <a:solidFill>
                    <a:srgbClr val="4197B5"/>
                  </a:solidFill>
                  <a:uFill>
                    <a:solidFill>
                      <a:srgbClr val="4197B5"/>
                    </a:solidFill>
                  </a:uFill>
                  <a:latin typeface="Calibri"/>
                  <a:cs typeface="Calibri"/>
                  <a:hlinkClick r:id="rId5"/>
                </a:rPr>
                <a:t>2020</a:t>
              </a:r>
              <a:r>
                <a:rPr sz="1350" dirty="0">
                  <a:solidFill>
                    <a:srgbClr val="175E53"/>
                  </a:solidFill>
                  <a:latin typeface="Calibri"/>
                  <a:cs typeface="Calibri"/>
                </a:rPr>
                <a:t>]</a:t>
              </a:r>
              <a:endParaRPr sz="1350">
                <a:latin typeface="Calibri"/>
                <a:cs typeface="Calibri"/>
              </a:endParaRPr>
            </a:p>
          </p:txBody>
        </p:sp>
        <p:sp>
          <p:nvSpPr>
            <p:cNvPr id="88" name="object 88"/>
            <p:cNvSpPr txBox="1"/>
            <p:nvPr/>
          </p:nvSpPr>
          <p:spPr>
            <a:xfrm>
              <a:off x="6448996" y="5142892"/>
              <a:ext cx="168116"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I</a:t>
              </a:r>
              <a:r>
                <a:rPr sz="1350" spc="41" dirty="0">
                  <a:latin typeface="Calibri"/>
                  <a:cs typeface="Calibri"/>
                </a:rPr>
                <a:t>t</a:t>
              </a:r>
              <a:r>
                <a:rPr sz="1350" dirty="0">
                  <a:latin typeface="Calibri"/>
                  <a:cs typeface="Calibri"/>
                </a:rPr>
                <a:t>’</a:t>
              </a:r>
              <a:endParaRPr sz="1350">
                <a:latin typeface="Calibri"/>
                <a:cs typeface="Calibri"/>
              </a:endParaRPr>
            </a:p>
          </p:txBody>
        </p:sp>
        <p:sp>
          <p:nvSpPr>
            <p:cNvPr id="89" name="object 89"/>
            <p:cNvSpPr txBox="1"/>
            <p:nvPr/>
          </p:nvSpPr>
          <p:spPr>
            <a:xfrm>
              <a:off x="6797897" y="5161408"/>
              <a:ext cx="2151698" cy="206371"/>
            </a:xfrm>
            <a:prstGeom prst="rect">
              <a:avLst/>
            </a:prstGeom>
          </p:spPr>
          <p:txBody>
            <a:bodyPr vert="horz" wrap="square" lIns="0" tIns="10001" rIns="0" bIns="0" rtlCol="0">
              <a:spAutoFit/>
            </a:bodyPr>
            <a:lstStyle/>
            <a:p>
              <a:pPr marL="9525">
                <a:spcBef>
                  <a:spcPts val="79"/>
                </a:spcBef>
              </a:pPr>
              <a:r>
                <a:rPr sz="1913" spc="-5" baseline="-3267" dirty="0">
                  <a:latin typeface="Calibri"/>
                  <a:cs typeface="Calibri"/>
                </a:rPr>
                <a:t>[MASK] </a:t>
              </a:r>
              <a:r>
                <a:rPr sz="1913" baseline="-3267" dirty="0">
                  <a:latin typeface="Calibri"/>
                  <a:cs typeface="Calibri"/>
                </a:rPr>
                <a:t>[MASK] </a:t>
              </a:r>
              <a:r>
                <a:rPr sz="1275" dirty="0">
                  <a:latin typeface="Calibri"/>
                  <a:cs typeface="Calibri"/>
                </a:rPr>
                <a:t>[MASK]</a:t>
              </a:r>
              <a:r>
                <a:rPr sz="1275" spc="135" dirty="0">
                  <a:latin typeface="Calibri"/>
                  <a:cs typeface="Calibri"/>
                </a:rPr>
                <a:t> </a:t>
              </a:r>
              <a:r>
                <a:rPr sz="1275" dirty="0">
                  <a:latin typeface="Calibri"/>
                  <a:cs typeface="Calibri"/>
                </a:rPr>
                <a:t>[MASK]</a:t>
              </a:r>
              <a:endParaRPr sz="1275">
                <a:latin typeface="Calibri"/>
                <a:cs typeface="Calibri"/>
              </a:endParaRPr>
            </a:p>
          </p:txBody>
        </p:sp>
        <p:sp>
          <p:nvSpPr>
            <p:cNvPr id="90" name="object 90"/>
            <p:cNvSpPr txBox="1"/>
            <p:nvPr/>
          </p:nvSpPr>
          <p:spPr>
            <a:xfrm>
              <a:off x="9025795" y="5165752"/>
              <a:ext cx="370046"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g</a:t>
              </a:r>
              <a:r>
                <a:rPr sz="1350" spc="-4" dirty="0">
                  <a:latin typeface="Calibri"/>
                  <a:cs typeface="Calibri"/>
                </a:rPr>
                <a:t>ood</a:t>
              </a:r>
              <a:endParaRPr sz="1350">
                <a:latin typeface="Calibri"/>
                <a:cs typeface="Calibri"/>
              </a:endParaRPr>
            </a:p>
          </p:txBody>
        </p:sp>
        <p:sp>
          <p:nvSpPr>
            <p:cNvPr id="91" name="object 91"/>
            <p:cNvSpPr txBox="1"/>
            <p:nvPr/>
          </p:nvSpPr>
          <p:spPr>
            <a:xfrm>
              <a:off x="7050215" y="3428810"/>
              <a:ext cx="348615"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i</a:t>
              </a:r>
              <a:r>
                <a:rPr sz="1350" dirty="0">
                  <a:latin typeface="Calibri"/>
                  <a:cs typeface="Calibri"/>
                </a:rPr>
                <a:t>r</a:t>
              </a:r>
              <a:r>
                <a:rPr sz="1350" spc="-8" dirty="0">
                  <a:latin typeface="Calibri"/>
                  <a:cs typeface="Calibri"/>
                </a:rPr>
                <a:t>r</a:t>
              </a:r>
              <a:r>
                <a:rPr sz="1350" dirty="0">
                  <a:latin typeface="Calibri"/>
                  <a:cs typeface="Calibri"/>
                </a:rPr>
                <a:t>##</a:t>
              </a:r>
              <a:endParaRPr sz="1350">
                <a:latin typeface="Calibri"/>
                <a:cs typeface="Calibri"/>
              </a:endParaRPr>
            </a:p>
          </p:txBody>
        </p:sp>
        <p:sp>
          <p:nvSpPr>
            <p:cNvPr id="92" name="object 92"/>
            <p:cNvSpPr txBox="1"/>
            <p:nvPr/>
          </p:nvSpPr>
          <p:spPr>
            <a:xfrm>
              <a:off x="7548183" y="3433001"/>
              <a:ext cx="1156335" cy="217367"/>
            </a:xfrm>
            <a:prstGeom prst="rect">
              <a:avLst/>
            </a:prstGeom>
          </p:spPr>
          <p:txBody>
            <a:bodyPr vert="horz" wrap="square" lIns="0" tIns="9525" rIns="0" bIns="0" rtlCol="0">
              <a:spAutoFit/>
            </a:bodyPr>
            <a:lstStyle/>
            <a:p>
              <a:pPr marL="9525">
                <a:spcBef>
                  <a:spcPts val="75"/>
                </a:spcBef>
                <a:tabLst>
                  <a:tab pos="939641" algn="l"/>
                </a:tabLst>
              </a:pPr>
              <a:r>
                <a:rPr sz="1350" dirty="0">
                  <a:latin typeface="Calibri"/>
                  <a:cs typeface="Calibri"/>
                </a:rPr>
                <a:t>es</a:t>
              </a:r>
              <a:r>
                <a:rPr sz="1350" spc="-8" dirty="0">
                  <a:latin typeface="Calibri"/>
                  <a:cs typeface="Calibri"/>
                </a:rPr>
                <a:t>i</a:t>
              </a:r>
              <a:r>
                <a:rPr sz="1350" dirty="0">
                  <a:latin typeface="Calibri"/>
                  <a:cs typeface="Calibri"/>
                </a:rPr>
                <a:t>## </a:t>
              </a:r>
              <a:r>
                <a:rPr sz="1350" spc="79" dirty="0">
                  <a:latin typeface="Calibri"/>
                  <a:cs typeface="Calibri"/>
                </a:rPr>
                <a:t> </a:t>
              </a:r>
              <a:r>
                <a:rPr sz="2025" spc="-23" baseline="3086" dirty="0">
                  <a:latin typeface="Calibri"/>
                  <a:cs typeface="Calibri"/>
                </a:rPr>
                <a:t>s</a:t>
              </a:r>
              <a:r>
                <a:rPr sz="2025" spc="-5" baseline="3086" dirty="0">
                  <a:latin typeface="Calibri"/>
                  <a:cs typeface="Calibri"/>
                </a:rPr>
                <a:t>t</a:t>
              </a:r>
              <a:r>
                <a:rPr sz="2025" spc="-11" baseline="3086" dirty="0">
                  <a:latin typeface="Calibri"/>
                  <a:cs typeface="Calibri"/>
                </a:rPr>
                <a:t>i</a:t>
              </a:r>
              <a:r>
                <a:rPr sz="2025" baseline="3086" dirty="0">
                  <a:latin typeface="Calibri"/>
                  <a:cs typeface="Calibri"/>
                </a:rPr>
                <a:t>##	</a:t>
              </a:r>
              <a:r>
                <a:rPr sz="2025" spc="-5" baseline="1543" dirty="0">
                  <a:latin typeface="Calibri"/>
                  <a:cs typeface="Calibri"/>
                </a:rPr>
                <a:t>bly</a:t>
              </a:r>
              <a:endParaRPr sz="2025" baseline="1543">
                <a:latin typeface="Calibri"/>
                <a:cs typeface="Calibri"/>
              </a:endParaRPr>
            </a:p>
          </p:txBody>
        </p:sp>
      </p:grpSp>
      <p:sp>
        <p:nvSpPr>
          <p:cNvPr id="95" name="TextBox 94">
            <a:extLst>
              <a:ext uri="{FF2B5EF4-FFF2-40B4-BE49-F238E27FC236}">
                <a16:creationId xmlns:a16="http://schemas.microsoft.com/office/drawing/2014/main" id="{D19DC9E5-D175-4B5C-9BBB-96635A9C6EFF}"/>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9BAF7-9D3C-40DA-ADF2-B1FABCDB658D}"/>
              </a:ext>
            </a:extLst>
          </p:cNvPr>
          <p:cNvSpPr>
            <a:spLocks noGrp="1"/>
          </p:cNvSpPr>
          <p:nvPr>
            <p:ph type="title"/>
          </p:nvPr>
        </p:nvSpPr>
        <p:spPr>
          <a:xfrm>
            <a:off x="924307" y="213617"/>
            <a:ext cx="8355330" cy="492443"/>
          </a:xfrm>
        </p:spPr>
        <p:txBody>
          <a:bodyPr vert="horz" lIns="91440" tIns="45720" rIns="91440" bIns="45720" rtlCol="0" anchor="ctr">
            <a:normAutofit fontScale="90000"/>
          </a:bodyPr>
          <a:lstStyle/>
          <a:p>
            <a:r>
              <a:rPr lang="en-US" spc="-120" dirty="0"/>
              <a:t>Extensions of BERT</a:t>
            </a:r>
          </a:p>
        </p:txBody>
      </p:sp>
      <p:grpSp>
        <p:nvGrpSpPr>
          <p:cNvPr id="2" name="Group 1">
            <a:extLst>
              <a:ext uri="{FF2B5EF4-FFF2-40B4-BE49-F238E27FC236}">
                <a16:creationId xmlns:a16="http://schemas.microsoft.com/office/drawing/2014/main" id="{97C0B4C3-9309-427D-840E-C7CF582EDC46}"/>
              </a:ext>
            </a:extLst>
          </p:cNvPr>
          <p:cNvGrpSpPr/>
          <p:nvPr/>
        </p:nvGrpSpPr>
        <p:grpSpPr>
          <a:xfrm>
            <a:off x="924307" y="1396124"/>
            <a:ext cx="8583435" cy="4236799"/>
            <a:chOff x="1887780" y="1724598"/>
            <a:chExt cx="8583435" cy="4236799"/>
          </a:xfrm>
        </p:grpSpPr>
        <p:sp>
          <p:nvSpPr>
            <p:cNvPr id="3" name="object 3"/>
            <p:cNvSpPr txBox="1"/>
            <p:nvPr/>
          </p:nvSpPr>
          <p:spPr>
            <a:xfrm>
              <a:off x="1887780" y="1724598"/>
              <a:ext cx="7952899" cy="541013"/>
            </a:xfrm>
            <a:prstGeom prst="rect">
              <a:avLst/>
            </a:prstGeom>
          </p:spPr>
          <p:txBody>
            <a:bodyPr vert="horz" wrap="square" lIns="0" tIns="10001" rIns="0" bIns="0" rtlCol="0">
              <a:spAutoFit/>
            </a:bodyPr>
            <a:lstStyle/>
            <a:p>
              <a:pPr marL="9525" marR="3810">
                <a:spcBef>
                  <a:spcPts val="79"/>
                </a:spcBef>
              </a:pPr>
              <a:r>
                <a:rPr sz="1725" dirty="0">
                  <a:latin typeface="Calibri"/>
                  <a:cs typeface="Calibri"/>
                </a:rPr>
                <a:t>A takeaway from </a:t>
              </a:r>
              <a:r>
                <a:rPr sz="1725" spc="-4" dirty="0">
                  <a:latin typeface="Calibri"/>
                  <a:cs typeface="Calibri"/>
                </a:rPr>
                <a:t>the RoBERTa </a:t>
              </a:r>
              <a:r>
                <a:rPr sz="1725" dirty="0">
                  <a:latin typeface="Calibri"/>
                  <a:cs typeface="Calibri"/>
                </a:rPr>
                <a:t>paper: </a:t>
              </a:r>
              <a:r>
                <a:rPr sz="1725" spc="-4" dirty="0">
                  <a:latin typeface="Calibri"/>
                  <a:cs typeface="Calibri"/>
                </a:rPr>
                <a:t>more compute, more data </a:t>
              </a:r>
              <a:r>
                <a:rPr sz="1725" dirty="0">
                  <a:latin typeface="Calibri"/>
                  <a:cs typeface="Calibri"/>
                </a:rPr>
                <a:t>can improve pretraining  even when </a:t>
              </a:r>
              <a:r>
                <a:rPr sz="1725" spc="-4" dirty="0">
                  <a:latin typeface="Calibri"/>
                  <a:cs typeface="Calibri"/>
                </a:rPr>
                <a:t>not changing </a:t>
              </a:r>
              <a:r>
                <a:rPr sz="1725" dirty="0">
                  <a:latin typeface="Calibri"/>
                  <a:cs typeface="Calibri"/>
                </a:rPr>
                <a:t>the underlying </a:t>
              </a:r>
              <a:r>
                <a:rPr sz="1725" spc="-4" dirty="0">
                  <a:latin typeface="Calibri"/>
                  <a:cs typeface="Calibri"/>
                </a:rPr>
                <a:t>Transformer</a:t>
              </a:r>
              <a:r>
                <a:rPr sz="1725" spc="15" dirty="0">
                  <a:latin typeface="Calibri"/>
                  <a:cs typeface="Calibri"/>
                </a:rPr>
                <a:t> </a:t>
              </a:r>
              <a:r>
                <a:rPr sz="1725" dirty="0">
                  <a:latin typeface="Calibri"/>
                  <a:cs typeface="Calibri"/>
                </a:rPr>
                <a:t>encoder.</a:t>
              </a:r>
            </a:p>
          </p:txBody>
        </p:sp>
        <p:sp>
          <p:nvSpPr>
            <p:cNvPr id="4" name="object 4"/>
            <p:cNvSpPr/>
            <p:nvPr/>
          </p:nvSpPr>
          <p:spPr>
            <a:xfrm>
              <a:off x="2537766" y="2709989"/>
              <a:ext cx="6415735" cy="2236571"/>
            </a:xfrm>
            <a:prstGeom prst="rect">
              <a:avLst/>
            </a:prstGeom>
            <a:blipFill>
              <a:blip r:embed="rId2" cstate="print"/>
              <a:stretch>
                <a:fillRect/>
              </a:stretch>
            </a:blipFill>
          </p:spPr>
          <p:txBody>
            <a:bodyPr wrap="square" lIns="0" tIns="0" rIns="0" bIns="0" rtlCol="0"/>
            <a:lstStyle/>
            <a:p>
              <a:endParaRPr sz="1350"/>
            </a:p>
          </p:txBody>
        </p:sp>
        <p:sp>
          <p:nvSpPr>
            <p:cNvPr id="6" name="object 6"/>
            <p:cNvSpPr txBox="1"/>
            <p:nvPr/>
          </p:nvSpPr>
          <p:spPr>
            <a:xfrm>
              <a:off x="8088060" y="5781027"/>
              <a:ext cx="2383155" cy="180370"/>
            </a:xfrm>
            <a:prstGeom prst="rect">
              <a:avLst/>
            </a:prstGeom>
          </p:spPr>
          <p:txBody>
            <a:bodyPr vert="horz" wrap="square" lIns="0" tIns="0" rIns="0" bIns="0" rtlCol="0">
              <a:spAutoFit/>
            </a:bodyPr>
            <a:lstStyle/>
            <a:p>
              <a:pPr marL="9525">
                <a:lnSpc>
                  <a:spcPts val="1358"/>
                </a:lnSpc>
              </a:pPr>
              <a:r>
                <a:rPr sz="1350" spc="-4" dirty="0">
                  <a:solidFill>
                    <a:srgbClr val="175E53"/>
                  </a:solidFill>
                  <a:latin typeface="Calibri"/>
                  <a:cs typeface="Calibri"/>
                </a:rPr>
                <a:t>[</a:t>
              </a:r>
              <a:r>
                <a:rPr sz="1350" u="sng" spc="-4" dirty="0">
                  <a:solidFill>
                    <a:srgbClr val="4197B5"/>
                  </a:solidFill>
                  <a:uFill>
                    <a:solidFill>
                      <a:srgbClr val="4197B5"/>
                    </a:solidFill>
                  </a:uFill>
                  <a:latin typeface="Calibri"/>
                  <a:cs typeface="Calibri"/>
                  <a:hlinkClick r:id="rId3"/>
                </a:rPr>
                <a:t>Liu et </a:t>
              </a:r>
              <a:r>
                <a:rPr sz="1350" u="sng" dirty="0">
                  <a:solidFill>
                    <a:srgbClr val="4197B5"/>
                  </a:solidFill>
                  <a:uFill>
                    <a:solidFill>
                      <a:srgbClr val="4197B5"/>
                    </a:solidFill>
                  </a:uFill>
                  <a:latin typeface="Calibri"/>
                  <a:cs typeface="Calibri"/>
                  <a:hlinkClick r:id="rId3"/>
                </a:rPr>
                <a:t>al., 2019</a:t>
              </a:r>
              <a:r>
                <a:rPr sz="1350" dirty="0">
                  <a:solidFill>
                    <a:srgbClr val="175E53"/>
                  </a:solidFill>
                  <a:latin typeface="Calibri"/>
                  <a:cs typeface="Calibri"/>
                </a:rPr>
                <a:t>; </a:t>
              </a:r>
              <a:r>
                <a:rPr sz="1350" u="sng" spc="-4" dirty="0">
                  <a:solidFill>
                    <a:srgbClr val="4197B5"/>
                  </a:solidFill>
                  <a:uFill>
                    <a:solidFill>
                      <a:srgbClr val="4197B5"/>
                    </a:solidFill>
                  </a:uFill>
                  <a:latin typeface="Calibri"/>
                  <a:cs typeface="Calibri"/>
                  <a:hlinkClick r:id="rId4"/>
                </a:rPr>
                <a:t>Joshi et </a:t>
              </a:r>
              <a:r>
                <a:rPr sz="1350" u="sng" dirty="0">
                  <a:solidFill>
                    <a:srgbClr val="4197B5"/>
                  </a:solidFill>
                  <a:uFill>
                    <a:solidFill>
                      <a:srgbClr val="4197B5"/>
                    </a:solidFill>
                  </a:uFill>
                  <a:latin typeface="Calibri"/>
                  <a:cs typeface="Calibri"/>
                  <a:hlinkClick r:id="rId4"/>
                </a:rPr>
                <a:t>al.,</a:t>
              </a:r>
              <a:r>
                <a:rPr sz="1350" u="sng" spc="-26" dirty="0">
                  <a:solidFill>
                    <a:srgbClr val="4197B5"/>
                  </a:solidFill>
                  <a:uFill>
                    <a:solidFill>
                      <a:srgbClr val="4197B5"/>
                    </a:solidFill>
                  </a:uFill>
                  <a:latin typeface="Calibri"/>
                  <a:cs typeface="Calibri"/>
                  <a:hlinkClick r:id="rId4"/>
                </a:rPr>
                <a:t> </a:t>
              </a:r>
              <a:r>
                <a:rPr sz="1350" u="sng" dirty="0">
                  <a:solidFill>
                    <a:srgbClr val="4197B5"/>
                  </a:solidFill>
                  <a:uFill>
                    <a:solidFill>
                      <a:srgbClr val="4197B5"/>
                    </a:solidFill>
                  </a:uFill>
                  <a:latin typeface="Calibri"/>
                  <a:cs typeface="Calibri"/>
                  <a:hlinkClick r:id="rId4"/>
                </a:rPr>
                <a:t>2020</a:t>
              </a:r>
              <a:r>
                <a:rPr sz="1350" dirty="0">
                  <a:solidFill>
                    <a:srgbClr val="175E53"/>
                  </a:solidFill>
                  <a:latin typeface="Calibri"/>
                  <a:cs typeface="Calibri"/>
                </a:rPr>
                <a:t>]</a:t>
              </a:r>
              <a:endParaRPr sz="1350">
                <a:latin typeface="Calibri"/>
                <a:cs typeface="Calibri"/>
              </a:endParaRPr>
            </a:p>
          </p:txBody>
        </p:sp>
      </p:grpSp>
      <p:sp>
        <p:nvSpPr>
          <p:cNvPr id="7" name="TextBox 6">
            <a:extLst>
              <a:ext uri="{FF2B5EF4-FFF2-40B4-BE49-F238E27FC236}">
                <a16:creationId xmlns:a16="http://schemas.microsoft.com/office/drawing/2014/main" id="{B327F58E-319A-4105-9188-E342C5CC39EB}"/>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654D-3424-41D2-BD42-D6517A76FFDE}"/>
              </a:ext>
            </a:extLst>
          </p:cNvPr>
          <p:cNvSpPr>
            <a:spLocks noGrp="1"/>
          </p:cNvSpPr>
          <p:nvPr>
            <p:ph type="title"/>
          </p:nvPr>
        </p:nvSpPr>
        <p:spPr>
          <a:xfrm>
            <a:off x="838200" y="365126"/>
            <a:ext cx="10515600" cy="744584"/>
          </a:xfrm>
        </p:spPr>
        <p:txBody>
          <a:bodyPr vert="horz" lIns="91440" tIns="45720" rIns="91440" bIns="45720" rtlCol="0" anchor="ctr">
            <a:normAutofit/>
          </a:bodyPr>
          <a:lstStyle/>
          <a:p>
            <a:r>
              <a:rPr lang="en-US" spc="-120" dirty="0"/>
              <a:t>Input</a:t>
            </a:r>
          </a:p>
        </p:txBody>
      </p:sp>
      <p:sp>
        <p:nvSpPr>
          <p:cNvPr id="3" name="Content Placeholder 2">
            <a:extLst>
              <a:ext uri="{FF2B5EF4-FFF2-40B4-BE49-F238E27FC236}">
                <a16:creationId xmlns:a16="http://schemas.microsoft.com/office/drawing/2014/main" id="{47BBA8F1-E226-4E49-BF27-853BEB3F607A}"/>
              </a:ext>
            </a:extLst>
          </p:cNvPr>
          <p:cNvSpPr>
            <a:spLocks noGrp="1"/>
          </p:cNvSpPr>
          <p:nvPr>
            <p:ph idx="1"/>
          </p:nvPr>
        </p:nvSpPr>
        <p:spPr>
          <a:xfrm>
            <a:off x="838200" y="1300116"/>
            <a:ext cx="10515600" cy="1432545"/>
          </a:xfrm>
        </p:spPr>
        <p:txBody>
          <a:bodyPr>
            <a:normAutofit lnSpcReduction="10000"/>
          </a:bodyPr>
          <a:lstStyle/>
          <a:p>
            <a:r>
              <a:rPr lang="en-US" dirty="0"/>
              <a:t>Use 30,000 </a:t>
            </a:r>
            <a:r>
              <a:rPr lang="en-US" dirty="0" err="1"/>
              <a:t>WordPiece</a:t>
            </a:r>
            <a:r>
              <a:rPr lang="en-US" dirty="0"/>
              <a:t> vocabulary on input. </a:t>
            </a:r>
          </a:p>
          <a:p>
            <a:r>
              <a:rPr lang="en-US" dirty="0"/>
              <a:t>Each token is sum of three embeddings </a:t>
            </a:r>
          </a:p>
          <a:p>
            <a:r>
              <a:rPr lang="en-US" dirty="0"/>
              <a:t>Single sequence is much more efficient</a:t>
            </a:r>
          </a:p>
        </p:txBody>
      </p:sp>
      <p:grpSp>
        <p:nvGrpSpPr>
          <p:cNvPr id="4" name="Group 3">
            <a:extLst>
              <a:ext uri="{FF2B5EF4-FFF2-40B4-BE49-F238E27FC236}">
                <a16:creationId xmlns:a16="http://schemas.microsoft.com/office/drawing/2014/main" id="{1E71C9AC-4774-43E0-867A-F1AEE95DCA36}"/>
              </a:ext>
            </a:extLst>
          </p:cNvPr>
          <p:cNvGrpSpPr/>
          <p:nvPr/>
        </p:nvGrpSpPr>
        <p:grpSpPr>
          <a:xfrm>
            <a:off x="1330663" y="2822779"/>
            <a:ext cx="9844285" cy="3670095"/>
            <a:chOff x="1561483" y="1001956"/>
            <a:chExt cx="9844285" cy="3670095"/>
          </a:xfrm>
        </p:grpSpPr>
        <p:pic>
          <p:nvPicPr>
            <p:cNvPr id="5" name="Picture 1" descr="page16image1199580352">
              <a:extLst>
                <a:ext uri="{FF2B5EF4-FFF2-40B4-BE49-F238E27FC236}">
                  <a16:creationId xmlns:a16="http://schemas.microsoft.com/office/drawing/2014/main" id="{92DB4009-85E9-4176-9010-C4EA52AF5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483" y="1676400"/>
              <a:ext cx="9831033" cy="29956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D26F39-B32B-4EAB-B87C-AD83562ED442}"/>
                </a:ext>
              </a:extLst>
            </p:cNvPr>
            <p:cNvSpPr/>
            <p:nvPr/>
          </p:nvSpPr>
          <p:spPr>
            <a:xfrm>
              <a:off x="5309768" y="1001956"/>
              <a:ext cx="6096000" cy="646331"/>
            </a:xfrm>
            <a:prstGeom prst="rect">
              <a:avLst/>
            </a:prstGeom>
            <a:ln w="28575">
              <a:solidFill>
                <a:srgbClr val="FF0000"/>
              </a:solidFill>
            </a:ln>
          </p:spPr>
          <p:txBody>
            <a:bodyPr>
              <a:spAutoFit/>
            </a:bodyPr>
            <a:lstStyle/>
            <a:p>
              <a:r>
                <a:rPr lang="en-GB" sz="1800" dirty="0">
                  <a:latin typeface="DengXian" panose="02010600030101010101" pitchFamily="2" charset="-122"/>
                  <a:ea typeface="DengXian" panose="02010600030101010101" pitchFamily="2" charset="-122"/>
                </a:rPr>
                <a:t>Hidden state corresponding to [CLS] will be used as the sentence representation </a:t>
              </a:r>
              <a:endParaRPr lang="en-GB" sz="1800" dirty="0">
                <a:effectLst/>
              </a:endParaRPr>
            </a:p>
          </p:txBody>
        </p:sp>
        <p:sp>
          <p:nvSpPr>
            <p:cNvPr id="7" name="Oval 6">
              <a:extLst>
                <a:ext uri="{FF2B5EF4-FFF2-40B4-BE49-F238E27FC236}">
                  <a16:creationId xmlns:a16="http://schemas.microsoft.com/office/drawing/2014/main" id="{F63E15E6-FC5D-49B8-9937-1B80E01B6AAA}"/>
                </a:ext>
              </a:extLst>
            </p:cNvPr>
            <p:cNvSpPr/>
            <p:nvPr/>
          </p:nvSpPr>
          <p:spPr bwMode="auto">
            <a:xfrm>
              <a:off x="3048000" y="1548000"/>
              <a:ext cx="864000" cy="864000"/>
            </a:xfrm>
            <a:prstGeom prst="ellipse">
              <a:avLst/>
            </a:prstGeom>
            <a:noFill/>
            <a:ln w="38100" cap="sq" cmpd="sng" algn="ctr">
              <a:solidFill>
                <a:srgbClr val="FF0000"/>
              </a:solidFill>
              <a:prstDash val="solid"/>
              <a:miter lim="800000"/>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T" sz="2400" b="0" i="0" u="none" strike="noStrike" cap="none" normalizeH="0" baseline="0">
                <a:ln>
                  <a:noFill/>
                </a:ln>
                <a:solidFill>
                  <a:schemeClr val="tx1"/>
                </a:solidFill>
                <a:effectLst/>
                <a:latin typeface="Times New Roman" pitchFamily="18" charset="0"/>
              </a:endParaRPr>
            </a:p>
          </p:txBody>
        </p:sp>
        <p:cxnSp>
          <p:nvCxnSpPr>
            <p:cNvPr id="8" name="Straight Arrow Connector 7">
              <a:extLst>
                <a:ext uri="{FF2B5EF4-FFF2-40B4-BE49-F238E27FC236}">
                  <a16:creationId xmlns:a16="http://schemas.microsoft.com/office/drawing/2014/main" id="{9668752D-4378-439C-A3E4-3B2A1263BCB5}"/>
                </a:ext>
              </a:extLst>
            </p:cNvPr>
            <p:cNvCxnSpPr>
              <a:stCxn id="7" idx="7"/>
              <a:endCxn id="6" idx="1"/>
            </p:cNvCxnSpPr>
            <p:nvPr/>
          </p:nvCxnSpPr>
          <p:spPr bwMode="auto">
            <a:xfrm flipV="1">
              <a:off x="3785470" y="1325122"/>
              <a:ext cx="1524298" cy="349408"/>
            </a:xfrm>
            <a:prstGeom prst="straightConnector1">
              <a:avLst/>
            </a:prstGeom>
            <a:solidFill>
              <a:schemeClr val="accent1"/>
            </a:solidFill>
            <a:ln w="28575" cap="sq" cmpd="sng" algn="ctr">
              <a:solidFill>
                <a:srgbClr val="FF0000"/>
              </a:solidFill>
              <a:prstDash val="solid"/>
              <a:miter lim="800000"/>
              <a:headEnd type="none" w="sm" len="sm"/>
              <a:tailEnd type="triangle"/>
            </a:ln>
            <a:effectLst/>
          </p:spPr>
        </p:cxnSp>
      </p:grpSp>
    </p:spTree>
    <p:extLst>
      <p:ext uri="{BB962C8B-B14F-4D97-AF65-F5344CB8AC3E}">
        <p14:creationId xmlns:p14="http://schemas.microsoft.com/office/powerpoint/2010/main" val="21034654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969-2EAA-4B2E-A324-3D3AEB80AB88}"/>
              </a:ext>
            </a:extLst>
          </p:cNvPr>
          <p:cNvSpPr>
            <a:spLocks noGrp="1"/>
          </p:cNvSpPr>
          <p:nvPr>
            <p:ph type="title"/>
          </p:nvPr>
        </p:nvSpPr>
        <p:spPr>
          <a:xfrm>
            <a:off x="838200" y="365126"/>
            <a:ext cx="10515600" cy="797850"/>
          </a:xfrm>
        </p:spPr>
        <p:txBody>
          <a:bodyPr/>
          <a:lstStyle/>
          <a:p>
            <a:r>
              <a:rPr lang="en-US" dirty="0" err="1"/>
              <a:t>WordPiece</a:t>
            </a:r>
            <a:r>
              <a:rPr lang="en-US" dirty="0"/>
              <a:t> (Tokenizer)</a:t>
            </a:r>
          </a:p>
        </p:txBody>
      </p:sp>
      <p:sp>
        <p:nvSpPr>
          <p:cNvPr id="3" name="Content Placeholder 2">
            <a:extLst>
              <a:ext uri="{FF2B5EF4-FFF2-40B4-BE49-F238E27FC236}">
                <a16:creationId xmlns:a16="http://schemas.microsoft.com/office/drawing/2014/main" id="{CE87B716-FC63-4621-BB2C-2546BFCE9210}"/>
              </a:ext>
            </a:extLst>
          </p:cNvPr>
          <p:cNvSpPr>
            <a:spLocks noGrp="1"/>
          </p:cNvSpPr>
          <p:nvPr>
            <p:ph idx="1"/>
          </p:nvPr>
        </p:nvSpPr>
        <p:spPr>
          <a:xfrm>
            <a:off x="838200" y="1287262"/>
            <a:ext cx="10515600" cy="4889701"/>
          </a:xfrm>
        </p:spPr>
        <p:txBody>
          <a:bodyPr>
            <a:normAutofit/>
          </a:bodyPr>
          <a:lstStyle/>
          <a:p>
            <a:r>
              <a:rPr lang="en-US" dirty="0"/>
              <a:t>BERT uses a variant of the </a:t>
            </a:r>
            <a:r>
              <a:rPr lang="en-US" dirty="0" err="1"/>
              <a:t>wordpiece</a:t>
            </a:r>
            <a:r>
              <a:rPr lang="en-US" dirty="0"/>
              <a:t> model</a:t>
            </a:r>
          </a:p>
          <a:p>
            <a:r>
              <a:rPr lang="en-US" dirty="0"/>
              <a:t>Given a training corpus and a number of desired tokens D, select D </a:t>
            </a:r>
            <a:r>
              <a:rPr lang="en-US" dirty="0" err="1"/>
              <a:t>wordpieces</a:t>
            </a:r>
            <a:r>
              <a:rPr lang="en-US" dirty="0"/>
              <a:t> such that the resulting corpus is minimal in the number of </a:t>
            </a:r>
            <a:r>
              <a:rPr lang="en-US" dirty="0" err="1"/>
              <a:t>wordpieces</a:t>
            </a:r>
            <a:r>
              <a:rPr lang="en-US" dirty="0"/>
              <a:t> when segmented according to the chosen </a:t>
            </a:r>
            <a:r>
              <a:rPr lang="en-US" dirty="0" err="1"/>
              <a:t>wordpiece</a:t>
            </a:r>
            <a:r>
              <a:rPr lang="en-US" dirty="0"/>
              <a:t> model. </a:t>
            </a:r>
          </a:p>
          <a:p>
            <a:r>
              <a:rPr lang="en-US" dirty="0" err="1"/>
              <a:t>wordpieces</a:t>
            </a:r>
            <a:r>
              <a:rPr lang="en-US" dirty="0"/>
              <a:t> give a good balance between the flexibility of single characters and the efficiency of full words for decoding, and also sidesteps the need for special treatment of unknown words.</a:t>
            </a:r>
          </a:p>
          <a:p>
            <a:r>
              <a:rPr lang="en-US" dirty="0"/>
              <a:t>Examples:</a:t>
            </a:r>
          </a:p>
          <a:p>
            <a:pPr lvl="1"/>
            <a:r>
              <a:rPr lang="en-US" dirty="0"/>
              <a:t>Common words which are in vocabulary: ‘at’, ‘Fairfax’, ‘1910s’</a:t>
            </a:r>
          </a:p>
          <a:p>
            <a:pPr lvl="1"/>
            <a:r>
              <a:rPr lang="en-US" dirty="0"/>
              <a:t>Uncommon words are built using </a:t>
            </a:r>
            <a:r>
              <a:rPr lang="en-US" dirty="0" err="1"/>
              <a:t>wordpieces</a:t>
            </a:r>
            <a:r>
              <a:rPr lang="en-US" dirty="0"/>
              <a:t>: ‘</a:t>
            </a:r>
            <a:r>
              <a:rPr lang="en-GB" i="1" dirty="0">
                <a:effectLst/>
              </a:rPr>
              <a:t>Hypatia’ = h ##yp ##ati ##a</a:t>
            </a:r>
          </a:p>
          <a:p>
            <a:pPr lvl="1"/>
            <a:endParaRPr lang="en-US" dirty="0"/>
          </a:p>
          <a:p>
            <a:endParaRPr lang="en-US" dirty="0"/>
          </a:p>
        </p:txBody>
      </p:sp>
    </p:spTree>
    <p:extLst>
      <p:ext uri="{BB962C8B-B14F-4D97-AF65-F5344CB8AC3E}">
        <p14:creationId xmlns:p14="http://schemas.microsoft.com/office/powerpoint/2010/main" val="1411898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19189" y="2984295"/>
            <a:ext cx="5349240" cy="1171796"/>
          </a:xfrm>
          <a:prstGeom prst="rect">
            <a:avLst/>
          </a:prstGeom>
        </p:spPr>
        <p:txBody>
          <a:bodyPr vert="horz" wrap="square" lIns="0" tIns="73343" rIns="0" bIns="0" rtlCol="0">
            <a:spAutoFit/>
          </a:bodyPr>
          <a:lstStyle/>
          <a:p>
            <a:pPr marL="2858" algn="ctr">
              <a:spcBef>
                <a:spcPts val="578"/>
              </a:spcBef>
            </a:pPr>
            <a:r>
              <a:rPr sz="2100" spc="-4" dirty="0">
                <a:latin typeface="Calibri"/>
                <a:cs typeface="Calibri"/>
              </a:rPr>
              <a:t>Iroh went into the kitchen to make </a:t>
            </a:r>
            <a:r>
              <a:rPr sz="2100" spc="-8" dirty="0">
                <a:latin typeface="Calibri"/>
                <a:cs typeface="Calibri"/>
              </a:rPr>
              <a:t>some</a:t>
            </a:r>
            <a:r>
              <a:rPr sz="2100" spc="71" dirty="0">
                <a:latin typeface="Calibri"/>
                <a:cs typeface="Calibri"/>
              </a:rPr>
              <a:t> </a:t>
            </a:r>
            <a:r>
              <a:rPr sz="2100" spc="-4" dirty="0">
                <a:latin typeface="Calibri"/>
                <a:cs typeface="Calibri"/>
              </a:rPr>
              <a:t>tea.</a:t>
            </a:r>
            <a:endParaRPr sz="2100">
              <a:latin typeface="Calibri"/>
              <a:cs typeface="Calibri"/>
            </a:endParaRPr>
          </a:p>
          <a:p>
            <a:pPr algn="ctr">
              <a:spcBef>
                <a:spcPts val="503"/>
              </a:spcBef>
            </a:pPr>
            <a:r>
              <a:rPr sz="2100" spc="-8" dirty="0">
                <a:latin typeface="Calibri"/>
                <a:cs typeface="Calibri"/>
              </a:rPr>
              <a:t>Standing </a:t>
            </a:r>
            <a:r>
              <a:rPr sz="2100" spc="-4" dirty="0">
                <a:latin typeface="Calibri"/>
                <a:cs typeface="Calibri"/>
              </a:rPr>
              <a:t>next to Iroh, Zuko </a:t>
            </a:r>
            <a:r>
              <a:rPr sz="2100" spc="-8" dirty="0">
                <a:latin typeface="Calibri"/>
                <a:cs typeface="Calibri"/>
              </a:rPr>
              <a:t>pondered his</a:t>
            </a:r>
            <a:r>
              <a:rPr sz="2100" spc="124" dirty="0">
                <a:latin typeface="Calibri"/>
                <a:cs typeface="Calibri"/>
              </a:rPr>
              <a:t> </a:t>
            </a:r>
            <a:r>
              <a:rPr sz="2100" spc="-8" dirty="0">
                <a:latin typeface="Calibri"/>
                <a:cs typeface="Calibri"/>
              </a:rPr>
              <a:t>destiny.</a:t>
            </a:r>
            <a:endParaRPr sz="2100">
              <a:latin typeface="Calibri"/>
              <a:cs typeface="Calibri"/>
            </a:endParaRPr>
          </a:p>
          <a:p>
            <a:pPr marL="2858" algn="ctr">
              <a:spcBef>
                <a:spcPts val="506"/>
              </a:spcBef>
              <a:tabLst>
                <a:tab pos="2233136" algn="l"/>
              </a:tabLst>
            </a:pPr>
            <a:r>
              <a:rPr sz="2100" spc="-8" dirty="0">
                <a:latin typeface="Calibri"/>
                <a:cs typeface="Calibri"/>
              </a:rPr>
              <a:t>Zuko</a:t>
            </a:r>
            <a:r>
              <a:rPr sz="2100" spc="23" dirty="0">
                <a:latin typeface="Calibri"/>
                <a:cs typeface="Calibri"/>
              </a:rPr>
              <a:t> </a:t>
            </a:r>
            <a:r>
              <a:rPr sz="2100" spc="-4" dirty="0">
                <a:latin typeface="Calibri"/>
                <a:cs typeface="Calibri"/>
              </a:rPr>
              <a:t>left</a:t>
            </a:r>
            <a:r>
              <a:rPr sz="2100" spc="-8" dirty="0">
                <a:latin typeface="Calibri"/>
                <a:cs typeface="Calibri"/>
              </a:rPr>
              <a:t> </a:t>
            </a:r>
            <a:r>
              <a:rPr sz="2100" spc="-4" dirty="0">
                <a:latin typeface="Calibri"/>
                <a:cs typeface="Calibri"/>
              </a:rPr>
              <a:t>the</a:t>
            </a:r>
            <a:r>
              <a:rPr sz="2100" u="heavy" spc="-4" dirty="0">
                <a:uFill>
                  <a:solidFill>
                    <a:srgbClr val="000000"/>
                  </a:solidFill>
                </a:uFill>
                <a:latin typeface="Calibri"/>
                <a:cs typeface="Calibri"/>
              </a:rPr>
              <a:t> 	</a:t>
            </a:r>
            <a:r>
              <a:rPr sz="2100" spc="-8" dirty="0">
                <a:latin typeface="Calibri"/>
                <a:cs typeface="Calibri"/>
              </a:rPr>
              <a:t>.</a:t>
            </a:r>
            <a:endParaRPr sz="2100">
              <a:latin typeface="Calibri"/>
              <a:cs typeface="Calibri"/>
            </a:endParaRPr>
          </a:p>
        </p:txBody>
      </p:sp>
      <p:sp>
        <p:nvSpPr>
          <p:cNvPr id="5" name="TextBox 4">
            <a:extLst>
              <a:ext uri="{FF2B5EF4-FFF2-40B4-BE49-F238E27FC236}">
                <a16:creationId xmlns:a16="http://schemas.microsoft.com/office/drawing/2014/main" id="{BC907A1F-8019-400D-B093-2B69D041470F}"/>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6" name="Title 8">
            <a:extLst>
              <a:ext uri="{FF2B5EF4-FFF2-40B4-BE49-F238E27FC236}">
                <a16:creationId xmlns:a16="http://schemas.microsoft.com/office/drawing/2014/main" id="{A3DBBB39-C287-47B0-B819-EC45F4C79C15}"/>
              </a:ext>
            </a:extLst>
          </p:cNvPr>
          <p:cNvSpPr txBox="1">
            <a:spLocks/>
          </p:cNvSpPr>
          <p:nvPr/>
        </p:nvSpPr>
        <p:spPr>
          <a:xfrm>
            <a:off x="763479" y="124968"/>
            <a:ext cx="10662081" cy="1218795"/>
          </a:xfrm>
          <a:prstGeom prst="rect">
            <a:avLst/>
          </a:prstGeom>
        </p:spPr>
        <p:txBody>
          <a:bodyPr vert="horz" lIns="91440" tIns="45720" rIns="91440" bIns="45720" rtlCol="0" anchor="ctr">
            <a:normAutofit fontScale="97500"/>
          </a:bodyPr>
          <a:lstStyle>
            <a:defPPr>
              <a:defRPr lang="en-US"/>
            </a:defPPr>
            <a:lvl1pPr>
              <a:lnSpc>
                <a:spcPct val="90000"/>
              </a:lnSpc>
              <a:spcBef>
                <a:spcPct val="0"/>
              </a:spcBef>
              <a:buNone/>
              <a:defRPr sz="4400" b="0">
                <a:latin typeface="+mj-lt"/>
                <a:ea typeface="+mj-ea"/>
                <a:cs typeface="+mj-cs"/>
              </a:defRPr>
            </a:lvl1pPr>
          </a:lstStyle>
          <a:p>
            <a:r>
              <a:rPr lang="en-US" dirty="0"/>
              <a:t>What can we learn from reconstructing input?</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5742-72E5-4366-8CB3-DCFD27E06826}"/>
              </a:ext>
            </a:extLst>
          </p:cNvPr>
          <p:cNvSpPr>
            <a:spLocks noGrp="1"/>
          </p:cNvSpPr>
          <p:nvPr>
            <p:ph type="title"/>
          </p:nvPr>
        </p:nvSpPr>
        <p:spPr/>
        <p:txBody>
          <a:bodyPr/>
          <a:lstStyle/>
          <a:p>
            <a:r>
              <a:rPr lang="en-US" dirty="0"/>
              <a:t>Tokenizer</a:t>
            </a:r>
          </a:p>
        </p:txBody>
      </p:sp>
      <p:sp>
        <p:nvSpPr>
          <p:cNvPr id="3" name="Content Placeholder 2">
            <a:extLst>
              <a:ext uri="{FF2B5EF4-FFF2-40B4-BE49-F238E27FC236}">
                <a16:creationId xmlns:a16="http://schemas.microsoft.com/office/drawing/2014/main" id="{1A9DE545-71DC-438B-BD0A-992BC70305C1}"/>
              </a:ext>
            </a:extLst>
          </p:cNvPr>
          <p:cNvSpPr txBox="1">
            <a:spLocks/>
          </p:cNvSpPr>
          <p:nvPr/>
        </p:nvSpPr>
        <p:spPr>
          <a:xfrm>
            <a:off x="1090474" y="1615736"/>
            <a:ext cx="9601200" cy="43413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latin typeface="Consolas" panose="020B0609020204030204" pitchFamily="49" charset="0"/>
                <a:cs typeface="Consolas" panose="020B0609020204030204" pitchFamily="49" charset="0"/>
              </a:rPr>
              <a:t>from transformers import </a:t>
            </a:r>
            <a:r>
              <a:rPr lang="en-GB" sz="2400" dirty="0" err="1">
                <a:latin typeface="Consolas" panose="020B0609020204030204" pitchFamily="49" charset="0"/>
                <a:cs typeface="Consolas" panose="020B0609020204030204" pitchFamily="49" charset="0"/>
              </a:rPr>
              <a:t>BertModel</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BertTokenizer</a:t>
            </a:r>
            <a:r>
              <a:rPr lang="en-GB" sz="2400" dirty="0">
                <a:latin typeface="Consolas" panose="020B0609020204030204" pitchFamily="49" charset="0"/>
                <a:cs typeface="Consolas" panose="020B0609020204030204" pitchFamily="49" charset="0"/>
              </a:rPr>
              <a:t> tokenizer = </a:t>
            </a:r>
            <a:r>
              <a:rPr lang="en-GB" sz="2400" dirty="0" err="1">
                <a:latin typeface="Consolas" panose="020B0609020204030204" pitchFamily="49" charset="0"/>
                <a:cs typeface="Consolas" panose="020B0609020204030204" pitchFamily="49" charset="0"/>
              </a:rPr>
              <a:t>BertTokenizer.from_pretrained</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bert</a:t>
            </a:r>
            <a:r>
              <a:rPr lang="en-GB" sz="2400" dirty="0">
                <a:latin typeface="Consolas" panose="020B0609020204030204" pitchFamily="49" charset="0"/>
                <a:cs typeface="Consolas" panose="020B0609020204030204" pitchFamily="49" charset="0"/>
              </a:rPr>
              <a:t>-base-uncased') </a:t>
            </a:r>
          </a:p>
          <a:p>
            <a:pPr marL="0" indent="0">
              <a:buFont typeface="Arial" panose="020B0604020202020204" pitchFamily="34" charset="0"/>
              <a:buNone/>
            </a:pPr>
            <a:r>
              <a:rPr lang="en-GB" sz="2400" dirty="0">
                <a:latin typeface="Consolas" panose="020B0609020204030204" pitchFamily="49" charset="0"/>
                <a:cs typeface="Consolas" panose="020B0609020204030204" pitchFamily="49" charset="0"/>
              </a:rPr>
              <a:t>model = </a:t>
            </a:r>
            <a:r>
              <a:rPr lang="en-GB" sz="2400" dirty="0" err="1">
                <a:latin typeface="Consolas" panose="020B0609020204030204" pitchFamily="49" charset="0"/>
                <a:cs typeface="Consolas" panose="020B0609020204030204" pitchFamily="49" charset="0"/>
              </a:rPr>
              <a:t>BertModel.from_pretrained</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bert</a:t>
            </a:r>
            <a:r>
              <a:rPr lang="en-GB" sz="2400" dirty="0">
                <a:latin typeface="Consolas" panose="020B0609020204030204" pitchFamily="49" charset="0"/>
                <a:cs typeface="Consolas" panose="020B0609020204030204" pitchFamily="49" charset="0"/>
              </a:rPr>
              <a:t>-base-uncased’) </a:t>
            </a:r>
          </a:p>
          <a:p>
            <a:pPr marL="0" indent="0">
              <a:buFont typeface="Arial" panose="020B0604020202020204" pitchFamily="34" charset="0"/>
              <a:buNone/>
            </a:pPr>
            <a:r>
              <a:rPr lang="en-GB" sz="2400" dirty="0" err="1">
                <a:latin typeface="Consolas" panose="020B0609020204030204" pitchFamily="49" charset="0"/>
                <a:cs typeface="Consolas" panose="020B0609020204030204" pitchFamily="49" charset="0"/>
              </a:rPr>
              <a:t>wps_ids</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tokenizer.encode</a:t>
            </a:r>
            <a:r>
              <a:rPr lang="en-GB" sz="2400" dirty="0">
                <a:latin typeface="Consolas" panose="020B0609020204030204" pitchFamily="49" charset="0"/>
                <a:cs typeface="Consolas" panose="020B0609020204030204" pitchFamily="49" charset="0"/>
              </a:rPr>
              <a:t>("Hypatia was a mathematician"))</a:t>
            </a:r>
          </a:p>
          <a:p>
            <a:pPr marL="0" indent="0">
              <a:buFont typeface="Arial" panose="020B0604020202020204" pitchFamily="34" charset="0"/>
              <a:buNone/>
            </a:pPr>
            <a:r>
              <a:rPr lang="en-GB" sz="2400" dirty="0" err="1">
                <a:latin typeface="Consolas" panose="020B0609020204030204" pitchFamily="49" charset="0"/>
                <a:cs typeface="Consolas" panose="020B0609020204030204" pitchFamily="49" charset="0"/>
              </a:rPr>
              <a:t>wordpieces</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tokenizer.convert_ids_to_tokens</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wps_ids</a:t>
            </a:r>
            <a:r>
              <a:rPr lang="en-GB" sz="2400" dirty="0">
                <a:latin typeface="Consolas" panose="020B0609020204030204" pitchFamily="49" charset="0"/>
                <a:cs typeface="Consolas" panose="020B0609020204030204" pitchFamily="49" charset="0"/>
              </a:rPr>
              <a:t>)</a:t>
            </a:r>
          </a:p>
          <a:p>
            <a:pPr marL="0" indent="0">
              <a:buFont typeface="Arial" panose="020B0604020202020204" pitchFamily="34" charset="0"/>
              <a:buNone/>
            </a:pPr>
            <a:r>
              <a:rPr lang="en-GB" sz="2400" dirty="0">
                <a:latin typeface="Consolas" panose="020B0609020204030204" pitchFamily="49" charset="0"/>
                <a:cs typeface="Consolas" panose="020B0609020204030204" pitchFamily="49" charset="0"/>
              </a:rPr>
              <a:t>['[CLS]', 'h', '##</a:t>
            </a:r>
            <a:r>
              <a:rPr lang="en-GB" sz="2400" dirty="0" err="1">
                <a:latin typeface="Consolas" panose="020B0609020204030204" pitchFamily="49" charset="0"/>
                <a:cs typeface="Consolas" panose="020B0609020204030204" pitchFamily="49" charset="0"/>
              </a:rPr>
              <a:t>yp</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ati</a:t>
            </a:r>
            <a:r>
              <a:rPr lang="en-GB" sz="2400" dirty="0">
                <a:latin typeface="Consolas" panose="020B0609020204030204" pitchFamily="49" charset="0"/>
                <a:cs typeface="Consolas" panose="020B0609020204030204" pitchFamily="49" charset="0"/>
              </a:rPr>
              <a:t>', '##a', 'was', 'a', 'mathematician', '[SEP]']</a:t>
            </a:r>
          </a:p>
        </p:txBody>
      </p:sp>
    </p:spTree>
    <p:extLst>
      <p:ext uri="{BB962C8B-B14F-4D97-AF65-F5344CB8AC3E}">
        <p14:creationId xmlns:p14="http://schemas.microsoft.com/office/powerpoint/2010/main" val="3600644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7AC8-1F94-4E29-A790-C53497A23C05}"/>
              </a:ext>
            </a:extLst>
          </p:cNvPr>
          <p:cNvSpPr>
            <a:spLocks noGrp="1"/>
          </p:cNvSpPr>
          <p:nvPr>
            <p:ph type="title"/>
          </p:nvPr>
        </p:nvSpPr>
        <p:spPr/>
        <p:txBody>
          <a:bodyPr/>
          <a:lstStyle/>
          <a:p>
            <a:r>
              <a:rPr lang="en-US" dirty="0"/>
              <a:t> Unidirectional vs. Bidirectional Models</a:t>
            </a:r>
          </a:p>
        </p:txBody>
      </p:sp>
      <p:grpSp>
        <p:nvGrpSpPr>
          <p:cNvPr id="54" name="Group 53">
            <a:extLst>
              <a:ext uri="{FF2B5EF4-FFF2-40B4-BE49-F238E27FC236}">
                <a16:creationId xmlns:a16="http://schemas.microsoft.com/office/drawing/2014/main" id="{2058731E-D4E3-4044-8139-06016C2C39C3}"/>
              </a:ext>
            </a:extLst>
          </p:cNvPr>
          <p:cNvGrpSpPr/>
          <p:nvPr/>
        </p:nvGrpSpPr>
        <p:grpSpPr>
          <a:xfrm>
            <a:off x="1122655" y="2697672"/>
            <a:ext cx="9090106" cy="2562411"/>
            <a:chOff x="2019300" y="3017268"/>
            <a:chExt cx="9090106" cy="2562411"/>
          </a:xfrm>
        </p:grpSpPr>
        <p:sp>
          <p:nvSpPr>
            <p:cNvPr id="6" name="TextBox 5">
              <a:extLst>
                <a:ext uri="{FF2B5EF4-FFF2-40B4-BE49-F238E27FC236}">
                  <a16:creationId xmlns:a16="http://schemas.microsoft.com/office/drawing/2014/main" id="{12570187-A040-4F95-BB6D-F43472F2422B}"/>
                </a:ext>
              </a:extLst>
            </p:cNvPr>
            <p:cNvSpPr txBox="1"/>
            <p:nvPr/>
          </p:nvSpPr>
          <p:spPr>
            <a:xfrm>
              <a:off x="2205038" y="3017268"/>
              <a:ext cx="3605440" cy="33855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o</a:t>
              </a:r>
              <a:r>
                <a:rPr lang="en-IT" dirty="0">
                  <a:latin typeface="Calibri" panose="020F0502020204030204" pitchFamily="34" charset="0"/>
                  <a:cs typeface="Calibri" panose="020F0502020204030204" pitchFamily="34" charset="0"/>
                </a:rPr>
                <a:t>pen	               a		  bank</a:t>
              </a:r>
            </a:p>
          </p:txBody>
        </p:sp>
        <p:sp>
          <p:nvSpPr>
            <p:cNvPr id="7" name="TextBox 6">
              <a:extLst>
                <a:ext uri="{FF2B5EF4-FFF2-40B4-BE49-F238E27FC236}">
                  <a16:creationId xmlns:a16="http://schemas.microsoft.com/office/drawing/2014/main" id="{2EA78100-4A50-4625-B33E-D72BF8313AB2}"/>
                </a:ext>
              </a:extLst>
            </p:cNvPr>
            <p:cNvSpPr txBox="1"/>
            <p:nvPr/>
          </p:nvSpPr>
          <p:spPr>
            <a:xfrm>
              <a:off x="2176345" y="5241125"/>
              <a:ext cx="3752967" cy="33855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&lt;s&gt;	           o</a:t>
              </a:r>
              <a:r>
                <a:rPr lang="en-IT" dirty="0">
                  <a:latin typeface="Calibri" panose="020F0502020204030204" pitchFamily="34" charset="0"/>
                  <a:cs typeface="Calibri" panose="020F0502020204030204" pitchFamily="34" charset="0"/>
                </a:rPr>
                <a:t>pen	      a</a:t>
              </a:r>
            </a:p>
          </p:txBody>
        </p:sp>
        <p:sp>
          <p:nvSpPr>
            <p:cNvPr id="8" name="TextBox 7">
              <a:extLst>
                <a:ext uri="{FF2B5EF4-FFF2-40B4-BE49-F238E27FC236}">
                  <a16:creationId xmlns:a16="http://schemas.microsoft.com/office/drawing/2014/main" id="{A95CC48D-A944-4802-A011-50149CF53818}"/>
                </a:ext>
              </a:extLst>
            </p:cNvPr>
            <p:cNvSpPr txBox="1"/>
            <p:nvPr/>
          </p:nvSpPr>
          <p:spPr>
            <a:xfrm>
              <a:off x="3435391" y="4464549"/>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sp>
          <p:nvSpPr>
            <p:cNvPr id="9" name="TextBox 8">
              <a:extLst>
                <a:ext uri="{FF2B5EF4-FFF2-40B4-BE49-F238E27FC236}">
                  <a16:creationId xmlns:a16="http://schemas.microsoft.com/office/drawing/2014/main" id="{98E78EDE-4A0B-4959-B648-B5871A1CE3E6}"/>
                </a:ext>
              </a:extLst>
            </p:cNvPr>
            <p:cNvSpPr txBox="1"/>
            <p:nvPr/>
          </p:nvSpPr>
          <p:spPr>
            <a:xfrm>
              <a:off x="2019300" y="4449337"/>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cxnSp>
          <p:nvCxnSpPr>
            <p:cNvPr id="10" name="Straight Arrow Connector 9">
              <a:extLst>
                <a:ext uri="{FF2B5EF4-FFF2-40B4-BE49-F238E27FC236}">
                  <a16:creationId xmlns:a16="http://schemas.microsoft.com/office/drawing/2014/main" id="{912EBCF9-25C1-4E35-BF9D-20BC52359059}"/>
                </a:ext>
              </a:extLst>
            </p:cNvPr>
            <p:cNvCxnSpPr>
              <a:stCxn id="9" idx="3"/>
              <a:endCxn id="8" idx="1"/>
            </p:cNvCxnSpPr>
            <p:nvPr/>
          </p:nvCxnSpPr>
          <p:spPr bwMode="auto">
            <a:xfrm>
              <a:off x="2978305" y="4674975"/>
              <a:ext cx="457086" cy="15212"/>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11" name="TextBox 10">
              <a:extLst>
                <a:ext uri="{FF2B5EF4-FFF2-40B4-BE49-F238E27FC236}">
                  <a16:creationId xmlns:a16="http://schemas.microsoft.com/office/drawing/2014/main" id="{D6D69143-109C-4943-83E4-DC48933FFF89}"/>
                </a:ext>
              </a:extLst>
            </p:cNvPr>
            <p:cNvSpPr txBox="1"/>
            <p:nvPr/>
          </p:nvSpPr>
          <p:spPr>
            <a:xfrm>
              <a:off x="2019300" y="3726927"/>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12" name="Straight Arrow Connector 11">
              <a:extLst>
                <a:ext uri="{FF2B5EF4-FFF2-40B4-BE49-F238E27FC236}">
                  <a16:creationId xmlns:a16="http://schemas.microsoft.com/office/drawing/2014/main" id="{CA2BD6A6-6B72-4AF1-A92B-9AB8440412FE}"/>
                </a:ext>
              </a:extLst>
            </p:cNvPr>
            <p:cNvCxnSpPr>
              <a:cxnSpLocks/>
            </p:cNvCxnSpPr>
            <p:nvPr/>
          </p:nvCxnSpPr>
          <p:spPr bwMode="auto">
            <a:xfrm flipV="1">
              <a:off x="2476386" y="4900613"/>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13" name="Straight Arrow Connector 12">
              <a:extLst>
                <a:ext uri="{FF2B5EF4-FFF2-40B4-BE49-F238E27FC236}">
                  <a16:creationId xmlns:a16="http://schemas.microsoft.com/office/drawing/2014/main" id="{5355D154-3413-435D-B868-96F1258BB4BE}"/>
                </a:ext>
              </a:extLst>
            </p:cNvPr>
            <p:cNvCxnSpPr>
              <a:cxnSpLocks/>
              <a:stCxn id="9" idx="0"/>
              <a:endCxn id="11" idx="2"/>
            </p:cNvCxnSpPr>
            <p:nvPr/>
          </p:nvCxnSpPr>
          <p:spPr bwMode="auto">
            <a:xfrm flipV="1">
              <a:off x="2498803" y="4178203"/>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14" name="TextBox 13">
              <a:extLst>
                <a:ext uri="{FF2B5EF4-FFF2-40B4-BE49-F238E27FC236}">
                  <a16:creationId xmlns:a16="http://schemas.microsoft.com/office/drawing/2014/main" id="{B49E102B-D0A5-4C8A-AF90-D55BAB039487}"/>
                </a:ext>
              </a:extLst>
            </p:cNvPr>
            <p:cNvSpPr txBox="1"/>
            <p:nvPr/>
          </p:nvSpPr>
          <p:spPr>
            <a:xfrm>
              <a:off x="3435391" y="3730199"/>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15" name="Straight Arrow Connector 14">
              <a:extLst>
                <a:ext uri="{FF2B5EF4-FFF2-40B4-BE49-F238E27FC236}">
                  <a16:creationId xmlns:a16="http://schemas.microsoft.com/office/drawing/2014/main" id="{38F8B734-3AC5-41E6-9FDA-4D0250CB0F48}"/>
                </a:ext>
              </a:extLst>
            </p:cNvPr>
            <p:cNvCxnSpPr>
              <a:cxnSpLocks/>
              <a:endCxn id="14" idx="2"/>
            </p:cNvCxnSpPr>
            <p:nvPr/>
          </p:nvCxnSpPr>
          <p:spPr bwMode="auto">
            <a:xfrm flipV="1">
              <a:off x="3914894" y="4181475"/>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16" name="Straight Arrow Connector 15">
              <a:extLst>
                <a:ext uri="{FF2B5EF4-FFF2-40B4-BE49-F238E27FC236}">
                  <a16:creationId xmlns:a16="http://schemas.microsoft.com/office/drawing/2014/main" id="{9E09DB0C-845B-45D9-8D75-D7BE699FF80D}"/>
                </a:ext>
              </a:extLst>
            </p:cNvPr>
            <p:cNvCxnSpPr>
              <a:cxnSpLocks/>
              <a:endCxn id="14" idx="1"/>
            </p:cNvCxnSpPr>
            <p:nvPr/>
          </p:nvCxnSpPr>
          <p:spPr bwMode="auto">
            <a:xfrm>
              <a:off x="2978305" y="3955837"/>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17" name="Straight Arrow Connector 16">
              <a:extLst>
                <a:ext uri="{FF2B5EF4-FFF2-40B4-BE49-F238E27FC236}">
                  <a16:creationId xmlns:a16="http://schemas.microsoft.com/office/drawing/2014/main" id="{7768612B-BAD3-44AA-B52E-D1DF2E13ABCE}"/>
                </a:ext>
              </a:extLst>
            </p:cNvPr>
            <p:cNvCxnSpPr>
              <a:cxnSpLocks/>
            </p:cNvCxnSpPr>
            <p:nvPr/>
          </p:nvCxnSpPr>
          <p:spPr bwMode="auto">
            <a:xfrm flipV="1">
              <a:off x="2503565" y="3440940"/>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18" name="Straight Arrow Connector 17">
              <a:extLst>
                <a:ext uri="{FF2B5EF4-FFF2-40B4-BE49-F238E27FC236}">
                  <a16:creationId xmlns:a16="http://schemas.microsoft.com/office/drawing/2014/main" id="{A523447B-DE93-431E-A036-FAD0C4824E9E}"/>
                </a:ext>
              </a:extLst>
            </p:cNvPr>
            <p:cNvCxnSpPr>
              <a:cxnSpLocks/>
            </p:cNvCxnSpPr>
            <p:nvPr/>
          </p:nvCxnSpPr>
          <p:spPr bwMode="auto">
            <a:xfrm flipV="1">
              <a:off x="3919656" y="3444212"/>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19" name="TextBox 18">
              <a:extLst>
                <a:ext uri="{FF2B5EF4-FFF2-40B4-BE49-F238E27FC236}">
                  <a16:creationId xmlns:a16="http://schemas.microsoft.com/office/drawing/2014/main" id="{673A06E0-335E-4E4A-B577-69CE9ED219FC}"/>
                </a:ext>
              </a:extLst>
            </p:cNvPr>
            <p:cNvSpPr txBox="1"/>
            <p:nvPr/>
          </p:nvSpPr>
          <p:spPr>
            <a:xfrm>
              <a:off x="4851480" y="4443436"/>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cxnSp>
          <p:nvCxnSpPr>
            <p:cNvPr id="20" name="Straight Arrow Connector 19">
              <a:extLst>
                <a:ext uri="{FF2B5EF4-FFF2-40B4-BE49-F238E27FC236}">
                  <a16:creationId xmlns:a16="http://schemas.microsoft.com/office/drawing/2014/main" id="{8ED12E28-6AA0-46ED-B1C6-4EE7D64FED12}"/>
                </a:ext>
              </a:extLst>
            </p:cNvPr>
            <p:cNvCxnSpPr>
              <a:endCxn id="19" idx="1"/>
            </p:cNvCxnSpPr>
            <p:nvPr/>
          </p:nvCxnSpPr>
          <p:spPr bwMode="auto">
            <a:xfrm>
              <a:off x="4394394" y="4653862"/>
              <a:ext cx="457086" cy="15212"/>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21" name="TextBox 20">
              <a:extLst>
                <a:ext uri="{FF2B5EF4-FFF2-40B4-BE49-F238E27FC236}">
                  <a16:creationId xmlns:a16="http://schemas.microsoft.com/office/drawing/2014/main" id="{E595656A-ACB7-400A-AE12-4BC7E516AC58}"/>
                </a:ext>
              </a:extLst>
            </p:cNvPr>
            <p:cNvSpPr txBox="1"/>
            <p:nvPr/>
          </p:nvSpPr>
          <p:spPr>
            <a:xfrm>
              <a:off x="4851480" y="3709086"/>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22" name="Straight Arrow Connector 21">
              <a:extLst>
                <a:ext uri="{FF2B5EF4-FFF2-40B4-BE49-F238E27FC236}">
                  <a16:creationId xmlns:a16="http://schemas.microsoft.com/office/drawing/2014/main" id="{DDC43E67-ACCB-41FE-B86D-2924B38A8E7E}"/>
                </a:ext>
              </a:extLst>
            </p:cNvPr>
            <p:cNvCxnSpPr>
              <a:cxnSpLocks/>
              <a:endCxn id="21" idx="2"/>
            </p:cNvCxnSpPr>
            <p:nvPr/>
          </p:nvCxnSpPr>
          <p:spPr bwMode="auto">
            <a:xfrm flipV="1">
              <a:off x="5330983" y="4160362"/>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23" name="Straight Arrow Connector 22">
              <a:extLst>
                <a:ext uri="{FF2B5EF4-FFF2-40B4-BE49-F238E27FC236}">
                  <a16:creationId xmlns:a16="http://schemas.microsoft.com/office/drawing/2014/main" id="{DF9C3253-A0DC-4CCE-89CD-1BB96A76B887}"/>
                </a:ext>
              </a:extLst>
            </p:cNvPr>
            <p:cNvCxnSpPr>
              <a:cxnSpLocks/>
              <a:endCxn id="21" idx="1"/>
            </p:cNvCxnSpPr>
            <p:nvPr/>
          </p:nvCxnSpPr>
          <p:spPr bwMode="auto">
            <a:xfrm>
              <a:off x="4394394" y="3934724"/>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24" name="Straight Arrow Connector 23">
              <a:extLst>
                <a:ext uri="{FF2B5EF4-FFF2-40B4-BE49-F238E27FC236}">
                  <a16:creationId xmlns:a16="http://schemas.microsoft.com/office/drawing/2014/main" id="{427EC586-043C-40CE-B310-4E206F3C9FD6}"/>
                </a:ext>
              </a:extLst>
            </p:cNvPr>
            <p:cNvCxnSpPr>
              <a:cxnSpLocks/>
            </p:cNvCxnSpPr>
            <p:nvPr/>
          </p:nvCxnSpPr>
          <p:spPr bwMode="auto">
            <a:xfrm flipV="1">
              <a:off x="5335745" y="3423099"/>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25" name="Straight Arrow Connector 24">
              <a:extLst>
                <a:ext uri="{FF2B5EF4-FFF2-40B4-BE49-F238E27FC236}">
                  <a16:creationId xmlns:a16="http://schemas.microsoft.com/office/drawing/2014/main" id="{7D7F399F-1A66-423A-9EEF-A037E58996C7}"/>
                </a:ext>
              </a:extLst>
            </p:cNvPr>
            <p:cNvCxnSpPr>
              <a:cxnSpLocks/>
            </p:cNvCxnSpPr>
            <p:nvPr/>
          </p:nvCxnSpPr>
          <p:spPr bwMode="auto">
            <a:xfrm flipV="1">
              <a:off x="3900492" y="4916701"/>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26" name="Straight Arrow Connector 25">
              <a:extLst>
                <a:ext uri="{FF2B5EF4-FFF2-40B4-BE49-F238E27FC236}">
                  <a16:creationId xmlns:a16="http://schemas.microsoft.com/office/drawing/2014/main" id="{347EE676-78F4-477B-A310-481480C38D99}"/>
                </a:ext>
              </a:extLst>
            </p:cNvPr>
            <p:cNvCxnSpPr>
              <a:cxnSpLocks/>
            </p:cNvCxnSpPr>
            <p:nvPr/>
          </p:nvCxnSpPr>
          <p:spPr bwMode="auto">
            <a:xfrm flipV="1">
              <a:off x="5330869" y="4894712"/>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27" name="TextBox 26">
              <a:extLst>
                <a:ext uri="{FF2B5EF4-FFF2-40B4-BE49-F238E27FC236}">
                  <a16:creationId xmlns:a16="http://schemas.microsoft.com/office/drawing/2014/main" id="{71C05BE4-D1E6-4A7C-AE63-75CBDDE66952}"/>
                </a:ext>
              </a:extLst>
            </p:cNvPr>
            <p:cNvSpPr txBox="1"/>
            <p:nvPr/>
          </p:nvSpPr>
          <p:spPr>
            <a:xfrm>
              <a:off x="7385132" y="3017268"/>
              <a:ext cx="3605440" cy="33855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o</a:t>
              </a:r>
              <a:r>
                <a:rPr lang="en-IT" dirty="0">
                  <a:latin typeface="Calibri" panose="020F0502020204030204" pitchFamily="34" charset="0"/>
                  <a:cs typeface="Calibri" panose="020F0502020204030204" pitchFamily="34" charset="0"/>
                </a:rPr>
                <a:t>pen	               a		  bank</a:t>
              </a:r>
            </a:p>
          </p:txBody>
        </p:sp>
        <p:sp>
          <p:nvSpPr>
            <p:cNvPr id="28" name="TextBox 27">
              <a:extLst>
                <a:ext uri="{FF2B5EF4-FFF2-40B4-BE49-F238E27FC236}">
                  <a16:creationId xmlns:a16="http://schemas.microsoft.com/office/drawing/2014/main" id="{6439EEF1-D500-4979-BFFF-4DD4C5546A56}"/>
                </a:ext>
              </a:extLst>
            </p:cNvPr>
            <p:cNvSpPr txBox="1"/>
            <p:nvPr/>
          </p:nvSpPr>
          <p:spPr>
            <a:xfrm>
              <a:off x="7356439" y="5241125"/>
              <a:ext cx="3752967" cy="33855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&lt;s&gt;	           o</a:t>
              </a:r>
              <a:r>
                <a:rPr lang="en-IT" dirty="0">
                  <a:latin typeface="Calibri" panose="020F0502020204030204" pitchFamily="34" charset="0"/>
                  <a:cs typeface="Calibri" panose="020F0502020204030204" pitchFamily="34" charset="0"/>
                </a:rPr>
                <a:t>pen	      a</a:t>
              </a:r>
            </a:p>
          </p:txBody>
        </p:sp>
        <p:sp>
          <p:nvSpPr>
            <p:cNvPr id="29" name="TextBox 28">
              <a:extLst>
                <a:ext uri="{FF2B5EF4-FFF2-40B4-BE49-F238E27FC236}">
                  <a16:creationId xmlns:a16="http://schemas.microsoft.com/office/drawing/2014/main" id="{49E4409A-47D3-48A5-A5CF-0B8B41AD6044}"/>
                </a:ext>
              </a:extLst>
            </p:cNvPr>
            <p:cNvSpPr txBox="1"/>
            <p:nvPr/>
          </p:nvSpPr>
          <p:spPr>
            <a:xfrm>
              <a:off x="8615485" y="4464549"/>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sp>
          <p:nvSpPr>
            <p:cNvPr id="30" name="TextBox 29">
              <a:extLst>
                <a:ext uri="{FF2B5EF4-FFF2-40B4-BE49-F238E27FC236}">
                  <a16:creationId xmlns:a16="http://schemas.microsoft.com/office/drawing/2014/main" id="{BD10E015-5483-43FA-8B2F-DC77CFE9F014}"/>
                </a:ext>
              </a:extLst>
            </p:cNvPr>
            <p:cNvSpPr txBox="1"/>
            <p:nvPr/>
          </p:nvSpPr>
          <p:spPr>
            <a:xfrm>
              <a:off x="7199394" y="4449337"/>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cxnSp>
          <p:nvCxnSpPr>
            <p:cNvPr id="31" name="Straight Arrow Connector 30">
              <a:extLst>
                <a:ext uri="{FF2B5EF4-FFF2-40B4-BE49-F238E27FC236}">
                  <a16:creationId xmlns:a16="http://schemas.microsoft.com/office/drawing/2014/main" id="{EBD042C8-CACF-4AE3-9203-6BEF3DDDA6E2}"/>
                </a:ext>
              </a:extLst>
            </p:cNvPr>
            <p:cNvCxnSpPr>
              <a:cxnSpLocks/>
            </p:cNvCxnSpPr>
            <p:nvPr/>
          </p:nvCxnSpPr>
          <p:spPr bwMode="auto">
            <a:xfrm>
              <a:off x="8158399" y="4608069"/>
              <a:ext cx="457086" cy="15212"/>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32" name="TextBox 31">
              <a:extLst>
                <a:ext uri="{FF2B5EF4-FFF2-40B4-BE49-F238E27FC236}">
                  <a16:creationId xmlns:a16="http://schemas.microsoft.com/office/drawing/2014/main" id="{75D4B73A-5670-43A7-85B4-1E1F104CFD15}"/>
                </a:ext>
              </a:extLst>
            </p:cNvPr>
            <p:cNvSpPr txBox="1"/>
            <p:nvPr/>
          </p:nvSpPr>
          <p:spPr>
            <a:xfrm>
              <a:off x="7199394" y="3726927"/>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33" name="Straight Arrow Connector 32">
              <a:extLst>
                <a:ext uri="{FF2B5EF4-FFF2-40B4-BE49-F238E27FC236}">
                  <a16:creationId xmlns:a16="http://schemas.microsoft.com/office/drawing/2014/main" id="{4C9FEA6B-2092-49D1-B7E9-FF566EF6B513}"/>
                </a:ext>
              </a:extLst>
            </p:cNvPr>
            <p:cNvCxnSpPr>
              <a:cxnSpLocks/>
            </p:cNvCxnSpPr>
            <p:nvPr/>
          </p:nvCxnSpPr>
          <p:spPr bwMode="auto">
            <a:xfrm flipV="1">
              <a:off x="7656480" y="4900613"/>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34" name="Straight Arrow Connector 33">
              <a:extLst>
                <a:ext uri="{FF2B5EF4-FFF2-40B4-BE49-F238E27FC236}">
                  <a16:creationId xmlns:a16="http://schemas.microsoft.com/office/drawing/2014/main" id="{93E86469-04A7-4F3C-8A41-752806524DCC}"/>
                </a:ext>
              </a:extLst>
            </p:cNvPr>
            <p:cNvCxnSpPr>
              <a:cxnSpLocks/>
              <a:stCxn id="30" idx="0"/>
              <a:endCxn id="32" idx="2"/>
            </p:cNvCxnSpPr>
            <p:nvPr/>
          </p:nvCxnSpPr>
          <p:spPr bwMode="auto">
            <a:xfrm flipV="1">
              <a:off x="7678897" y="4178203"/>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35" name="TextBox 34">
              <a:extLst>
                <a:ext uri="{FF2B5EF4-FFF2-40B4-BE49-F238E27FC236}">
                  <a16:creationId xmlns:a16="http://schemas.microsoft.com/office/drawing/2014/main" id="{9BD665F9-55BA-448C-B4CF-EF152F791BB7}"/>
                </a:ext>
              </a:extLst>
            </p:cNvPr>
            <p:cNvSpPr txBox="1"/>
            <p:nvPr/>
          </p:nvSpPr>
          <p:spPr>
            <a:xfrm>
              <a:off x="8615485" y="3730199"/>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36" name="Straight Arrow Connector 35">
              <a:extLst>
                <a:ext uri="{FF2B5EF4-FFF2-40B4-BE49-F238E27FC236}">
                  <a16:creationId xmlns:a16="http://schemas.microsoft.com/office/drawing/2014/main" id="{FB710413-0D33-4568-BA46-5CC13537A2FB}"/>
                </a:ext>
              </a:extLst>
            </p:cNvPr>
            <p:cNvCxnSpPr>
              <a:cxnSpLocks/>
              <a:endCxn id="35" idx="2"/>
            </p:cNvCxnSpPr>
            <p:nvPr/>
          </p:nvCxnSpPr>
          <p:spPr bwMode="auto">
            <a:xfrm flipV="1">
              <a:off x="9094988" y="4181475"/>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37" name="Straight Arrow Connector 36">
              <a:extLst>
                <a:ext uri="{FF2B5EF4-FFF2-40B4-BE49-F238E27FC236}">
                  <a16:creationId xmlns:a16="http://schemas.microsoft.com/office/drawing/2014/main" id="{4B7322D0-A32F-457A-8F8A-050F9C2C0B31}"/>
                </a:ext>
              </a:extLst>
            </p:cNvPr>
            <p:cNvCxnSpPr>
              <a:cxnSpLocks/>
            </p:cNvCxnSpPr>
            <p:nvPr/>
          </p:nvCxnSpPr>
          <p:spPr bwMode="auto">
            <a:xfrm>
              <a:off x="8158399" y="3888931"/>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38" name="Straight Arrow Connector 37">
              <a:extLst>
                <a:ext uri="{FF2B5EF4-FFF2-40B4-BE49-F238E27FC236}">
                  <a16:creationId xmlns:a16="http://schemas.microsoft.com/office/drawing/2014/main" id="{F8604FEB-B7CD-41CE-AC6B-053200B471A9}"/>
                </a:ext>
              </a:extLst>
            </p:cNvPr>
            <p:cNvCxnSpPr>
              <a:cxnSpLocks/>
            </p:cNvCxnSpPr>
            <p:nvPr/>
          </p:nvCxnSpPr>
          <p:spPr bwMode="auto">
            <a:xfrm flipV="1">
              <a:off x="7683659" y="3440940"/>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39" name="Straight Arrow Connector 38">
              <a:extLst>
                <a:ext uri="{FF2B5EF4-FFF2-40B4-BE49-F238E27FC236}">
                  <a16:creationId xmlns:a16="http://schemas.microsoft.com/office/drawing/2014/main" id="{EDD59253-DB10-4D11-BD22-1FA1EA8D2C21}"/>
                </a:ext>
              </a:extLst>
            </p:cNvPr>
            <p:cNvCxnSpPr>
              <a:cxnSpLocks/>
            </p:cNvCxnSpPr>
            <p:nvPr/>
          </p:nvCxnSpPr>
          <p:spPr bwMode="auto">
            <a:xfrm flipV="1">
              <a:off x="9099750" y="3444212"/>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40" name="TextBox 39">
              <a:extLst>
                <a:ext uri="{FF2B5EF4-FFF2-40B4-BE49-F238E27FC236}">
                  <a16:creationId xmlns:a16="http://schemas.microsoft.com/office/drawing/2014/main" id="{941E8A42-A0F6-4EA7-B7F8-8FDCABC9032A}"/>
                </a:ext>
              </a:extLst>
            </p:cNvPr>
            <p:cNvSpPr txBox="1"/>
            <p:nvPr/>
          </p:nvSpPr>
          <p:spPr>
            <a:xfrm>
              <a:off x="10031574" y="4443436"/>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1</a:t>
              </a:r>
            </a:p>
          </p:txBody>
        </p:sp>
        <p:cxnSp>
          <p:nvCxnSpPr>
            <p:cNvPr id="41" name="Straight Arrow Connector 40">
              <a:extLst>
                <a:ext uri="{FF2B5EF4-FFF2-40B4-BE49-F238E27FC236}">
                  <a16:creationId xmlns:a16="http://schemas.microsoft.com/office/drawing/2014/main" id="{2D1A662A-7A5D-43A9-93C1-187EE405EAFC}"/>
                </a:ext>
              </a:extLst>
            </p:cNvPr>
            <p:cNvCxnSpPr>
              <a:cxnSpLocks/>
            </p:cNvCxnSpPr>
            <p:nvPr/>
          </p:nvCxnSpPr>
          <p:spPr bwMode="auto">
            <a:xfrm>
              <a:off x="9574488" y="4586956"/>
              <a:ext cx="457086" cy="15212"/>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sp>
          <p:nvSpPr>
            <p:cNvPr id="42" name="TextBox 41">
              <a:extLst>
                <a:ext uri="{FF2B5EF4-FFF2-40B4-BE49-F238E27FC236}">
                  <a16:creationId xmlns:a16="http://schemas.microsoft.com/office/drawing/2014/main" id="{7C7421EB-C063-4491-AD14-298AFA12AD60}"/>
                </a:ext>
              </a:extLst>
            </p:cNvPr>
            <p:cNvSpPr txBox="1"/>
            <p:nvPr/>
          </p:nvSpPr>
          <p:spPr>
            <a:xfrm>
              <a:off x="10031574" y="3709086"/>
              <a:ext cx="959005" cy="451276"/>
            </a:xfrm>
            <a:prstGeom prst="rect">
              <a:avLst/>
            </a:prstGeom>
            <a:solidFill>
              <a:schemeClr val="accent6">
                <a:lumMod val="20000"/>
                <a:lumOff val="80000"/>
              </a:schemeClr>
            </a:solidFill>
            <a:ln>
              <a:solidFill>
                <a:schemeClr val="tx1"/>
              </a:solidFill>
            </a:ln>
          </p:spPr>
          <p:txBody>
            <a:bodyPr wrap="square" rtlCol="0" anchor="ctr">
              <a:noAutofit/>
            </a:bodyPr>
            <a:lstStyle/>
            <a:p>
              <a:pPr algn="ctr"/>
              <a:r>
                <a:rPr lang="en-IT" dirty="0">
                  <a:latin typeface="Calibri" panose="020F0502020204030204" pitchFamily="34" charset="0"/>
                  <a:cs typeface="Calibri" panose="020F0502020204030204" pitchFamily="34" charset="0"/>
                </a:rPr>
                <a:t>Layer 2</a:t>
              </a:r>
            </a:p>
          </p:txBody>
        </p:sp>
        <p:cxnSp>
          <p:nvCxnSpPr>
            <p:cNvPr id="43" name="Straight Arrow Connector 42">
              <a:extLst>
                <a:ext uri="{FF2B5EF4-FFF2-40B4-BE49-F238E27FC236}">
                  <a16:creationId xmlns:a16="http://schemas.microsoft.com/office/drawing/2014/main" id="{56D9584A-B497-4B4B-9A88-F35B5D5B03C0}"/>
                </a:ext>
              </a:extLst>
            </p:cNvPr>
            <p:cNvCxnSpPr>
              <a:cxnSpLocks/>
              <a:endCxn id="42" idx="2"/>
            </p:cNvCxnSpPr>
            <p:nvPr/>
          </p:nvCxnSpPr>
          <p:spPr bwMode="auto">
            <a:xfrm flipV="1">
              <a:off x="10511077" y="4160362"/>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4" name="Straight Arrow Connector 43">
              <a:extLst>
                <a:ext uri="{FF2B5EF4-FFF2-40B4-BE49-F238E27FC236}">
                  <a16:creationId xmlns:a16="http://schemas.microsoft.com/office/drawing/2014/main" id="{86DC34B9-6FFF-4E43-8D85-39803C8B34F5}"/>
                </a:ext>
              </a:extLst>
            </p:cNvPr>
            <p:cNvCxnSpPr>
              <a:cxnSpLocks/>
            </p:cNvCxnSpPr>
            <p:nvPr/>
          </p:nvCxnSpPr>
          <p:spPr bwMode="auto">
            <a:xfrm>
              <a:off x="9574488" y="3867818"/>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5" name="Straight Arrow Connector 44">
              <a:extLst>
                <a:ext uri="{FF2B5EF4-FFF2-40B4-BE49-F238E27FC236}">
                  <a16:creationId xmlns:a16="http://schemas.microsoft.com/office/drawing/2014/main" id="{59B6F684-5F05-4069-AB40-0D35D197B18B}"/>
                </a:ext>
              </a:extLst>
            </p:cNvPr>
            <p:cNvCxnSpPr>
              <a:cxnSpLocks/>
            </p:cNvCxnSpPr>
            <p:nvPr/>
          </p:nvCxnSpPr>
          <p:spPr bwMode="auto">
            <a:xfrm flipV="1">
              <a:off x="10515839" y="3423099"/>
              <a:ext cx="0" cy="27113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6" name="Straight Arrow Connector 45">
              <a:extLst>
                <a:ext uri="{FF2B5EF4-FFF2-40B4-BE49-F238E27FC236}">
                  <a16:creationId xmlns:a16="http://schemas.microsoft.com/office/drawing/2014/main" id="{B9E7913E-AEF7-47CE-8449-CD433301467D}"/>
                </a:ext>
              </a:extLst>
            </p:cNvPr>
            <p:cNvCxnSpPr>
              <a:cxnSpLocks/>
            </p:cNvCxnSpPr>
            <p:nvPr/>
          </p:nvCxnSpPr>
          <p:spPr bwMode="auto">
            <a:xfrm flipV="1">
              <a:off x="9080586" y="4916701"/>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7" name="Straight Arrow Connector 46">
              <a:extLst>
                <a:ext uri="{FF2B5EF4-FFF2-40B4-BE49-F238E27FC236}">
                  <a16:creationId xmlns:a16="http://schemas.microsoft.com/office/drawing/2014/main" id="{108CA1F5-8E87-4267-AEC0-4D394BDEEAE4}"/>
                </a:ext>
              </a:extLst>
            </p:cNvPr>
            <p:cNvCxnSpPr>
              <a:cxnSpLocks/>
            </p:cNvCxnSpPr>
            <p:nvPr/>
          </p:nvCxnSpPr>
          <p:spPr bwMode="auto">
            <a:xfrm flipV="1">
              <a:off x="10510963" y="4894712"/>
              <a:ext cx="0" cy="324424"/>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8" name="Straight Arrow Connector 47">
              <a:extLst>
                <a:ext uri="{FF2B5EF4-FFF2-40B4-BE49-F238E27FC236}">
                  <a16:creationId xmlns:a16="http://schemas.microsoft.com/office/drawing/2014/main" id="{B42119D9-DBAA-452F-BC69-D656B68E374B}"/>
                </a:ext>
              </a:extLst>
            </p:cNvPr>
            <p:cNvCxnSpPr>
              <a:cxnSpLocks/>
            </p:cNvCxnSpPr>
            <p:nvPr/>
          </p:nvCxnSpPr>
          <p:spPr bwMode="auto">
            <a:xfrm flipH="1">
              <a:off x="8165835" y="4764677"/>
              <a:ext cx="457087"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49" name="Straight Arrow Connector 48">
              <a:extLst>
                <a:ext uri="{FF2B5EF4-FFF2-40B4-BE49-F238E27FC236}">
                  <a16:creationId xmlns:a16="http://schemas.microsoft.com/office/drawing/2014/main" id="{43451F93-0BCF-48DB-867C-47D84A5EDBC8}"/>
                </a:ext>
              </a:extLst>
            </p:cNvPr>
            <p:cNvCxnSpPr>
              <a:cxnSpLocks/>
            </p:cNvCxnSpPr>
            <p:nvPr/>
          </p:nvCxnSpPr>
          <p:spPr bwMode="auto">
            <a:xfrm flipH="1">
              <a:off x="8165836" y="4041331"/>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50" name="Straight Arrow Connector 49">
              <a:extLst>
                <a:ext uri="{FF2B5EF4-FFF2-40B4-BE49-F238E27FC236}">
                  <a16:creationId xmlns:a16="http://schemas.microsoft.com/office/drawing/2014/main" id="{130D1D8A-F297-4D36-9E25-8769EBAEA660}"/>
                </a:ext>
              </a:extLst>
            </p:cNvPr>
            <p:cNvCxnSpPr>
              <a:cxnSpLocks/>
            </p:cNvCxnSpPr>
            <p:nvPr/>
          </p:nvCxnSpPr>
          <p:spPr bwMode="auto">
            <a:xfrm flipH="1">
              <a:off x="9581925" y="4764677"/>
              <a:ext cx="442215"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cxnSp>
          <p:nvCxnSpPr>
            <p:cNvPr id="51" name="Straight Arrow Connector 50">
              <a:extLst>
                <a:ext uri="{FF2B5EF4-FFF2-40B4-BE49-F238E27FC236}">
                  <a16:creationId xmlns:a16="http://schemas.microsoft.com/office/drawing/2014/main" id="{628D28EB-1C01-4EB8-9E90-A937F1B5DFDC}"/>
                </a:ext>
              </a:extLst>
            </p:cNvPr>
            <p:cNvCxnSpPr>
              <a:cxnSpLocks/>
            </p:cNvCxnSpPr>
            <p:nvPr/>
          </p:nvCxnSpPr>
          <p:spPr bwMode="auto">
            <a:xfrm flipH="1">
              <a:off x="9581925" y="4020218"/>
              <a:ext cx="457086" cy="0"/>
            </a:xfrm>
            <a:prstGeom prst="straightConnector1">
              <a:avLst/>
            </a:prstGeom>
            <a:solidFill>
              <a:schemeClr val="accent1"/>
            </a:solidFill>
            <a:ln w="19050" cap="sq" cmpd="sng" algn="ctr">
              <a:solidFill>
                <a:schemeClr val="tx1"/>
              </a:solidFill>
              <a:prstDash val="solid"/>
              <a:miter lim="800000"/>
              <a:headEnd type="none" w="sm" len="sm"/>
              <a:tailEnd type="triangle"/>
            </a:ln>
            <a:effectLst/>
          </p:spPr>
        </p:cxnSp>
      </p:grpSp>
      <p:sp>
        <p:nvSpPr>
          <p:cNvPr id="55" name="Content Placeholder 3">
            <a:extLst>
              <a:ext uri="{FF2B5EF4-FFF2-40B4-BE49-F238E27FC236}">
                <a16:creationId xmlns:a16="http://schemas.microsoft.com/office/drawing/2014/main" id="{A1727417-C3FF-4A99-9497-3A78703EBB70}"/>
              </a:ext>
            </a:extLst>
          </p:cNvPr>
          <p:cNvSpPr>
            <a:spLocks noGrp="1"/>
          </p:cNvSpPr>
          <p:nvPr>
            <p:ph sz="half" idx="1"/>
          </p:nvPr>
        </p:nvSpPr>
        <p:spPr>
          <a:xfrm>
            <a:off x="590847" y="1634037"/>
            <a:ext cx="4826000" cy="893379"/>
          </a:xfrm>
        </p:spPr>
        <p:txBody>
          <a:bodyPr>
            <a:normAutofit/>
          </a:bodyPr>
          <a:lstStyle/>
          <a:p>
            <a:pPr marL="0" lvl="0" indent="0" algn="ctr" eaLnBrk="0" hangingPunct="0">
              <a:spcBef>
                <a:spcPct val="0"/>
              </a:spcBef>
              <a:buClrTx/>
              <a:buSzTx/>
              <a:buNone/>
            </a:pPr>
            <a:r>
              <a:rPr kumimoji="0" lang="en-IT" altLang="en-IT" sz="1800" b="1" dirty="0">
                <a:effectLst/>
                <a:latin typeface="Arial" panose="020B0604020202020204" pitchFamily="34" charset="0"/>
              </a:rPr>
              <a:t>Unidirectional context </a:t>
            </a:r>
            <a:endParaRPr kumimoji="0" lang="en-IT" altLang="en-IT" sz="1800" dirty="0">
              <a:effectLst/>
            </a:endParaRPr>
          </a:p>
          <a:p>
            <a:pPr marL="0" lvl="0" indent="0" algn="ctr" eaLnBrk="0" hangingPunct="0">
              <a:spcBef>
                <a:spcPct val="0"/>
              </a:spcBef>
              <a:buClrTx/>
              <a:buSzTx/>
              <a:buNone/>
            </a:pPr>
            <a:r>
              <a:rPr kumimoji="0" lang="en-IT" altLang="en-IT" sz="1800" dirty="0">
                <a:effectLst/>
                <a:latin typeface="ArialMT"/>
              </a:rPr>
              <a:t>Build representation incrementally </a:t>
            </a:r>
            <a:endParaRPr kumimoji="0" lang="en-IT" altLang="en-IT" sz="1800" dirty="0">
              <a:effectLst/>
              <a:latin typeface="Arial" panose="020B0604020202020204" pitchFamily="34" charset="0"/>
            </a:endParaRPr>
          </a:p>
          <a:p>
            <a:pPr marL="0" indent="0">
              <a:buNone/>
            </a:pPr>
            <a:endParaRPr lang="en-IT" sz="1800" dirty="0"/>
          </a:p>
        </p:txBody>
      </p:sp>
      <p:sp>
        <p:nvSpPr>
          <p:cNvPr id="57" name="Content Placeholder 3">
            <a:extLst>
              <a:ext uri="{FF2B5EF4-FFF2-40B4-BE49-F238E27FC236}">
                <a16:creationId xmlns:a16="http://schemas.microsoft.com/office/drawing/2014/main" id="{FA8E6DF0-4167-409C-B96B-00AA3C159FF0}"/>
              </a:ext>
            </a:extLst>
          </p:cNvPr>
          <p:cNvSpPr txBox="1">
            <a:spLocks/>
          </p:cNvSpPr>
          <p:nvPr/>
        </p:nvSpPr>
        <p:spPr>
          <a:xfrm>
            <a:off x="6096000" y="1648981"/>
            <a:ext cx="4826000" cy="8933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hangingPunct="0">
              <a:spcBef>
                <a:spcPct val="0"/>
              </a:spcBef>
              <a:buFont typeface="Arial" panose="020B0604020202020204" pitchFamily="34" charset="0"/>
              <a:buNone/>
            </a:pPr>
            <a:r>
              <a:rPr lang="en-US" altLang="en-IT" sz="1800" b="1" dirty="0">
                <a:latin typeface="Arial" panose="020B0604020202020204" pitchFamily="34" charset="0"/>
              </a:rPr>
              <a:t>Bidirectional</a:t>
            </a:r>
            <a:r>
              <a:rPr lang="en-IT" altLang="en-IT" sz="1800" b="1" dirty="0">
                <a:latin typeface="Arial" panose="020B0604020202020204" pitchFamily="34" charset="0"/>
              </a:rPr>
              <a:t> context </a:t>
            </a:r>
            <a:endParaRPr lang="en-IT" altLang="en-IT" sz="1800" dirty="0"/>
          </a:p>
          <a:p>
            <a:pPr marL="0" indent="0" algn="ctr" eaLnBrk="0" hangingPunct="0">
              <a:spcBef>
                <a:spcPct val="0"/>
              </a:spcBef>
              <a:buFont typeface="Arial" panose="020B0604020202020204" pitchFamily="34" charset="0"/>
              <a:buNone/>
            </a:pPr>
            <a:r>
              <a:rPr lang="en-US" altLang="en-IT" sz="1800" dirty="0">
                <a:latin typeface="ArialMT"/>
              </a:rPr>
              <a:t>Words can ‘see’ themselves</a:t>
            </a:r>
            <a:endParaRPr lang="en-IT" altLang="en-IT" sz="1800" dirty="0">
              <a:latin typeface="Arial" panose="020B0604020202020204" pitchFamily="34" charset="0"/>
            </a:endParaRPr>
          </a:p>
          <a:p>
            <a:pPr marL="0" indent="0">
              <a:buFont typeface="Arial" panose="020B0604020202020204" pitchFamily="34" charset="0"/>
              <a:buNone/>
            </a:pPr>
            <a:endParaRPr lang="en-IT" sz="1800" dirty="0"/>
          </a:p>
        </p:txBody>
      </p:sp>
    </p:spTree>
    <p:extLst>
      <p:ext uri="{BB962C8B-B14F-4D97-AF65-F5344CB8AC3E}">
        <p14:creationId xmlns:p14="http://schemas.microsoft.com/office/powerpoint/2010/main" val="21030593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13DE-9D2C-4D7C-9D63-BA3BF64C5598}"/>
              </a:ext>
            </a:extLst>
          </p:cNvPr>
          <p:cNvSpPr>
            <a:spLocks noGrp="1"/>
          </p:cNvSpPr>
          <p:nvPr>
            <p:ph type="title"/>
          </p:nvPr>
        </p:nvSpPr>
        <p:spPr>
          <a:xfrm>
            <a:off x="838200" y="365125"/>
            <a:ext cx="10515600" cy="717951"/>
          </a:xfrm>
        </p:spPr>
        <p:txBody>
          <a:bodyPr/>
          <a:lstStyle/>
          <a:p>
            <a:r>
              <a:rPr lang="en-US" dirty="0"/>
              <a:t>BERT Training</a:t>
            </a:r>
          </a:p>
        </p:txBody>
      </p:sp>
      <p:sp>
        <p:nvSpPr>
          <p:cNvPr id="3" name="Content Placeholder 2">
            <a:extLst>
              <a:ext uri="{FF2B5EF4-FFF2-40B4-BE49-F238E27FC236}">
                <a16:creationId xmlns:a16="http://schemas.microsoft.com/office/drawing/2014/main" id="{5F47BBEC-1900-4804-8338-AB00C9C90F09}"/>
              </a:ext>
            </a:extLst>
          </p:cNvPr>
          <p:cNvSpPr>
            <a:spLocks noGrp="1"/>
          </p:cNvSpPr>
          <p:nvPr>
            <p:ph idx="1"/>
          </p:nvPr>
        </p:nvSpPr>
        <p:spPr>
          <a:xfrm>
            <a:off x="417250" y="1825625"/>
            <a:ext cx="11381173" cy="4351338"/>
          </a:xfrm>
        </p:spPr>
        <p:txBody>
          <a:bodyPr/>
          <a:lstStyle/>
          <a:p>
            <a:r>
              <a:rPr lang="en-US" dirty="0"/>
              <a:t>Transfer Learning</a:t>
            </a:r>
          </a:p>
          <a:p>
            <a:r>
              <a:rPr lang="en-US" dirty="0"/>
              <a:t>Two Steps</a:t>
            </a:r>
          </a:p>
          <a:p>
            <a:pPr lvl="1"/>
            <a:r>
              <a:rPr lang="en-US" dirty="0"/>
              <a:t>Masked word prediction</a:t>
            </a:r>
          </a:p>
          <a:p>
            <a:pPr lvl="1"/>
            <a:r>
              <a:rPr lang="en-US" dirty="0"/>
              <a:t>Fine-tune on custom task</a:t>
            </a:r>
          </a:p>
          <a:p>
            <a:r>
              <a:rPr lang="en-US" dirty="0"/>
              <a:t>First: TensorFlow 1.0</a:t>
            </a:r>
          </a:p>
          <a:p>
            <a:r>
              <a:rPr lang="en-US" dirty="0"/>
              <a:t>Hugging Face: </a:t>
            </a:r>
            <a:r>
              <a:rPr lang="en-US" dirty="0" err="1"/>
              <a:t>Pytorch</a:t>
            </a:r>
            <a:endParaRPr lang="en-US" dirty="0"/>
          </a:p>
        </p:txBody>
      </p:sp>
      <p:pic>
        <p:nvPicPr>
          <p:cNvPr id="2050" name="Picture 2">
            <a:extLst>
              <a:ext uri="{FF2B5EF4-FFF2-40B4-BE49-F238E27FC236}">
                <a16:creationId xmlns:a16="http://schemas.microsoft.com/office/drawing/2014/main" id="{B0173958-5DB1-44CE-8988-CE68077E7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3" y="1792334"/>
            <a:ext cx="7528264" cy="41464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77868A-EAC5-48B1-862B-CD5E6F0F0BEB}"/>
              </a:ext>
            </a:extLst>
          </p:cNvPr>
          <p:cNvSpPr txBox="1"/>
          <p:nvPr/>
        </p:nvSpPr>
        <p:spPr>
          <a:xfrm>
            <a:off x="5095783" y="6176963"/>
            <a:ext cx="5643468" cy="276999"/>
          </a:xfrm>
          <a:prstGeom prst="rect">
            <a:avLst/>
          </a:prstGeom>
          <a:noFill/>
        </p:spPr>
        <p:txBody>
          <a:bodyPr wrap="none" rtlCol="0">
            <a:spAutoFit/>
          </a:bodyPr>
          <a:lstStyle/>
          <a:p>
            <a:r>
              <a:rPr lang="en-US" sz="1200" dirty="0"/>
              <a:t>The Illustrated BERT, </a:t>
            </a:r>
            <a:r>
              <a:rPr lang="en-US" sz="1200" dirty="0" err="1"/>
              <a:t>ELMo</a:t>
            </a:r>
            <a:r>
              <a:rPr lang="en-US" sz="1200" dirty="0"/>
              <a:t>, and co. (How NLP Cracked Transfer Learning) – Jay </a:t>
            </a:r>
            <a:r>
              <a:rPr lang="en-US" sz="1200" dirty="0" err="1"/>
              <a:t>Alammar</a:t>
            </a:r>
            <a:endParaRPr lang="en-US" sz="1200" dirty="0"/>
          </a:p>
        </p:txBody>
      </p:sp>
    </p:spTree>
    <p:extLst>
      <p:ext uri="{BB962C8B-B14F-4D97-AF65-F5344CB8AC3E}">
        <p14:creationId xmlns:p14="http://schemas.microsoft.com/office/powerpoint/2010/main" val="2788428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3843-5609-4829-BEEB-D3AC8925B1FE}"/>
              </a:ext>
            </a:extLst>
          </p:cNvPr>
          <p:cNvSpPr>
            <a:spLocks noGrp="1"/>
          </p:cNvSpPr>
          <p:nvPr>
            <p:ph type="title"/>
          </p:nvPr>
        </p:nvSpPr>
        <p:spPr/>
        <p:txBody>
          <a:bodyPr/>
          <a:lstStyle/>
          <a:p>
            <a:r>
              <a:rPr lang="en-US" dirty="0"/>
              <a:t>Pre-Training</a:t>
            </a:r>
          </a:p>
        </p:txBody>
      </p:sp>
      <p:sp>
        <p:nvSpPr>
          <p:cNvPr id="5" name="Text Placeholder 4">
            <a:extLst>
              <a:ext uri="{FF2B5EF4-FFF2-40B4-BE49-F238E27FC236}">
                <a16:creationId xmlns:a16="http://schemas.microsoft.com/office/drawing/2014/main" id="{A7EA8925-7577-4DCE-969F-8D32EFD199DF}"/>
              </a:ext>
            </a:extLst>
          </p:cNvPr>
          <p:cNvSpPr>
            <a:spLocks noGrp="1"/>
          </p:cNvSpPr>
          <p:nvPr>
            <p:ph type="body" idx="1"/>
          </p:nvPr>
        </p:nvSpPr>
        <p:spPr>
          <a:xfrm>
            <a:off x="839788" y="1681163"/>
            <a:ext cx="5157787" cy="396212"/>
          </a:xfrm>
        </p:spPr>
        <p:txBody>
          <a:bodyPr>
            <a:normAutofit lnSpcReduction="10000"/>
          </a:bodyPr>
          <a:lstStyle/>
          <a:p>
            <a:r>
              <a:rPr lang="en-US" dirty="0"/>
              <a:t>Masked Word Prediction</a:t>
            </a:r>
          </a:p>
        </p:txBody>
      </p:sp>
      <p:sp>
        <p:nvSpPr>
          <p:cNvPr id="6" name="Content Placeholder 5">
            <a:extLst>
              <a:ext uri="{FF2B5EF4-FFF2-40B4-BE49-F238E27FC236}">
                <a16:creationId xmlns:a16="http://schemas.microsoft.com/office/drawing/2014/main" id="{B34F294B-C891-43D4-9270-1500607435E2}"/>
              </a:ext>
            </a:extLst>
          </p:cNvPr>
          <p:cNvSpPr>
            <a:spLocks noGrp="1"/>
          </p:cNvSpPr>
          <p:nvPr>
            <p:ph sz="half" idx="2"/>
          </p:nvPr>
        </p:nvSpPr>
        <p:spPr>
          <a:xfrm>
            <a:off x="839788" y="2175029"/>
            <a:ext cx="5157787" cy="4014634"/>
          </a:xfrm>
        </p:spPr>
        <p:txBody>
          <a:bodyPr>
            <a:normAutofit lnSpcReduction="10000"/>
          </a:bodyPr>
          <a:lstStyle/>
          <a:p>
            <a:r>
              <a:rPr lang="en-US" dirty="0"/>
              <a:t>train a deep bidirectional representation, masking some percentage of the input tokens at random, and then predicting those masked tokens</a:t>
            </a:r>
          </a:p>
          <a:p>
            <a:r>
              <a:rPr lang="en-US" dirty="0"/>
              <a:t>the final hidden vectors corresponding to the mask tokens are fed into an output </a:t>
            </a:r>
            <a:r>
              <a:rPr lang="en-US" dirty="0" err="1"/>
              <a:t>softmax</a:t>
            </a:r>
            <a:r>
              <a:rPr lang="en-US" dirty="0"/>
              <a:t> over the vocabulary, as in a standard LM</a:t>
            </a:r>
          </a:p>
          <a:p>
            <a:endParaRPr lang="en-US" dirty="0"/>
          </a:p>
        </p:txBody>
      </p:sp>
      <p:sp>
        <p:nvSpPr>
          <p:cNvPr id="7" name="Text Placeholder 6">
            <a:extLst>
              <a:ext uri="{FF2B5EF4-FFF2-40B4-BE49-F238E27FC236}">
                <a16:creationId xmlns:a16="http://schemas.microsoft.com/office/drawing/2014/main" id="{E787B524-0083-4B9C-AA8A-7AF222F02AF0}"/>
              </a:ext>
            </a:extLst>
          </p:cNvPr>
          <p:cNvSpPr>
            <a:spLocks noGrp="1"/>
          </p:cNvSpPr>
          <p:nvPr>
            <p:ph type="body" sz="quarter" idx="3"/>
          </p:nvPr>
        </p:nvSpPr>
        <p:spPr>
          <a:xfrm>
            <a:off x="6172200" y="1681163"/>
            <a:ext cx="5183188" cy="396212"/>
          </a:xfrm>
        </p:spPr>
        <p:txBody>
          <a:bodyPr>
            <a:normAutofit lnSpcReduction="10000"/>
          </a:bodyPr>
          <a:lstStyle/>
          <a:p>
            <a:r>
              <a:rPr lang="en-US" dirty="0"/>
              <a:t>Next Sentence Prediction</a:t>
            </a:r>
          </a:p>
        </p:txBody>
      </p:sp>
      <p:sp>
        <p:nvSpPr>
          <p:cNvPr id="8" name="Content Placeholder 7">
            <a:extLst>
              <a:ext uri="{FF2B5EF4-FFF2-40B4-BE49-F238E27FC236}">
                <a16:creationId xmlns:a16="http://schemas.microsoft.com/office/drawing/2014/main" id="{BD1C362C-0BCB-49EF-BAB3-A88D17F0EB92}"/>
              </a:ext>
            </a:extLst>
          </p:cNvPr>
          <p:cNvSpPr>
            <a:spLocks noGrp="1"/>
          </p:cNvSpPr>
          <p:nvPr>
            <p:ph sz="quarter" idx="4"/>
          </p:nvPr>
        </p:nvSpPr>
        <p:spPr>
          <a:xfrm>
            <a:off x="6172200" y="2175029"/>
            <a:ext cx="5183188" cy="4014634"/>
          </a:xfrm>
        </p:spPr>
        <p:txBody>
          <a:bodyPr>
            <a:normAutofit lnSpcReduction="10000"/>
          </a:bodyPr>
          <a:lstStyle/>
          <a:p>
            <a:r>
              <a:rPr lang="en-US" dirty="0"/>
              <a:t>In order to train a model that understands sentence relationships, we pre-train for a binarized next sentence prediction task generated from any corpus </a:t>
            </a:r>
          </a:p>
          <a:p>
            <a:r>
              <a:rPr lang="en-US" dirty="0"/>
              <a:t>50% of the time B is the actual next sentence that follows A and 50% of the time it is a random sentence </a:t>
            </a:r>
          </a:p>
          <a:p>
            <a:endParaRPr lang="en-US" dirty="0"/>
          </a:p>
        </p:txBody>
      </p:sp>
    </p:spTree>
    <p:extLst>
      <p:ext uri="{BB962C8B-B14F-4D97-AF65-F5344CB8AC3E}">
        <p14:creationId xmlns:p14="http://schemas.microsoft.com/office/powerpoint/2010/main" val="6781247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020932" y="57860"/>
            <a:ext cx="10156053" cy="1319944"/>
          </a:xfrm>
        </p:spPr>
        <p:txBody>
          <a:bodyPr vert="horz" lIns="91440" tIns="45720" rIns="91440" bIns="45720" rtlCol="0" anchor="ctr">
            <a:normAutofit fontScale="90000"/>
          </a:bodyPr>
          <a:lstStyle/>
          <a:p>
            <a:r>
              <a:rPr lang="en-US" dirty="0"/>
              <a:t>A Visual Guide to Using BERT for the First Time</a:t>
            </a:r>
            <a:br>
              <a:rPr lang="en-US" dirty="0"/>
            </a:br>
            <a:r>
              <a:rPr lang="en-US" dirty="0"/>
              <a:t>(Jay </a:t>
            </a:r>
            <a:r>
              <a:rPr lang="en-US" dirty="0" err="1"/>
              <a:t>Alammar</a:t>
            </a:r>
            <a:r>
              <a:rPr lang="en-US" dirty="0"/>
              <a:t>, 2019)</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154</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8" name="Picture 7">
            <a:extLst>
              <a:ext uri="{FF2B5EF4-FFF2-40B4-BE49-F238E27FC236}">
                <a16:creationId xmlns:a16="http://schemas.microsoft.com/office/drawing/2014/main" id="{52E07C6C-10F7-5444-992D-EDD2788A2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00" y="1772816"/>
            <a:ext cx="9131300" cy="4635500"/>
          </a:xfrm>
          <a:prstGeom prst="rect">
            <a:avLst/>
          </a:prstGeom>
        </p:spPr>
      </p:pic>
    </p:spTree>
    <p:extLst>
      <p:ext uri="{BB962C8B-B14F-4D97-AF65-F5344CB8AC3E}">
        <p14:creationId xmlns:p14="http://schemas.microsoft.com/office/powerpoint/2010/main" val="16839004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Sentiment Classification: SST2</a:t>
            </a:r>
            <a:br>
              <a:rPr lang="en-US" dirty="0"/>
            </a:br>
            <a:r>
              <a:rPr lang="en-US" dirty="0"/>
              <a:t>Sentences from movie reviews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155</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graphicFrame>
        <p:nvGraphicFramePr>
          <p:cNvPr id="3" name="Table 2">
            <a:extLst>
              <a:ext uri="{FF2B5EF4-FFF2-40B4-BE49-F238E27FC236}">
                <a16:creationId xmlns:a16="http://schemas.microsoft.com/office/drawing/2014/main" id="{54AD850A-7C57-E64E-8A1F-3FD94C625EDE}"/>
              </a:ext>
            </a:extLst>
          </p:cNvPr>
          <p:cNvGraphicFramePr>
            <a:graphicFrameLocks noGrp="1"/>
          </p:cNvGraphicFramePr>
          <p:nvPr/>
        </p:nvGraphicFramePr>
        <p:xfrm>
          <a:off x="1898848" y="1898808"/>
          <a:ext cx="8445624" cy="4266496"/>
        </p:xfrm>
        <a:graphic>
          <a:graphicData uri="http://schemas.openxmlformats.org/drawingml/2006/table">
            <a:tbl>
              <a:tblPr/>
              <a:tblGrid>
                <a:gridCol w="7632848">
                  <a:extLst>
                    <a:ext uri="{9D8B030D-6E8A-4147-A177-3AD203B41FA5}">
                      <a16:colId xmlns:a16="http://schemas.microsoft.com/office/drawing/2014/main" val="686452343"/>
                    </a:ext>
                  </a:extLst>
                </a:gridCol>
                <a:gridCol w="812776">
                  <a:extLst>
                    <a:ext uri="{9D8B030D-6E8A-4147-A177-3AD203B41FA5}">
                      <a16:colId xmlns:a16="http://schemas.microsoft.com/office/drawing/2014/main" val="2205770999"/>
                    </a:ext>
                  </a:extLst>
                </a:gridCol>
              </a:tblGrid>
              <a:tr h="598290">
                <a:tc>
                  <a:txBody>
                    <a:bodyPr/>
                    <a:lstStyle/>
                    <a:p>
                      <a:pPr algn="ctr" fontAlgn="base"/>
                      <a:r>
                        <a:rPr lang="en-US" b="1">
                          <a:solidFill>
                            <a:srgbClr val="7CB342"/>
                          </a:solidFill>
                          <a:effectLst/>
                          <a:latin typeface="inherit"/>
                        </a:rPr>
                        <a:t>sentence</a:t>
                      </a:r>
                    </a:p>
                  </a:txBody>
                  <a:tcPr marL="95250" marR="9525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ctr" fontAlgn="base"/>
                      <a:r>
                        <a:rPr lang="en-US" b="1">
                          <a:solidFill>
                            <a:srgbClr val="8E24AA"/>
                          </a:solidFill>
                          <a:effectLst/>
                          <a:latin typeface="inherit"/>
                        </a:rPr>
                        <a:t>label</a:t>
                      </a:r>
                    </a:p>
                  </a:txBody>
                  <a:tcPr marL="95250" marR="9525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2939246196"/>
                  </a:ext>
                </a:extLst>
              </a:tr>
              <a:tr h="804259">
                <a:tc>
                  <a:txBody>
                    <a:bodyPr/>
                    <a:lstStyle/>
                    <a:p>
                      <a:pPr algn="l" fontAlgn="base"/>
                      <a:r>
                        <a:rPr lang="en-US" dirty="0">
                          <a:effectLst/>
                        </a:rPr>
                        <a:t>a stirring , funny and finally transporting re imagining of beauty and the beast and 1930s horror films</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dirty="0">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599329222"/>
                  </a:ext>
                </a:extLst>
              </a:tr>
              <a:tr h="804259">
                <a:tc>
                  <a:txBody>
                    <a:bodyPr/>
                    <a:lstStyle/>
                    <a:p>
                      <a:pPr algn="l" fontAlgn="base"/>
                      <a:r>
                        <a:rPr lang="en-US">
                          <a:effectLst/>
                        </a:rPr>
                        <a:t>apparently reassembled from the cutting room floor of any given daytime soap</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0</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2765557644"/>
                  </a:ext>
                </a:extLst>
              </a:tr>
              <a:tr h="451170">
                <a:tc>
                  <a:txBody>
                    <a:bodyPr/>
                    <a:lstStyle/>
                    <a:p>
                      <a:pPr algn="l" fontAlgn="base"/>
                      <a:r>
                        <a:rPr lang="en-US">
                          <a:effectLst/>
                        </a:rPr>
                        <a:t>they presume their audience won't sit still for a sociology lesson</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0</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184648450"/>
                  </a:ext>
                </a:extLst>
              </a:tr>
              <a:tr h="804259">
                <a:tc>
                  <a:txBody>
                    <a:bodyPr/>
                    <a:lstStyle/>
                    <a:p>
                      <a:pPr algn="l" fontAlgn="base"/>
                      <a:r>
                        <a:rPr lang="en-US">
                          <a:effectLst/>
                        </a:rPr>
                        <a:t>this is a visually stunning rumination on love , memory , history and the war between art and commerce</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22631195"/>
                  </a:ext>
                </a:extLst>
              </a:tr>
              <a:tr h="804259">
                <a:tc>
                  <a:txBody>
                    <a:bodyPr/>
                    <a:lstStyle/>
                    <a:p>
                      <a:pPr algn="l" fontAlgn="base"/>
                      <a:r>
                        <a:rPr lang="en-US">
                          <a:effectLst/>
                        </a:rPr>
                        <a:t>jonathan parker 's bartleby should have been the be all end all of the modern office anomie films</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dirty="0">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432323"/>
                  </a:ext>
                </a:extLst>
              </a:tr>
            </a:tbl>
          </a:graphicData>
        </a:graphic>
      </p:graphicFrame>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Tree>
    <p:extLst>
      <p:ext uri="{BB962C8B-B14F-4D97-AF65-F5344CB8AC3E}">
        <p14:creationId xmlns:p14="http://schemas.microsoft.com/office/powerpoint/2010/main" val="41355705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652738" y="120258"/>
            <a:ext cx="8886525" cy="865164"/>
          </a:xfrm>
        </p:spPr>
        <p:txBody>
          <a:bodyPr vert="horz" lIns="91440" tIns="45720" rIns="91440" bIns="45720" rtlCol="0" anchor="ctr">
            <a:normAutofit/>
          </a:bodyPr>
          <a:lstStyle/>
          <a:p>
            <a:r>
              <a:rPr lang="en-US" dirty="0"/>
              <a:t>Movie Review Sentiment Classifier</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156</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E16ED710-4E11-6741-B6B2-E8DB53ECF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2127250"/>
            <a:ext cx="8813800" cy="2603500"/>
          </a:xfrm>
          <a:prstGeom prst="rect">
            <a:avLst/>
          </a:prstGeom>
        </p:spPr>
      </p:pic>
    </p:spTree>
    <p:extLst>
      <p:ext uri="{BB962C8B-B14F-4D97-AF65-F5344CB8AC3E}">
        <p14:creationId xmlns:p14="http://schemas.microsoft.com/office/powerpoint/2010/main" val="12128523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203403" y="287681"/>
            <a:ext cx="9217024" cy="866455"/>
          </a:xfrm>
        </p:spPr>
        <p:txBody>
          <a:bodyPr vert="horz" lIns="91440" tIns="45720" rIns="91440" bIns="45720" rtlCol="0" anchor="ctr">
            <a:normAutofit/>
          </a:bodyPr>
          <a:lstStyle/>
          <a:p>
            <a:r>
              <a:rPr lang="en-US" dirty="0"/>
              <a:t>Movie Review Sentiment Classifier</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157</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9" name="Picture 8">
            <a:extLst>
              <a:ext uri="{FF2B5EF4-FFF2-40B4-BE49-F238E27FC236}">
                <a16:creationId xmlns:a16="http://schemas.microsoft.com/office/drawing/2014/main" id="{DE608899-5598-4F4C-89D5-62A021BAE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2139950"/>
            <a:ext cx="9105900" cy="2578100"/>
          </a:xfrm>
          <a:prstGeom prst="rect">
            <a:avLst/>
          </a:prstGeom>
        </p:spPr>
      </p:pic>
    </p:spTree>
    <p:extLst>
      <p:ext uri="{BB962C8B-B14F-4D97-AF65-F5344CB8AC3E}">
        <p14:creationId xmlns:p14="http://schemas.microsoft.com/office/powerpoint/2010/main" val="36079308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612559" y="74578"/>
            <a:ext cx="11034944" cy="1406899"/>
          </a:xfrm>
        </p:spPr>
        <p:txBody>
          <a:bodyPr vert="horz" lIns="91440" tIns="45720" rIns="91440" bIns="45720" rtlCol="0" anchor="ctr">
            <a:normAutofit/>
          </a:bodyPr>
          <a:lstStyle/>
          <a:p>
            <a:r>
              <a:rPr lang="en-US" dirty="0"/>
              <a:t>Movie Review Sentiment Classifier</a:t>
            </a:r>
            <a:br>
              <a:rPr lang="en-US" dirty="0"/>
            </a:br>
            <a:r>
              <a:rPr lang="en-US" dirty="0"/>
              <a:t>Model Training</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158</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D8589E75-19CB-B746-968D-9D76095B5CCC}"/>
              </a:ext>
            </a:extLst>
          </p:cNvPr>
          <p:cNvPicPr>
            <a:picLocks noChangeAspect="1"/>
          </p:cNvPicPr>
          <p:nvPr/>
        </p:nvPicPr>
        <p:blipFill rotWithShape="1">
          <a:blip r:embed="rId3">
            <a:extLst>
              <a:ext uri="{28A0092B-C50C-407E-A947-70E740481C1C}">
                <a14:useLocalDpi xmlns:a14="http://schemas.microsoft.com/office/drawing/2010/main" val="0"/>
              </a:ext>
            </a:extLst>
          </a:blip>
          <a:srcRect l="13562" r="11298"/>
          <a:stretch/>
        </p:blipFill>
        <p:spPr>
          <a:xfrm>
            <a:off x="1879827" y="1484784"/>
            <a:ext cx="8432346" cy="4925014"/>
          </a:xfrm>
          <a:prstGeom prst="rect">
            <a:avLst/>
          </a:prstGeom>
        </p:spPr>
      </p:pic>
    </p:spTree>
    <p:extLst>
      <p:ext uri="{BB962C8B-B14F-4D97-AF65-F5344CB8AC3E}">
        <p14:creationId xmlns:p14="http://schemas.microsoft.com/office/powerpoint/2010/main" val="39456519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608028"/>
          </a:xfrm>
        </p:spPr>
        <p:txBody>
          <a:bodyPr vert="horz" lIns="91440" tIns="45720" rIns="91440" bIns="45720" rtlCol="0" anchor="ctr">
            <a:normAutofit/>
          </a:bodyPr>
          <a:lstStyle/>
          <a:p>
            <a:r>
              <a:rPr lang="en-US" dirty="0"/>
              <a:t>Step # 1 Use </a:t>
            </a:r>
            <a:r>
              <a:rPr lang="en-US" dirty="0" err="1"/>
              <a:t>distilBERT</a:t>
            </a:r>
            <a:r>
              <a:rPr lang="en-US" dirty="0"/>
              <a:t> to Generate Sentence Embeddings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159</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64C2A14E-7034-2A4D-A32B-93EEEE1CED93}"/>
              </a:ext>
            </a:extLst>
          </p:cNvPr>
          <p:cNvPicPr>
            <a:picLocks noChangeAspect="1"/>
          </p:cNvPicPr>
          <p:nvPr/>
        </p:nvPicPr>
        <p:blipFill rotWithShape="1">
          <a:blip r:embed="rId3">
            <a:extLst>
              <a:ext uri="{28A0092B-C50C-407E-A947-70E740481C1C}">
                <a14:useLocalDpi xmlns:a14="http://schemas.microsoft.com/office/drawing/2010/main" val="0"/>
              </a:ext>
            </a:extLst>
          </a:blip>
          <a:srcRect l="2474" r="2130" b="7298"/>
          <a:stretch/>
        </p:blipFill>
        <p:spPr>
          <a:xfrm>
            <a:off x="1689550" y="1735558"/>
            <a:ext cx="8870946" cy="4573763"/>
          </a:xfrm>
          <a:prstGeom prst="rect">
            <a:avLst/>
          </a:prstGeom>
        </p:spPr>
      </p:pic>
    </p:spTree>
    <p:extLst>
      <p:ext uri="{BB962C8B-B14F-4D97-AF65-F5344CB8AC3E}">
        <p14:creationId xmlns:p14="http://schemas.microsoft.com/office/powerpoint/2010/main" val="2631798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95796" y="2984294"/>
            <a:ext cx="4798219" cy="758894"/>
          </a:xfrm>
          <a:prstGeom prst="rect">
            <a:avLst/>
          </a:prstGeom>
        </p:spPr>
        <p:txBody>
          <a:bodyPr vert="horz" wrap="square" lIns="0" tIns="9049" rIns="0" bIns="0" rtlCol="0">
            <a:spAutoFit/>
          </a:bodyPr>
          <a:lstStyle/>
          <a:p>
            <a:pPr marL="945356" marR="3810" indent="-936308">
              <a:lnSpc>
                <a:spcPct val="120000"/>
              </a:lnSpc>
              <a:spcBef>
                <a:spcPts val="71"/>
              </a:spcBef>
              <a:tabLst>
                <a:tab pos="3910965" algn="l"/>
              </a:tabLst>
            </a:pPr>
            <a:r>
              <a:rPr sz="2100" spc="-4" dirty="0">
                <a:latin typeface="Calibri"/>
                <a:cs typeface="Calibri"/>
              </a:rPr>
              <a:t>I was thinking about the </a:t>
            </a:r>
            <a:r>
              <a:rPr sz="2100" spc="-8" dirty="0">
                <a:latin typeface="Calibri"/>
                <a:cs typeface="Calibri"/>
              </a:rPr>
              <a:t>sequence </a:t>
            </a:r>
            <a:r>
              <a:rPr sz="2100" spc="-4" dirty="0">
                <a:latin typeface="Calibri"/>
                <a:cs typeface="Calibri"/>
              </a:rPr>
              <a:t>that goes  1, 1, 2, 3, 5, 8, 13,</a:t>
            </a:r>
            <a:r>
              <a:rPr sz="2100" spc="38" dirty="0">
                <a:latin typeface="Calibri"/>
                <a:cs typeface="Calibri"/>
              </a:rPr>
              <a:t> </a:t>
            </a:r>
            <a:r>
              <a:rPr sz="2100" spc="-4" dirty="0">
                <a:latin typeface="Calibri"/>
                <a:cs typeface="Calibri"/>
              </a:rPr>
              <a:t>21,</a:t>
            </a:r>
            <a:r>
              <a:rPr sz="2100" spc="15" dirty="0">
                <a:latin typeface="Calibri"/>
                <a:cs typeface="Calibri"/>
              </a:rPr>
              <a:t> </a:t>
            </a:r>
            <a:r>
              <a:rPr sz="2100" u="heavy" spc="-4" dirty="0">
                <a:uFill>
                  <a:solidFill>
                    <a:srgbClr val="000000"/>
                  </a:solidFill>
                </a:uFill>
                <a:latin typeface="Calibri"/>
                <a:cs typeface="Calibri"/>
              </a:rPr>
              <a:t> </a:t>
            </a:r>
            <a:r>
              <a:rPr sz="2100" u="heavy" dirty="0">
                <a:uFill>
                  <a:solidFill>
                    <a:srgbClr val="000000"/>
                  </a:solidFill>
                </a:uFill>
                <a:latin typeface="Calibri"/>
                <a:cs typeface="Calibri"/>
              </a:rPr>
              <a:t>	</a:t>
            </a:r>
            <a:endParaRPr sz="2100">
              <a:latin typeface="Calibri"/>
              <a:cs typeface="Calibri"/>
            </a:endParaRPr>
          </a:p>
        </p:txBody>
      </p:sp>
      <p:sp>
        <p:nvSpPr>
          <p:cNvPr id="5" name="TextBox 4">
            <a:extLst>
              <a:ext uri="{FF2B5EF4-FFF2-40B4-BE49-F238E27FC236}">
                <a16:creationId xmlns:a16="http://schemas.microsoft.com/office/drawing/2014/main" id="{87805B89-3702-4D33-937C-92DA4C4A831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9" name="Title 8">
            <a:extLst>
              <a:ext uri="{FF2B5EF4-FFF2-40B4-BE49-F238E27FC236}">
                <a16:creationId xmlns:a16="http://schemas.microsoft.com/office/drawing/2014/main" id="{097A2C8C-829A-4733-B87B-C47DEB28092E}"/>
              </a:ext>
            </a:extLst>
          </p:cNvPr>
          <p:cNvSpPr>
            <a:spLocks noGrp="1"/>
          </p:cNvSpPr>
          <p:nvPr>
            <p:ph type="title"/>
          </p:nvPr>
        </p:nvSpPr>
        <p:spPr>
          <a:xfrm>
            <a:off x="861134" y="134938"/>
            <a:ext cx="10360241" cy="912812"/>
          </a:xfrm>
        </p:spPr>
        <p:txBody>
          <a:bodyPr>
            <a:normAutofit fontScale="90000"/>
          </a:bodyPr>
          <a:lstStyle/>
          <a:p>
            <a:r>
              <a:rPr lang="en-US" b="0" dirty="0"/>
              <a:t>What can we learn from reconstructing input?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Step #2:Test/Train Split for </a:t>
            </a:r>
            <a:br>
              <a:rPr lang="en-US" dirty="0"/>
            </a:br>
            <a:r>
              <a:rPr lang="en-US" dirty="0"/>
              <a:t>Model #2, Logistic Regression</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160</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9A3E6CCF-55FC-BF49-99EB-3D2ECBAF9CDB}"/>
              </a:ext>
            </a:extLst>
          </p:cNvPr>
          <p:cNvPicPr>
            <a:picLocks noChangeAspect="1"/>
          </p:cNvPicPr>
          <p:nvPr/>
        </p:nvPicPr>
        <p:blipFill rotWithShape="1">
          <a:blip r:embed="rId3">
            <a:extLst>
              <a:ext uri="{28A0092B-C50C-407E-A947-70E740481C1C}">
                <a14:useLocalDpi xmlns:a14="http://schemas.microsoft.com/office/drawing/2010/main" val="0"/>
              </a:ext>
            </a:extLst>
          </a:blip>
          <a:srcRect l="15576" r="13847"/>
          <a:stretch/>
        </p:blipFill>
        <p:spPr>
          <a:xfrm>
            <a:off x="1913010" y="1484784"/>
            <a:ext cx="8316987" cy="4985040"/>
          </a:xfrm>
          <a:prstGeom prst="rect">
            <a:avLst/>
          </a:prstGeom>
        </p:spPr>
      </p:pic>
    </p:spTree>
    <p:extLst>
      <p:ext uri="{BB962C8B-B14F-4D97-AF65-F5344CB8AC3E}">
        <p14:creationId xmlns:p14="http://schemas.microsoft.com/office/powerpoint/2010/main" val="9350970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0" y="92940"/>
            <a:ext cx="8575478" cy="1406899"/>
          </a:xfrm>
        </p:spPr>
        <p:txBody>
          <a:bodyPr vert="horz" lIns="91440" tIns="45720" rIns="91440" bIns="45720" rtlCol="0" anchor="ctr">
            <a:normAutofit/>
          </a:bodyPr>
          <a:lstStyle/>
          <a:p>
            <a:r>
              <a:rPr lang="en-US" dirty="0"/>
              <a:t>Step #3 Train the logistic regression model using the training set</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161</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DA6BAB9A-4B01-4142-8FA0-A3C07B427B84}"/>
              </a:ext>
            </a:extLst>
          </p:cNvPr>
          <p:cNvPicPr>
            <a:picLocks noChangeAspect="1"/>
          </p:cNvPicPr>
          <p:nvPr/>
        </p:nvPicPr>
        <p:blipFill rotWithShape="1">
          <a:blip r:embed="rId3">
            <a:extLst>
              <a:ext uri="{28A0092B-C50C-407E-A947-70E740481C1C}">
                <a14:useLocalDpi xmlns:a14="http://schemas.microsoft.com/office/drawing/2010/main" val="0"/>
              </a:ext>
            </a:extLst>
          </a:blip>
          <a:srcRect l="9594" r="9101"/>
          <a:stretch/>
        </p:blipFill>
        <p:spPr>
          <a:xfrm>
            <a:off x="2159456" y="1476990"/>
            <a:ext cx="8143255" cy="5007888"/>
          </a:xfrm>
          <a:prstGeom prst="rect">
            <a:avLst/>
          </a:prstGeom>
        </p:spPr>
      </p:pic>
    </p:spTree>
    <p:extLst>
      <p:ext uri="{BB962C8B-B14F-4D97-AF65-F5344CB8AC3E}">
        <p14:creationId xmlns:p14="http://schemas.microsoft.com/office/powerpoint/2010/main" val="3203575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524000" y="136525"/>
            <a:ext cx="8316987" cy="608994"/>
          </a:xfrm>
        </p:spPr>
        <p:txBody>
          <a:bodyPr vert="horz" lIns="91440" tIns="45720" rIns="91440" bIns="45720" rtlCol="0" anchor="ctr">
            <a:normAutofit fontScale="90000"/>
          </a:bodyPr>
          <a:lstStyle/>
          <a:p>
            <a:r>
              <a:rPr lang="en-US" dirty="0"/>
              <a:t>Tokenization</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162</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136F44F0-A048-FB44-BF6C-9C06DBFC746F}"/>
              </a:ext>
            </a:extLst>
          </p:cNvPr>
          <p:cNvPicPr>
            <a:picLocks noChangeAspect="1"/>
          </p:cNvPicPr>
          <p:nvPr/>
        </p:nvPicPr>
        <p:blipFill rotWithShape="1">
          <a:blip r:embed="rId3">
            <a:extLst>
              <a:ext uri="{28A0092B-C50C-407E-A947-70E740481C1C}">
                <a14:useLocalDpi xmlns:a14="http://schemas.microsoft.com/office/drawing/2010/main" val="0"/>
              </a:ext>
            </a:extLst>
          </a:blip>
          <a:srcRect t="2722"/>
          <a:stretch/>
        </p:blipFill>
        <p:spPr>
          <a:xfrm>
            <a:off x="1524000" y="1640390"/>
            <a:ext cx="9144000" cy="4812946"/>
          </a:xfrm>
          <a:prstGeom prst="rect">
            <a:avLst/>
          </a:prstGeom>
        </p:spPr>
      </p:pic>
      <p:sp>
        <p:nvSpPr>
          <p:cNvPr id="8" name="TextBox 7">
            <a:extLst>
              <a:ext uri="{FF2B5EF4-FFF2-40B4-BE49-F238E27FC236}">
                <a16:creationId xmlns:a16="http://schemas.microsoft.com/office/drawing/2014/main" id="{C81FF333-0C13-4D4B-90B2-03B27FF602EA}"/>
              </a:ext>
            </a:extLst>
          </p:cNvPr>
          <p:cNvSpPr txBox="1"/>
          <p:nvPr/>
        </p:nvSpPr>
        <p:spPr>
          <a:xfrm>
            <a:off x="1668587" y="777457"/>
            <a:ext cx="8964488" cy="830997"/>
          </a:xfrm>
          <a:prstGeom prst="rect">
            <a:avLst/>
          </a:prstGeom>
          <a:noFill/>
        </p:spPr>
        <p:txBody>
          <a:bodyPr wrap="square" rtlCol="0">
            <a:spAutoFit/>
          </a:bodyPr>
          <a:lstStyle/>
          <a:p>
            <a:pPr algn="ctr"/>
            <a:r>
              <a:rPr lang="en-US" sz="2400" dirty="0">
                <a:solidFill>
                  <a:srgbClr val="FF0000"/>
                </a:solidFill>
              </a:rPr>
              <a:t>[CLS] </a:t>
            </a:r>
            <a:r>
              <a:rPr lang="en-US" sz="2400" dirty="0"/>
              <a:t>a visually stunning </a:t>
            </a:r>
            <a:r>
              <a:rPr lang="en-US" sz="2400" dirty="0">
                <a:solidFill>
                  <a:schemeClr val="accent6">
                    <a:lumMod val="50000"/>
                  </a:schemeClr>
                </a:solidFill>
              </a:rPr>
              <a:t>rum ##</a:t>
            </a:r>
            <a:r>
              <a:rPr lang="en-US" sz="2400" dirty="0" err="1">
                <a:solidFill>
                  <a:schemeClr val="accent6">
                    <a:lumMod val="50000"/>
                  </a:schemeClr>
                </a:solidFill>
              </a:rPr>
              <a:t>ination</a:t>
            </a:r>
            <a:r>
              <a:rPr lang="en-US" sz="2400" dirty="0">
                <a:solidFill>
                  <a:schemeClr val="accent6">
                    <a:lumMod val="50000"/>
                  </a:schemeClr>
                </a:solidFill>
              </a:rPr>
              <a:t> </a:t>
            </a:r>
            <a:r>
              <a:rPr lang="en-US" sz="2400" dirty="0"/>
              <a:t>on love </a:t>
            </a:r>
            <a:r>
              <a:rPr lang="en-US" sz="2400" dirty="0">
                <a:solidFill>
                  <a:srgbClr val="C00000"/>
                </a:solidFill>
              </a:rPr>
              <a:t>[SEP]</a:t>
            </a:r>
          </a:p>
          <a:p>
            <a:pPr algn="ctr"/>
            <a:r>
              <a:rPr lang="en-US" sz="2400" dirty="0">
                <a:solidFill>
                  <a:schemeClr val="accent3">
                    <a:lumMod val="50000"/>
                  </a:schemeClr>
                </a:solidFill>
              </a:rPr>
              <a:t>a visually stunning </a:t>
            </a:r>
            <a:r>
              <a:rPr lang="en-US" sz="2400" dirty="0">
                <a:solidFill>
                  <a:schemeClr val="accent6">
                    <a:lumMod val="50000"/>
                  </a:schemeClr>
                </a:solidFill>
              </a:rPr>
              <a:t>rumination </a:t>
            </a:r>
            <a:r>
              <a:rPr lang="en-US" sz="2400" dirty="0">
                <a:solidFill>
                  <a:schemeClr val="accent3">
                    <a:lumMod val="50000"/>
                  </a:schemeClr>
                </a:solidFill>
              </a:rPr>
              <a:t>on love</a:t>
            </a:r>
          </a:p>
        </p:txBody>
      </p:sp>
    </p:spTree>
    <p:extLst>
      <p:ext uri="{BB962C8B-B14F-4D97-AF65-F5344CB8AC3E}">
        <p14:creationId xmlns:p14="http://schemas.microsoft.com/office/powerpoint/2010/main" val="41480461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163</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74BF3606-FBD9-0049-8165-C9862F73F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227" y="1520530"/>
            <a:ext cx="9144000" cy="4932806"/>
          </a:xfrm>
          <a:prstGeom prst="rect">
            <a:avLst/>
          </a:prstGeom>
        </p:spPr>
      </p:pic>
      <p:sp>
        <p:nvSpPr>
          <p:cNvPr id="10" name="Title 1">
            <a:extLst>
              <a:ext uri="{FF2B5EF4-FFF2-40B4-BE49-F238E27FC236}">
                <a16:creationId xmlns:a16="http://schemas.microsoft.com/office/drawing/2014/main" id="{45D7D842-B80F-1943-A4A5-48A25709B254}"/>
              </a:ext>
            </a:extLst>
          </p:cNvPr>
          <p:cNvSpPr>
            <a:spLocks noGrp="1"/>
          </p:cNvSpPr>
          <p:nvPr>
            <p:ph type="title"/>
          </p:nvPr>
        </p:nvSpPr>
        <p:spPr>
          <a:xfrm>
            <a:off x="1708732" y="22312"/>
            <a:ext cx="8316987" cy="764703"/>
          </a:xfrm>
        </p:spPr>
        <p:txBody>
          <a:bodyPr vert="horz" lIns="91440" tIns="45720" rIns="91440" bIns="45720" rtlCol="0" anchor="ctr">
            <a:normAutofit/>
          </a:bodyPr>
          <a:lstStyle/>
          <a:p>
            <a:r>
              <a:rPr lang="en-US" dirty="0"/>
              <a:t>Tokenization</a:t>
            </a:r>
          </a:p>
        </p:txBody>
      </p:sp>
      <p:sp>
        <p:nvSpPr>
          <p:cNvPr id="12" name="Rectangle 11">
            <a:extLst>
              <a:ext uri="{FF2B5EF4-FFF2-40B4-BE49-F238E27FC236}">
                <a16:creationId xmlns:a16="http://schemas.microsoft.com/office/drawing/2014/main" id="{184FACBA-852E-8646-852B-0D35D21A05BD}"/>
              </a:ext>
            </a:extLst>
          </p:cNvPr>
          <p:cNvSpPr/>
          <p:nvPr/>
        </p:nvSpPr>
        <p:spPr>
          <a:xfrm>
            <a:off x="1558926" y="764704"/>
            <a:ext cx="9109075" cy="707886"/>
          </a:xfrm>
          <a:prstGeom prst="rect">
            <a:avLst/>
          </a:prstGeom>
        </p:spPr>
        <p:txBody>
          <a:bodyPr wrap="square">
            <a:spAutoFit/>
          </a:bodyPr>
          <a:lstStyle/>
          <a:p>
            <a:pPr algn="ctr"/>
            <a:r>
              <a:rPr lang="en-US" sz="2000" dirty="0" err="1">
                <a:latin typeface="Courier" pitchFamily="2" charset="0"/>
              </a:rPr>
              <a:t>tokenizer</a:t>
            </a:r>
            <a:r>
              <a:rPr lang="en-US" sz="2000" dirty="0" err="1">
                <a:solidFill>
                  <a:srgbClr val="666666"/>
                </a:solidFill>
                <a:latin typeface="Courier" pitchFamily="2" charset="0"/>
              </a:rPr>
              <a:t>.</a:t>
            </a:r>
            <a:r>
              <a:rPr lang="en-US" sz="2000" dirty="0" err="1">
                <a:latin typeface="Courier" pitchFamily="2" charset="0"/>
              </a:rPr>
              <a:t>encode</a:t>
            </a:r>
            <a:r>
              <a:rPr lang="en-US" sz="2000" dirty="0">
                <a:latin typeface="Courier" pitchFamily="2" charset="0"/>
              </a:rPr>
              <a:t>(</a:t>
            </a:r>
            <a:r>
              <a:rPr lang="en-US" sz="2000" dirty="0">
                <a:solidFill>
                  <a:srgbClr val="BA2121"/>
                </a:solidFill>
                <a:latin typeface="Courier" pitchFamily="2" charset="0"/>
              </a:rPr>
              <a:t>"a visually stunning rumination on love"</a:t>
            </a:r>
            <a:r>
              <a:rPr lang="en-US" sz="2000" dirty="0">
                <a:latin typeface="Courier" pitchFamily="2" charset="0"/>
              </a:rPr>
              <a:t>, </a:t>
            </a:r>
            <a:r>
              <a:rPr lang="en-US" sz="2000" dirty="0" err="1">
                <a:latin typeface="Courier" pitchFamily="2" charset="0"/>
              </a:rPr>
              <a:t>add_special_tokens</a:t>
            </a:r>
            <a:r>
              <a:rPr lang="en-US" sz="2000" dirty="0">
                <a:solidFill>
                  <a:srgbClr val="666666"/>
                </a:solidFill>
                <a:latin typeface="Courier" pitchFamily="2" charset="0"/>
              </a:rPr>
              <a:t>=</a:t>
            </a:r>
            <a:r>
              <a:rPr lang="en-US" sz="2000" dirty="0">
                <a:solidFill>
                  <a:srgbClr val="008000"/>
                </a:solidFill>
                <a:latin typeface="Courier" pitchFamily="2" charset="0"/>
              </a:rPr>
              <a:t>True</a:t>
            </a:r>
            <a:r>
              <a:rPr lang="en-US" sz="2000" dirty="0">
                <a:latin typeface="Courier" pitchFamily="2" charset="0"/>
              </a:rPr>
              <a:t>)</a:t>
            </a:r>
          </a:p>
        </p:txBody>
      </p:sp>
    </p:spTree>
    <p:extLst>
      <p:ext uri="{BB962C8B-B14F-4D97-AF65-F5344CB8AC3E}">
        <p14:creationId xmlns:p14="http://schemas.microsoft.com/office/powerpoint/2010/main" val="18515488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665213" y="136525"/>
            <a:ext cx="8316987" cy="703927"/>
          </a:xfrm>
        </p:spPr>
        <p:txBody>
          <a:bodyPr vert="horz" lIns="91440" tIns="45720" rIns="91440" bIns="45720" rtlCol="0" anchor="ctr">
            <a:normAutofit/>
          </a:bodyPr>
          <a:lstStyle/>
          <a:p>
            <a:r>
              <a:rPr lang="en-US" dirty="0"/>
              <a:t>Tokenization for BERT Model</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164</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3F2859CF-5C6F-F74F-B15D-4B77089456B9}"/>
              </a:ext>
            </a:extLst>
          </p:cNvPr>
          <p:cNvPicPr>
            <a:picLocks noChangeAspect="1"/>
          </p:cNvPicPr>
          <p:nvPr/>
        </p:nvPicPr>
        <p:blipFill rotWithShape="1">
          <a:blip r:embed="rId3">
            <a:extLst>
              <a:ext uri="{28A0092B-C50C-407E-A947-70E740481C1C}">
                <a14:useLocalDpi xmlns:a14="http://schemas.microsoft.com/office/drawing/2010/main" val="0"/>
              </a:ext>
            </a:extLst>
          </a:blip>
          <a:srcRect r="4790"/>
          <a:stretch/>
        </p:blipFill>
        <p:spPr>
          <a:xfrm>
            <a:off x="1782492" y="1124744"/>
            <a:ext cx="8705997" cy="5263476"/>
          </a:xfrm>
          <a:prstGeom prst="rect">
            <a:avLst/>
          </a:prstGeom>
        </p:spPr>
      </p:pic>
    </p:spTree>
    <p:extLst>
      <p:ext uri="{BB962C8B-B14F-4D97-AF65-F5344CB8AC3E}">
        <p14:creationId xmlns:p14="http://schemas.microsoft.com/office/powerpoint/2010/main" val="666444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349407" y="92940"/>
            <a:ext cx="9749382" cy="1406899"/>
          </a:xfrm>
        </p:spPr>
        <p:txBody>
          <a:bodyPr vert="horz" lIns="91440" tIns="45720" rIns="91440" bIns="45720" rtlCol="0" anchor="ctr">
            <a:normAutofit/>
          </a:bodyPr>
          <a:lstStyle/>
          <a:p>
            <a:r>
              <a:rPr lang="en-US" dirty="0"/>
              <a:t>Flowing Through </a:t>
            </a:r>
            <a:r>
              <a:rPr lang="en-US" dirty="0" err="1"/>
              <a:t>DistilBERT</a:t>
            </a:r>
            <a:br>
              <a:rPr lang="en-US" dirty="0"/>
            </a:br>
            <a:r>
              <a:rPr lang="en-US" dirty="0"/>
              <a:t>(768 features)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165</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8FAE0F88-72D3-8C44-A004-A83D99729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20040"/>
            <a:ext cx="9144000" cy="4864838"/>
          </a:xfrm>
          <a:prstGeom prst="rect">
            <a:avLst/>
          </a:prstGeom>
        </p:spPr>
      </p:pic>
    </p:spTree>
    <p:extLst>
      <p:ext uri="{BB962C8B-B14F-4D97-AF65-F5344CB8AC3E}">
        <p14:creationId xmlns:p14="http://schemas.microsoft.com/office/powerpoint/2010/main" val="30530309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44625"/>
            <a:ext cx="8316987" cy="1406899"/>
          </a:xfrm>
        </p:spPr>
        <p:txBody>
          <a:bodyPr vert="horz" lIns="91440" tIns="45720" rIns="91440" bIns="45720" rtlCol="0" anchor="ctr">
            <a:normAutofit/>
          </a:bodyPr>
          <a:lstStyle/>
          <a:p>
            <a:r>
              <a:rPr lang="en-US" dirty="0"/>
              <a:t>Model #1 Output Class vector as </a:t>
            </a:r>
            <a:br>
              <a:rPr lang="en-US" dirty="0"/>
            </a:br>
            <a:r>
              <a:rPr lang="en-US" dirty="0"/>
              <a:t>Model #2 Input</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166</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94D0FCF0-7FD0-E243-9B36-9DBC6310B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76" y="1443739"/>
            <a:ext cx="8369300" cy="5054600"/>
          </a:xfrm>
          <a:prstGeom prst="rect">
            <a:avLst/>
          </a:prstGeom>
        </p:spPr>
      </p:pic>
    </p:spTree>
    <p:extLst>
      <p:ext uri="{BB962C8B-B14F-4D97-AF65-F5344CB8AC3E}">
        <p14:creationId xmlns:p14="http://schemas.microsoft.com/office/powerpoint/2010/main" val="13722448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167</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2058897"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942535" y="122627"/>
            <a:ext cx="10072468" cy="1146133"/>
          </a:xfrm>
        </p:spPr>
        <p:txBody>
          <a:bodyPr vert="horz" lIns="91440" tIns="45720" rIns="91440" bIns="45720" rtlCol="0" anchor="ctr">
            <a:normAutofit fontScale="90000"/>
          </a:bodyPr>
          <a:lstStyle/>
          <a:p>
            <a:r>
              <a:rPr lang="en-US" dirty="0"/>
              <a:t>Fine-tuning BERT on </a:t>
            </a:r>
            <a:br>
              <a:rPr lang="en-US" dirty="0"/>
            </a:br>
            <a:r>
              <a:rPr lang="en-US" dirty="0"/>
              <a:t>Single Sentence Classification Tasks</a:t>
            </a:r>
          </a:p>
        </p:txBody>
      </p:sp>
      <p:pic>
        <p:nvPicPr>
          <p:cNvPr id="3" name="Picture 2">
            <a:extLst>
              <a:ext uri="{FF2B5EF4-FFF2-40B4-BE49-F238E27FC236}">
                <a16:creationId xmlns:a16="http://schemas.microsoft.com/office/drawing/2014/main" id="{CC481009-6FE3-2649-ADAD-208FEA5F7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557" y="1535122"/>
            <a:ext cx="5496898" cy="4846206"/>
          </a:xfrm>
          <a:prstGeom prst="rect">
            <a:avLst/>
          </a:prstGeom>
        </p:spPr>
      </p:pic>
    </p:spTree>
    <p:extLst>
      <p:ext uri="{BB962C8B-B14F-4D97-AF65-F5344CB8AC3E}">
        <p14:creationId xmlns:p14="http://schemas.microsoft.com/office/powerpoint/2010/main" val="8253072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Model #1 Output Class vector as </a:t>
            </a:r>
            <a:br>
              <a:rPr lang="en-US" dirty="0"/>
            </a:br>
            <a:r>
              <a:rPr lang="en-US" dirty="0"/>
              <a:t>Model #2 Input</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168</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8" name="Picture 7">
            <a:extLst>
              <a:ext uri="{FF2B5EF4-FFF2-40B4-BE49-F238E27FC236}">
                <a16:creationId xmlns:a16="http://schemas.microsoft.com/office/drawing/2014/main" id="{F22C10DA-A0C4-9F49-842D-2F4AE29A0193}"/>
              </a:ext>
            </a:extLst>
          </p:cNvPr>
          <p:cNvPicPr>
            <a:picLocks noChangeAspect="1"/>
          </p:cNvPicPr>
          <p:nvPr/>
        </p:nvPicPr>
        <p:blipFill rotWithShape="1">
          <a:blip r:embed="rId3">
            <a:extLst>
              <a:ext uri="{28A0092B-C50C-407E-A947-70E740481C1C}">
                <a14:useLocalDpi xmlns:a14="http://schemas.microsoft.com/office/drawing/2010/main" val="0"/>
              </a:ext>
            </a:extLst>
          </a:blip>
          <a:srcRect r="41503" b="53601"/>
          <a:stretch/>
        </p:blipFill>
        <p:spPr>
          <a:xfrm>
            <a:off x="1783154" y="1735557"/>
            <a:ext cx="8625692" cy="4132078"/>
          </a:xfrm>
          <a:prstGeom prst="rect">
            <a:avLst/>
          </a:prstGeom>
        </p:spPr>
      </p:pic>
    </p:spTree>
    <p:extLst>
      <p:ext uri="{BB962C8B-B14F-4D97-AF65-F5344CB8AC3E}">
        <p14:creationId xmlns:p14="http://schemas.microsoft.com/office/powerpoint/2010/main" val="40445169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Logistic Regression Model to classify Class vector </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169</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73A5347F-F1DD-B149-94DA-D52ACC0B6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603" y="2500170"/>
            <a:ext cx="8559800" cy="2540000"/>
          </a:xfrm>
          <a:prstGeom prst="rect">
            <a:avLst/>
          </a:prstGeom>
        </p:spPr>
      </p:pic>
    </p:spTree>
    <p:extLst>
      <p:ext uri="{BB962C8B-B14F-4D97-AF65-F5344CB8AC3E}">
        <p14:creationId xmlns:p14="http://schemas.microsoft.com/office/powerpoint/2010/main" val="350317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997" y="59584"/>
            <a:ext cx="3299079" cy="1230111"/>
          </a:xfrm>
          <a:prstGeom prst="rect">
            <a:avLst/>
          </a:prstGeom>
        </p:spPr>
        <p:txBody>
          <a:bodyPr vert="horz" lIns="91440" tIns="45720" rIns="91440" bIns="45720" rtlCol="0" anchor="ctr">
            <a:normAutofit/>
          </a:bodyPr>
          <a:lstStyle/>
          <a:p>
            <a:r>
              <a:rPr dirty="0"/>
              <a:t>Word vectors</a:t>
            </a:r>
          </a:p>
        </p:txBody>
      </p:sp>
      <p:sp>
        <p:nvSpPr>
          <p:cNvPr id="3" name="object 3"/>
          <p:cNvSpPr txBox="1"/>
          <p:nvPr/>
        </p:nvSpPr>
        <p:spPr>
          <a:xfrm>
            <a:off x="1018997" y="1302347"/>
            <a:ext cx="7307356" cy="717390"/>
          </a:xfrm>
          <a:prstGeom prst="rect">
            <a:avLst/>
          </a:prstGeom>
        </p:spPr>
        <p:txBody>
          <a:bodyPr vert="horz" wrap="square" lIns="0" tIns="24652" rIns="0" bIns="0" rtlCol="0">
            <a:spAutoFit/>
          </a:bodyPr>
          <a:lstStyle/>
          <a:p>
            <a:pPr marL="11206" marR="4483" defTabSz="806867">
              <a:lnSpc>
                <a:spcPts val="2735"/>
              </a:lnSpc>
              <a:spcBef>
                <a:spcPts val="193"/>
              </a:spcBef>
              <a:defRPr/>
            </a:pPr>
            <a:r>
              <a:rPr sz="2294" spc="-31" dirty="0">
                <a:solidFill>
                  <a:prstClr val="black"/>
                </a:solidFill>
                <a:latin typeface="Trebuchet MS"/>
                <a:cs typeface="Trebuchet MS"/>
              </a:rPr>
              <a:t>We</a:t>
            </a:r>
            <a:r>
              <a:rPr sz="2294" spc="-199" dirty="0">
                <a:solidFill>
                  <a:prstClr val="black"/>
                </a:solidFill>
                <a:latin typeface="Trebuchet MS"/>
                <a:cs typeface="Trebuchet MS"/>
              </a:rPr>
              <a:t> </a:t>
            </a:r>
            <a:r>
              <a:rPr sz="2294" spc="-137" dirty="0">
                <a:solidFill>
                  <a:prstClr val="black"/>
                </a:solidFill>
                <a:latin typeface="Trebuchet MS"/>
                <a:cs typeface="Trebuchet MS"/>
              </a:rPr>
              <a:t>will</a:t>
            </a:r>
            <a:r>
              <a:rPr sz="2294" spc="-194" dirty="0">
                <a:solidFill>
                  <a:prstClr val="black"/>
                </a:solidFill>
                <a:latin typeface="Trebuchet MS"/>
                <a:cs typeface="Trebuchet MS"/>
              </a:rPr>
              <a:t> </a:t>
            </a:r>
            <a:r>
              <a:rPr sz="2294" spc="-106" dirty="0">
                <a:solidFill>
                  <a:prstClr val="black"/>
                </a:solidFill>
                <a:latin typeface="Trebuchet MS"/>
                <a:cs typeface="Trebuchet MS"/>
              </a:rPr>
              <a:t>build</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202" dirty="0">
                <a:solidFill>
                  <a:prstClr val="black"/>
                </a:solidFill>
                <a:latin typeface="Trebuchet MS"/>
                <a:cs typeface="Trebuchet MS"/>
              </a:rPr>
              <a:t> </a:t>
            </a:r>
            <a:r>
              <a:rPr sz="2294" spc="-88" dirty="0">
                <a:solidFill>
                  <a:prstClr val="black"/>
                </a:solidFill>
                <a:latin typeface="Trebuchet MS"/>
                <a:cs typeface="Trebuchet MS"/>
              </a:rPr>
              <a:t>dense</a:t>
            </a:r>
            <a:r>
              <a:rPr sz="2294" spc="-199" dirty="0">
                <a:solidFill>
                  <a:prstClr val="black"/>
                </a:solidFill>
                <a:latin typeface="Trebuchet MS"/>
                <a:cs typeface="Trebuchet MS"/>
              </a:rPr>
              <a:t> </a:t>
            </a:r>
            <a:r>
              <a:rPr sz="2294" spc="-119" dirty="0">
                <a:solidFill>
                  <a:prstClr val="black"/>
                </a:solidFill>
                <a:latin typeface="Trebuchet MS"/>
                <a:cs typeface="Trebuchet MS"/>
              </a:rPr>
              <a:t>vector</a:t>
            </a:r>
            <a:r>
              <a:rPr sz="2294" spc="-194" dirty="0">
                <a:solidFill>
                  <a:prstClr val="black"/>
                </a:solidFill>
                <a:latin typeface="Trebuchet MS"/>
                <a:cs typeface="Trebuchet MS"/>
              </a:rPr>
              <a:t> </a:t>
            </a:r>
            <a:r>
              <a:rPr sz="2294" spc="-101" dirty="0">
                <a:solidFill>
                  <a:prstClr val="black"/>
                </a:solidFill>
                <a:latin typeface="Trebuchet MS"/>
                <a:cs typeface="Trebuchet MS"/>
              </a:rPr>
              <a:t>for</a:t>
            </a:r>
            <a:r>
              <a:rPr sz="2294" spc="-199" dirty="0">
                <a:solidFill>
                  <a:prstClr val="black"/>
                </a:solidFill>
                <a:latin typeface="Trebuchet MS"/>
                <a:cs typeface="Trebuchet MS"/>
              </a:rPr>
              <a:t> </a:t>
            </a:r>
            <a:r>
              <a:rPr sz="2294" spc="-124" dirty="0">
                <a:solidFill>
                  <a:prstClr val="black"/>
                </a:solidFill>
                <a:latin typeface="Trebuchet MS"/>
                <a:cs typeface="Trebuchet MS"/>
              </a:rPr>
              <a:t>each</a:t>
            </a:r>
            <a:r>
              <a:rPr sz="2294" spc="-202" dirty="0">
                <a:solidFill>
                  <a:prstClr val="black"/>
                </a:solidFill>
                <a:latin typeface="Trebuchet MS"/>
                <a:cs typeface="Trebuchet MS"/>
              </a:rPr>
              <a:t> </a:t>
            </a:r>
            <a:r>
              <a:rPr sz="2294" spc="-124" dirty="0">
                <a:solidFill>
                  <a:prstClr val="black"/>
                </a:solidFill>
                <a:latin typeface="Trebuchet MS"/>
                <a:cs typeface="Trebuchet MS"/>
              </a:rPr>
              <a:t>word,</a:t>
            </a:r>
            <a:r>
              <a:rPr sz="2294" spc="-190" dirty="0">
                <a:solidFill>
                  <a:prstClr val="black"/>
                </a:solidFill>
                <a:latin typeface="Trebuchet MS"/>
                <a:cs typeface="Trebuchet MS"/>
              </a:rPr>
              <a:t> </a:t>
            </a:r>
            <a:r>
              <a:rPr sz="2294" spc="-88" dirty="0">
                <a:solidFill>
                  <a:prstClr val="black"/>
                </a:solidFill>
                <a:latin typeface="Trebuchet MS"/>
                <a:cs typeface="Trebuchet MS"/>
              </a:rPr>
              <a:t>chosen</a:t>
            </a:r>
            <a:r>
              <a:rPr sz="2294" spc="-202" dirty="0">
                <a:solidFill>
                  <a:prstClr val="black"/>
                </a:solidFill>
                <a:latin typeface="Trebuchet MS"/>
                <a:cs typeface="Trebuchet MS"/>
              </a:rPr>
              <a:t> </a:t>
            </a:r>
            <a:r>
              <a:rPr sz="2294" spc="-35" dirty="0">
                <a:solidFill>
                  <a:prstClr val="black"/>
                </a:solidFill>
                <a:latin typeface="Trebuchet MS"/>
                <a:cs typeface="Trebuchet MS"/>
              </a:rPr>
              <a:t>so</a:t>
            </a:r>
            <a:r>
              <a:rPr sz="2294" spc="-202" dirty="0">
                <a:solidFill>
                  <a:prstClr val="black"/>
                </a:solidFill>
                <a:latin typeface="Trebuchet MS"/>
                <a:cs typeface="Trebuchet MS"/>
              </a:rPr>
              <a:t> </a:t>
            </a:r>
            <a:r>
              <a:rPr sz="2294" spc="-124" dirty="0">
                <a:solidFill>
                  <a:prstClr val="black"/>
                </a:solidFill>
                <a:latin typeface="Trebuchet MS"/>
                <a:cs typeface="Trebuchet MS"/>
              </a:rPr>
              <a:t>that</a:t>
            </a:r>
            <a:r>
              <a:rPr sz="2294" spc="-202" dirty="0">
                <a:solidFill>
                  <a:prstClr val="black"/>
                </a:solidFill>
                <a:latin typeface="Trebuchet MS"/>
                <a:cs typeface="Trebuchet MS"/>
              </a:rPr>
              <a:t> </a:t>
            </a:r>
            <a:r>
              <a:rPr sz="2294" spc="-141" dirty="0">
                <a:solidFill>
                  <a:prstClr val="black"/>
                </a:solidFill>
                <a:latin typeface="Trebuchet MS"/>
                <a:cs typeface="Trebuchet MS"/>
              </a:rPr>
              <a:t>it</a:t>
            </a:r>
            <a:r>
              <a:rPr sz="2294" spc="-202" dirty="0">
                <a:solidFill>
                  <a:prstClr val="black"/>
                </a:solidFill>
                <a:latin typeface="Trebuchet MS"/>
                <a:cs typeface="Trebuchet MS"/>
              </a:rPr>
              <a:t> </a:t>
            </a:r>
            <a:r>
              <a:rPr sz="2294" spc="-88" dirty="0">
                <a:solidFill>
                  <a:prstClr val="black"/>
                </a:solidFill>
                <a:latin typeface="Trebuchet MS"/>
                <a:cs typeface="Trebuchet MS"/>
              </a:rPr>
              <a:t>is  </a:t>
            </a:r>
            <a:r>
              <a:rPr sz="2294" spc="-119" dirty="0">
                <a:solidFill>
                  <a:prstClr val="black"/>
                </a:solidFill>
                <a:latin typeface="Trebuchet MS"/>
                <a:cs typeface="Trebuchet MS"/>
              </a:rPr>
              <a:t>similar</a:t>
            </a:r>
            <a:r>
              <a:rPr sz="2294" spc="-199" dirty="0">
                <a:solidFill>
                  <a:prstClr val="black"/>
                </a:solidFill>
                <a:latin typeface="Trebuchet MS"/>
                <a:cs typeface="Trebuchet MS"/>
              </a:rPr>
              <a:t> </a:t>
            </a:r>
            <a:r>
              <a:rPr sz="2294" spc="-93" dirty="0">
                <a:solidFill>
                  <a:prstClr val="black"/>
                </a:solidFill>
                <a:latin typeface="Trebuchet MS"/>
                <a:cs typeface="Trebuchet MS"/>
              </a:rPr>
              <a:t>to</a:t>
            </a:r>
            <a:r>
              <a:rPr sz="2294" spc="-202" dirty="0">
                <a:solidFill>
                  <a:prstClr val="black"/>
                </a:solidFill>
                <a:latin typeface="Trebuchet MS"/>
                <a:cs typeface="Trebuchet MS"/>
              </a:rPr>
              <a:t> </a:t>
            </a:r>
            <a:r>
              <a:rPr sz="2294" spc="-110" dirty="0">
                <a:solidFill>
                  <a:prstClr val="black"/>
                </a:solidFill>
                <a:latin typeface="Trebuchet MS"/>
                <a:cs typeface="Trebuchet MS"/>
              </a:rPr>
              <a:t>vectors</a:t>
            </a:r>
            <a:r>
              <a:rPr sz="2294" spc="-199" dirty="0">
                <a:solidFill>
                  <a:prstClr val="black"/>
                </a:solidFill>
                <a:latin typeface="Trebuchet MS"/>
                <a:cs typeface="Trebuchet MS"/>
              </a:rPr>
              <a:t> </a:t>
            </a:r>
            <a:r>
              <a:rPr sz="2294" spc="-101" dirty="0">
                <a:solidFill>
                  <a:prstClr val="black"/>
                </a:solidFill>
                <a:latin typeface="Trebuchet MS"/>
                <a:cs typeface="Trebuchet MS"/>
              </a:rPr>
              <a:t>of</a:t>
            </a:r>
            <a:r>
              <a:rPr sz="2294" spc="-194" dirty="0">
                <a:solidFill>
                  <a:prstClr val="black"/>
                </a:solidFill>
                <a:latin typeface="Trebuchet MS"/>
                <a:cs typeface="Trebuchet MS"/>
              </a:rPr>
              <a:t> </a:t>
            </a:r>
            <a:r>
              <a:rPr sz="2294" spc="-79" dirty="0">
                <a:solidFill>
                  <a:prstClr val="black"/>
                </a:solidFill>
                <a:latin typeface="Trebuchet MS"/>
                <a:cs typeface="Trebuchet MS"/>
              </a:rPr>
              <a:t>words</a:t>
            </a:r>
            <a:r>
              <a:rPr sz="2294" spc="-199" dirty="0">
                <a:solidFill>
                  <a:prstClr val="black"/>
                </a:solidFill>
                <a:latin typeface="Trebuchet MS"/>
                <a:cs typeface="Trebuchet MS"/>
              </a:rPr>
              <a:t> </a:t>
            </a:r>
            <a:r>
              <a:rPr sz="2294" spc="-124" dirty="0">
                <a:solidFill>
                  <a:prstClr val="black"/>
                </a:solidFill>
                <a:latin typeface="Trebuchet MS"/>
                <a:cs typeface="Trebuchet MS"/>
              </a:rPr>
              <a:t>that</a:t>
            </a:r>
            <a:r>
              <a:rPr sz="2294" spc="-199" dirty="0">
                <a:solidFill>
                  <a:prstClr val="black"/>
                </a:solidFill>
                <a:latin typeface="Trebuchet MS"/>
                <a:cs typeface="Trebuchet MS"/>
              </a:rPr>
              <a:t> </a:t>
            </a:r>
            <a:r>
              <a:rPr sz="2294" spc="-110" dirty="0">
                <a:solidFill>
                  <a:prstClr val="black"/>
                </a:solidFill>
                <a:latin typeface="Trebuchet MS"/>
                <a:cs typeface="Trebuchet MS"/>
              </a:rPr>
              <a:t>appear</a:t>
            </a:r>
            <a:r>
              <a:rPr sz="2294" spc="-199" dirty="0">
                <a:solidFill>
                  <a:prstClr val="black"/>
                </a:solidFill>
                <a:latin typeface="Trebuchet MS"/>
                <a:cs typeface="Trebuchet MS"/>
              </a:rPr>
              <a:t> </a:t>
            </a:r>
            <a:r>
              <a:rPr sz="2294" spc="-97" dirty="0">
                <a:solidFill>
                  <a:prstClr val="black"/>
                </a:solidFill>
                <a:latin typeface="Trebuchet MS"/>
                <a:cs typeface="Trebuchet MS"/>
              </a:rPr>
              <a:t>in</a:t>
            </a:r>
            <a:r>
              <a:rPr sz="2294" spc="-199" dirty="0">
                <a:solidFill>
                  <a:prstClr val="black"/>
                </a:solidFill>
                <a:latin typeface="Trebuchet MS"/>
                <a:cs typeface="Trebuchet MS"/>
              </a:rPr>
              <a:t> </a:t>
            </a:r>
            <a:r>
              <a:rPr sz="2294" spc="-119" dirty="0">
                <a:solidFill>
                  <a:prstClr val="black"/>
                </a:solidFill>
                <a:latin typeface="Trebuchet MS"/>
                <a:cs typeface="Trebuchet MS"/>
              </a:rPr>
              <a:t>similar</a:t>
            </a:r>
            <a:r>
              <a:rPr sz="2294" spc="-194" dirty="0">
                <a:solidFill>
                  <a:prstClr val="black"/>
                </a:solidFill>
                <a:latin typeface="Trebuchet MS"/>
                <a:cs typeface="Trebuchet MS"/>
              </a:rPr>
              <a:t> </a:t>
            </a:r>
            <a:r>
              <a:rPr sz="2294" spc="-124" dirty="0">
                <a:solidFill>
                  <a:prstClr val="black"/>
                </a:solidFill>
                <a:latin typeface="Trebuchet MS"/>
                <a:cs typeface="Trebuchet MS"/>
              </a:rPr>
              <a:t>contexts</a:t>
            </a:r>
            <a:endParaRPr sz="2294" dirty="0">
              <a:solidFill>
                <a:prstClr val="black"/>
              </a:solidFill>
              <a:latin typeface="Trebuchet MS"/>
              <a:cs typeface="Trebuchet MS"/>
            </a:endParaRPr>
          </a:p>
        </p:txBody>
      </p:sp>
      <p:sp>
        <p:nvSpPr>
          <p:cNvPr id="4" name="object 4"/>
          <p:cNvSpPr txBox="1"/>
          <p:nvPr/>
        </p:nvSpPr>
        <p:spPr>
          <a:xfrm>
            <a:off x="1018998" y="5449421"/>
            <a:ext cx="7281581" cy="700796"/>
          </a:xfrm>
          <a:prstGeom prst="rect">
            <a:avLst/>
          </a:prstGeom>
        </p:spPr>
        <p:txBody>
          <a:bodyPr vert="horz" wrap="square" lIns="0" tIns="33618" rIns="0" bIns="0" rtlCol="0">
            <a:spAutoFit/>
          </a:bodyPr>
          <a:lstStyle/>
          <a:p>
            <a:pPr marL="11206" marR="4483" defTabSz="806867">
              <a:lnSpc>
                <a:spcPts val="2647"/>
              </a:lnSpc>
              <a:spcBef>
                <a:spcPts val="265"/>
              </a:spcBef>
              <a:defRPr/>
            </a:pPr>
            <a:r>
              <a:rPr sz="2294" spc="-115" dirty="0">
                <a:solidFill>
                  <a:prstClr val="black"/>
                </a:solidFill>
                <a:latin typeface="Trebuchet MS"/>
                <a:cs typeface="Trebuchet MS"/>
              </a:rPr>
              <a:t>Note:</a:t>
            </a:r>
            <a:r>
              <a:rPr sz="2294" spc="-194" dirty="0">
                <a:solidFill>
                  <a:prstClr val="black"/>
                </a:solidFill>
                <a:latin typeface="Trebuchet MS"/>
                <a:cs typeface="Trebuchet MS"/>
              </a:rPr>
              <a:t> </a:t>
            </a:r>
            <a:r>
              <a:rPr sz="2294" spc="-84" dirty="0">
                <a:solidFill>
                  <a:srgbClr val="BB57BE"/>
                </a:solidFill>
                <a:latin typeface="Trebuchet MS"/>
                <a:cs typeface="Trebuchet MS"/>
              </a:rPr>
              <a:t>word</a:t>
            </a:r>
            <a:r>
              <a:rPr sz="2294" spc="-194" dirty="0">
                <a:solidFill>
                  <a:srgbClr val="BB57BE"/>
                </a:solidFill>
                <a:latin typeface="Trebuchet MS"/>
                <a:cs typeface="Trebuchet MS"/>
              </a:rPr>
              <a:t> </a:t>
            </a:r>
            <a:r>
              <a:rPr sz="2294" spc="-110" dirty="0">
                <a:solidFill>
                  <a:srgbClr val="BB57BE"/>
                </a:solidFill>
                <a:latin typeface="Trebuchet MS"/>
                <a:cs typeface="Trebuchet MS"/>
              </a:rPr>
              <a:t>vectors</a:t>
            </a:r>
            <a:r>
              <a:rPr sz="2294" spc="-190" dirty="0">
                <a:solidFill>
                  <a:srgbClr val="BB57BE"/>
                </a:solidFill>
                <a:latin typeface="Trebuchet MS"/>
                <a:cs typeface="Trebuchet MS"/>
              </a:rPr>
              <a:t> </a:t>
            </a:r>
            <a:r>
              <a:rPr sz="2294" spc="-115" dirty="0">
                <a:solidFill>
                  <a:prstClr val="black"/>
                </a:solidFill>
                <a:latin typeface="Trebuchet MS"/>
                <a:cs typeface="Trebuchet MS"/>
              </a:rPr>
              <a:t>are</a:t>
            </a:r>
            <a:r>
              <a:rPr sz="2294" spc="-190" dirty="0">
                <a:solidFill>
                  <a:prstClr val="black"/>
                </a:solidFill>
                <a:latin typeface="Trebuchet MS"/>
                <a:cs typeface="Trebuchet MS"/>
              </a:rPr>
              <a:t> </a:t>
            </a:r>
            <a:r>
              <a:rPr sz="2294" spc="-101" dirty="0">
                <a:solidFill>
                  <a:prstClr val="black"/>
                </a:solidFill>
                <a:latin typeface="Trebuchet MS"/>
                <a:cs typeface="Trebuchet MS"/>
              </a:rPr>
              <a:t>sometimes</a:t>
            </a:r>
            <a:r>
              <a:rPr sz="2294" spc="-190" dirty="0">
                <a:solidFill>
                  <a:prstClr val="black"/>
                </a:solidFill>
                <a:latin typeface="Trebuchet MS"/>
                <a:cs typeface="Trebuchet MS"/>
              </a:rPr>
              <a:t> </a:t>
            </a:r>
            <a:r>
              <a:rPr sz="2294" spc="-141" dirty="0">
                <a:solidFill>
                  <a:prstClr val="black"/>
                </a:solidFill>
                <a:latin typeface="Trebuchet MS"/>
                <a:cs typeface="Trebuchet MS"/>
              </a:rPr>
              <a:t>called</a:t>
            </a:r>
            <a:r>
              <a:rPr sz="2294" spc="-207" dirty="0">
                <a:solidFill>
                  <a:prstClr val="black"/>
                </a:solidFill>
                <a:latin typeface="Trebuchet MS"/>
                <a:cs typeface="Trebuchet MS"/>
              </a:rPr>
              <a:t> </a:t>
            </a:r>
            <a:r>
              <a:rPr sz="2294" spc="-84" dirty="0">
                <a:solidFill>
                  <a:srgbClr val="BB57BE"/>
                </a:solidFill>
                <a:latin typeface="Trebuchet MS"/>
                <a:cs typeface="Trebuchet MS"/>
              </a:rPr>
              <a:t>word</a:t>
            </a:r>
            <a:r>
              <a:rPr sz="2294" spc="-194" dirty="0">
                <a:solidFill>
                  <a:srgbClr val="BB57BE"/>
                </a:solidFill>
                <a:latin typeface="Trebuchet MS"/>
                <a:cs typeface="Trebuchet MS"/>
              </a:rPr>
              <a:t> </a:t>
            </a:r>
            <a:r>
              <a:rPr sz="2294" spc="-101" dirty="0">
                <a:solidFill>
                  <a:srgbClr val="BB57BE"/>
                </a:solidFill>
                <a:latin typeface="Trebuchet MS"/>
                <a:cs typeface="Trebuchet MS"/>
              </a:rPr>
              <a:t>embeddings</a:t>
            </a:r>
            <a:r>
              <a:rPr sz="2294" spc="-185" dirty="0">
                <a:solidFill>
                  <a:srgbClr val="BB57BE"/>
                </a:solidFill>
                <a:latin typeface="Trebuchet MS"/>
                <a:cs typeface="Trebuchet MS"/>
              </a:rPr>
              <a:t> </a:t>
            </a:r>
            <a:r>
              <a:rPr sz="2294" spc="-79" dirty="0">
                <a:solidFill>
                  <a:prstClr val="black"/>
                </a:solidFill>
                <a:latin typeface="Trebuchet MS"/>
                <a:cs typeface="Trebuchet MS"/>
              </a:rPr>
              <a:t>or  </a:t>
            </a:r>
            <a:r>
              <a:rPr sz="2294" spc="-84" dirty="0">
                <a:solidFill>
                  <a:srgbClr val="BB57BE"/>
                </a:solidFill>
                <a:latin typeface="Trebuchet MS"/>
                <a:cs typeface="Trebuchet MS"/>
              </a:rPr>
              <a:t>word</a:t>
            </a:r>
            <a:r>
              <a:rPr sz="2294" spc="-202" dirty="0">
                <a:solidFill>
                  <a:srgbClr val="BB57BE"/>
                </a:solidFill>
                <a:latin typeface="Trebuchet MS"/>
                <a:cs typeface="Trebuchet MS"/>
              </a:rPr>
              <a:t> </a:t>
            </a:r>
            <a:r>
              <a:rPr sz="2294" spc="-115" dirty="0">
                <a:solidFill>
                  <a:srgbClr val="BB57BE"/>
                </a:solidFill>
                <a:latin typeface="Trebuchet MS"/>
                <a:cs typeface="Trebuchet MS"/>
              </a:rPr>
              <a:t>representations.</a:t>
            </a:r>
            <a:r>
              <a:rPr sz="2294" spc="-199" dirty="0">
                <a:solidFill>
                  <a:srgbClr val="BB57BE"/>
                </a:solidFill>
                <a:latin typeface="Trebuchet MS"/>
                <a:cs typeface="Trebuchet MS"/>
              </a:rPr>
              <a:t> </a:t>
            </a:r>
            <a:r>
              <a:rPr sz="2294" spc="-128" dirty="0">
                <a:solidFill>
                  <a:prstClr val="black"/>
                </a:solidFill>
                <a:latin typeface="Trebuchet MS"/>
                <a:cs typeface="Trebuchet MS"/>
              </a:rPr>
              <a:t>They</a:t>
            </a:r>
            <a:r>
              <a:rPr sz="2294" spc="-199" dirty="0">
                <a:solidFill>
                  <a:prstClr val="black"/>
                </a:solidFill>
                <a:latin typeface="Trebuchet MS"/>
                <a:cs typeface="Trebuchet MS"/>
              </a:rPr>
              <a:t> </a:t>
            </a:r>
            <a:r>
              <a:rPr sz="2294" spc="-115" dirty="0">
                <a:solidFill>
                  <a:prstClr val="black"/>
                </a:solidFill>
                <a:latin typeface="Trebuchet MS"/>
                <a:cs typeface="Trebuchet MS"/>
              </a:rPr>
              <a:t>are</a:t>
            </a:r>
            <a:r>
              <a:rPr sz="2294" spc="-202" dirty="0">
                <a:solidFill>
                  <a:prstClr val="black"/>
                </a:solidFill>
                <a:latin typeface="Trebuchet MS"/>
                <a:cs typeface="Trebuchet MS"/>
              </a:rPr>
              <a:t> </a:t>
            </a:r>
            <a:r>
              <a:rPr sz="2294" spc="-110" dirty="0">
                <a:solidFill>
                  <a:prstClr val="black"/>
                </a:solidFill>
                <a:latin typeface="Trebuchet MS"/>
                <a:cs typeface="Trebuchet MS"/>
              </a:rPr>
              <a:t>a</a:t>
            </a:r>
            <a:r>
              <a:rPr sz="2294" spc="-199" dirty="0">
                <a:solidFill>
                  <a:prstClr val="black"/>
                </a:solidFill>
                <a:latin typeface="Trebuchet MS"/>
                <a:cs typeface="Trebuchet MS"/>
              </a:rPr>
              <a:t> </a:t>
            </a:r>
            <a:r>
              <a:rPr sz="2294" spc="-110" dirty="0">
                <a:solidFill>
                  <a:srgbClr val="BB57BE"/>
                </a:solidFill>
                <a:latin typeface="Trebuchet MS"/>
                <a:cs typeface="Trebuchet MS"/>
              </a:rPr>
              <a:t>distributed</a:t>
            </a:r>
            <a:r>
              <a:rPr sz="2294" spc="-199" dirty="0">
                <a:solidFill>
                  <a:srgbClr val="BB57BE"/>
                </a:solidFill>
                <a:latin typeface="Trebuchet MS"/>
                <a:cs typeface="Trebuchet MS"/>
              </a:rPr>
              <a:t> </a:t>
            </a:r>
            <a:r>
              <a:rPr sz="2294" spc="-119" dirty="0">
                <a:solidFill>
                  <a:prstClr val="black"/>
                </a:solidFill>
                <a:latin typeface="Trebuchet MS"/>
                <a:cs typeface="Trebuchet MS"/>
              </a:rPr>
              <a:t>representation.</a:t>
            </a:r>
            <a:endParaRPr sz="2294">
              <a:solidFill>
                <a:prstClr val="black"/>
              </a:solidFill>
              <a:latin typeface="Trebuchet MS"/>
              <a:cs typeface="Trebuchet MS"/>
            </a:endParaRPr>
          </a:p>
        </p:txBody>
      </p:sp>
      <p:sp>
        <p:nvSpPr>
          <p:cNvPr id="5" name="object 5"/>
          <p:cNvSpPr txBox="1"/>
          <p:nvPr/>
        </p:nvSpPr>
        <p:spPr>
          <a:xfrm>
            <a:off x="3019865" y="3779296"/>
            <a:ext cx="1231526" cy="364361"/>
          </a:xfrm>
          <a:prstGeom prst="rect">
            <a:avLst/>
          </a:prstGeom>
        </p:spPr>
        <p:txBody>
          <a:bodyPr vert="horz" wrap="square" lIns="0" tIns="11206" rIns="0" bIns="0" rtlCol="0">
            <a:spAutoFit/>
          </a:bodyPr>
          <a:lstStyle/>
          <a:p>
            <a:pPr marL="11206" defTabSz="806867">
              <a:spcBef>
                <a:spcPts val="88"/>
              </a:spcBef>
              <a:defRPr/>
            </a:pPr>
            <a:r>
              <a:rPr sz="2294" i="1" spc="-93" dirty="0">
                <a:solidFill>
                  <a:srgbClr val="3A87FF"/>
                </a:solidFill>
                <a:latin typeface="Trebuchet MS"/>
                <a:cs typeface="Trebuchet MS"/>
              </a:rPr>
              <a:t>banking</a:t>
            </a:r>
            <a:r>
              <a:rPr sz="2294" i="1" spc="234" dirty="0">
                <a:solidFill>
                  <a:srgbClr val="3A87FF"/>
                </a:solidFill>
                <a:latin typeface="Trebuchet MS"/>
                <a:cs typeface="Trebuchet MS"/>
              </a:rPr>
              <a:t> </a:t>
            </a:r>
            <a:r>
              <a:rPr sz="2294" spc="-62" dirty="0">
                <a:solidFill>
                  <a:prstClr val="black"/>
                </a:solidFill>
                <a:latin typeface="Trebuchet MS"/>
                <a:cs typeface="Trebuchet MS"/>
              </a:rPr>
              <a:t>=</a:t>
            </a:r>
            <a:endParaRPr sz="2294">
              <a:solidFill>
                <a:prstClr val="black"/>
              </a:solidFill>
              <a:latin typeface="Trebuchet MS"/>
              <a:cs typeface="Trebuchet MS"/>
            </a:endParaRPr>
          </a:p>
        </p:txBody>
      </p:sp>
      <p:sp>
        <p:nvSpPr>
          <p:cNvPr id="6" name="object 6"/>
          <p:cNvSpPr txBox="1"/>
          <p:nvPr/>
        </p:nvSpPr>
        <p:spPr>
          <a:xfrm>
            <a:off x="5056186" y="2656466"/>
            <a:ext cx="751914" cy="2536109"/>
          </a:xfrm>
          <a:prstGeom prst="rect">
            <a:avLst/>
          </a:prstGeom>
        </p:spPr>
        <p:txBody>
          <a:bodyPr vert="horz" wrap="square" lIns="0" tIns="11206" rIns="0" bIns="0" rtlCol="0">
            <a:spAutoFit/>
          </a:bodyPr>
          <a:lstStyle/>
          <a:p>
            <a:pPr marL="142322" defTabSz="806867">
              <a:spcBef>
                <a:spcPts val="88"/>
              </a:spcBef>
              <a:defRPr/>
            </a:pPr>
            <a:r>
              <a:rPr sz="2030" spc="-141" dirty="0">
                <a:solidFill>
                  <a:prstClr val="black"/>
                </a:solidFill>
                <a:latin typeface="Trebuchet MS"/>
                <a:cs typeface="Trebuchet MS"/>
              </a:rPr>
              <a:t>0</a:t>
            </a:r>
            <a:r>
              <a:rPr sz="2030" spc="-110" dirty="0">
                <a:solidFill>
                  <a:prstClr val="black"/>
                </a:solidFill>
                <a:latin typeface="Trebuchet MS"/>
                <a:cs typeface="Trebuchet MS"/>
              </a:rPr>
              <a:t>.</a:t>
            </a:r>
            <a:r>
              <a:rPr sz="2030" spc="-22" dirty="0">
                <a:solidFill>
                  <a:prstClr val="black"/>
                </a:solidFill>
                <a:latin typeface="Trebuchet MS"/>
                <a:cs typeface="Trebuchet MS"/>
              </a:rPr>
              <a:t>286</a:t>
            </a:r>
            <a:endParaRPr sz="2030">
              <a:solidFill>
                <a:prstClr val="black"/>
              </a:solidFill>
              <a:latin typeface="Trebuchet MS"/>
              <a:cs typeface="Trebuchet MS"/>
            </a:endParaRPr>
          </a:p>
          <a:p>
            <a:pPr marL="142322" defTabSz="806867">
              <a:spcBef>
                <a:spcPts val="18"/>
              </a:spcBef>
              <a:defRPr/>
            </a:pPr>
            <a:r>
              <a:rPr sz="2030" spc="-141" dirty="0">
                <a:solidFill>
                  <a:prstClr val="black"/>
                </a:solidFill>
                <a:latin typeface="Trebuchet MS"/>
                <a:cs typeface="Trebuchet MS"/>
              </a:rPr>
              <a:t>0</a:t>
            </a:r>
            <a:r>
              <a:rPr sz="2030" spc="-110" dirty="0">
                <a:solidFill>
                  <a:prstClr val="black"/>
                </a:solidFill>
                <a:latin typeface="Trebuchet MS"/>
                <a:cs typeface="Trebuchet MS"/>
              </a:rPr>
              <a:t>.</a:t>
            </a:r>
            <a:r>
              <a:rPr sz="2030" spc="-22" dirty="0">
                <a:solidFill>
                  <a:prstClr val="black"/>
                </a:solidFill>
                <a:latin typeface="Trebuchet MS"/>
                <a:cs typeface="Trebuchet MS"/>
              </a:rPr>
              <a:t>792</a:t>
            </a:r>
            <a:endParaRPr sz="2030">
              <a:solidFill>
                <a:prstClr val="black"/>
              </a:solidFill>
              <a:latin typeface="Trebuchet MS"/>
              <a:cs typeface="Trebuchet MS"/>
            </a:endParaRPr>
          </a:p>
          <a:p>
            <a:pPr marL="11206" defTabSz="806867">
              <a:spcBef>
                <a:spcPts val="44"/>
              </a:spcBef>
              <a:defRPr/>
            </a:pPr>
            <a:r>
              <a:rPr sz="2030" spc="-62" dirty="0">
                <a:solidFill>
                  <a:prstClr val="black"/>
                </a:solidFill>
                <a:latin typeface="Trebuchet MS"/>
                <a:cs typeface="Trebuchet MS"/>
              </a:rPr>
              <a:t>−0.177</a:t>
            </a:r>
            <a:endParaRPr sz="2030">
              <a:solidFill>
                <a:prstClr val="black"/>
              </a:solidFill>
              <a:latin typeface="Trebuchet MS"/>
              <a:cs typeface="Trebuchet MS"/>
            </a:endParaRPr>
          </a:p>
          <a:p>
            <a:pPr marL="11206" defTabSz="806867">
              <a:spcBef>
                <a:spcPts val="128"/>
              </a:spcBef>
              <a:defRPr/>
            </a:pPr>
            <a:r>
              <a:rPr sz="2030" spc="-62" dirty="0">
                <a:solidFill>
                  <a:prstClr val="black"/>
                </a:solidFill>
                <a:latin typeface="Trebuchet MS"/>
                <a:cs typeface="Trebuchet MS"/>
              </a:rPr>
              <a:t>−0.107</a:t>
            </a:r>
            <a:endParaRPr sz="2030">
              <a:solidFill>
                <a:prstClr val="black"/>
              </a:solidFill>
              <a:latin typeface="Trebuchet MS"/>
              <a:cs typeface="Trebuchet MS"/>
            </a:endParaRPr>
          </a:p>
          <a:p>
            <a:pPr marL="142322" defTabSz="806867">
              <a:spcBef>
                <a:spcPts val="44"/>
              </a:spcBef>
              <a:defRPr/>
            </a:pPr>
            <a:r>
              <a:rPr sz="2030" spc="-141" dirty="0">
                <a:solidFill>
                  <a:prstClr val="black"/>
                </a:solidFill>
                <a:latin typeface="Trebuchet MS"/>
                <a:cs typeface="Trebuchet MS"/>
              </a:rPr>
              <a:t>0</a:t>
            </a:r>
            <a:r>
              <a:rPr sz="2030" spc="-110" dirty="0">
                <a:solidFill>
                  <a:prstClr val="black"/>
                </a:solidFill>
                <a:latin typeface="Trebuchet MS"/>
                <a:cs typeface="Trebuchet MS"/>
              </a:rPr>
              <a:t>.</a:t>
            </a:r>
            <a:r>
              <a:rPr sz="2030" spc="-22" dirty="0">
                <a:solidFill>
                  <a:prstClr val="black"/>
                </a:solidFill>
                <a:latin typeface="Trebuchet MS"/>
                <a:cs typeface="Trebuchet MS"/>
              </a:rPr>
              <a:t>109</a:t>
            </a:r>
            <a:endParaRPr sz="2030">
              <a:solidFill>
                <a:prstClr val="black"/>
              </a:solidFill>
              <a:latin typeface="Trebuchet MS"/>
              <a:cs typeface="Trebuchet MS"/>
            </a:endParaRPr>
          </a:p>
          <a:p>
            <a:pPr marL="11206" defTabSz="806867">
              <a:spcBef>
                <a:spcPts val="18"/>
              </a:spcBef>
              <a:defRPr/>
            </a:pPr>
            <a:r>
              <a:rPr sz="2030" spc="-62" dirty="0">
                <a:solidFill>
                  <a:prstClr val="black"/>
                </a:solidFill>
                <a:latin typeface="Trebuchet MS"/>
                <a:cs typeface="Trebuchet MS"/>
              </a:rPr>
              <a:t>−0.542</a:t>
            </a:r>
            <a:endParaRPr sz="2030">
              <a:solidFill>
                <a:prstClr val="black"/>
              </a:solidFill>
              <a:latin typeface="Trebuchet MS"/>
              <a:cs typeface="Trebuchet MS"/>
            </a:endParaRPr>
          </a:p>
          <a:p>
            <a:pPr marL="142322" defTabSz="806867">
              <a:spcBef>
                <a:spcPts val="44"/>
              </a:spcBef>
              <a:defRPr/>
            </a:pPr>
            <a:r>
              <a:rPr sz="2030" spc="-141" dirty="0">
                <a:solidFill>
                  <a:prstClr val="black"/>
                </a:solidFill>
                <a:latin typeface="Trebuchet MS"/>
                <a:cs typeface="Trebuchet MS"/>
              </a:rPr>
              <a:t>0</a:t>
            </a:r>
            <a:r>
              <a:rPr sz="2030" spc="-110" dirty="0">
                <a:solidFill>
                  <a:prstClr val="black"/>
                </a:solidFill>
                <a:latin typeface="Trebuchet MS"/>
                <a:cs typeface="Trebuchet MS"/>
              </a:rPr>
              <a:t>.</a:t>
            </a:r>
            <a:r>
              <a:rPr sz="2030" spc="-22" dirty="0">
                <a:solidFill>
                  <a:prstClr val="black"/>
                </a:solidFill>
                <a:latin typeface="Trebuchet MS"/>
                <a:cs typeface="Trebuchet MS"/>
              </a:rPr>
              <a:t>349</a:t>
            </a:r>
            <a:endParaRPr sz="2030">
              <a:solidFill>
                <a:prstClr val="black"/>
              </a:solidFill>
              <a:latin typeface="Trebuchet MS"/>
              <a:cs typeface="Trebuchet MS"/>
            </a:endParaRPr>
          </a:p>
          <a:p>
            <a:pPr marL="142322" defTabSz="806867">
              <a:spcBef>
                <a:spcPts val="128"/>
              </a:spcBef>
              <a:defRPr/>
            </a:pPr>
            <a:r>
              <a:rPr sz="2030" spc="-141" dirty="0">
                <a:solidFill>
                  <a:prstClr val="black"/>
                </a:solidFill>
                <a:latin typeface="Trebuchet MS"/>
                <a:cs typeface="Trebuchet MS"/>
              </a:rPr>
              <a:t>0</a:t>
            </a:r>
            <a:r>
              <a:rPr sz="2030" spc="-110" dirty="0">
                <a:solidFill>
                  <a:prstClr val="black"/>
                </a:solidFill>
                <a:latin typeface="Trebuchet MS"/>
                <a:cs typeface="Trebuchet MS"/>
              </a:rPr>
              <a:t>.</a:t>
            </a:r>
            <a:r>
              <a:rPr sz="2030" spc="-22" dirty="0">
                <a:solidFill>
                  <a:prstClr val="black"/>
                </a:solidFill>
                <a:latin typeface="Trebuchet MS"/>
                <a:cs typeface="Trebuchet MS"/>
              </a:rPr>
              <a:t>271</a:t>
            </a:r>
            <a:endParaRPr sz="2030">
              <a:solidFill>
                <a:prstClr val="black"/>
              </a:solidFill>
              <a:latin typeface="Trebuchet MS"/>
              <a:cs typeface="Trebuchet MS"/>
            </a:endParaRPr>
          </a:p>
        </p:txBody>
      </p:sp>
      <p:sp>
        <p:nvSpPr>
          <p:cNvPr id="7" name="object 7"/>
          <p:cNvSpPr/>
          <p:nvPr/>
        </p:nvSpPr>
        <p:spPr>
          <a:xfrm>
            <a:off x="4769641" y="2516078"/>
            <a:ext cx="216834" cy="2728632"/>
          </a:xfrm>
          <a:custGeom>
            <a:avLst/>
            <a:gdLst/>
            <a:ahLst/>
            <a:cxnLst/>
            <a:rect l="l" t="t" r="r" b="b"/>
            <a:pathLst>
              <a:path w="245745" h="3092450">
                <a:moveTo>
                  <a:pt x="245197" y="3091893"/>
                </a:moveTo>
                <a:lnTo>
                  <a:pt x="195782" y="3086911"/>
                </a:lnTo>
                <a:lnTo>
                  <a:pt x="149755" y="3072624"/>
                </a:lnTo>
                <a:lnTo>
                  <a:pt x="108105" y="3050016"/>
                </a:lnTo>
                <a:lnTo>
                  <a:pt x="71816" y="3020075"/>
                </a:lnTo>
                <a:lnTo>
                  <a:pt x="41876" y="2983787"/>
                </a:lnTo>
                <a:lnTo>
                  <a:pt x="19268" y="2942137"/>
                </a:lnTo>
                <a:lnTo>
                  <a:pt x="4981" y="2896112"/>
                </a:lnTo>
                <a:lnTo>
                  <a:pt x="0" y="2846698"/>
                </a:lnTo>
                <a:lnTo>
                  <a:pt x="0" y="245197"/>
                </a:lnTo>
                <a:lnTo>
                  <a:pt x="4981" y="195781"/>
                </a:lnTo>
                <a:lnTo>
                  <a:pt x="19268" y="149755"/>
                </a:lnTo>
                <a:lnTo>
                  <a:pt x="41876" y="108105"/>
                </a:lnTo>
                <a:lnTo>
                  <a:pt x="71816" y="71816"/>
                </a:lnTo>
                <a:lnTo>
                  <a:pt x="108105" y="41875"/>
                </a:lnTo>
                <a:lnTo>
                  <a:pt x="149755" y="19268"/>
                </a:lnTo>
                <a:lnTo>
                  <a:pt x="195782" y="4981"/>
                </a:lnTo>
                <a:lnTo>
                  <a:pt x="245197"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8" name="object 8"/>
          <p:cNvSpPr/>
          <p:nvPr/>
        </p:nvSpPr>
        <p:spPr>
          <a:xfrm>
            <a:off x="5851363" y="2516078"/>
            <a:ext cx="216834" cy="2728632"/>
          </a:xfrm>
          <a:custGeom>
            <a:avLst/>
            <a:gdLst/>
            <a:ahLst/>
            <a:cxnLst/>
            <a:rect l="l" t="t" r="r" b="b"/>
            <a:pathLst>
              <a:path w="245745" h="3092450">
                <a:moveTo>
                  <a:pt x="0" y="0"/>
                </a:moveTo>
                <a:lnTo>
                  <a:pt x="49417" y="4981"/>
                </a:lnTo>
                <a:lnTo>
                  <a:pt x="95445" y="19268"/>
                </a:lnTo>
                <a:lnTo>
                  <a:pt x="137096" y="41875"/>
                </a:lnTo>
                <a:lnTo>
                  <a:pt x="173386" y="71816"/>
                </a:lnTo>
                <a:lnTo>
                  <a:pt x="203328" y="108105"/>
                </a:lnTo>
                <a:lnTo>
                  <a:pt x="225935" y="149755"/>
                </a:lnTo>
                <a:lnTo>
                  <a:pt x="240223" y="195781"/>
                </a:lnTo>
                <a:lnTo>
                  <a:pt x="245205" y="245197"/>
                </a:lnTo>
                <a:lnTo>
                  <a:pt x="245205" y="2846698"/>
                </a:lnTo>
                <a:lnTo>
                  <a:pt x="240223" y="2896112"/>
                </a:lnTo>
                <a:lnTo>
                  <a:pt x="225935" y="2942137"/>
                </a:lnTo>
                <a:lnTo>
                  <a:pt x="203328" y="2983787"/>
                </a:lnTo>
                <a:lnTo>
                  <a:pt x="173386" y="3020075"/>
                </a:lnTo>
                <a:lnTo>
                  <a:pt x="137096" y="3050016"/>
                </a:lnTo>
                <a:lnTo>
                  <a:pt x="95445" y="3072624"/>
                </a:lnTo>
                <a:lnTo>
                  <a:pt x="49417" y="3086911"/>
                </a:lnTo>
                <a:lnTo>
                  <a:pt x="0" y="3091893"/>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0" name="TextBox 9">
            <a:extLst>
              <a:ext uri="{FF2B5EF4-FFF2-40B4-BE49-F238E27FC236}">
                <a16:creationId xmlns:a16="http://schemas.microsoft.com/office/drawing/2014/main" id="{BE0BB01D-48C1-4C2E-985B-C1655304C715}"/>
              </a:ext>
            </a:extLst>
          </p:cNvPr>
          <p:cNvSpPr txBox="1"/>
          <p:nvPr/>
        </p:nvSpPr>
        <p:spPr>
          <a:xfrm>
            <a:off x="387659" y="6581001"/>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170</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8" name="Picture 7">
            <a:extLst>
              <a:ext uri="{FF2B5EF4-FFF2-40B4-BE49-F238E27FC236}">
                <a16:creationId xmlns:a16="http://schemas.microsoft.com/office/drawing/2014/main" id="{AC421E19-36F8-0547-8023-7F0A5ED5A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40" y="2112662"/>
            <a:ext cx="7780200" cy="4069934"/>
          </a:xfrm>
          <a:prstGeom prst="rect">
            <a:avLst/>
          </a:prstGeom>
        </p:spPr>
      </p:pic>
      <p:sp>
        <p:nvSpPr>
          <p:cNvPr id="11" name="Rectangle 10">
            <a:extLst>
              <a:ext uri="{FF2B5EF4-FFF2-40B4-BE49-F238E27FC236}">
                <a16:creationId xmlns:a16="http://schemas.microsoft.com/office/drawing/2014/main" id="{36B2C88E-C526-494A-821F-EEF726FE6039}"/>
              </a:ext>
            </a:extLst>
          </p:cNvPr>
          <p:cNvSpPr/>
          <p:nvPr/>
        </p:nvSpPr>
        <p:spPr>
          <a:xfrm>
            <a:off x="1917868" y="332656"/>
            <a:ext cx="8496944" cy="1477328"/>
          </a:xfrm>
          <a:prstGeom prst="rect">
            <a:avLst/>
          </a:prstGeom>
          <a:solidFill>
            <a:srgbClr val="FFD579"/>
          </a:solidFill>
        </p:spPr>
        <p:txBody>
          <a:bodyPr wrap="square">
            <a:spAutoFit/>
          </a:bodyPr>
          <a:lstStyle/>
          <a:p>
            <a:r>
              <a:rPr lang="en-US" dirty="0" err="1">
                <a:latin typeface="Courier" pitchFamily="2" charset="0"/>
              </a:rPr>
              <a:t>df</a:t>
            </a:r>
            <a:r>
              <a:rPr lang="en-US" dirty="0">
                <a:latin typeface="Courier" pitchFamily="2" charset="0"/>
              </a:rPr>
              <a:t> </a:t>
            </a:r>
            <a:r>
              <a:rPr lang="en-US" dirty="0">
                <a:solidFill>
                  <a:srgbClr val="666666"/>
                </a:solidFill>
                <a:latin typeface="Courier" pitchFamily="2" charset="0"/>
              </a:rPr>
              <a:t>=</a:t>
            </a:r>
            <a:r>
              <a:rPr lang="en-US" dirty="0">
                <a:latin typeface="Courier" pitchFamily="2" charset="0"/>
              </a:rPr>
              <a:t> </a:t>
            </a:r>
            <a:r>
              <a:rPr lang="en-US" dirty="0" err="1">
                <a:latin typeface="Courier" pitchFamily="2" charset="0"/>
              </a:rPr>
              <a:t>pd</a:t>
            </a:r>
            <a:r>
              <a:rPr lang="en-US" dirty="0" err="1">
                <a:solidFill>
                  <a:srgbClr val="666666"/>
                </a:solidFill>
                <a:latin typeface="Courier" pitchFamily="2" charset="0"/>
              </a:rPr>
              <a:t>.</a:t>
            </a:r>
            <a:r>
              <a:rPr lang="en-US" dirty="0" err="1">
                <a:latin typeface="Courier" pitchFamily="2" charset="0"/>
              </a:rPr>
              <a:t>read_csv</a:t>
            </a:r>
            <a:r>
              <a:rPr lang="en-US" dirty="0">
                <a:latin typeface="Courier" pitchFamily="2" charset="0"/>
              </a:rPr>
              <a:t>(</a:t>
            </a:r>
            <a:r>
              <a:rPr lang="en-US" dirty="0">
                <a:solidFill>
                  <a:srgbClr val="BA2121"/>
                </a:solidFill>
                <a:latin typeface="Courier" pitchFamily="2" charset="0"/>
              </a:rPr>
              <a:t>'https://</a:t>
            </a:r>
            <a:r>
              <a:rPr lang="en-US" dirty="0" err="1">
                <a:solidFill>
                  <a:srgbClr val="BA2121"/>
                </a:solidFill>
                <a:latin typeface="Courier" pitchFamily="2" charset="0"/>
              </a:rPr>
              <a:t>github.com</a:t>
            </a:r>
            <a:r>
              <a:rPr lang="en-US" dirty="0">
                <a:solidFill>
                  <a:srgbClr val="BA2121"/>
                </a:solidFill>
                <a:latin typeface="Courier" pitchFamily="2" charset="0"/>
              </a:rPr>
              <a:t>/</a:t>
            </a:r>
            <a:r>
              <a:rPr lang="en-US" dirty="0" err="1">
                <a:solidFill>
                  <a:srgbClr val="BA2121"/>
                </a:solidFill>
                <a:latin typeface="Courier" pitchFamily="2" charset="0"/>
              </a:rPr>
              <a:t>clairett</a:t>
            </a:r>
            <a:r>
              <a:rPr lang="en-US" dirty="0">
                <a:solidFill>
                  <a:srgbClr val="BA2121"/>
                </a:solidFill>
                <a:latin typeface="Courier" pitchFamily="2" charset="0"/>
              </a:rPr>
              <a:t>/</a:t>
            </a:r>
            <a:r>
              <a:rPr lang="en-US" dirty="0" err="1">
                <a:solidFill>
                  <a:srgbClr val="BA2121"/>
                </a:solidFill>
                <a:latin typeface="Courier" pitchFamily="2" charset="0"/>
              </a:rPr>
              <a:t>pytorch</a:t>
            </a:r>
            <a:r>
              <a:rPr lang="en-US" dirty="0">
                <a:solidFill>
                  <a:srgbClr val="BA2121"/>
                </a:solidFill>
                <a:latin typeface="Courier" pitchFamily="2" charset="0"/>
              </a:rPr>
              <a:t>-sentiment-classification/raw/master/data/SST2/</a:t>
            </a:r>
            <a:r>
              <a:rPr lang="en-US" dirty="0" err="1">
                <a:solidFill>
                  <a:srgbClr val="BA2121"/>
                </a:solidFill>
                <a:latin typeface="Courier" pitchFamily="2" charset="0"/>
              </a:rPr>
              <a:t>train.tsv</a:t>
            </a:r>
            <a:r>
              <a:rPr lang="en-US" dirty="0">
                <a:solidFill>
                  <a:srgbClr val="BA2121"/>
                </a:solidFill>
                <a:latin typeface="Courier" pitchFamily="2" charset="0"/>
              </a:rPr>
              <a:t>'</a:t>
            </a:r>
            <a:r>
              <a:rPr lang="en-US" dirty="0">
                <a:latin typeface="Courier" pitchFamily="2" charset="0"/>
              </a:rPr>
              <a:t>, delimiter</a:t>
            </a:r>
            <a:r>
              <a:rPr lang="en-US" dirty="0">
                <a:solidFill>
                  <a:srgbClr val="666666"/>
                </a:solidFill>
                <a:latin typeface="Courier" pitchFamily="2" charset="0"/>
              </a:rPr>
              <a:t>=</a:t>
            </a:r>
            <a:r>
              <a:rPr lang="en-US" dirty="0">
                <a:solidFill>
                  <a:srgbClr val="BA2121"/>
                </a:solidFill>
                <a:latin typeface="Courier" pitchFamily="2" charset="0"/>
              </a:rPr>
              <a:t>'</a:t>
            </a:r>
            <a:r>
              <a:rPr lang="en-US" b="1" dirty="0">
                <a:solidFill>
                  <a:srgbClr val="BB6622"/>
                </a:solidFill>
                <a:latin typeface="Courier" pitchFamily="2" charset="0"/>
              </a:rPr>
              <a:t>\t</a:t>
            </a:r>
            <a:r>
              <a:rPr lang="en-US" dirty="0">
                <a:solidFill>
                  <a:srgbClr val="BA2121"/>
                </a:solidFill>
                <a:latin typeface="Courier" pitchFamily="2" charset="0"/>
              </a:rPr>
              <a:t>'</a:t>
            </a:r>
            <a:r>
              <a:rPr lang="en-US" dirty="0">
                <a:latin typeface="Courier" pitchFamily="2" charset="0"/>
              </a:rPr>
              <a:t>, header</a:t>
            </a:r>
            <a:r>
              <a:rPr lang="en-US" dirty="0">
                <a:solidFill>
                  <a:srgbClr val="666666"/>
                </a:solidFill>
                <a:latin typeface="Courier" pitchFamily="2" charset="0"/>
              </a:rPr>
              <a:t>=</a:t>
            </a:r>
            <a:r>
              <a:rPr lang="en-US" dirty="0">
                <a:solidFill>
                  <a:srgbClr val="008000"/>
                </a:solidFill>
                <a:latin typeface="Courier" pitchFamily="2" charset="0"/>
              </a:rPr>
              <a:t>None</a:t>
            </a:r>
            <a:r>
              <a:rPr lang="en-US" dirty="0">
                <a:latin typeface="Courier" pitchFamily="2" charset="0"/>
              </a:rPr>
              <a:t>)</a:t>
            </a:r>
          </a:p>
          <a:p>
            <a:endParaRPr lang="en-US" dirty="0">
              <a:latin typeface="Courier" pitchFamily="2" charset="0"/>
            </a:endParaRPr>
          </a:p>
          <a:p>
            <a:r>
              <a:rPr lang="en-US" dirty="0" err="1">
                <a:latin typeface="Courier" pitchFamily="2" charset="0"/>
              </a:rPr>
              <a:t>df.head</a:t>
            </a:r>
            <a:r>
              <a:rPr lang="en-US" dirty="0">
                <a:latin typeface="Courier" pitchFamily="2" charset="0"/>
              </a:rPr>
              <a:t>()</a:t>
            </a:r>
          </a:p>
        </p:txBody>
      </p:sp>
    </p:spTree>
    <p:extLst>
      <p:ext uri="{BB962C8B-B14F-4D97-AF65-F5344CB8AC3E}">
        <p14:creationId xmlns:p14="http://schemas.microsoft.com/office/powerpoint/2010/main" val="4209359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741561"/>
          </a:xfrm>
        </p:spPr>
        <p:txBody>
          <a:bodyPr vert="horz" lIns="91440" tIns="45720" rIns="91440" bIns="45720" rtlCol="0" anchor="ctr">
            <a:normAutofit/>
          </a:bodyPr>
          <a:lstStyle/>
          <a:p>
            <a:r>
              <a:rPr lang="en-US" dirty="0"/>
              <a:t>Tokenization</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171</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grpSp>
        <p:nvGrpSpPr>
          <p:cNvPr id="3" name="Group 2">
            <a:extLst>
              <a:ext uri="{FF2B5EF4-FFF2-40B4-BE49-F238E27FC236}">
                <a16:creationId xmlns:a16="http://schemas.microsoft.com/office/drawing/2014/main" id="{A2651453-4190-436B-B913-75BAF22C1EF2}"/>
              </a:ext>
            </a:extLst>
          </p:cNvPr>
          <p:cNvGrpSpPr/>
          <p:nvPr/>
        </p:nvGrpSpPr>
        <p:grpSpPr>
          <a:xfrm>
            <a:off x="1187598" y="1355439"/>
            <a:ext cx="9042400" cy="4014934"/>
            <a:chOff x="1590675" y="1941366"/>
            <a:chExt cx="9042400" cy="4014934"/>
          </a:xfrm>
        </p:grpSpPr>
        <p:pic>
          <p:nvPicPr>
            <p:cNvPr id="6" name="Picture 5">
              <a:extLst>
                <a:ext uri="{FF2B5EF4-FFF2-40B4-BE49-F238E27FC236}">
                  <a16:creationId xmlns:a16="http://schemas.microsoft.com/office/drawing/2014/main" id="{76D95C93-39CC-2046-A69B-9B3AF78D4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5" y="3429000"/>
              <a:ext cx="9042400" cy="2527300"/>
            </a:xfrm>
            <a:prstGeom prst="rect">
              <a:avLst/>
            </a:prstGeom>
          </p:spPr>
        </p:pic>
        <p:sp>
          <p:nvSpPr>
            <p:cNvPr id="8" name="Rectangle 7">
              <a:extLst>
                <a:ext uri="{FF2B5EF4-FFF2-40B4-BE49-F238E27FC236}">
                  <a16:creationId xmlns:a16="http://schemas.microsoft.com/office/drawing/2014/main" id="{BEA61702-D7DA-9B41-BEFE-F1237F544B8B}"/>
                </a:ext>
              </a:extLst>
            </p:cNvPr>
            <p:cNvSpPr/>
            <p:nvPr/>
          </p:nvSpPr>
          <p:spPr>
            <a:xfrm>
              <a:off x="1788132" y="1941366"/>
              <a:ext cx="8647486" cy="646331"/>
            </a:xfrm>
            <a:prstGeom prst="rect">
              <a:avLst/>
            </a:prstGeom>
            <a:solidFill>
              <a:srgbClr val="FFD579"/>
            </a:solidFill>
          </p:spPr>
          <p:txBody>
            <a:bodyPr wrap="square">
              <a:spAutoFit/>
            </a:bodyPr>
            <a:lstStyle/>
            <a:p>
              <a:r>
                <a:rPr lang="en-US" dirty="0">
                  <a:latin typeface="Courier" pitchFamily="2" charset="0"/>
                </a:rPr>
                <a:t>tokenized </a:t>
              </a:r>
              <a:r>
                <a:rPr lang="en-US" dirty="0">
                  <a:solidFill>
                    <a:srgbClr val="666666"/>
                  </a:solidFill>
                  <a:latin typeface="Courier" pitchFamily="2" charset="0"/>
                </a:rPr>
                <a:t>=</a:t>
              </a:r>
              <a:r>
                <a:rPr lang="en-US" dirty="0">
                  <a:latin typeface="Courier" pitchFamily="2" charset="0"/>
                </a:rPr>
                <a:t> </a:t>
              </a:r>
              <a:r>
                <a:rPr lang="en-US" dirty="0" err="1">
                  <a:latin typeface="Courier" pitchFamily="2" charset="0"/>
                </a:rPr>
                <a:t>df</a:t>
              </a:r>
              <a:r>
                <a:rPr lang="en-US" dirty="0">
                  <a:latin typeface="Courier" pitchFamily="2" charset="0"/>
                </a:rPr>
                <a:t>[</a:t>
              </a:r>
              <a:r>
                <a:rPr lang="en-US" dirty="0">
                  <a:solidFill>
                    <a:srgbClr val="666666"/>
                  </a:solidFill>
                  <a:latin typeface="Courier" pitchFamily="2" charset="0"/>
                </a:rPr>
                <a:t>0</a:t>
              </a:r>
              <a:r>
                <a:rPr lang="en-US" dirty="0">
                  <a:latin typeface="Courier" pitchFamily="2" charset="0"/>
                </a:rPr>
                <a:t>]</a:t>
              </a:r>
              <a:r>
                <a:rPr lang="en-US" dirty="0">
                  <a:solidFill>
                    <a:srgbClr val="666666"/>
                  </a:solidFill>
                  <a:latin typeface="Courier" pitchFamily="2" charset="0"/>
                </a:rPr>
                <a:t>.</a:t>
              </a:r>
              <a:r>
                <a:rPr lang="en-US" dirty="0">
                  <a:solidFill>
                    <a:srgbClr val="008000"/>
                  </a:solidFill>
                  <a:latin typeface="Courier" pitchFamily="2" charset="0"/>
                </a:rPr>
                <a:t>apply</a:t>
              </a:r>
              <a:r>
                <a:rPr lang="en-US" dirty="0">
                  <a:latin typeface="Courier" pitchFamily="2" charset="0"/>
                </a:rPr>
                <a:t>((</a:t>
              </a:r>
              <a:r>
                <a:rPr lang="en-US" b="1" dirty="0">
                  <a:solidFill>
                    <a:srgbClr val="008000"/>
                  </a:solidFill>
                  <a:latin typeface="Courier" pitchFamily="2" charset="0"/>
                </a:rPr>
                <a:t>lambda</a:t>
              </a:r>
              <a:r>
                <a:rPr lang="en-US" dirty="0">
                  <a:latin typeface="Courier" pitchFamily="2" charset="0"/>
                </a:rPr>
                <a:t> x: </a:t>
              </a:r>
              <a:r>
                <a:rPr lang="en-US" dirty="0" err="1">
                  <a:latin typeface="Courier" pitchFamily="2" charset="0"/>
                </a:rPr>
                <a:t>tokenizer</a:t>
              </a:r>
              <a:r>
                <a:rPr lang="en-US" dirty="0" err="1">
                  <a:solidFill>
                    <a:srgbClr val="666666"/>
                  </a:solidFill>
                  <a:latin typeface="Courier" pitchFamily="2" charset="0"/>
                </a:rPr>
                <a:t>.</a:t>
              </a:r>
              <a:r>
                <a:rPr lang="en-US" dirty="0" err="1">
                  <a:latin typeface="Courier" pitchFamily="2" charset="0"/>
                </a:rPr>
                <a:t>encode</a:t>
              </a:r>
              <a:r>
                <a:rPr lang="en-US" dirty="0">
                  <a:latin typeface="Courier" pitchFamily="2" charset="0"/>
                </a:rPr>
                <a:t>(x, </a:t>
              </a:r>
              <a:r>
                <a:rPr lang="en-US" dirty="0" err="1">
                  <a:latin typeface="Courier" pitchFamily="2" charset="0"/>
                </a:rPr>
                <a:t>add_special_tokens</a:t>
              </a:r>
              <a:r>
                <a:rPr lang="en-US" dirty="0">
                  <a:solidFill>
                    <a:srgbClr val="666666"/>
                  </a:solidFill>
                  <a:latin typeface="Courier" pitchFamily="2" charset="0"/>
                </a:rPr>
                <a:t>=</a:t>
              </a:r>
              <a:r>
                <a:rPr lang="en-US" dirty="0">
                  <a:solidFill>
                    <a:srgbClr val="008000"/>
                  </a:solidFill>
                  <a:latin typeface="Courier" pitchFamily="2" charset="0"/>
                </a:rPr>
                <a:t>True</a:t>
              </a:r>
              <a:r>
                <a:rPr lang="en-US" dirty="0">
                  <a:latin typeface="Courier" pitchFamily="2" charset="0"/>
                </a:rPr>
                <a:t>)))</a:t>
              </a:r>
            </a:p>
          </p:txBody>
        </p:sp>
      </p:grpSp>
    </p:spTree>
    <p:extLst>
      <p:ext uri="{BB962C8B-B14F-4D97-AF65-F5344CB8AC3E}">
        <p14:creationId xmlns:p14="http://schemas.microsoft.com/office/powerpoint/2010/main" val="18677465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794827"/>
          </a:xfrm>
        </p:spPr>
        <p:txBody>
          <a:bodyPr vert="horz" lIns="91440" tIns="45720" rIns="91440" bIns="45720" rtlCol="0" anchor="ctr">
            <a:normAutofit/>
          </a:bodyPr>
          <a:lstStyle/>
          <a:p>
            <a:r>
              <a:rPr lang="en-US" dirty="0"/>
              <a:t>BERT Input Tensor</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172</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2CA7480B-2206-4E4A-AC7A-F9B31E3C0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071" y="1735557"/>
            <a:ext cx="7776864" cy="4659112"/>
          </a:xfrm>
          <a:prstGeom prst="rect">
            <a:avLst/>
          </a:prstGeom>
        </p:spPr>
      </p:pic>
    </p:spTree>
    <p:extLst>
      <p:ext uri="{BB962C8B-B14F-4D97-AF65-F5344CB8AC3E}">
        <p14:creationId xmlns:p14="http://schemas.microsoft.com/office/powerpoint/2010/main" val="24277357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136524"/>
            <a:ext cx="8316987" cy="594741"/>
          </a:xfrm>
        </p:spPr>
        <p:txBody>
          <a:bodyPr vert="horz" lIns="91440" tIns="45720" rIns="91440" bIns="45720" rtlCol="0" anchor="ctr">
            <a:normAutofit fontScale="90000"/>
          </a:bodyPr>
          <a:lstStyle/>
          <a:p>
            <a:r>
              <a:rPr lang="en-US" dirty="0"/>
              <a:t>Processing with </a:t>
            </a:r>
            <a:r>
              <a:rPr lang="en-US" dirty="0" err="1"/>
              <a:t>DistilBERT</a:t>
            </a:r>
            <a:endParaRPr lang="en-US" dirty="0"/>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173</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2BE74D8E-1261-4847-B6D2-C6B3101F2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503" y="1473369"/>
            <a:ext cx="9144000" cy="5029200"/>
          </a:xfrm>
          <a:prstGeom prst="rect">
            <a:avLst/>
          </a:prstGeom>
        </p:spPr>
      </p:pic>
      <p:sp>
        <p:nvSpPr>
          <p:cNvPr id="8" name="Rectangle 7">
            <a:extLst>
              <a:ext uri="{FF2B5EF4-FFF2-40B4-BE49-F238E27FC236}">
                <a16:creationId xmlns:a16="http://schemas.microsoft.com/office/drawing/2014/main" id="{06E9E6B5-33AC-1240-BDEF-38BAC466DB97}"/>
              </a:ext>
            </a:extLst>
          </p:cNvPr>
          <p:cNvSpPr/>
          <p:nvPr/>
        </p:nvSpPr>
        <p:spPr>
          <a:xfrm>
            <a:off x="2315076" y="675056"/>
            <a:ext cx="5368777" cy="584775"/>
          </a:xfrm>
          <a:prstGeom prst="rect">
            <a:avLst/>
          </a:prstGeom>
        </p:spPr>
        <p:txBody>
          <a:bodyPr wrap="none">
            <a:spAutoFit/>
          </a:bodyPr>
          <a:lstStyle/>
          <a:p>
            <a:r>
              <a:rPr lang="en-US" sz="1600" dirty="0" err="1">
                <a:latin typeface="Courier" pitchFamily="2" charset="0"/>
              </a:rPr>
              <a:t>input_ids</a:t>
            </a:r>
            <a:r>
              <a:rPr lang="en-US" sz="1600" dirty="0">
                <a:latin typeface="Courier" pitchFamily="2" charset="0"/>
              </a:rPr>
              <a:t> = </a:t>
            </a:r>
            <a:r>
              <a:rPr lang="en-US" sz="1600" dirty="0" err="1">
                <a:latin typeface="Courier" pitchFamily="2" charset="0"/>
              </a:rPr>
              <a:t>torch.tensor</a:t>
            </a:r>
            <a:r>
              <a:rPr lang="en-US" sz="1600" dirty="0">
                <a:latin typeface="Courier" pitchFamily="2" charset="0"/>
              </a:rPr>
              <a:t>(</a:t>
            </a:r>
            <a:r>
              <a:rPr lang="en-US" sz="1600" dirty="0" err="1">
                <a:latin typeface="Courier" pitchFamily="2" charset="0"/>
              </a:rPr>
              <a:t>np.array</a:t>
            </a:r>
            <a:r>
              <a:rPr lang="en-US" sz="1600" dirty="0">
                <a:latin typeface="Courier" pitchFamily="2" charset="0"/>
              </a:rPr>
              <a:t>(padded))</a:t>
            </a:r>
          </a:p>
          <a:p>
            <a:r>
              <a:rPr lang="en-US" sz="1600" dirty="0" err="1">
                <a:latin typeface="Courier" pitchFamily="2" charset="0"/>
              </a:rPr>
              <a:t>last_hidden_states</a:t>
            </a:r>
            <a:r>
              <a:rPr lang="en-US" sz="1600" dirty="0">
                <a:latin typeface="Courier" pitchFamily="2" charset="0"/>
              </a:rPr>
              <a:t> </a:t>
            </a:r>
            <a:r>
              <a:rPr lang="en-US" sz="1600" dirty="0">
                <a:solidFill>
                  <a:srgbClr val="666666"/>
                </a:solidFill>
                <a:latin typeface="Courier" pitchFamily="2" charset="0"/>
              </a:rPr>
              <a:t>=</a:t>
            </a:r>
            <a:r>
              <a:rPr lang="en-US" sz="1600" dirty="0">
                <a:latin typeface="Courier" pitchFamily="2" charset="0"/>
              </a:rPr>
              <a:t> model(</a:t>
            </a:r>
            <a:r>
              <a:rPr lang="en-US" sz="1600" dirty="0" err="1">
                <a:latin typeface="Courier" pitchFamily="2" charset="0"/>
              </a:rPr>
              <a:t>input_ids</a:t>
            </a:r>
            <a:r>
              <a:rPr lang="en-US" sz="1600" dirty="0">
                <a:latin typeface="Courier" pitchFamily="2" charset="0"/>
              </a:rPr>
              <a:t>)</a:t>
            </a:r>
          </a:p>
        </p:txBody>
      </p:sp>
    </p:spTree>
    <p:extLst>
      <p:ext uri="{BB962C8B-B14F-4D97-AF65-F5344CB8AC3E}">
        <p14:creationId xmlns:p14="http://schemas.microsoft.com/office/powerpoint/2010/main" val="1034303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651241"/>
          </a:xfrm>
        </p:spPr>
        <p:txBody>
          <a:bodyPr vert="horz" lIns="91440" tIns="45720" rIns="91440" bIns="45720" rtlCol="0" anchor="ctr">
            <a:normAutofit fontScale="90000"/>
          </a:bodyPr>
          <a:lstStyle/>
          <a:p>
            <a:r>
              <a:rPr lang="en-US" dirty="0"/>
              <a:t>Unpacking the BERT output tensor</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174</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8" name="Picture 7">
            <a:extLst>
              <a:ext uri="{FF2B5EF4-FFF2-40B4-BE49-F238E27FC236}">
                <a16:creationId xmlns:a16="http://schemas.microsoft.com/office/drawing/2014/main" id="{823CEB91-F147-A94D-8B05-C85A44059015}"/>
              </a:ext>
            </a:extLst>
          </p:cNvPr>
          <p:cNvPicPr>
            <a:picLocks noChangeAspect="1"/>
          </p:cNvPicPr>
          <p:nvPr/>
        </p:nvPicPr>
        <p:blipFill rotWithShape="1">
          <a:blip r:embed="rId3">
            <a:extLst>
              <a:ext uri="{28A0092B-C50C-407E-A947-70E740481C1C}">
                <a14:useLocalDpi xmlns:a14="http://schemas.microsoft.com/office/drawing/2010/main" val="0"/>
              </a:ext>
            </a:extLst>
          </a:blip>
          <a:srcRect l="19274" t="6211" r="20149" b="6591"/>
          <a:stretch/>
        </p:blipFill>
        <p:spPr>
          <a:xfrm>
            <a:off x="2351584" y="908090"/>
            <a:ext cx="7488832" cy="5559890"/>
          </a:xfrm>
          <a:prstGeom prst="rect">
            <a:avLst/>
          </a:prstGeom>
        </p:spPr>
      </p:pic>
    </p:spTree>
    <p:extLst>
      <p:ext uri="{BB962C8B-B14F-4D97-AF65-F5344CB8AC3E}">
        <p14:creationId xmlns:p14="http://schemas.microsoft.com/office/powerpoint/2010/main" val="3338044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175821"/>
          </a:xfrm>
        </p:spPr>
        <p:txBody>
          <a:bodyPr vert="horz" lIns="91440" tIns="45720" rIns="91440" bIns="45720" rtlCol="0" anchor="ctr">
            <a:normAutofit/>
          </a:bodyPr>
          <a:lstStyle/>
          <a:p>
            <a:r>
              <a:rPr lang="en-US" dirty="0"/>
              <a:t>Sentence to </a:t>
            </a:r>
            <a:r>
              <a:rPr lang="en-US" dirty="0" err="1"/>
              <a:t>last_hidden_state</a:t>
            </a:r>
            <a:r>
              <a:rPr lang="en-US" dirty="0"/>
              <a:t>[0]</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175</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1FC824C8-17E8-B340-AF8A-9E9697F18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27" y="1268761"/>
            <a:ext cx="9144000" cy="5123882"/>
          </a:xfrm>
          <a:prstGeom prst="rect">
            <a:avLst/>
          </a:prstGeom>
        </p:spPr>
      </p:pic>
    </p:spTree>
    <p:extLst>
      <p:ext uri="{BB962C8B-B14F-4D97-AF65-F5344CB8AC3E}">
        <p14:creationId xmlns:p14="http://schemas.microsoft.com/office/powerpoint/2010/main" val="26820599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44625"/>
            <a:ext cx="8316987" cy="815781"/>
          </a:xfrm>
        </p:spPr>
        <p:txBody>
          <a:bodyPr vert="horz" lIns="91440" tIns="45720" rIns="91440" bIns="45720" rtlCol="0" anchor="ctr">
            <a:normAutofit/>
          </a:bodyPr>
          <a:lstStyle/>
          <a:p>
            <a:r>
              <a:rPr lang="en-US" dirty="0"/>
              <a:t>BERT’s output for the [CLS] tokens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176</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1F979F4F-E7B4-9F4D-8272-5C7C08C74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1894468"/>
            <a:ext cx="9029700" cy="4558869"/>
          </a:xfrm>
          <a:prstGeom prst="rect">
            <a:avLst/>
          </a:prstGeom>
        </p:spPr>
      </p:pic>
      <p:sp>
        <p:nvSpPr>
          <p:cNvPr id="8" name="Rectangle 7">
            <a:extLst>
              <a:ext uri="{FF2B5EF4-FFF2-40B4-BE49-F238E27FC236}">
                <a16:creationId xmlns:a16="http://schemas.microsoft.com/office/drawing/2014/main" id="{1BC6462C-506E-A74B-811F-FDE0DDA901B2}"/>
              </a:ext>
            </a:extLst>
          </p:cNvPr>
          <p:cNvSpPr/>
          <p:nvPr/>
        </p:nvSpPr>
        <p:spPr>
          <a:xfrm>
            <a:off x="2063553" y="895419"/>
            <a:ext cx="8431461" cy="923330"/>
          </a:xfrm>
          <a:prstGeom prst="rect">
            <a:avLst/>
          </a:prstGeom>
        </p:spPr>
        <p:txBody>
          <a:bodyPr wrap="square">
            <a:spAutoFit/>
          </a:bodyPr>
          <a:lstStyle/>
          <a:p>
            <a:r>
              <a:rPr lang="en-US" i="1" dirty="0">
                <a:solidFill>
                  <a:srgbClr val="408080"/>
                </a:solidFill>
                <a:latin typeface="Courier" pitchFamily="2" charset="0"/>
              </a:rPr>
              <a:t># Slice the output for the first position for all the sequences, take all hidden unit outputs </a:t>
            </a:r>
          </a:p>
          <a:p>
            <a:r>
              <a:rPr lang="en-US" dirty="0">
                <a:latin typeface="Courier" pitchFamily="2" charset="0"/>
              </a:rPr>
              <a:t>features </a:t>
            </a:r>
            <a:r>
              <a:rPr lang="en-US" dirty="0">
                <a:solidFill>
                  <a:srgbClr val="666666"/>
                </a:solidFill>
                <a:latin typeface="Courier" pitchFamily="2" charset="0"/>
              </a:rPr>
              <a:t>=</a:t>
            </a:r>
            <a:r>
              <a:rPr lang="en-US" dirty="0">
                <a:latin typeface="Courier" pitchFamily="2" charset="0"/>
              </a:rPr>
              <a:t> </a:t>
            </a:r>
            <a:r>
              <a:rPr lang="en-US" dirty="0" err="1">
                <a:latin typeface="Courier" pitchFamily="2" charset="0"/>
              </a:rPr>
              <a:t>last_hidden_states</a:t>
            </a:r>
            <a:r>
              <a:rPr lang="en-US" dirty="0">
                <a:latin typeface="Courier" pitchFamily="2" charset="0"/>
              </a:rPr>
              <a:t>[</a:t>
            </a:r>
            <a:r>
              <a:rPr lang="en-US" dirty="0">
                <a:solidFill>
                  <a:srgbClr val="666666"/>
                </a:solidFill>
                <a:latin typeface="Courier" pitchFamily="2" charset="0"/>
              </a:rPr>
              <a:t>0</a:t>
            </a:r>
            <a:r>
              <a:rPr lang="en-US" dirty="0">
                <a:latin typeface="Courier" pitchFamily="2" charset="0"/>
              </a:rPr>
              <a:t>][:,</a:t>
            </a:r>
            <a:r>
              <a:rPr lang="en-US" dirty="0">
                <a:solidFill>
                  <a:srgbClr val="FF40FF"/>
                </a:solidFill>
                <a:latin typeface="Courier" pitchFamily="2" charset="0"/>
              </a:rPr>
              <a:t>0</a:t>
            </a:r>
            <a:r>
              <a:rPr lang="en-US" dirty="0">
                <a:latin typeface="Courier" pitchFamily="2" charset="0"/>
              </a:rPr>
              <a:t>,:]</a:t>
            </a:r>
            <a:r>
              <a:rPr lang="en-US" dirty="0">
                <a:solidFill>
                  <a:srgbClr val="666666"/>
                </a:solidFill>
                <a:latin typeface="Courier" pitchFamily="2" charset="0"/>
              </a:rPr>
              <a:t>.</a:t>
            </a:r>
            <a:r>
              <a:rPr lang="en-US" dirty="0" err="1">
                <a:latin typeface="Courier" pitchFamily="2" charset="0"/>
              </a:rPr>
              <a:t>numpy</a:t>
            </a:r>
            <a:r>
              <a:rPr lang="en-US" dirty="0">
                <a:latin typeface="Courier" pitchFamily="2" charset="0"/>
              </a:rPr>
              <a:t>()</a:t>
            </a:r>
          </a:p>
        </p:txBody>
      </p:sp>
    </p:spTree>
    <p:extLst>
      <p:ext uri="{BB962C8B-B14F-4D97-AF65-F5344CB8AC3E}">
        <p14:creationId xmlns:p14="http://schemas.microsoft.com/office/powerpoint/2010/main" val="36833783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639748" y="161241"/>
            <a:ext cx="8863510" cy="1406899"/>
          </a:xfrm>
        </p:spPr>
        <p:txBody>
          <a:bodyPr vert="horz" lIns="91440" tIns="45720" rIns="91440" bIns="45720" rtlCol="0" anchor="ctr">
            <a:normAutofit/>
          </a:bodyPr>
          <a:lstStyle/>
          <a:p>
            <a:r>
              <a:rPr lang="en-US" dirty="0"/>
              <a:t>The tensor sliced from BERT's output</a:t>
            </a:r>
            <a:br>
              <a:rPr lang="en-US" dirty="0"/>
            </a:br>
            <a:r>
              <a:rPr lang="en-US" dirty="0"/>
              <a:t>Sentence Embeddings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177</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7DEB4B85-4F9A-F247-B8AD-380ACA4FB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603" y="2239063"/>
            <a:ext cx="8813800" cy="3619500"/>
          </a:xfrm>
          <a:prstGeom prst="rect">
            <a:avLst/>
          </a:prstGeom>
        </p:spPr>
      </p:pic>
    </p:spTree>
    <p:extLst>
      <p:ext uri="{BB962C8B-B14F-4D97-AF65-F5344CB8AC3E}">
        <p14:creationId xmlns:p14="http://schemas.microsoft.com/office/powerpoint/2010/main" val="16908187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Dataset for Logistic Regression</a:t>
            </a:r>
            <a:br>
              <a:rPr lang="en-US" dirty="0"/>
            </a:br>
            <a:r>
              <a:rPr lang="en-US" dirty="0"/>
              <a:t>(768 Features)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178</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D59BA59F-7166-7744-B205-7FE52229D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099" y="1979797"/>
            <a:ext cx="8155899" cy="4445765"/>
          </a:xfrm>
          <a:prstGeom prst="rect">
            <a:avLst/>
          </a:prstGeom>
        </p:spPr>
      </p:pic>
      <p:sp>
        <p:nvSpPr>
          <p:cNvPr id="9" name="Rectangle 8">
            <a:extLst>
              <a:ext uri="{FF2B5EF4-FFF2-40B4-BE49-F238E27FC236}">
                <a16:creationId xmlns:a16="http://schemas.microsoft.com/office/drawing/2014/main" id="{81182E1C-B33C-8843-89A1-8C061B165F9C}"/>
              </a:ext>
            </a:extLst>
          </p:cNvPr>
          <p:cNvSpPr/>
          <p:nvPr/>
        </p:nvSpPr>
        <p:spPr>
          <a:xfrm>
            <a:off x="1630934" y="1534427"/>
            <a:ext cx="8929563" cy="369332"/>
          </a:xfrm>
          <a:prstGeom prst="rect">
            <a:avLst/>
          </a:prstGeom>
        </p:spPr>
        <p:txBody>
          <a:bodyPr wrap="square">
            <a:spAutoFit/>
          </a:bodyPr>
          <a:lstStyle/>
          <a:p>
            <a:pPr algn="ctr"/>
            <a:r>
              <a:rPr lang="en-US" b="1" dirty="0">
                <a:solidFill>
                  <a:schemeClr val="accent3">
                    <a:lumMod val="50000"/>
                  </a:schemeClr>
                </a:solidFill>
                <a:latin typeface="Calibri" panose="020F0502020204030204" pitchFamily="34" charset="0"/>
                <a:cs typeface="Calibri" panose="020F0502020204030204" pitchFamily="34" charset="0"/>
              </a:rPr>
              <a:t>The features are the output vectors of BERT for the [CLS] token (position #0)</a:t>
            </a:r>
          </a:p>
        </p:txBody>
      </p:sp>
    </p:spTree>
    <p:extLst>
      <p:ext uri="{BB962C8B-B14F-4D97-AF65-F5344CB8AC3E}">
        <p14:creationId xmlns:p14="http://schemas.microsoft.com/office/powerpoint/2010/main" val="27056828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179</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6" name="Picture 5">
            <a:extLst>
              <a:ext uri="{FF2B5EF4-FFF2-40B4-BE49-F238E27FC236}">
                <a16:creationId xmlns:a16="http://schemas.microsoft.com/office/drawing/2014/main" id="{4EB012E9-D4FE-094C-8DFB-B70E98CFDF60}"/>
              </a:ext>
            </a:extLst>
          </p:cNvPr>
          <p:cNvPicPr>
            <a:picLocks noChangeAspect="1"/>
          </p:cNvPicPr>
          <p:nvPr/>
        </p:nvPicPr>
        <p:blipFill rotWithShape="1">
          <a:blip r:embed="rId3">
            <a:extLst>
              <a:ext uri="{28A0092B-C50C-407E-A947-70E740481C1C}">
                <a14:useLocalDpi xmlns:a14="http://schemas.microsoft.com/office/drawing/2010/main" val="0"/>
              </a:ext>
            </a:extLst>
          </a:blip>
          <a:srcRect l="15962" r="13461"/>
          <a:stretch/>
        </p:blipFill>
        <p:spPr>
          <a:xfrm>
            <a:off x="2661228" y="1246656"/>
            <a:ext cx="7281893" cy="5238222"/>
          </a:xfrm>
          <a:prstGeom prst="rect">
            <a:avLst/>
          </a:prstGeom>
        </p:spPr>
      </p:pic>
      <p:sp>
        <p:nvSpPr>
          <p:cNvPr id="10" name="Rectangle 9">
            <a:extLst>
              <a:ext uri="{FF2B5EF4-FFF2-40B4-BE49-F238E27FC236}">
                <a16:creationId xmlns:a16="http://schemas.microsoft.com/office/drawing/2014/main" id="{59FFD5EC-9FD5-674D-8DFC-4C01ECFD98D2}"/>
              </a:ext>
            </a:extLst>
          </p:cNvPr>
          <p:cNvSpPr/>
          <p:nvPr/>
        </p:nvSpPr>
        <p:spPr>
          <a:xfrm>
            <a:off x="1705332" y="253465"/>
            <a:ext cx="8855164" cy="923330"/>
          </a:xfrm>
          <a:prstGeom prst="rect">
            <a:avLst/>
          </a:prstGeom>
          <a:solidFill>
            <a:srgbClr val="FFD579"/>
          </a:solidFill>
        </p:spPr>
        <p:txBody>
          <a:bodyPr wrap="square">
            <a:spAutoFit/>
          </a:bodyPr>
          <a:lstStyle/>
          <a:p>
            <a:r>
              <a:rPr lang="en-US" dirty="0">
                <a:latin typeface="Courier" pitchFamily="2" charset="0"/>
              </a:rPr>
              <a:t>labels </a:t>
            </a:r>
            <a:r>
              <a:rPr lang="en-US" dirty="0">
                <a:solidFill>
                  <a:srgbClr val="666666"/>
                </a:solidFill>
                <a:latin typeface="Courier" pitchFamily="2" charset="0"/>
              </a:rPr>
              <a:t>=</a:t>
            </a:r>
            <a:r>
              <a:rPr lang="en-US" dirty="0">
                <a:latin typeface="Courier" pitchFamily="2" charset="0"/>
              </a:rPr>
              <a:t> </a:t>
            </a:r>
            <a:r>
              <a:rPr lang="en-US" dirty="0" err="1">
                <a:latin typeface="Courier" pitchFamily="2" charset="0"/>
              </a:rPr>
              <a:t>df</a:t>
            </a:r>
            <a:r>
              <a:rPr lang="en-US" dirty="0">
                <a:latin typeface="Courier" pitchFamily="2" charset="0"/>
              </a:rPr>
              <a:t>[</a:t>
            </a:r>
            <a:r>
              <a:rPr lang="en-US" dirty="0">
                <a:solidFill>
                  <a:srgbClr val="666666"/>
                </a:solidFill>
                <a:latin typeface="Courier" pitchFamily="2" charset="0"/>
              </a:rPr>
              <a:t>1</a:t>
            </a:r>
            <a:r>
              <a:rPr lang="en-US" dirty="0">
                <a:latin typeface="Courier" pitchFamily="2" charset="0"/>
              </a:rPr>
              <a:t>]</a:t>
            </a:r>
          </a:p>
          <a:p>
            <a:r>
              <a:rPr lang="en-US" dirty="0" err="1">
                <a:latin typeface="Courier" pitchFamily="2" charset="0"/>
              </a:rPr>
              <a:t>train_features</a:t>
            </a:r>
            <a:r>
              <a:rPr lang="en-US" dirty="0">
                <a:latin typeface="Courier" pitchFamily="2" charset="0"/>
              </a:rPr>
              <a:t>, </a:t>
            </a:r>
            <a:r>
              <a:rPr lang="en-US" dirty="0" err="1">
                <a:latin typeface="Courier" pitchFamily="2" charset="0"/>
              </a:rPr>
              <a:t>test_features</a:t>
            </a:r>
            <a:r>
              <a:rPr lang="en-US" dirty="0">
                <a:latin typeface="Courier" pitchFamily="2" charset="0"/>
              </a:rPr>
              <a:t>, </a:t>
            </a:r>
            <a:r>
              <a:rPr lang="en-US" dirty="0" err="1">
                <a:latin typeface="Courier" pitchFamily="2" charset="0"/>
              </a:rPr>
              <a:t>train_labels</a:t>
            </a:r>
            <a:r>
              <a:rPr lang="en-US" dirty="0">
                <a:latin typeface="Courier" pitchFamily="2" charset="0"/>
              </a:rPr>
              <a:t>, </a:t>
            </a:r>
            <a:r>
              <a:rPr lang="en-US" dirty="0" err="1">
                <a:latin typeface="Courier" pitchFamily="2" charset="0"/>
              </a:rPr>
              <a:t>test_labels</a:t>
            </a:r>
            <a:r>
              <a:rPr lang="en-US" dirty="0">
                <a:latin typeface="Courier" pitchFamily="2" charset="0"/>
              </a:rPr>
              <a:t> </a:t>
            </a:r>
            <a:r>
              <a:rPr lang="en-US" dirty="0">
                <a:solidFill>
                  <a:srgbClr val="666666"/>
                </a:solidFill>
                <a:latin typeface="Courier" pitchFamily="2" charset="0"/>
              </a:rPr>
              <a:t>=</a:t>
            </a:r>
            <a:r>
              <a:rPr lang="en-US" dirty="0">
                <a:latin typeface="Courier" pitchFamily="2" charset="0"/>
              </a:rPr>
              <a:t> </a:t>
            </a:r>
            <a:r>
              <a:rPr lang="en-US" dirty="0" err="1">
                <a:latin typeface="Courier" pitchFamily="2" charset="0"/>
              </a:rPr>
              <a:t>train_test_split</a:t>
            </a:r>
            <a:r>
              <a:rPr lang="en-US" dirty="0">
                <a:latin typeface="Courier" pitchFamily="2" charset="0"/>
              </a:rPr>
              <a:t>(features, labels)</a:t>
            </a:r>
          </a:p>
        </p:txBody>
      </p:sp>
    </p:spTree>
    <p:extLst>
      <p:ext uri="{BB962C8B-B14F-4D97-AF65-F5344CB8AC3E}">
        <p14:creationId xmlns:p14="http://schemas.microsoft.com/office/powerpoint/2010/main" val="3306614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3851" y="1370928"/>
            <a:ext cx="8576422" cy="5283013"/>
            <a:chOff x="187431" y="1553717"/>
            <a:chExt cx="9719945" cy="5987415"/>
          </a:xfrm>
        </p:grpSpPr>
        <p:sp>
          <p:nvSpPr>
            <p:cNvPr id="3" name="object 3"/>
            <p:cNvSpPr/>
            <p:nvPr/>
          </p:nvSpPr>
          <p:spPr>
            <a:xfrm>
              <a:off x="744473" y="1553717"/>
              <a:ext cx="8839200" cy="5340096"/>
            </a:xfrm>
            <a:prstGeom prst="rect">
              <a:avLst/>
            </a:prstGeom>
            <a:blipFill>
              <a:blip r:embed="rId2"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4" name="object 4"/>
            <p:cNvSpPr/>
            <p:nvPr/>
          </p:nvSpPr>
          <p:spPr>
            <a:xfrm>
              <a:off x="802386" y="1553717"/>
              <a:ext cx="9104376" cy="4742687"/>
            </a:xfrm>
            <a:prstGeom prst="rect">
              <a:avLst/>
            </a:prstGeom>
            <a:blipFill>
              <a:blip r:embed="rId3"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5" name="object 5"/>
            <p:cNvSpPr/>
            <p:nvPr/>
          </p:nvSpPr>
          <p:spPr>
            <a:xfrm>
              <a:off x="244601" y="1553717"/>
              <a:ext cx="9607296" cy="5340096"/>
            </a:xfrm>
            <a:prstGeom prst="rect">
              <a:avLst/>
            </a:prstGeom>
            <a:blipFill>
              <a:blip r:embed="rId4"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6" name="object 6"/>
            <p:cNvSpPr/>
            <p:nvPr/>
          </p:nvSpPr>
          <p:spPr>
            <a:xfrm>
              <a:off x="187431" y="1687220"/>
              <a:ext cx="9662795" cy="5854065"/>
            </a:xfrm>
            <a:custGeom>
              <a:avLst/>
              <a:gdLst/>
              <a:ahLst/>
              <a:cxnLst/>
              <a:rect l="l" t="t" r="r" b="b"/>
              <a:pathLst>
                <a:path w="9662795" h="5854065">
                  <a:moveTo>
                    <a:pt x="9662218" y="0"/>
                  </a:moveTo>
                  <a:lnTo>
                    <a:pt x="0" y="0"/>
                  </a:lnTo>
                  <a:lnTo>
                    <a:pt x="0" y="5853775"/>
                  </a:lnTo>
                  <a:lnTo>
                    <a:pt x="9662218" y="5853775"/>
                  </a:lnTo>
                  <a:lnTo>
                    <a:pt x="9662218" y="0"/>
                  </a:lnTo>
                  <a:close/>
                </a:path>
              </a:pathLst>
            </a:custGeom>
            <a:solidFill>
              <a:srgbClr val="FFFFFF"/>
            </a:solidFill>
          </p:spPr>
          <p:txBody>
            <a:bodyPr wrap="square" lIns="0" tIns="0" rIns="0" bIns="0" rtlCol="0"/>
            <a:lstStyle/>
            <a:p>
              <a:pPr defTabSz="806867">
                <a:defRPr/>
              </a:pPr>
              <a:endParaRPr sz="1588">
                <a:solidFill>
                  <a:prstClr val="black"/>
                </a:solidFill>
                <a:latin typeface="Calibri"/>
              </a:endParaRPr>
            </a:p>
          </p:txBody>
        </p:sp>
        <p:sp>
          <p:nvSpPr>
            <p:cNvPr id="7" name="object 7"/>
            <p:cNvSpPr/>
            <p:nvPr/>
          </p:nvSpPr>
          <p:spPr>
            <a:xfrm>
              <a:off x="3338321" y="1648205"/>
              <a:ext cx="6001512" cy="4946904"/>
            </a:xfrm>
            <a:prstGeom prst="rect">
              <a:avLst/>
            </a:prstGeom>
            <a:blipFill>
              <a:blip r:embed="rId5" cstate="print"/>
              <a:stretch>
                <a:fillRect/>
              </a:stretch>
            </a:blipFill>
          </p:spPr>
          <p:txBody>
            <a:bodyPr wrap="square" lIns="0" tIns="0" rIns="0" bIns="0" rtlCol="0"/>
            <a:lstStyle/>
            <a:p>
              <a:pPr defTabSz="806867">
                <a:defRPr/>
              </a:pPr>
              <a:endParaRPr sz="1588">
                <a:solidFill>
                  <a:prstClr val="black"/>
                </a:solidFill>
                <a:latin typeface="Calibri"/>
              </a:endParaRPr>
            </a:p>
          </p:txBody>
        </p:sp>
      </p:grpSp>
      <p:sp>
        <p:nvSpPr>
          <p:cNvPr id="8" name="object 8"/>
          <p:cNvSpPr txBox="1">
            <a:spLocks noGrp="1"/>
          </p:cNvSpPr>
          <p:nvPr>
            <p:ph type="title"/>
          </p:nvPr>
        </p:nvSpPr>
        <p:spPr>
          <a:xfrm>
            <a:off x="656948" y="80880"/>
            <a:ext cx="10981677" cy="1230111"/>
          </a:xfrm>
          <a:prstGeom prst="rect">
            <a:avLst/>
          </a:prstGeom>
        </p:spPr>
        <p:txBody>
          <a:bodyPr vert="horz" lIns="91440" tIns="45720" rIns="91440" bIns="45720" rtlCol="0" anchor="ctr">
            <a:normAutofit fontScale="90000"/>
          </a:bodyPr>
          <a:lstStyle/>
          <a:p>
            <a:r>
              <a:rPr dirty="0"/>
              <a:t>Word meaning as a neural word vector</a:t>
            </a:r>
            <a:r>
              <a:rPr lang="en-US" dirty="0"/>
              <a:t>:</a:t>
            </a:r>
            <a:r>
              <a:rPr dirty="0"/>
              <a:t> visualization</a:t>
            </a:r>
          </a:p>
        </p:txBody>
      </p:sp>
      <p:sp>
        <p:nvSpPr>
          <p:cNvPr id="9" name="object 9"/>
          <p:cNvSpPr txBox="1"/>
          <p:nvPr/>
        </p:nvSpPr>
        <p:spPr>
          <a:xfrm>
            <a:off x="3651976" y="2384837"/>
            <a:ext cx="561975" cy="2127279"/>
          </a:xfrm>
          <a:prstGeom prst="rect">
            <a:avLst/>
          </a:prstGeom>
        </p:spPr>
        <p:txBody>
          <a:bodyPr vert="horz" wrap="square" lIns="0" tIns="11206" rIns="0" bIns="0" rtlCol="0">
            <a:spAutoFit/>
          </a:bodyPr>
          <a:lstStyle/>
          <a:p>
            <a:pPr marL="106462" defTabSz="806867">
              <a:spcBef>
                <a:spcPts val="88"/>
              </a:spcBef>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286</a:t>
            </a:r>
            <a:endParaRPr sz="1500">
              <a:solidFill>
                <a:prstClr val="black"/>
              </a:solidFill>
              <a:latin typeface="Trebuchet MS"/>
              <a:cs typeface="Trebuchet MS"/>
            </a:endParaRPr>
          </a:p>
          <a:p>
            <a:pPr marL="106462" defTabSz="806867">
              <a:spcBef>
                <a:spcPts val="62"/>
              </a:spcBef>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792</a:t>
            </a:r>
            <a:endParaRPr sz="1500">
              <a:solidFill>
                <a:prstClr val="black"/>
              </a:solidFill>
              <a:latin typeface="Trebuchet MS"/>
              <a:cs typeface="Trebuchet MS"/>
            </a:endParaRPr>
          </a:p>
          <a:p>
            <a:pPr marL="11206" defTabSz="806867">
              <a:lnSpc>
                <a:spcPts val="1791"/>
              </a:lnSpc>
              <a:spcBef>
                <a:spcPts val="44"/>
              </a:spcBef>
              <a:defRPr/>
            </a:pPr>
            <a:r>
              <a:rPr sz="1500" spc="-31" dirty="0">
                <a:solidFill>
                  <a:prstClr val="black"/>
                </a:solidFill>
                <a:latin typeface="Trebuchet MS"/>
                <a:cs typeface="Trebuchet MS"/>
              </a:rPr>
              <a:t>−</a:t>
            </a:r>
            <a:r>
              <a:rPr sz="1500" spc="-22" dirty="0">
                <a:solidFill>
                  <a:prstClr val="black"/>
                </a:solidFill>
                <a:latin typeface="Trebuchet MS"/>
                <a:cs typeface="Trebuchet MS"/>
              </a:rPr>
              <a:t>0</a:t>
            </a:r>
            <a:r>
              <a:rPr sz="1500" spc="-168" dirty="0">
                <a:solidFill>
                  <a:prstClr val="black"/>
                </a:solidFill>
                <a:latin typeface="Trebuchet MS"/>
                <a:cs typeface="Trebuchet MS"/>
              </a:rPr>
              <a:t>.</a:t>
            </a:r>
            <a:r>
              <a:rPr sz="1500" spc="-13" dirty="0">
                <a:solidFill>
                  <a:prstClr val="black"/>
                </a:solidFill>
                <a:latin typeface="Trebuchet MS"/>
                <a:cs typeface="Trebuchet MS"/>
              </a:rPr>
              <a:t>17</a:t>
            </a:r>
            <a:r>
              <a:rPr sz="1500" spc="-26" dirty="0">
                <a:solidFill>
                  <a:prstClr val="black"/>
                </a:solidFill>
                <a:latin typeface="Trebuchet MS"/>
                <a:cs typeface="Trebuchet MS"/>
              </a:rPr>
              <a:t>7</a:t>
            </a:r>
            <a:endParaRPr sz="1500">
              <a:solidFill>
                <a:prstClr val="black"/>
              </a:solidFill>
              <a:latin typeface="Trebuchet MS"/>
              <a:cs typeface="Trebuchet MS"/>
            </a:endParaRPr>
          </a:p>
          <a:p>
            <a:pPr marL="11206" defTabSz="806867">
              <a:lnSpc>
                <a:spcPts val="1791"/>
              </a:lnSpc>
              <a:defRPr/>
            </a:pPr>
            <a:r>
              <a:rPr sz="1500" spc="-31" dirty="0">
                <a:solidFill>
                  <a:prstClr val="black"/>
                </a:solidFill>
                <a:latin typeface="Trebuchet MS"/>
                <a:cs typeface="Trebuchet MS"/>
              </a:rPr>
              <a:t>−</a:t>
            </a:r>
            <a:r>
              <a:rPr sz="1500" spc="-22" dirty="0">
                <a:solidFill>
                  <a:prstClr val="black"/>
                </a:solidFill>
                <a:latin typeface="Trebuchet MS"/>
                <a:cs typeface="Trebuchet MS"/>
              </a:rPr>
              <a:t>0</a:t>
            </a:r>
            <a:r>
              <a:rPr sz="1500" spc="-168" dirty="0">
                <a:solidFill>
                  <a:prstClr val="black"/>
                </a:solidFill>
                <a:latin typeface="Trebuchet MS"/>
                <a:cs typeface="Trebuchet MS"/>
              </a:rPr>
              <a:t>.</a:t>
            </a:r>
            <a:r>
              <a:rPr sz="1500" spc="-13" dirty="0">
                <a:solidFill>
                  <a:prstClr val="black"/>
                </a:solidFill>
                <a:latin typeface="Trebuchet MS"/>
                <a:cs typeface="Trebuchet MS"/>
              </a:rPr>
              <a:t>10</a:t>
            </a:r>
            <a:r>
              <a:rPr sz="1500" spc="-26" dirty="0">
                <a:solidFill>
                  <a:prstClr val="black"/>
                </a:solidFill>
                <a:latin typeface="Trebuchet MS"/>
                <a:cs typeface="Trebuchet MS"/>
              </a:rPr>
              <a:t>7</a:t>
            </a:r>
            <a:endParaRPr sz="1500">
              <a:solidFill>
                <a:prstClr val="black"/>
              </a:solidFill>
              <a:latin typeface="Trebuchet MS"/>
              <a:cs typeface="Trebuchet MS"/>
            </a:endParaRPr>
          </a:p>
          <a:p>
            <a:pPr marL="106462" defTabSz="806867">
              <a:spcBef>
                <a:spcPts val="40"/>
              </a:spcBef>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109</a:t>
            </a:r>
            <a:endParaRPr sz="1500">
              <a:solidFill>
                <a:prstClr val="black"/>
              </a:solidFill>
              <a:latin typeface="Trebuchet MS"/>
              <a:cs typeface="Trebuchet MS"/>
            </a:endParaRPr>
          </a:p>
          <a:p>
            <a:pPr marL="11206" defTabSz="806867">
              <a:spcBef>
                <a:spcPts val="66"/>
              </a:spcBef>
              <a:defRPr/>
            </a:pPr>
            <a:r>
              <a:rPr sz="1500" spc="-31" dirty="0">
                <a:solidFill>
                  <a:prstClr val="black"/>
                </a:solidFill>
                <a:latin typeface="Trebuchet MS"/>
                <a:cs typeface="Trebuchet MS"/>
              </a:rPr>
              <a:t>−</a:t>
            </a:r>
            <a:r>
              <a:rPr sz="1500" spc="-22" dirty="0">
                <a:solidFill>
                  <a:prstClr val="black"/>
                </a:solidFill>
                <a:latin typeface="Trebuchet MS"/>
                <a:cs typeface="Trebuchet MS"/>
              </a:rPr>
              <a:t>0</a:t>
            </a:r>
            <a:r>
              <a:rPr sz="1500" spc="-168" dirty="0">
                <a:solidFill>
                  <a:prstClr val="black"/>
                </a:solidFill>
                <a:latin typeface="Trebuchet MS"/>
                <a:cs typeface="Trebuchet MS"/>
              </a:rPr>
              <a:t>.</a:t>
            </a:r>
            <a:r>
              <a:rPr sz="1500" spc="-13" dirty="0">
                <a:solidFill>
                  <a:prstClr val="black"/>
                </a:solidFill>
                <a:latin typeface="Trebuchet MS"/>
                <a:cs typeface="Trebuchet MS"/>
              </a:rPr>
              <a:t>54</a:t>
            </a:r>
            <a:r>
              <a:rPr sz="1500" spc="-26" dirty="0">
                <a:solidFill>
                  <a:prstClr val="black"/>
                </a:solidFill>
                <a:latin typeface="Trebuchet MS"/>
                <a:cs typeface="Trebuchet MS"/>
              </a:rPr>
              <a:t>2</a:t>
            </a:r>
            <a:endParaRPr sz="1500">
              <a:solidFill>
                <a:prstClr val="black"/>
              </a:solidFill>
              <a:latin typeface="Trebuchet MS"/>
              <a:cs typeface="Trebuchet MS"/>
            </a:endParaRPr>
          </a:p>
          <a:p>
            <a:pPr marL="106462" defTabSz="806867">
              <a:spcBef>
                <a:spcPts val="40"/>
              </a:spcBef>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349</a:t>
            </a:r>
            <a:endParaRPr sz="1500">
              <a:solidFill>
                <a:prstClr val="black"/>
              </a:solidFill>
              <a:latin typeface="Trebuchet MS"/>
              <a:cs typeface="Trebuchet MS"/>
            </a:endParaRPr>
          </a:p>
          <a:p>
            <a:pPr marL="106462" defTabSz="806867">
              <a:lnSpc>
                <a:spcPts val="1777"/>
              </a:lnSpc>
              <a:spcBef>
                <a:spcPts val="66"/>
              </a:spcBef>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271</a:t>
            </a:r>
            <a:endParaRPr sz="1500">
              <a:solidFill>
                <a:prstClr val="black"/>
              </a:solidFill>
              <a:latin typeface="Trebuchet MS"/>
              <a:cs typeface="Trebuchet MS"/>
            </a:endParaRPr>
          </a:p>
          <a:p>
            <a:pPr marL="106462" defTabSz="806867">
              <a:lnSpc>
                <a:spcPts val="1777"/>
              </a:lnSpc>
              <a:defRPr/>
            </a:pPr>
            <a:r>
              <a:rPr sz="1500" spc="-106" dirty="0">
                <a:solidFill>
                  <a:prstClr val="black"/>
                </a:solidFill>
                <a:latin typeface="Trebuchet MS"/>
                <a:cs typeface="Trebuchet MS"/>
              </a:rPr>
              <a:t>0</a:t>
            </a:r>
            <a:r>
              <a:rPr sz="1500" spc="-75" dirty="0">
                <a:solidFill>
                  <a:prstClr val="black"/>
                </a:solidFill>
                <a:latin typeface="Trebuchet MS"/>
                <a:cs typeface="Trebuchet MS"/>
              </a:rPr>
              <a:t>.</a:t>
            </a:r>
            <a:r>
              <a:rPr sz="1500" spc="-13" dirty="0">
                <a:solidFill>
                  <a:prstClr val="black"/>
                </a:solidFill>
                <a:latin typeface="Trebuchet MS"/>
                <a:cs typeface="Trebuchet MS"/>
              </a:rPr>
              <a:t>487</a:t>
            </a:r>
            <a:endParaRPr sz="1500">
              <a:solidFill>
                <a:prstClr val="black"/>
              </a:solidFill>
              <a:latin typeface="Trebuchet MS"/>
              <a:cs typeface="Trebuchet MS"/>
            </a:endParaRPr>
          </a:p>
        </p:txBody>
      </p:sp>
      <p:sp>
        <p:nvSpPr>
          <p:cNvPr id="10" name="object 10"/>
          <p:cNvSpPr/>
          <p:nvPr/>
        </p:nvSpPr>
        <p:spPr>
          <a:xfrm>
            <a:off x="3498711" y="2365675"/>
            <a:ext cx="1020296" cy="2172821"/>
          </a:xfrm>
          <a:custGeom>
            <a:avLst/>
            <a:gdLst/>
            <a:ahLst/>
            <a:cxnLst/>
            <a:rect l="l" t="t" r="r" b="b"/>
            <a:pathLst>
              <a:path w="1156335" h="2462529">
                <a:moveTo>
                  <a:pt x="192705" y="2462090"/>
                </a:moveTo>
                <a:lnTo>
                  <a:pt x="148519" y="2457000"/>
                </a:lnTo>
                <a:lnTo>
                  <a:pt x="107958" y="2442502"/>
                </a:lnTo>
                <a:lnTo>
                  <a:pt x="72177" y="2419753"/>
                </a:lnTo>
                <a:lnTo>
                  <a:pt x="42335" y="2389910"/>
                </a:lnTo>
                <a:lnTo>
                  <a:pt x="19586" y="2354130"/>
                </a:lnTo>
                <a:lnTo>
                  <a:pt x="5089" y="2313569"/>
                </a:lnTo>
                <a:lnTo>
                  <a:pt x="0" y="2269386"/>
                </a:lnTo>
                <a:lnTo>
                  <a:pt x="0" y="192705"/>
                </a:lnTo>
                <a:lnTo>
                  <a:pt x="5089" y="148519"/>
                </a:lnTo>
                <a:lnTo>
                  <a:pt x="19586" y="107958"/>
                </a:lnTo>
                <a:lnTo>
                  <a:pt x="42335" y="72177"/>
                </a:lnTo>
                <a:lnTo>
                  <a:pt x="72177" y="42335"/>
                </a:lnTo>
                <a:lnTo>
                  <a:pt x="107958" y="19586"/>
                </a:lnTo>
                <a:lnTo>
                  <a:pt x="148519" y="5089"/>
                </a:lnTo>
                <a:lnTo>
                  <a:pt x="192705" y="0"/>
                </a:lnTo>
              </a:path>
              <a:path w="1156335" h="2462529">
                <a:moveTo>
                  <a:pt x="963496" y="0"/>
                </a:moveTo>
                <a:lnTo>
                  <a:pt x="1007680" y="5089"/>
                </a:lnTo>
                <a:lnTo>
                  <a:pt x="1048241" y="19586"/>
                </a:lnTo>
                <a:lnTo>
                  <a:pt x="1084022" y="42335"/>
                </a:lnTo>
                <a:lnTo>
                  <a:pt x="1113865" y="72177"/>
                </a:lnTo>
                <a:lnTo>
                  <a:pt x="1136614" y="107958"/>
                </a:lnTo>
                <a:lnTo>
                  <a:pt x="1151112" y="148519"/>
                </a:lnTo>
                <a:lnTo>
                  <a:pt x="1156202" y="192705"/>
                </a:lnTo>
                <a:lnTo>
                  <a:pt x="1156202" y="2269386"/>
                </a:lnTo>
                <a:lnTo>
                  <a:pt x="1151112" y="2313569"/>
                </a:lnTo>
                <a:lnTo>
                  <a:pt x="1136614" y="2354130"/>
                </a:lnTo>
                <a:lnTo>
                  <a:pt x="1113865" y="2389910"/>
                </a:lnTo>
                <a:lnTo>
                  <a:pt x="1084022" y="2419753"/>
                </a:lnTo>
                <a:lnTo>
                  <a:pt x="1048241" y="2442502"/>
                </a:lnTo>
                <a:lnTo>
                  <a:pt x="1007680" y="2457000"/>
                </a:lnTo>
                <a:lnTo>
                  <a:pt x="963496" y="246209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1" name="object 11"/>
          <p:cNvSpPr txBox="1"/>
          <p:nvPr/>
        </p:nvSpPr>
        <p:spPr>
          <a:xfrm>
            <a:off x="2118324" y="3338682"/>
            <a:ext cx="778809" cy="269399"/>
          </a:xfrm>
          <a:prstGeom prst="rect">
            <a:avLst/>
          </a:prstGeom>
        </p:spPr>
        <p:txBody>
          <a:bodyPr vert="horz" wrap="square" lIns="0" tIns="11206" rIns="0" bIns="0" rtlCol="0">
            <a:spAutoFit/>
          </a:bodyPr>
          <a:lstStyle/>
          <a:p>
            <a:pPr marL="11206" defTabSz="806867">
              <a:spcBef>
                <a:spcPts val="88"/>
              </a:spcBef>
              <a:defRPr/>
            </a:pPr>
            <a:r>
              <a:rPr sz="1677" i="1" spc="-115" dirty="0">
                <a:solidFill>
                  <a:srgbClr val="3A87FF"/>
                </a:solidFill>
                <a:latin typeface="Trebuchet MS"/>
                <a:cs typeface="Trebuchet MS"/>
              </a:rPr>
              <a:t>expect</a:t>
            </a:r>
            <a:r>
              <a:rPr sz="1677" i="1" spc="168" dirty="0">
                <a:solidFill>
                  <a:srgbClr val="3A87FF"/>
                </a:solidFill>
                <a:latin typeface="Trebuchet MS"/>
                <a:cs typeface="Trebuchet MS"/>
              </a:rPr>
              <a:t> </a:t>
            </a:r>
            <a:r>
              <a:rPr sz="1677" spc="-49" dirty="0">
                <a:solidFill>
                  <a:prstClr val="black"/>
                </a:solidFill>
                <a:latin typeface="Trebuchet MS"/>
                <a:cs typeface="Trebuchet MS"/>
              </a:rPr>
              <a:t>=</a:t>
            </a:r>
            <a:endParaRPr sz="1677">
              <a:solidFill>
                <a:prstClr val="black"/>
              </a:solidFill>
              <a:latin typeface="Trebuchet MS"/>
              <a:cs typeface="Trebuchet MS"/>
            </a:endParaRPr>
          </a:p>
        </p:txBody>
      </p:sp>
      <p:sp>
        <p:nvSpPr>
          <p:cNvPr id="13" name="TextBox 12">
            <a:extLst>
              <a:ext uri="{FF2B5EF4-FFF2-40B4-BE49-F238E27FC236}">
                <a16:creationId xmlns:a16="http://schemas.microsoft.com/office/drawing/2014/main" id="{73587027-C38C-4AC1-B259-95200EA7BFF6}"/>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835091"/>
          </a:xfrm>
        </p:spPr>
        <p:txBody>
          <a:bodyPr vert="horz" lIns="91440" tIns="45720" rIns="91440" bIns="45720" rtlCol="0" anchor="ctr">
            <a:normAutofit fontScale="90000"/>
          </a:bodyPr>
          <a:lstStyle/>
          <a:p>
            <a:r>
              <a:rPr lang="en-US" dirty="0"/>
              <a:t>Score Benchmarks</a:t>
            </a:r>
            <a:br>
              <a:rPr lang="en-US" dirty="0"/>
            </a:br>
            <a:r>
              <a:rPr lang="en-US" dirty="0"/>
              <a:t>Logistic Regression Model </a:t>
            </a:r>
            <a:br>
              <a:rPr lang="en-US" dirty="0"/>
            </a:br>
            <a:r>
              <a:rPr lang="en-US" dirty="0"/>
              <a:t>on SST-2 Dataset </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180</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
        <p:nvSpPr>
          <p:cNvPr id="3" name="Rectangle 2">
            <a:extLst>
              <a:ext uri="{FF2B5EF4-FFF2-40B4-BE49-F238E27FC236}">
                <a16:creationId xmlns:a16="http://schemas.microsoft.com/office/drawing/2014/main" id="{CDD12EE1-A995-1A41-A181-1571C4DBB660}"/>
              </a:ext>
            </a:extLst>
          </p:cNvPr>
          <p:cNvSpPr/>
          <p:nvPr/>
        </p:nvSpPr>
        <p:spPr>
          <a:xfrm>
            <a:off x="1739516" y="2129160"/>
            <a:ext cx="8712968" cy="4154984"/>
          </a:xfrm>
          <a:prstGeom prst="rect">
            <a:avLst/>
          </a:prstGeom>
          <a:solidFill>
            <a:srgbClr val="FFD579"/>
          </a:solidFill>
        </p:spPr>
        <p:txBody>
          <a:bodyPr wrap="square">
            <a:spAutoFit/>
          </a:bodyPr>
          <a:lstStyle/>
          <a:p>
            <a:r>
              <a:rPr lang="en-US" sz="2400" dirty="0">
                <a:latin typeface="Courier" pitchFamily="2" charset="0"/>
              </a:rPr>
              <a:t># Training</a:t>
            </a:r>
          </a:p>
          <a:p>
            <a:r>
              <a:rPr lang="en-US" sz="2400" dirty="0" err="1">
                <a:latin typeface="Courier" pitchFamily="2" charset="0"/>
              </a:rPr>
              <a:t>lr_clf</a:t>
            </a:r>
            <a:r>
              <a:rPr lang="en-US" sz="2400" dirty="0">
                <a:latin typeface="Courier" pitchFamily="2" charset="0"/>
              </a:rPr>
              <a:t> </a:t>
            </a:r>
            <a:r>
              <a:rPr lang="en-US" sz="2400" dirty="0">
                <a:solidFill>
                  <a:srgbClr val="666666"/>
                </a:solidFill>
                <a:latin typeface="Courier" pitchFamily="2" charset="0"/>
              </a:rPr>
              <a:t>=</a:t>
            </a:r>
            <a:r>
              <a:rPr lang="en-US" sz="2400" dirty="0">
                <a:latin typeface="Courier" pitchFamily="2" charset="0"/>
              </a:rPr>
              <a:t> </a:t>
            </a:r>
            <a:r>
              <a:rPr lang="en-US" sz="2400" dirty="0" err="1">
                <a:latin typeface="Courier" pitchFamily="2" charset="0"/>
              </a:rPr>
              <a:t>LogisticRegression</a:t>
            </a:r>
            <a:r>
              <a:rPr lang="en-US" sz="2400" dirty="0">
                <a:latin typeface="Courier" pitchFamily="2" charset="0"/>
              </a:rPr>
              <a:t>() </a:t>
            </a:r>
          </a:p>
          <a:p>
            <a:r>
              <a:rPr lang="en-US" sz="2400" dirty="0" err="1">
                <a:latin typeface="Courier" pitchFamily="2" charset="0"/>
              </a:rPr>
              <a:t>lr_clf</a:t>
            </a:r>
            <a:r>
              <a:rPr lang="en-US" sz="2400" dirty="0" err="1">
                <a:solidFill>
                  <a:srgbClr val="666666"/>
                </a:solidFill>
                <a:latin typeface="Courier" pitchFamily="2" charset="0"/>
              </a:rPr>
              <a:t>.</a:t>
            </a:r>
            <a:r>
              <a:rPr lang="en-US" sz="2400" dirty="0" err="1">
                <a:latin typeface="Courier" pitchFamily="2" charset="0"/>
              </a:rPr>
              <a:t>fit</a:t>
            </a:r>
            <a:r>
              <a:rPr lang="en-US" sz="2400" dirty="0">
                <a:latin typeface="Courier" pitchFamily="2" charset="0"/>
              </a:rPr>
              <a:t>(</a:t>
            </a:r>
            <a:r>
              <a:rPr lang="en-US" sz="2400" dirty="0" err="1">
                <a:latin typeface="Courier" pitchFamily="2" charset="0"/>
              </a:rPr>
              <a:t>train_features</a:t>
            </a:r>
            <a:r>
              <a:rPr lang="en-US" sz="2400" dirty="0">
                <a:latin typeface="Courier" pitchFamily="2" charset="0"/>
              </a:rPr>
              <a:t>, </a:t>
            </a:r>
            <a:r>
              <a:rPr lang="en-US" sz="2400" dirty="0" err="1">
                <a:latin typeface="Courier" pitchFamily="2" charset="0"/>
              </a:rPr>
              <a:t>train_labels</a:t>
            </a:r>
            <a:r>
              <a:rPr lang="en-US" sz="2400" dirty="0">
                <a:latin typeface="Courier" pitchFamily="2" charset="0"/>
              </a:rPr>
              <a:t>)</a:t>
            </a:r>
          </a:p>
          <a:p>
            <a:endParaRPr lang="en-US" sz="2400" dirty="0">
              <a:latin typeface="Courier" pitchFamily="2" charset="0"/>
            </a:endParaRPr>
          </a:p>
          <a:p>
            <a:r>
              <a:rPr lang="en-US" sz="2400" dirty="0">
                <a:latin typeface="Courier" pitchFamily="2" charset="0"/>
              </a:rPr>
              <a:t>#Testing</a:t>
            </a:r>
          </a:p>
          <a:p>
            <a:r>
              <a:rPr lang="en-US" sz="2400" dirty="0" err="1">
                <a:latin typeface="Courier" pitchFamily="2" charset="0"/>
              </a:rPr>
              <a:t>lr_clf.score</a:t>
            </a:r>
            <a:r>
              <a:rPr lang="en-US" sz="2400" dirty="0">
                <a:latin typeface="Courier" pitchFamily="2" charset="0"/>
              </a:rPr>
              <a:t>(</a:t>
            </a:r>
            <a:r>
              <a:rPr lang="en-US" sz="2400" dirty="0" err="1">
                <a:latin typeface="Courier" pitchFamily="2" charset="0"/>
              </a:rPr>
              <a:t>test_features</a:t>
            </a:r>
            <a:r>
              <a:rPr lang="en-US" sz="2400" dirty="0">
                <a:latin typeface="Courier" pitchFamily="2" charset="0"/>
              </a:rPr>
              <a:t>, </a:t>
            </a:r>
            <a:r>
              <a:rPr lang="en-US" sz="2400" dirty="0" err="1">
                <a:latin typeface="Courier" pitchFamily="2" charset="0"/>
              </a:rPr>
              <a:t>test_labels</a:t>
            </a:r>
            <a:r>
              <a:rPr lang="en-US" sz="2400" dirty="0">
                <a:latin typeface="Courier" pitchFamily="2" charset="0"/>
              </a:rPr>
              <a:t>)</a:t>
            </a:r>
          </a:p>
          <a:p>
            <a:endParaRPr lang="en-US" sz="2400" dirty="0">
              <a:latin typeface="Courier" pitchFamily="2" charset="0"/>
            </a:endParaRPr>
          </a:p>
          <a:p>
            <a:r>
              <a:rPr lang="en-US" sz="2400" dirty="0">
                <a:latin typeface="Courier" pitchFamily="2" charset="0"/>
              </a:rPr>
              <a:t># Accuracy: 81%</a:t>
            </a:r>
          </a:p>
          <a:p>
            <a:r>
              <a:rPr lang="en-US" sz="2400" dirty="0">
                <a:latin typeface="Courier" pitchFamily="2" charset="0"/>
              </a:rPr>
              <a:t># Highest accuracy: 96.8%</a:t>
            </a:r>
          </a:p>
          <a:p>
            <a:r>
              <a:rPr lang="en-US" sz="2400" dirty="0">
                <a:latin typeface="Courier" pitchFamily="2" charset="0"/>
              </a:rPr>
              <a:t># Fine-tuned </a:t>
            </a:r>
            <a:r>
              <a:rPr lang="en-US" sz="2400" dirty="0" err="1">
                <a:latin typeface="Courier" pitchFamily="2" charset="0"/>
              </a:rPr>
              <a:t>DistilBERT</a:t>
            </a:r>
            <a:r>
              <a:rPr lang="en-US" sz="2400" dirty="0">
                <a:latin typeface="Courier" pitchFamily="2" charset="0"/>
              </a:rPr>
              <a:t>: 90.7%</a:t>
            </a:r>
          </a:p>
          <a:p>
            <a:r>
              <a:rPr lang="en-US" sz="2400" dirty="0">
                <a:latin typeface="Courier" pitchFamily="2" charset="0"/>
              </a:rPr>
              <a:t># Full size BERT model: 94.9%</a:t>
            </a:r>
          </a:p>
        </p:txBody>
      </p:sp>
    </p:spTree>
    <p:extLst>
      <p:ext uri="{BB962C8B-B14F-4D97-AF65-F5344CB8AC3E}">
        <p14:creationId xmlns:p14="http://schemas.microsoft.com/office/powerpoint/2010/main" val="10964676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C77-E163-7A45-BB18-A9F32CEF22B7}"/>
              </a:ext>
            </a:extLst>
          </p:cNvPr>
          <p:cNvSpPr>
            <a:spLocks noGrp="1"/>
          </p:cNvSpPr>
          <p:nvPr>
            <p:ph type="title"/>
          </p:nvPr>
        </p:nvSpPr>
        <p:spPr>
          <a:xfrm>
            <a:off x="1913011" y="92940"/>
            <a:ext cx="8316987" cy="1406899"/>
          </a:xfrm>
        </p:spPr>
        <p:txBody>
          <a:bodyPr vert="horz" lIns="91440" tIns="45720" rIns="91440" bIns="45720" rtlCol="0" anchor="ctr">
            <a:normAutofit/>
          </a:bodyPr>
          <a:lstStyle/>
          <a:p>
            <a:r>
              <a:rPr lang="en-US" dirty="0"/>
              <a:t>Sentiment Classification: SST2</a:t>
            </a:r>
            <a:br>
              <a:rPr lang="en-US" dirty="0"/>
            </a:br>
            <a:r>
              <a:rPr lang="en-US" dirty="0"/>
              <a:t>Sentences from movie reviews</a:t>
            </a:r>
          </a:p>
        </p:txBody>
      </p:sp>
      <p:sp>
        <p:nvSpPr>
          <p:cNvPr id="4" name="Slide Number Placeholder 3">
            <a:extLst>
              <a:ext uri="{FF2B5EF4-FFF2-40B4-BE49-F238E27FC236}">
                <a16:creationId xmlns:a16="http://schemas.microsoft.com/office/drawing/2014/main" id="{46A8C1FA-86D9-1342-B972-661F1DF807B0}"/>
              </a:ext>
            </a:extLst>
          </p:cNvPr>
          <p:cNvSpPr>
            <a:spLocks noGrp="1"/>
          </p:cNvSpPr>
          <p:nvPr>
            <p:ph type="sldNum" sz="quarter" idx="12"/>
          </p:nvPr>
        </p:nvSpPr>
        <p:spPr/>
        <p:txBody>
          <a:bodyPr/>
          <a:lstStyle/>
          <a:p>
            <a:pPr>
              <a:defRPr/>
            </a:pPr>
            <a:fld id="{E78C9E75-97FD-45D9-8ED3-955348887BB1}" type="slidenum">
              <a:rPr lang="zh-TW" altLang="en-US" smtClean="0"/>
              <a:pPr>
                <a:defRPr/>
              </a:pPr>
              <a:t>181</a:t>
            </a:fld>
            <a:endParaRPr lang="zh-TW" altLang="en-US"/>
          </a:p>
        </p:txBody>
      </p:sp>
      <p:sp>
        <p:nvSpPr>
          <p:cNvPr id="7" name="TextBox 6">
            <a:extLst>
              <a:ext uri="{FF2B5EF4-FFF2-40B4-BE49-F238E27FC236}">
                <a16:creationId xmlns:a16="http://schemas.microsoft.com/office/drawing/2014/main" id="{8ED583D2-B965-8649-AB3D-3CB1A1AC6DA3}"/>
              </a:ext>
            </a:extLst>
          </p:cNvPr>
          <p:cNvSpPr txBox="1"/>
          <p:nvPr/>
        </p:nvSpPr>
        <p:spPr>
          <a:xfrm>
            <a:off x="2639616" y="6485274"/>
            <a:ext cx="6408712" cy="400110"/>
          </a:xfrm>
          <a:prstGeom prst="rect">
            <a:avLst/>
          </a:prstGeom>
          <a:noFill/>
        </p:spPr>
        <p:txBody>
          <a:bodyPr wrap="square" rtlCol="0">
            <a:spAutoFit/>
          </a:bodyPr>
          <a:lstStyle/>
          <a:p>
            <a:pPr algn="ctr"/>
            <a:r>
              <a:rPr lang="en-US" sz="1000" dirty="0">
                <a:solidFill>
                  <a:schemeClr val="bg1">
                    <a:lumMod val="75000"/>
                  </a:schemeClr>
                </a:solidFill>
              </a:rPr>
              <a:t>Source: Jay </a:t>
            </a:r>
            <a:r>
              <a:rPr lang="en-US" sz="1000" dirty="0" err="1">
                <a:solidFill>
                  <a:schemeClr val="bg1">
                    <a:lumMod val="75000"/>
                  </a:schemeClr>
                </a:solidFill>
              </a:rPr>
              <a:t>Alammar</a:t>
            </a:r>
            <a:r>
              <a:rPr lang="en-US" sz="1000" dirty="0">
                <a:solidFill>
                  <a:schemeClr val="bg1">
                    <a:lumMod val="75000"/>
                  </a:schemeClr>
                </a:solidFill>
              </a:rPr>
              <a:t> (2019), A Visual Guide to Using BERT for the First Time, </a:t>
            </a:r>
            <a:br>
              <a:rPr lang="en-US" sz="1000" dirty="0">
                <a:solidFill>
                  <a:schemeClr val="bg1">
                    <a:lumMod val="75000"/>
                  </a:schemeClr>
                </a:solidFill>
              </a:rPr>
            </a:br>
            <a:r>
              <a:rPr lang="en-US" sz="1000" dirty="0">
                <a:solidFill>
                  <a:schemeClr val="bg1">
                    <a:lumMod val="75000"/>
                  </a:schemeClr>
                </a:solidFill>
                <a:hlinkClick r:id="rId2"/>
              </a:rPr>
              <a:t>http://jalammar.github.io/a-visual-guide-to-using-bert-for-the-first-time/</a:t>
            </a:r>
            <a:endParaRPr lang="en-US" sz="1000" dirty="0">
              <a:solidFill>
                <a:schemeClr val="bg1">
                  <a:lumMod val="75000"/>
                </a:schemeClr>
              </a:solidFill>
            </a:endParaRPr>
          </a:p>
        </p:txBody>
      </p:sp>
      <p:graphicFrame>
        <p:nvGraphicFramePr>
          <p:cNvPr id="3" name="Table 2">
            <a:extLst>
              <a:ext uri="{FF2B5EF4-FFF2-40B4-BE49-F238E27FC236}">
                <a16:creationId xmlns:a16="http://schemas.microsoft.com/office/drawing/2014/main" id="{54AD850A-7C57-E64E-8A1F-3FD94C625EDE}"/>
              </a:ext>
            </a:extLst>
          </p:cNvPr>
          <p:cNvGraphicFramePr>
            <a:graphicFrameLocks noGrp="1"/>
          </p:cNvGraphicFramePr>
          <p:nvPr/>
        </p:nvGraphicFramePr>
        <p:xfrm>
          <a:off x="1898848" y="1898808"/>
          <a:ext cx="8445624" cy="4266496"/>
        </p:xfrm>
        <a:graphic>
          <a:graphicData uri="http://schemas.openxmlformats.org/drawingml/2006/table">
            <a:tbl>
              <a:tblPr/>
              <a:tblGrid>
                <a:gridCol w="7632848">
                  <a:extLst>
                    <a:ext uri="{9D8B030D-6E8A-4147-A177-3AD203B41FA5}">
                      <a16:colId xmlns:a16="http://schemas.microsoft.com/office/drawing/2014/main" val="686452343"/>
                    </a:ext>
                  </a:extLst>
                </a:gridCol>
                <a:gridCol w="812776">
                  <a:extLst>
                    <a:ext uri="{9D8B030D-6E8A-4147-A177-3AD203B41FA5}">
                      <a16:colId xmlns:a16="http://schemas.microsoft.com/office/drawing/2014/main" val="2205770999"/>
                    </a:ext>
                  </a:extLst>
                </a:gridCol>
              </a:tblGrid>
              <a:tr h="598290">
                <a:tc>
                  <a:txBody>
                    <a:bodyPr/>
                    <a:lstStyle/>
                    <a:p>
                      <a:pPr algn="ctr" fontAlgn="base"/>
                      <a:r>
                        <a:rPr lang="en-US" b="1">
                          <a:solidFill>
                            <a:srgbClr val="7CB342"/>
                          </a:solidFill>
                          <a:effectLst/>
                          <a:latin typeface="inherit"/>
                        </a:rPr>
                        <a:t>sentence</a:t>
                      </a:r>
                    </a:p>
                  </a:txBody>
                  <a:tcPr marL="95250" marR="9525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ctr" fontAlgn="base"/>
                      <a:r>
                        <a:rPr lang="en-US" b="1">
                          <a:solidFill>
                            <a:srgbClr val="8E24AA"/>
                          </a:solidFill>
                          <a:effectLst/>
                          <a:latin typeface="inherit"/>
                        </a:rPr>
                        <a:t>label</a:t>
                      </a:r>
                    </a:p>
                  </a:txBody>
                  <a:tcPr marL="95250" marR="9525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2939246196"/>
                  </a:ext>
                </a:extLst>
              </a:tr>
              <a:tr h="804259">
                <a:tc>
                  <a:txBody>
                    <a:bodyPr/>
                    <a:lstStyle/>
                    <a:p>
                      <a:pPr algn="l" fontAlgn="base"/>
                      <a:r>
                        <a:rPr lang="en-US" dirty="0">
                          <a:effectLst/>
                        </a:rPr>
                        <a:t>a stirring , funny and finally transporting re imagining of beauty and the beast and 1930s horror films</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dirty="0">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599329222"/>
                  </a:ext>
                </a:extLst>
              </a:tr>
              <a:tr h="804259">
                <a:tc>
                  <a:txBody>
                    <a:bodyPr/>
                    <a:lstStyle/>
                    <a:p>
                      <a:pPr algn="l" fontAlgn="base"/>
                      <a:r>
                        <a:rPr lang="en-US">
                          <a:effectLst/>
                        </a:rPr>
                        <a:t>apparently reassembled from the cutting room floor of any given daytime soap</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0</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2765557644"/>
                  </a:ext>
                </a:extLst>
              </a:tr>
              <a:tr h="451170">
                <a:tc>
                  <a:txBody>
                    <a:bodyPr/>
                    <a:lstStyle/>
                    <a:p>
                      <a:pPr algn="l" fontAlgn="base"/>
                      <a:r>
                        <a:rPr lang="en-US">
                          <a:effectLst/>
                        </a:rPr>
                        <a:t>they presume their audience won't sit still for a sociology lesson</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0</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184648450"/>
                  </a:ext>
                </a:extLst>
              </a:tr>
              <a:tr h="804259">
                <a:tc>
                  <a:txBody>
                    <a:bodyPr/>
                    <a:lstStyle/>
                    <a:p>
                      <a:pPr algn="l" fontAlgn="base"/>
                      <a:r>
                        <a:rPr lang="en-US">
                          <a:effectLst/>
                        </a:rPr>
                        <a:t>this is a visually stunning rumination on love , memory , history and the war between art and commerce</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22631195"/>
                  </a:ext>
                </a:extLst>
              </a:tr>
              <a:tr h="804259">
                <a:tc>
                  <a:txBody>
                    <a:bodyPr/>
                    <a:lstStyle/>
                    <a:p>
                      <a:pPr algn="l" fontAlgn="base"/>
                      <a:r>
                        <a:rPr lang="en-US">
                          <a:effectLst/>
                        </a:rPr>
                        <a:t>jonathan parker 's bartleby should have been the be all end all of the modern office anomie films</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1F8E9"/>
                    </a:solidFill>
                  </a:tcPr>
                </a:tc>
                <a:tc>
                  <a:txBody>
                    <a:bodyPr/>
                    <a:lstStyle/>
                    <a:p>
                      <a:pPr algn="ctr" fontAlgn="base"/>
                      <a:r>
                        <a:rPr lang="en-US" dirty="0">
                          <a:effectLst/>
                        </a:rPr>
                        <a:t>1</a:t>
                      </a:r>
                    </a:p>
                  </a:txBody>
                  <a:tcPr marL="47625" marR="47625" marT="38100" marB="3810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3E5F5"/>
                    </a:solidFill>
                  </a:tcPr>
                </a:tc>
                <a:extLst>
                  <a:ext uri="{0D108BD9-81ED-4DB2-BD59-A6C34878D82A}">
                    <a16:rowId xmlns:a16="http://schemas.microsoft.com/office/drawing/2014/main" val="1432323"/>
                  </a:ext>
                </a:extLst>
              </a:tr>
            </a:tbl>
          </a:graphicData>
        </a:graphic>
      </p:graphicFrame>
      <p:sp>
        <p:nvSpPr>
          <p:cNvPr id="5" name="Rectangle 1">
            <a:extLst>
              <a:ext uri="{FF2B5EF4-FFF2-40B4-BE49-F238E27FC236}">
                <a16:creationId xmlns:a16="http://schemas.microsoft.com/office/drawing/2014/main" id="{52481C46-4374-384D-ACAD-4F79DF79F535}"/>
              </a:ext>
            </a:extLst>
          </p:cNvPr>
          <p:cNvSpPr>
            <a:spLocks noChangeArrowheads="1"/>
          </p:cNvSpPr>
          <p:nvPr/>
        </p:nvSpPr>
        <p:spPr bwMode="auto">
          <a:xfrm>
            <a:off x="1524001" y="137780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Tree>
    <p:extLst>
      <p:ext uri="{BB962C8B-B14F-4D97-AF65-F5344CB8AC3E}">
        <p14:creationId xmlns:p14="http://schemas.microsoft.com/office/powerpoint/2010/main" val="13442302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1E8-4336-2047-A3E4-C32E9529F717}"/>
              </a:ext>
            </a:extLst>
          </p:cNvPr>
          <p:cNvSpPr>
            <a:spLocks noGrp="1"/>
          </p:cNvSpPr>
          <p:nvPr>
            <p:ph type="title"/>
          </p:nvPr>
        </p:nvSpPr>
        <p:spPr>
          <a:xfrm>
            <a:off x="1957105" y="18119"/>
            <a:ext cx="8229600" cy="1268358"/>
          </a:xfrm>
        </p:spPr>
        <p:txBody>
          <a:bodyPr vert="horz" lIns="91440" tIns="45720" rIns="91440" bIns="45720" rtlCol="0" anchor="ctr">
            <a:normAutofit fontScale="90000"/>
          </a:bodyPr>
          <a:lstStyle/>
          <a:p>
            <a:r>
              <a:rPr lang="en-US" dirty="0"/>
              <a:t>A Visual Notebook to </a:t>
            </a:r>
            <a:br>
              <a:rPr lang="en-US" dirty="0"/>
            </a:br>
            <a:r>
              <a:rPr lang="en-US" dirty="0"/>
              <a:t>Using BERT for the First Time </a:t>
            </a:r>
          </a:p>
        </p:txBody>
      </p:sp>
      <p:sp>
        <p:nvSpPr>
          <p:cNvPr id="4" name="Slide Number Placeholder 3">
            <a:extLst>
              <a:ext uri="{FF2B5EF4-FFF2-40B4-BE49-F238E27FC236}">
                <a16:creationId xmlns:a16="http://schemas.microsoft.com/office/drawing/2014/main" id="{DA2C750E-FE29-BF47-85E2-8932E5368528}"/>
              </a:ext>
            </a:extLst>
          </p:cNvPr>
          <p:cNvSpPr>
            <a:spLocks noGrp="1"/>
          </p:cNvSpPr>
          <p:nvPr>
            <p:ph type="sldNum" sz="quarter" idx="12"/>
          </p:nvPr>
        </p:nvSpPr>
        <p:spPr/>
        <p:txBody>
          <a:bodyPr/>
          <a:lstStyle/>
          <a:p>
            <a:pPr>
              <a:defRPr/>
            </a:pPr>
            <a:fld id="{E78C9E75-97FD-45D9-8ED3-955348887BB1}" type="slidenum">
              <a:rPr lang="zh-TW" altLang="en-US" smtClean="0"/>
              <a:pPr>
                <a:defRPr/>
              </a:pPr>
              <a:t>182</a:t>
            </a:fld>
            <a:endParaRPr lang="zh-TW" altLang="en-US"/>
          </a:p>
        </p:txBody>
      </p:sp>
      <p:sp>
        <p:nvSpPr>
          <p:cNvPr id="5" name="Rectangle 4">
            <a:extLst>
              <a:ext uri="{FF2B5EF4-FFF2-40B4-BE49-F238E27FC236}">
                <a16:creationId xmlns:a16="http://schemas.microsoft.com/office/drawing/2014/main" id="{CDAA7F23-4746-5B45-A8AF-4356BC5288DB}"/>
              </a:ext>
            </a:extLst>
          </p:cNvPr>
          <p:cNvSpPr/>
          <p:nvPr/>
        </p:nvSpPr>
        <p:spPr>
          <a:xfrm>
            <a:off x="2136493" y="6289031"/>
            <a:ext cx="8075240" cy="461665"/>
          </a:xfrm>
          <a:prstGeom prst="rect">
            <a:avLst/>
          </a:prstGeom>
        </p:spPr>
        <p:txBody>
          <a:bodyPr wrap="square">
            <a:spAutoFit/>
          </a:bodyPr>
          <a:lstStyle/>
          <a:p>
            <a:pPr algn="ctr"/>
            <a:r>
              <a:rPr lang="en-US" sz="1200" dirty="0">
                <a:hlinkClick r:id="rId2"/>
              </a:rPr>
              <a:t>https://colab.research.google.com/github/jalammar/jalammar.github.io/blob/master/notebooks/bert/A_Visual_Notebook_to_Using_BERT_for_the_First_Time.ipynb</a:t>
            </a:r>
            <a:endParaRPr lang="en-US" sz="1200" dirty="0"/>
          </a:p>
        </p:txBody>
      </p:sp>
      <p:pic>
        <p:nvPicPr>
          <p:cNvPr id="7" name="Picture 6">
            <a:extLst>
              <a:ext uri="{FF2B5EF4-FFF2-40B4-BE49-F238E27FC236}">
                <a16:creationId xmlns:a16="http://schemas.microsoft.com/office/drawing/2014/main" id="{38E36B8C-9DB3-5641-A506-B384DDB95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007" y="1396009"/>
            <a:ext cx="8730212" cy="4836523"/>
          </a:xfrm>
          <a:prstGeom prst="rect">
            <a:avLst/>
          </a:prstGeom>
        </p:spPr>
      </p:pic>
    </p:spTree>
    <p:extLst>
      <p:ext uri="{BB962C8B-B14F-4D97-AF65-F5344CB8AC3E}">
        <p14:creationId xmlns:p14="http://schemas.microsoft.com/office/powerpoint/2010/main" val="32371851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BERT Variants</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1331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Hugging Face</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03563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626A-F4FF-4E1C-8787-C3FF57787107}"/>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id="{ADD8B8A8-3698-49A2-8962-4B79E1A5BBB6}"/>
              </a:ext>
            </a:extLst>
          </p:cNvPr>
          <p:cNvSpPr>
            <a:spLocks noGrp="1"/>
          </p:cNvSpPr>
          <p:nvPr>
            <p:ph idx="1"/>
          </p:nvPr>
        </p:nvSpPr>
        <p:spPr/>
        <p:txBody>
          <a:bodyPr/>
          <a:lstStyle/>
          <a:p>
            <a:r>
              <a:rPr lang="en-US" dirty="0"/>
              <a:t>Startup in New York, Paris and all over</a:t>
            </a:r>
          </a:p>
          <a:p>
            <a:r>
              <a:rPr lang="en-US" dirty="0"/>
              <a:t>Started with Chatbots, social NLP</a:t>
            </a:r>
          </a:p>
          <a:p>
            <a:r>
              <a:rPr lang="en-US" dirty="0"/>
              <a:t>But now, more famous as open-source model hub</a:t>
            </a:r>
          </a:p>
          <a:p>
            <a:r>
              <a:rPr lang="en-US" dirty="0"/>
              <a:t>Transfer learning library: ‘Transformers’</a:t>
            </a:r>
          </a:p>
        </p:txBody>
      </p:sp>
    </p:spTree>
    <p:extLst>
      <p:ext uri="{BB962C8B-B14F-4D97-AF65-F5344CB8AC3E}">
        <p14:creationId xmlns:p14="http://schemas.microsoft.com/office/powerpoint/2010/main" val="12108168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626A-F4FF-4E1C-8787-C3FF57787107}"/>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ADD8B8A8-3698-49A2-8962-4B79E1A5BBB6}"/>
              </a:ext>
            </a:extLst>
          </p:cNvPr>
          <p:cNvSpPr>
            <a:spLocks noGrp="1"/>
          </p:cNvSpPr>
          <p:nvPr>
            <p:ph idx="1"/>
          </p:nvPr>
        </p:nvSpPr>
        <p:spPr>
          <a:xfrm>
            <a:off x="838199" y="1825625"/>
            <a:ext cx="10747159" cy="4351338"/>
          </a:xfrm>
        </p:spPr>
        <p:txBody>
          <a:bodyPr/>
          <a:lstStyle/>
          <a:p>
            <a:r>
              <a:rPr lang="en-US" dirty="0"/>
              <a:t>Easy to access SOTA (state of the art, latest-greatest) models</a:t>
            </a:r>
          </a:p>
          <a:p>
            <a:r>
              <a:rPr lang="en-US" dirty="0"/>
              <a:t>All are based on ‘Transformer’ architecture</a:t>
            </a:r>
          </a:p>
          <a:p>
            <a:r>
              <a:rPr lang="en-US" dirty="0"/>
              <a:t>Platform agnostic: </a:t>
            </a:r>
            <a:r>
              <a:rPr lang="en-US" dirty="0" err="1"/>
              <a:t>Pytorch</a:t>
            </a:r>
            <a:r>
              <a:rPr lang="en-US" dirty="0"/>
              <a:t>/TensorFlow/JAX</a:t>
            </a:r>
          </a:p>
          <a:p>
            <a:r>
              <a:rPr lang="en-US" dirty="0"/>
              <a:t>Levels and usage:</a:t>
            </a:r>
          </a:p>
          <a:p>
            <a:pPr lvl="1"/>
            <a:r>
              <a:rPr lang="en-US" dirty="0"/>
              <a:t>Researcher: Builds new models and makes them available here.</a:t>
            </a:r>
          </a:p>
          <a:p>
            <a:pPr lvl="1"/>
            <a:r>
              <a:rPr lang="en-US" dirty="0"/>
              <a:t>Developer: Builds custom model on own dataset with programming</a:t>
            </a:r>
          </a:p>
          <a:p>
            <a:pPr lvl="1"/>
            <a:r>
              <a:rPr lang="en-US" dirty="0"/>
              <a:t>User: Uses it as is for many tasks only in inference mode, not even with python</a:t>
            </a:r>
          </a:p>
          <a:p>
            <a:pPr lvl="1"/>
            <a:endParaRPr lang="en-US" dirty="0"/>
          </a:p>
        </p:txBody>
      </p:sp>
    </p:spTree>
    <p:extLst>
      <p:ext uri="{BB962C8B-B14F-4D97-AF65-F5344CB8AC3E}">
        <p14:creationId xmlns:p14="http://schemas.microsoft.com/office/powerpoint/2010/main" val="33119424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A530-E6AF-40BE-872A-4AD19EE1165E}"/>
              </a:ext>
            </a:extLst>
          </p:cNvPr>
          <p:cNvSpPr>
            <a:spLocks noGrp="1"/>
          </p:cNvSpPr>
          <p:nvPr>
            <p:ph type="title"/>
          </p:nvPr>
        </p:nvSpPr>
        <p:spPr/>
        <p:txBody>
          <a:bodyPr/>
          <a:lstStyle/>
          <a:p>
            <a:r>
              <a:rPr lang="en-US" dirty="0"/>
              <a:t>Models</a:t>
            </a:r>
          </a:p>
        </p:txBody>
      </p:sp>
      <p:pic>
        <p:nvPicPr>
          <p:cNvPr id="3" name="Picture 2" descr="Graphical user interface, text, application, email&#10;&#10;Description automatically generated">
            <a:hlinkClick r:id="rId2"/>
            <a:extLst>
              <a:ext uri="{FF2B5EF4-FFF2-40B4-BE49-F238E27FC236}">
                <a16:creationId xmlns:a16="http://schemas.microsoft.com/office/drawing/2014/main" id="{1B4FF059-85BC-4203-AEC8-F38FB093CA08}"/>
              </a:ext>
            </a:extLst>
          </p:cNvPr>
          <p:cNvPicPr>
            <a:picLocks noChangeAspect="1"/>
          </p:cNvPicPr>
          <p:nvPr/>
        </p:nvPicPr>
        <p:blipFill>
          <a:blip r:embed="rId3"/>
          <a:stretch>
            <a:fillRect/>
          </a:stretch>
        </p:blipFill>
        <p:spPr>
          <a:xfrm>
            <a:off x="1992518" y="1376038"/>
            <a:ext cx="8051447" cy="5030146"/>
          </a:xfrm>
          <a:prstGeom prst="rect">
            <a:avLst/>
          </a:prstGeom>
        </p:spPr>
      </p:pic>
    </p:spTree>
    <p:extLst>
      <p:ext uri="{BB962C8B-B14F-4D97-AF65-F5344CB8AC3E}">
        <p14:creationId xmlns:p14="http://schemas.microsoft.com/office/powerpoint/2010/main" val="40487145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653B-BD63-4B78-980F-33B8573879E2}"/>
              </a:ext>
            </a:extLst>
          </p:cNvPr>
          <p:cNvSpPr>
            <a:spLocks noGrp="1"/>
          </p:cNvSpPr>
          <p:nvPr>
            <p:ph type="title"/>
          </p:nvPr>
        </p:nvSpPr>
        <p:spPr/>
        <p:txBody>
          <a:bodyPr/>
          <a:lstStyle/>
          <a:p>
            <a:r>
              <a:rPr lang="en-US" dirty="0"/>
              <a:t>Same Interface</a:t>
            </a:r>
          </a:p>
        </p:txBody>
      </p:sp>
      <p:grpSp>
        <p:nvGrpSpPr>
          <p:cNvPr id="7" name="Group 6">
            <a:extLst>
              <a:ext uri="{FF2B5EF4-FFF2-40B4-BE49-F238E27FC236}">
                <a16:creationId xmlns:a16="http://schemas.microsoft.com/office/drawing/2014/main" id="{BBE4A648-49DC-48D2-81F5-C8306208D518}"/>
              </a:ext>
            </a:extLst>
          </p:cNvPr>
          <p:cNvGrpSpPr/>
          <p:nvPr/>
        </p:nvGrpSpPr>
        <p:grpSpPr>
          <a:xfrm>
            <a:off x="1035728" y="1934422"/>
            <a:ext cx="10120544" cy="3780746"/>
            <a:chOff x="1035728" y="1934422"/>
            <a:chExt cx="10120544" cy="3780746"/>
          </a:xfrm>
        </p:grpSpPr>
        <p:pic>
          <p:nvPicPr>
            <p:cNvPr id="4" name="Picture 3">
              <a:extLst>
                <a:ext uri="{FF2B5EF4-FFF2-40B4-BE49-F238E27FC236}">
                  <a16:creationId xmlns:a16="http://schemas.microsoft.com/office/drawing/2014/main" id="{5D47C8DF-F418-427E-823B-8562B33EA853}"/>
                </a:ext>
              </a:extLst>
            </p:cNvPr>
            <p:cNvPicPr>
              <a:picLocks noChangeAspect="1"/>
            </p:cNvPicPr>
            <p:nvPr/>
          </p:nvPicPr>
          <p:blipFill>
            <a:blip r:embed="rId2"/>
            <a:stretch>
              <a:fillRect/>
            </a:stretch>
          </p:blipFill>
          <p:spPr>
            <a:xfrm>
              <a:off x="1035728" y="1934422"/>
              <a:ext cx="10120544" cy="3780746"/>
            </a:xfrm>
            <a:prstGeom prst="rect">
              <a:avLst/>
            </a:prstGeom>
          </p:spPr>
        </p:pic>
        <p:sp>
          <p:nvSpPr>
            <p:cNvPr id="5" name="Oval 4">
              <a:extLst>
                <a:ext uri="{FF2B5EF4-FFF2-40B4-BE49-F238E27FC236}">
                  <a16:creationId xmlns:a16="http://schemas.microsoft.com/office/drawing/2014/main" id="{BA74CA52-D55B-4A1C-9543-885F83D4B805}"/>
                </a:ext>
              </a:extLst>
            </p:cNvPr>
            <p:cNvSpPr/>
            <p:nvPr/>
          </p:nvSpPr>
          <p:spPr>
            <a:xfrm>
              <a:off x="4421080" y="2370338"/>
              <a:ext cx="1003176" cy="399495"/>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C16155-DD1F-432A-ABB3-0EFFDEB9B18C}"/>
                </a:ext>
              </a:extLst>
            </p:cNvPr>
            <p:cNvSpPr/>
            <p:nvPr/>
          </p:nvSpPr>
          <p:spPr>
            <a:xfrm>
              <a:off x="8913181" y="3959441"/>
              <a:ext cx="1003176" cy="399495"/>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13518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B5E2-F332-7A4E-874D-03A3D1D8CCC9}"/>
              </a:ext>
            </a:extLst>
          </p:cNvPr>
          <p:cNvSpPr>
            <a:spLocks noGrp="1"/>
          </p:cNvSpPr>
          <p:nvPr>
            <p:ph type="title"/>
          </p:nvPr>
        </p:nvSpPr>
        <p:spPr>
          <a:xfrm>
            <a:off x="534389" y="1755"/>
            <a:ext cx="11222181" cy="893596"/>
          </a:xfrm>
        </p:spPr>
        <p:txBody>
          <a:bodyPr>
            <a:normAutofit/>
          </a:bodyPr>
          <a:lstStyle/>
          <a:p>
            <a:r>
              <a:rPr lang="en-US" dirty="0"/>
              <a:t>An overview of the Hugging Face Ecosystem</a:t>
            </a:r>
          </a:p>
        </p:txBody>
      </p:sp>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189</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19955" y="6612809"/>
            <a:ext cx="10152091" cy="246221"/>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p:txBody>
      </p:sp>
      <p:sp>
        <p:nvSpPr>
          <p:cNvPr id="6" name="Rounded Rectangle 5">
            <a:extLst>
              <a:ext uri="{FF2B5EF4-FFF2-40B4-BE49-F238E27FC236}">
                <a16:creationId xmlns:a16="http://schemas.microsoft.com/office/drawing/2014/main" id="{A941800E-A2E5-1544-A3FA-D625B0371287}"/>
              </a:ext>
            </a:extLst>
          </p:cNvPr>
          <p:cNvSpPr/>
          <p:nvPr/>
        </p:nvSpPr>
        <p:spPr>
          <a:xfrm>
            <a:off x="2724150" y="3720051"/>
            <a:ext cx="6051534" cy="2613560"/>
          </a:xfrm>
          <a:prstGeom prst="roundRect">
            <a:avLst>
              <a:gd name="adj" fmla="val 497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4C85BF3-9229-E14E-B39C-2B5D3F264C4E}"/>
              </a:ext>
            </a:extLst>
          </p:cNvPr>
          <p:cNvSpPr/>
          <p:nvPr/>
        </p:nvSpPr>
        <p:spPr>
          <a:xfrm>
            <a:off x="2933700" y="4003122"/>
            <a:ext cx="1759344" cy="786222"/>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Tokenizers</a:t>
            </a:r>
          </a:p>
        </p:txBody>
      </p:sp>
      <p:sp>
        <p:nvSpPr>
          <p:cNvPr id="9" name="Rounded Rectangle 8">
            <a:extLst>
              <a:ext uri="{FF2B5EF4-FFF2-40B4-BE49-F238E27FC236}">
                <a16:creationId xmlns:a16="http://schemas.microsoft.com/office/drawing/2014/main" id="{BFB182DE-9449-FF43-BC83-B16A7581FB11}"/>
              </a:ext>
            </a:extLst>
          </p:cNvPr>
          <p:cNvSpPr/>
          <p:nvPr/>
        </p:nvSpPr>
        <p:spPr>
          <a:xfrm>
            <a:off x="4887175" y="4003122"/>
            <a:ext cx="1759344" cy="786222"/>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Transformers</a:t>
            </a:r>
          </a:p>
        </p:txBody>
      </p:sp>
      <p:sp>
        <p:nvSpPr>
          <p:cNvPr id="10" name="Rounded Rectangle 9">
            <a:extLst>
              <a:ext uri="{FF2B5EF4-FFF2-40B4-BE49-F238E27FC236}">
                <a16:creationId xmlns:a16="http://schemas.microsoft.com/office/drawing/2014/main" id="{AE09C70A-26FE-3648-9D97-4DC794DB79E5}"/>
              </a:ext>
            </a:extLst>
          </p:cNvPr>
          <p:cNvSpPr/>
          <p:nvPr/>
        </p:nvSpPr>
        <p:spPr>
          <a:xfrm>
            <a:off x="6840650" y="4003122"/>
            <a:ext cx="1759344" cy="786222"/>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Datasets</a:t>
            </a:r>
          </a:p>
        </p:txBody>
      </p:sp>
      <p:sp>
        <p:nvSpPr>
          <p:cNvPr id="12" name="Rounded Rectangle 11">
            <a:extLst>
              <a:ext uri="{FF2B5EF4-FFF2-40B4-BE49-F238E27FC236}">
                <a16:creationId xmlns:a16="http://schemas.microsoft.com/office/drawing/2014/main" id="{99CF6A13-BE1A-B341-BB15-EC6BBE9E7695}"/>
              </a:ext>
            </a:extLst>
          </p:cNvPr>
          <p:cNvSpPr/>
          <p:nvPr/>
        </p:nvSpPr>
        <p:spPr>
          <a:xfrm>
            <a:off x="4916730" y="5354333"/>
            <a:ext cx="1759344" cy="786222"/>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Accelerate</a:t>
            </a:r>
          </a:p>
        </p:txBody>
      </p:sp>
      <p:sp>
        <p:nvSpPr>
          <p:cNvPr id="13" name="Rounded Rectangle 12">
            <a:extLst>
              <a:ext uri="{FF2B5EF4-FFF2-40B4-BE49-F238E27FC236}">
                <a16:creationId xmlns:a16="http://schemas.microsoft.com/office/drawing/2014/main" id="{2E22F189-08C6-3D48-9B74-A6E7D6334935}"/>
              </a:ext>
            </a:extLst>
          </p:cNvPr>
          <p:cNvSpPr/>
          <p:nvPr/>
        </p:nvSpPr>
        <p:spPr>
          <a:xfrm>
            <a:off x="2724150" y="882732"/>
            <a:ext cx="6051534" cy="2329479"/>
          </a:xfrm>
          <a:prstGeom prst="roundRect">
            <a:avLst>
              <a:gd name="adj" fmla="val 497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0686829-D86D-2040-8277-675ABF407A99}"/>
              </a:ext>
            </a:extLst>
          </p:cNvPr>
          <p:cNvSpPr/>
          <p:nvPr/>
        </p:nvSpPr>
        <p:spPr>
          <a:xfrm>
            <a:off x="2983178" y="2323435"/>
            <a:ext cx="1245922" cy="736878"/>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Models</a:t>
            </a:r>
          </a:p>
        </p:txBody>
      </p:sp>
      <p:sp>
        <p:nvSpPr>
          <p:cNvPr id="15" name="Rounded Rectangle 14">
            <a:extLst>
              <a:ext uri="{FF2B5EF4-FFF2-40B4-BE49-F238E27FC236}">
                <a16:creationId xmlns:a16="http://schemas.microsoft.com/office/drawing/2014/main" id="{A13B61CC-9700-B24C-ACD9-D9F84F544475}"/>
              </a:ext>
            </a:extLst>
          </p:cNvPr>
          <p:cNvSpPr/>
          <p:nvPr/>
        </p:nvSpPr>
        <p:spPr>
          <a:xfrm>
            <a:off x="4433832" y="2323435"/>
            <a:ext cx="1245922" cy="736878"/>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Datasets</a:t>
            </a:r>
          </a:p>
        </p:txBody>
      </p:sp>
      <p:sp>
        <p:nvSpPr>
          <p:cNvPr id="16" name="Rounded Rectangle 15">
            <a:extLst>
              <a:ext uri="{FF2B5EF4-FFF2-40B4-BE49-F238E27FC236}">
                <a16:creationId xmlns:a16="http://schemas.microsoft.com/office/drawing/2014/main" id="{6A866764-500B-BC40-A75A-3B056283B4F4}"/>
              </a:ext>
            </a:extLst>
          </p:cNvPr>
          <p:cNvSpPr/>
          <p:nvPr/>
        </p:nvSpPr>
        <p:spPr>
          <a:xfrm>
            <a:off x="5884486" y="2323435"/>
            <a:ext cx="1245922" cy="736878"/>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Metrics</a:t>
            </a:r>
          </a:p>
        </p:txBody>
      </p:sp>
      <p:sp>
        <p:nvSpPr>
          <p:cNvPr id="17" name="Rounded Rectangle 16">
            <a:extLst>
              <a:ext uri="{FF2B5EF4-FFF2-40B4-BE49-F238E27FC236}">
                <a16:creationId xmlns:a16="http://schemas.microsoft.com/office/drawing/2014/main" id="{6FFE6B30-9B42-5C4A-B8A2-4A8709C85761}"/>
              </a:ext>
            </a:extLst>
          </p:cNvPr>
          <p:cNvSpPr/>
          <p:nvPr/>
        </p:nvSpPr>
        <p:spPr>
          <a:xfrm>
            <a:off x="7335141" y="2323435"/>
            <a:ext cx="1245922" cy="736878"/>
          </a:xfrm>
          <a:prstGeom prst="roundRect">
            <a:avLst>
              <a:gd name="adj" fmla="val 85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Docs</a:t>
            </a:r>
          </a:p>
        </p:txBody>
      </p:sp>
      <p:cxnSp>
        <p:nvCxnSpPr>
          <p:cNvPr id="18" name="Straight Arrow Connector 17">
            <a:extLst>
              <a:ext uri="{FF2B5EF4-FFF2-40B4-BE49-F238E27FC236}">
                <a16:creationId xmlns:a16="http://schemas.microsoft.com/office/drawing/2014/main" id="{553CE586-6A02-0F42-AA32-5F47E69963FD}"/>
              </a:ext>
            </a:extLst>
          </p:cNvPr>
          <p:cNvCxnSpPr>
            <a:cxnSpLocks/>
          </p:cNvCxnSpPr>
          <p:nvPr/>
        </p:nvCxnSpPr>
        <p:spPr>
          <a:xfrm>
            <a:off x="3924300" y="3212211"/>
            <a:ext cx="0" cy="507840"/>
          </a:xfrm>
          <a:prstGeom prst="straightConnector1">
            <a:avLst/>
          </a:prstGeom>
          <a:ln w="381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E038AE-D110-994A-9214-594F220B1A61}"/>
              </a:ext>
            </a:extLst>
          </p:cNvPr>
          <p:cNvCxnSpPr>
            <a:cxnSpLocks/>
          </p:cNvCxnSpPr>
          <p:nvPr/>
        </p:nvCxnSpPr>
        <p:spPr>
          <a:xfrm>
            <a:off x="5905500" y="3212211"/>
            <a:ext cx="0" cy="507840"/>
          </a:xfrm>
          <a:prstGeom prst="straightConnector1">
            <a:avLst/>
          </a:prstGeom>
          <a:ln w="381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CF43D7-7352-E244-A9EB-D1A37659E503}"/>
              </a:ext>
            </a:extLst>
          </p:cNvPr>
          <p:cNvCxnSpPr>
            <a:cxnSpLocks/>
          </p:cNvCxnSpPr>
          <p:nvPr/>
        </p:nvCxnSpPr>
        <p:spPr>
          <a:xfrm>
            <a:off x="7921297" y="3212211"/>
            <a:ext cx="0" cy="507840"/>
          </a:xfrm>
          <a:prstGeom prst="straightConnector1">
            <a:avLst/>
          </a:prstGeom>
          <a:ln w="381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7D7F646-6F1B-414E-AEFC-420CF8C383B9}"/>
              </a:ext>
            </a:extLst>
          </p:cNvPr>
          <p:cNvCxnSpPr>
            <a:cxnSpLocks/>
            <a:stCxn id="12" idx="0"/>
          </p:cNvCxnSpPr>
          <p:nvPr/>
        </p:nvCxnSpPr>
        <p:spPr>
          <a:xfrm flipV="1">
            <a:off x="5796402" y="4789344"/>
            <a:ext cx="1" cy="564989"/>
          </a:xfrm>
          <a:prstGeom prst="straightConnector1">
            <a:avLst/>
          </a:prstGeom>
          <a:ln w="381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CFFE9B4-14F1-EE4A-8D93-19005B0B8CF5}"/>
              </a:ext>
            </a:extLst>
          </p:cNvPr>
          <p:cNvSpPr txBox="1"/>
          <p:nvPr/>
        </p:nvSpPr>
        <p:spPr>
          <a:xfrm>
            <a:off x="4335728" y="1799745"/>
            <a:ext cx="2455096" cy="461665"/>
          </a:xfrm>
          <a:prstGeom prst="rect">
            <a:avLst/>
          </a:prstGeom>
          <a:noFill/>
        </p:spPr>
        <p:txBody>
          <a:bodyPr wrap="none" rtlCol="0">
            <a:spAutoFit/>
          </a:bodyPr>
          <a:lstStyle/>
          <a:p>
            <a:r>
              <a:rPr lang="en-US" sz="2400" b="1" dirty="0">
                <a:solidFill>
                  <a:schemeClr val="bg1"/>
                </a:solidFill>
                <a:latin typeface="Calibri" panose="020F0502020204030204" pitchFamily="34" charset="0"/>
                <a:cs typeface="Calibri" panose="020F0502020204030204" pitchFamily="34" charset="0"/>
              </a:rPr>
              <a:t>Hugging Face Hub</a:t>
            </a:r>
          </a:p>
        </p:txBody>
      </p:sp>
      <p:pic>
        <p:nvPicPr>
          <p:cNvPr id="27" name="Picture 26">
            <a:extLst>
              <a:ext uri="{FF2B5EF4-FFF2-40B4-BE49-F238E27FC236}">
                <a16:creationId xmlns:a16="http://schemas.microsoft.com/office/drawing/2014/main" id="{A35C92E4-1EC0-9349-938E-820CC1B2E108}"/>
              </a:ext>
            </a:extLst>
          </p:cNvPr>
          <p:cNvPicPr>
            <a:picLocks noChangeAspect="1"/>
          </p:cNvPicPr>
          <p:nvPr/>
        </p:nvPicPr>
        <p:blipFill>
          <a:blip r:embed="rId2"/>
          <a:stretch>
            <a:fillRect/>
          </a:stretch>
        </p:blipFill>
        <p:spPr>
          <a:xfrm>
            <a:off x="5201693" y="1039831"/>
            <a:ext cx="759913" cy="759913"/>
          </a:xfrm>
          <a:prstGeom prst="rect">
            <a:avLst/>
          </a:prstGeom>
        </p:spPr>
      </p:pic>
    </p:spTree>
    <p:extLst>
      <p:ext uri="{BB962C8B-B14F-4D97-AF65-F5344CB8AC3E}">
        <p14:creationId xmlns:p14="http://schemas.microsoft.com/office/powerpoint/2010/main" val="22478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13" y="59584"/>
            <a:ext cx="6445188" cy="1230111"/>
          </a:xfrm>
          <a:prstGeom prst="rect">
            <a:avLst/>
          </a:prstGeom>
        </p:spPr>
        <p:txBody>
          <a:bodyPr vert="horz" lIns="91440" tIns="45720" rIns="91440" bIns="45720" rtlCol="0" anchor="ctr">
            <a:normAutofit/>
          </a:bodyPr>
          <a:lstStyle/>
          <a:p>
            <a:r>
              <a:rPr dirty="0"/>
              <a:t>Word2</a:t>
            </a:r>
            <a:r>
              <a:rPr lang="en-US" dirty="0"/>
              <a:t>V</a:t>
            </a:r>
            <a:r>
              <a:rPr dirty="0"/>
              <a:t>ec Overview</a:t>
            </a:r>
          </a:p>
        </p:txBody>
      </p:sp>
      <p:sp>
        <p:nvSpPr>
          <p:cNvPr id="3" name="object 3"/>
          <p:cNvSpPr txBox="1"/>
          <p:nvPr/>
        </p:nvSpPr>
        <p:spPr>
          <a:xfrm>
            <a:off x="790113" y="1270357"/>
            <a:ext cx="7705165" cy="4317286"/>
          </a:xfrm>
          <a:prstGeom prst="rect">
            <a:avLst/>
          </a:prstGeom>
        </p:spPr>
        <p:txBody>
          <a:bodyPr vert="horz" wrap="square" lIns="0" tIns="24652" rIns="0" bIns="0" rtlCol="0">
            <a:spAutoFit/>
          </a:bodyPr>
          <a:lstStyle/>
          <a:p>
            <a:pPr marL="11206" marR="818073" defTabSz="806867">
              <a:lnSpc>
                <a:spcPts val="2735"/>
              </a:lnSpc>
              <a:spcBef>
                <a:spcPts val="193"/>
              </a:spcBef>
              <a:defRPr/>
            </a:pPr>
            <a:r>
              <a:rPr sz="2294" spc="-79" dirty="0">
                <a:solidFill>
                  <a:srgbClr val="BB57BE"/>
                </a:solidFill>
                <a:latin typeface="Trebuchet MS"/>
                <a:cs typeface="Trebuchet MS"/>
              </a:rPr>
              <a:t>Word2vec</a:t>
            </a:r>
            <a:r>
              <a:rPr sz="2294" spc="-207" dirty="0">
                <a:solidFill>
                  <a:srgbClr val="BB57BE"/>
                </a:solidFill>
                <a:latin typeface="Trebuchet MS"/>
                <a:cs typeface="Trebuchet MS"/>
              </a:rPr>
              <a:t> </a:t>
            </a:r>
            <a:r>
              <a:rPr sz="2294" spc="-62" dirty="0">
                <a:solidFill>
                  <a:prstClr val="black"/>
                </a:solidFill>
                <a:latin typeface="Trebuchet MS"/>
                <a:cs typeface="Trebuchet MS"/>
              </a:rPr>
              <a:t>(Mikolov</a:t>
            </a:r>
            <a:r>
              <a:rPr sz="2294" spc="-202" dirty="0">
                <a:solidFill>
                  <a:prstClr val="black"/>
                </a:solidFill>
                <a:latin typeface="Trebuchet MS"/>
                <a:cs typeface="Trebuchet MS"/>
              </a:rPr>
              <a:t> </a:t>
            </a:r>
            <a:r>
              <a:rPr sz="2294" spc="-132" dirty="0">
                <a:solidFill>
                  <a:prstClr val="black"/>
                </a:solidFill>
                <a:latin typeface="Trebuchet MS"/>
                <a:cs typeface="Trebuchet MS"/>
              </a:rPr>
              <a:t>et</a:t>
            </a:r>
            <a:r>
              <a:rPr sz="2294" spc="-202" dirty="0">
                <a:solidFill>
                  <a:prstClr val="black"/>
                </a:solidFill>
                <a:latin typeface="Trebuchet MS"/>
                <a:cs typeface="Trebuchet MS"/>
              </a:rPr>
              <a:t> </a:t>
            </a:r>
            <a:r>
              <a:rPr sz="2294" spc="-185" dirty="0">
                <a:solidFill>
                  <a:prstClr val="black"/>
                </a:solidFill>
                <a:latin typeface="Trebuchet MS"/>
                <a:cs typeface="Trebuchet MS"/>
              </a:rPr>
              <a:t>al.</a:t>
            </a:r>
            <a:r>
              <a:rPr sz="2294" spc="-202" dirty="0">
                <a:solidFill>
                  <a:prstClr val="black"/>
                </a:solidFill>
                <a:latin typeface="Trebuchet MS"/>
                <a:cs typeface="Trebuchet MS"/>
              </a:rPr>
              <a:t> </a:t>
            </a:r>
            <a:r>
              <a:rPr sz="2294" spc="-79" dirty="0">
                <a:solidFill>
                  <a:prstClr val="black"/>
                </a:solidFill>
                <a:latin typeface="Trebuchet MS"/>
                <a:cs typeface="Trebuchet MS"/>
              </a:rPr>
              <a:t>2013)</a:t>
            </a:r>
            <a:r>
              <a:rPr sz="2294" spc="-202" dirty="0">
                <a:solidFill>
                  <a:prstClr val="black"/>
                </a:solidFill>
                <a:latin typeface="Trebuchet MS"/>
                <a:cs typeface="Trebuchet MS"/>
              </a:rPr>
              <a:t> </a:t>
            </a:r>
            <a:r>
              <a:rPr sz="2294" spc="-88" dirty="0">
                <a:solidFill>
                  <a:prstClr val="black"/>
                </a:solidFill>
                <a:latin typeface="Trebuchet MS"/>
                <a:cs typeface="Trebuchet MS"/>
              </a:rPr>
              <a:t>is</a:t>
            </a:r>
            <a:r>
              <a:rPr sz="2294" spc="-202" dirty="0">
                <a:solidFill>
                  <a:prstClr val="black"/>
                </a:solidFill>
                <a:latin typeface="Trebuchet MS"/>
                <a:cs typeface="Trebuchet MS"/>
              </a:rPr>
              <a:t> </a:t>
            </a:r>
            <a:r>
              <a:rPr sz="2294" spc="-110" dirty="0">
                <a:solidFill>
                  <a:prstClr val="black"/>
                </a:solidFill>
                <a:latin typeface="Trebuchet MS"/>
                <a:cs typeface="Trebuchet MS"/>
              </a:rPr>
              <a:t>a</a:t>
            </a:r>
            <a:r>
              <a:rPr sz="2294" spc="-207" dirty="0">
                <a:solidFill>
                  <a:prstClr val="black"/>
                </a:solidFill>
                <a:latin typeface="Trebuchet MS"/>
                <a:cs typeface="Trebuchet MS"/>
              </a:rPr>
              <a:t> </a:t>
            </a:r>
            <a:r>
              <a:rPr sz="2294" spc="-110" dirty="0">
                <a:solidFill>
                  <a:prstClr val="black"/>
                </a:solidFill>
                <a:latin typeface="Trebuchet MS"/>
                <a:cs typeface="Trebuchet MS"/>
              </a:rPr>
              <a:t>framework</a:t>
            </a:r>
            <a:r>
              <a:rPr sz="2294" spc="-207" dirty="0">
                <a:solidFill>
                  <a:prstClr val="black"/>
                </a:solidFill>
                <a:latin typeface="Trebuchet MS"/>
                <a:cs typeface="Trebuchet MS"/>
              </a:rPr>
              <a:t> </a:t>
            </a:r>
            <a:r>
              <a:rPr sz="2294" spc="-101" dirty="0">
                <a:solidFill>
                  <a:prstClr val="black"/>
                </a:solidFill>
                <a:latin typeface="Trebuchet MS"/>
                <a:cs typeface="Trebuchet MS"/>
              </a:rPr>
              <a:t>for</a:t>
            </a:r>
            <a:r>
              <a:rPr sz="2294" spc="-199" dirty="0">
                <a:solidFill>
                  <a:prstClr val="black"/>
                </a:solidFill>
                <a:latin typeface="Trebuchet MS"/>
                <a:cs typeface="Trebuchet MS"/>
              </a:rPr>
              <a:t> </a:t>
            </a:r>
            <a:r>
              <a:rPr sz="2294" spc="-110" dirty="0">
                <a:solidFill>
                  <a:prstClr val="black"/>
                </a:solidFill>
                <a:latin typeface="Trebuchet MS"/>
                <a:cs typeface="Trebuchet MS"/>
              </a:rPr>
              <a:t>learning  </a:t>
            </a:r>
            <a:r>
              <a:rPr sz="2294" spc="-84" dirty="0">
                <a:solidFill>
                  <a:prstClr val="black"/>
                </a:solidFill>
                <a:latin typeface="Trebuchet MS"/>
                <a:cs typeface="Trebuchet MS"/>
              </a:rPr>
              <a:t>word</a:t>
            </a:r>
            <a:r>
              <a:rPr sz="2294" spc="-207" dirty="0">
                <a:solidFill>
                  <a:prstClr val="black"/>
                </a:solidFill>
                <a:latin typeface="Trebuchet MS"/>
                <a:cs typeface="Trebuchet MS"/>
              </a:rPr>
              <a:t> </a:t>
            </a:r>
            <a:r>
              <a:rPr sz="2294" spc="-110" dirty="0">
                <a:solidFill>
                  <a:prstClr val="black"/>
                </a:solidFill>
                <a:latin typeface="Trebuchet MS"/>
                <a:cs typeface="Trebuchet MS"/>
              </a:rPr>
              <a:t>vectors</a:t>
            </a:r>
            <a:endParaRPr sz="2294" dirty="0">
              <a:solidFill>
                <a:prstClr val="black"/>
              </a:solidFill>
              <a:latin typeface="Trebuchet MS"/>
              <a:cs typeface="Trebuchet MS"/>
            </a:endParaRPr>
          </a:p>
          <a:p>
            <a:pPr defTabSz="806867">
              <a:spcBef>
                <a:spcPts val="40"/>
              </a:spcBef>
              <a:defRPr/>
            </a:pPr>
            <a:endParaRPr sz="3133" dirty="0">
              <a:solidFill>
                <a:prstClr val="black"/>
              </a:solidFill>
              <a:latin typeface="Trebuchet MS"/>
              <a:cs typeface="Trebuchet MS"/>
            </a:endParaRPr>
          </a:p>
          <a:p>
            <a:pPr marL="11206" defTabSz="806867">
              <a:defRPr/>
            </a:pPr>
            <a:r>
              <a:rPr sz="2294" spc="-128" dirty="0">
                <a:solidFill>
                  <a:prstClr val="black"/>
                </a:solidFill>
                <a:latin typeface="Trebuchet MS"/>
                <a:cs typeface="Trebuchet MS"/>
              </a:rPr>
              <a:t>Idea:</a:t>
            </a:r>
            <a:endParaRPr sz="2294" dirty="0">
              <a:solidFill>
                <a:prstClr val="black"/>
              </a:solidFill>
              <a:latin typeface="Trebuchet MS"/>
              <a:cs typeface="Trebuchet MS"/>
            </a:endParaRPr>
          </a:p>
          <a:p>
            <a:pPr marL="333953" indent="-322747" defTabSz="806867">
              <a:spcBef>
                <a:spcPts val="529"/>
              </a:spcBef>
              <a:buClr>
                <a:srgbClr val="CC0000"/>
              </a:buClr>
              <a:buFont typeface="Times New Roman"/>
              <a:buChar char="•"/>
              <a:tabLst>
                <a:tab pos="333393" algn="l"/>
                <a:tab pos="333953" algn="l"/>
              </a:tabLst>
              <a:defRPr/>
            </a:pPr>
            <a:r>
              <a:rPr sz="2294" spc="-31" dirty="0">
                <a:solidFill>
                  <a:prstClr val="black"/>
                </a:solidFill>
                <a:latin typeface="Trebuchet MS"/>
                <a:cs typeface="Trebuchet MS"/>
              </a:rPr>
              <a:t>We</a:t>
            </a:r>
            <a:r>
              <a:rPr sz="2294" spc="-202" dirty="0">
                <a:solidFill>
                  <a:prstClr val="black"/>
                </a:solidFill>
                <a:latin typeface="Trebuchet MS"/>
                <a:cs typeface="Trebuchet MS"/>
              </a:rPr>
              <a:t> </a:t>
            </a:r>
            <a:r>
              <a:rPr sz="2294" spc="-101" dirty="0">
                <a:solidFill>
                  <a:prstClr val="black"/>
                </a:solidFill>
                <a:latin typeface="Trebuchet MS"/>
                <a:cs typeface="Trebuchet MS"/>
              </a:rPr>
              <a:t>have</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202" dirty="0">
                <a:solidFill>
                  <a:prstClr val="black"/>
                </a:solidFill>
                <a:latin typeface="Trebuchet MS"/>
                <a:cs typeface="Trebuchet MS"/>
              </a:rPr>
              <a:t> </a:t>
            </a:r>
            <a:r>
              <a:rPr sz="2294" spc="-119" dirty="0">
                <a:solidFill>
                  <a:prstClr val="black"/>
                </a:solidFill>
                <a:latin typeface="Trebuchet MS"/>
                <a:cs typeface="Trebuchet MS"/>
              </a:rPr>
              <a:t>large</a:t>
            </a:r>
            <a:r>
              <a:rPr sz="2294" spc="-199" dirty="0">
                <a:solidFill>
                  <a:prstClr val="black"/>
                </a:solidFill>
                <a:latin typeface="Trebuchet MS"/>
                <a:cs typeface="Trebuchet MS"/>
              </a:rPr>
              <a:t> </a:t>
            </a:r>
            <a:r>
              <a:rPr sz="2294" spc="-88" dirty="0">
                <a:solidFill>
                  <a:prstClr val="black"/>
                </a:solidFill>
                <a:latin typeface="Trebuchet MS"/>
                <a:cs typeface="Trebuchet MS"/>
              </a:rPr>
              <a:t>corpus</a:t>
            </a:r>
            <a:r>
              <a:rPr sz="2294" spc="-202" dirty="0">
                <a:solidFill>
                  <a:prstClr val="black"/>
                </a:solidFill>
                <a:latin typeface="Trebuchet MS"/>
                <a:cs typeface="Trebuchet MS"/>
              </a:rPr>
              <a:t> </a:t>
            </a:r>
            <a:r>
              <a:rPr sz="2294" spc="-97" dirty="0">
                <a:solidFill>
                  <a:prstClr val="black"/>
                </a:solidFill>
                <a:latin typeface="Trebuchet MS"/>
                <a:cs typeface="Trebuchet MS"/>
              </a:rPr>
              <a:t>of</a:t>
            </a:r>
            <a:r>
              <a:rPr sz="2294" spc="-194" dirty="0">
                <a:solidFill>
                  <a:prstClr val="black"/>
                </a:solidFill>
                <a:latin typeface="Trebuchet MS"/>
                <a:cs typeface="Trebuchet MS"/>
              </a:rPr>
              <a:t> </a:t>
            </a:r>
            <a:r>
              <a:rPr sz="2294" spc="-150" dirty="0">
                <a:solidFill>
                  <a:prstClr val="black"/>
                </a:solidFill>
                <a:latin typeface="Trebuchet MS"/>
                <a:cs typeface="Trebuchet MS"/>
              </a:rPr>
              <a:t>text</a:t>
            </a:r>
            <a:endParaRPr sz="2294" dirty="0">
              <a:solidFill>
                <a:prstClr val="black"/>
              </a:solidFill>
              <a:latin typeface="Trebuchet MS"/>
              <a:cs typeface="Trebuchet MS"/>
            </a:endParaRPr>
          </a:p>
          <a:p>
            <a:pPr marL="333953" indent="-322747" defTabSz="806867">
              <a:spcBef>
                <a:spcPts val="507"/>
              </a:spcBef>
              <a:buClr>
                <a:srgbClr val="CC0000"/>
              </a:buClr>
              <a:buFont typeface="Times New Roman"/>
              <a:buChar char="•"/>
              <a:tabLst>
                <a:tab pos="333393" algn="l"/>
                <a:tab pos="333953" algn="l"/>
              </a:tabLst>
              <a:defRPr/>
            </a:pPr>
            <a:r>
              <a:rPr sz="2294" spc="-115" dirty="0">
                <a:solidFill>
                  <a:prstClr val="black"/>
                </a:solidFill>
                <a:latin typeface="Trebuchet MS"/>
                <a:cs typeface="Trebuchet MS"/>
              </a:rPr>
              <a:t>Every</a:t>
            </a:r>
            <a:r>
              <a:rPr sz="2294" spc="-202" dirty="0">
                <a:solidFill>
                  <a:prstClr val="black"/>
                </a:solidFill>
                <a:latin typeface="Trebuchet MS"/>
                <a:cs typeface="Trebuchet MS"/>
              </a:rPr>
              <a:t> </a:t>
            </a:r>
            <a:r>
              <a:rPr sz="2294" spc="-84" dirty="0">
                <a:solidFill>
                  <a:prstClr val="black"/>
                </a:solidFill>
                <a:latin typeface="Trebuchet MS"/>
                <a:cs typeface="Trebuchet MS"/>
              </a:rPr>
              <a:t>word</a:t>
            </a:r>
            <a:r>
              <a:rPr sz="2294" spc="-202" dirty="0">
                <a:solidFill>
                  <a:prstClr val="black"/>
                </a:solidFill>
                <a:latin typeface="Trebuchet MS"/>
                <a:cs typeface="Trebuchet MS"/>
              </a:rPr>
              <a:t> </a:t>
            </a:r>
            <a:r>
              <a:rPr sz="2294" spc="-93" dirty="0">
                <a:solidFill>
                  <a:prstClr val="black"/>
                </a:solidFill>
                <a:latin typeface="Trebuchet MS"/>
                <a:cs typeface="Trebuchet MS"/>
              </a:rPr>
              <a:t>in</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202" dirty="0">
                <a:solidFill>
                  <a:prstClr val="black"/>
                </a:solidFill>
                <a:latin typeface="Trebuchet MS"/>
                <a:cs typeface="Trebuchet MS"/>
              </a:rPr>
              <a:t> </a:t>
            </a:r>
            <a:r>
              <a:rPr sz="2294" spc="-137" dirty="0">
                <a:solidFill>
                  <a:prstClr val="black"/>
                </a:solidFill>
                <a:latin typeface="Trebuchet MS"/>
                <a:cs typeface="Trebuchet MS"/>
              </a:rPr>
              <a:t>fixed</a:t>
            </a:r>
            <a:r>
              <a:rPr sz="2294" spc="-202" dirty="0">
                <a:solidFill>
                  <a:prstClr val="black"/>
                </a:solidFill>
                <a:latin typeface="Trebuchet MS"/>
                <a:cs typeface="Trebuchet MS"/>
              </a:rPr>
              <a:t> </a:t>
            </a:r>
            <a:r>
              <a:rPr sz="2294" spc="-110" dirty="0">
                <a:solidFill>
                  <a:prstClr val="black"/>
                </a:solidFill>
                <a:latin typeface="Trebuchet MS"/>
                <a:cs typeface="Trebuchet MS"/>
              </a:rPr>
              <a:t>vocabulary</a:t>
            </a:r>
            <a:r>
              <a:rPr sz="2294" spc="-199" dirty="0">
                <a:solidFill>
                  <a:prstClr val="black"/>
                </a:solidFill>
                <a:latin typeface="Trebuchet MS"/>
                <a:cs typeface="Trebuchet MS"/>
              </a:rPr>
              <a:t> </a:t>
            </a:r>
            <a:r>
              <a:rPr sz="2294" spc="-88" dirty="0">
                <a:solidFill>
                  <a:prstClr val="black"/>
                </a:solidFill>
                <a:latin typeface="Trebuchet MS"/>
                <a:cs typeface="Trebuchet MS"/>
              </a:rPr>
              <a:t>is</a:t>
            </a:r>
            <a:r>
              <a:rPr sz="2294" spc="-202" dirty="0">
                <a:solidFill>
                  <a:prstClr val="black"/>
                </a:solidFill>
                <a:latin typeface="Trebuchet MS"/>
                <a:cs typeface="Trebuchet MS"/>
              </a:rPr>
              <a:t> </a:t>
            </a:r>
            <a:r>
              <a:rPr sz="2294" spc="-106" dirty="0">
                <a:solidFill>
                  <a:prstClr val="black"/>
                </a:solidFill>
                <a:latin typeface="Trebuchet MS"/>
                <a:cs typeface="Trebuchet MS"/>
              </a:rPr>
              <a:t>represented</a:t>
            </a:r>
            <a:r>
              <a:rPr sz="2294" spc="-202" dirty="0">
                <a:solidFill>
                  <a:prstClr val="black"/>
                </a:solidFill>
                <a:latin typeface="Trebuchet MS"/>
                <a:cs typeface="Trebuchet MS"/>
              </a:rPr>
              <a:t> </a:t>
            </a:r>
            <a:r>
              <a:rPr sz="2294" spc="-93" dirty="0">
                <a:solidFill>
                  <a:prstClr val="black"/>
                </a:solidFill>
                <a:latin typeface="Trebuchet MS"/>
                <a:cs typeface="Trebuchet MS"/>
              </a:rPr>
              <a:t>by</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207" dirty="0">
                <a:solidFill>
                  <a:prstClr val="black"/>
                </a:solidFill>
                <a:latin typeface="Trebuchet MS"/>
                <a:cs typeface="Trebuchet MS"/>
              </a:rPr>
              <a:t> </a:t>
            </a:r>
            <a:r>
              <a:rPr sz="2294" spc="-119" dirty="0">
                <a:solidFill>
                  <a:srgbClr val="BB57BE"/>
                </a:solidFill>
                <a:latin typeface="Trebuchet MS"/>
                <a:cs typeface="Trebuchet MS"/>
              </a:rPr>
              <a:t>vector</a:t>
            </a:r>
            <a:endParaRPr sz="2294" dirty="0">
              <a:solidFill>
                <a:prstClr val="black"/>
              </a:solidFill>
              <a:latin typeface="Trebuchet MS"/>
              <a:cs typeface="Trebuchet MS"/>
            </a:endParaRPr>
          </a:p>
          <a:p>
            <a:pPr marL="333953" indent="-322747" defTabSz="806867">
              <a:lnSpc>
                <a:spcPts val="2700"/>
              </a:lnSpc>
              <a:spcBef>
                <a:spcPts val="507"/>
              </a:spcBef>
              <a:buClr>
                <a:srgbClr val="CC0000"/>
              </a:buClr>
              <a:buFont typeface="Times New Roman"/>
              <a:buChar char="•"/>
              <a:tabLst>
                <a:tab pos="333393" algn="l"/>
                <a:tab pos="333953" algn="l"/>
              </a:tabLst>
              <a:defRPr/>
            </a:pPr>
            <a:r>
              <a:rPr sz="2294" spc="-79" dirty="0">
                <a:solidFill>
                  <a:prstClr val="black"/>
                </a:solidFill>
                <a:latin typeface="Trebuchet MS"/>
                <a:cs typeface="Trebuchet MS"/>
              </a:rPr>
              <a:t>Go</a:t>
            </a:r>
            <a:r>
              <a:rPr sz="2294" spc="-202" dirty="0">
                <a:solidFill>
                  <a:prstClr val="black"/>
                </a:solidFill>
                <a:latin typeface="Trebuchet MS"/>
                <a:cs typeface="Trebuchet MS"/>
              </a:rPr>
              <a:t> </a:t>
            </a:r>
            <a:r>
              <a:rPr sz="2294" spc="-88" dirty="0">
                <a:solidFill>
                  <a:prstClr val="black"/>
                </a:solidFill>
                <a:latin typeface="Trebuchet MS"/>
                <a:cs typeface="Trebuchet MS"/>
              </a:rPr>
              <a:t>through</a:t>
            </a:r>
            <a:r>
              <a:rPr sz="2294" spc="-202" dirty="0">
                <a:solidFill>
                  <a:prstClr val="black"/>
                </a:solidFill>
                <a:latin typeface="Trebuchet MS"/>
                <a:cs typeface="Trebuchet MS"/>
              </a:rPr>
              <a:t> </a:t>
            </a:r>
            <a:r>
              <a:rPr sz="2294" spc="-124" dirty="0">
                <a:solidFill>
                  <a:prstClr val="black"/>
                </a:solidFill>
                <a:latin typeface="Trebuchet MS"/>
                <a:cs typeface="Trebuchet MS"/>
              </a:rPr>
              <a:t>each</a:t>
            </a:r>
            <a:r>
              <a:rPr sz="2294" spc="-202" dirty="0">
                <a:solidFill>
                  <a:prstClr val="black"/>
                </a:solidFill>
                <a:latin typeface="Trebuchet MS"/>
                <a:cs typeface="Trebuchet MS"/>
              </a:rPr>
              <a:t> </a:t>
            </a:r>
            <a:r>
              <a:rPr sz="2294" spc="-93" dirty="0">
                <a:solidFill>
                  <a:prstClr val="black"/>
                </a:solidFill>
                <a:latin typeface="Trebuchet MS"/>
                <a:cs typeface="Trebuchet MS"/>
              </a:rPr>
              <a:t>position</a:t>
            </a:r>
            <a:r>
              <a:rPr sz="2294" spc="-194" dirty="0">
                <a:solidFill>
                  <a:prstClr val="black"/>
                </a:solidFill>
                <a:latin typeface="Trebuchet MS"/>
                <a:cs typeface="Trebuchet MS"/>
              </a:rPr>
              <a:t> </a:t>
            </a:r>
            <a:r>
              <a:rPr sz="2294" i="1" spc="-199" dirty="0">
                <a:solidFill>
                  <a:prstClr val="black"/>
                </a:solidFill>
                <a:latin typeface="Trebuchet MS"/>
                <a:cs typeface="Trebuchet MS"/>
              </a:rPr>
              <a:t>t </a:t>
            </a:r>
            <a:r>
              <a:rPr sz="2294" spc="-97" dirty="0">
                <a:solidFill>
                  <a:prstClr val="black"/>
                </a:solidFill>
                <a:latin typeface="Trebuchet MS"/>
                <a:cs typeface="Trebuchet MS"/>
              </a:rPr>
              <a:t>in</a:t>
            </a:r>
            <a:r>
              <a:rPr sz="2294" spc="-202" dirty="0">
                <a:solidFill>
                  <a:prstClr val="black"/>
                </a:solidFill>
                <a:latin typeface="Trebuchet MS"/>
                <a:cs typeface="Trebuchet MS"/>
              </a:rPr>
              <a:t> </a:t>
            </a:r>
            <a:r>
              <a:rPr sz="2294" spc="-115" dirty="0">
                <a:solidFill>
                  <a:prstClr val="black"/>
                </a:solidFill>
                <a:latin typeface="Trebuchet MS"/>
                <a:cs typeface="Trebuchet MS"/>
              </a:rPr>
              <a:t>the</a:t>
            </a:r>
            <a:r>
              <a:rPr sz="2294" spc="-194" dirty="0">
                <a:solidFill>
                  <a:prstClr val="black"/>
                </a:solidFill>
                <a:latin typeface="Trebuchet MS"/>
                <a:cs typeface="Trebuchet MS"/>
              </a:rPr>
              <a:t> </a:t>
            </a:r>
            <a:r>
              <a:rPr sz="2294" spc="-180" dirty="0">
                <a:solidFill>
                  <a:prstClr val="black"/>
                </a:solidFill>
                <a:latin typeface="Trebuchet MS"/>
                <a:cs typeface="Trebuchet MS"/>
              </a:rPr>
              <a:t>text,</a:t>
            </a:r>
            <a:r>
              <a:rPr sz="2294" spc="-190" dirty="0">
                <a:solidFill>
                  <a:prstClr val="black"/>
                </a:solidFill>
                <a:latin typeface="Trebuchet MS"/>
                <a:cs typeface="Trebuchet MS"/>
              </a:rPr>
              <a:t> </a:t>
            </a:r>
            <a:r>
              <a:rPr sz="2294" spc="-110" dirty="0">
                <a:solidFill>
                  <a:prstClr val="black"/>
                </a:solidFill>
                <a:latin typeface="Trebuchet MS"/>
                <a:cs typeface="Trebuchet MS"/>
              </a:rPr>
              <a:t>which</a:t>
            </a:r>
            <a:r>
              <a:rPr sz="2294" spc="-199" dirty="0">
                <a:solidFill>
                  <a:prstClr val="black"/>
                </a:solidFill>
                <a:latin typeface="Trebuchet MS"/>
                <a:cs typeface="Trebuchet MS"/>
              </a:rPr>
              <a:t> </a:t>
            </a:r>
            <a:r>
              <a:rPr sz="2294" spc="-79" dirty="0">
                <a:solidFill>
                  <a:prstClr val="black"/>
                </a:solidFill>
                <a:latin typeface="Trebuchet MS"/>
                <a:cs typeface="Trebuchet MS"/>
              </a:rPr>
              <a:t>has</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199" dirty="0">
                <a:solidFill>
                  <a:prstClr val="black"/>
                </a:solidFill>
                <a:latin typeface="Trebuchet MS"/>
                <a:cs typeface="Trebuchet MS"/>
              </a:rPr>
              <a:t> </a:t>
            </a:r>
            <a:r>
              <a:rPr sz="2294" spc="-128" dirty="0">
                <a:solidFill>
                  <a:prstClr val="black"/>
                </a:solidFill>
                <a:latin typeface="Trebuchet MS"/>
                <a:cs typeface="Trebuchet MS"/>
              </a:rPr>
              <a:t>center</a:t>
            </a:r>
            <a:r>
              <a:rPr sz="2294" spc="-194" dirty="0">
                <a:solidFill>
                  <a:prstClr val="black"/>
                </a:solidFill>
                <a:latin typeface="Trebuchet MS"/>
                <a:cs typeface="Trebuchet MS"/>
              </a:rPr>
              <a:t> </a:t>
            </a:r>
            <a:r>
              <a:rPr sz="2294" spc="-84" dirty="0">
                <a:solidFill>
                  <a:prstClr val="black"/>
                </a:solidFill>
                <a:latin typeface="Trebuchet MS"/>
                <a:cs typeface="Trebuchet MS"/>
              </a:rPr>
              <a:t>word</a:t>
            </a:r>
            <a:endParaRPr sz="2294" dirty="0">
              <a:solidFill>
                <a:prstClr val="black"/>
              </a:solidFill>
              <a:latin typeface="Trebuchet MS"/>
              <a:cs typeface="Trebuchet MS"/>
            </a:endParaRPr>
          </a:p>
          <a:p>
            <a:pPr marL="333393" defTabSz="806867">
              <a:lnSpc>
                <a:spcPts val="2700"/>
              </a:lnSpc>
              <a:defRPr/>
            </a:pPr>
            <a:r>
              <a:rPr sz="2294" i="1" spc="-101" dirty="0">
                <a:solidFill>
                  <a:prstClr val="black"/>
                </a:solidFill>
                <a:latin typeface="Trebuchet MS"/>
                <a:cs typeface="Trebuchet MS"/>
              </a:rPr>
              <a:t>c</a:t>
            </a:r>
            <a:r>
              <a:rPr sz="2294" i="1" spc="-202" dirty="0">
                <a:solidFill>
                  <a:prstClr val="black"/>
                </a:solidFill>
                <a:latin typeface="Trebuchet MS"/>
                <a:cs typeface="Trebuchet MS"/>
              </a:rPr>
              <a:t> </a:t>
            </a:r>
            <a:r>
              <a:rPr sz="2294" spc="-88" dirty="0">
                <a:solidFill>
                  <a:prstClr val="black"/>
                </a:solidFill>
                <a:latin typeface="Trebuchet MS"/>
                <a:cs typeface="Trebuchet MS"/>
              </a:rPr>
              <a:t>and</a:t>
            </a:r>
            <a:r>
              <a:rPr sz="2294" spc="-202" dirty="0">
                <a:solidFill>
                  <a:prstClr val="black"/>
                </a:solidFill>
                <a:latin typeface="Trebuchet MS"/>
                <a:cs typeface="Trebuchet MS"/>
              </a:rPr>
              <a:t> </a:t>
            </a:r>
            <a:r>
              <a:rPr sz="2294" spc="-128" dirty="0">
                <a:solidFill>
                  <a:prstClr val="black"/>
                </a:solidFill>
                <a:latin typeface="Trebuchet MS"/>
                <a:cs typeface="Trebuchet MS"/>
              </a:rPr>
              <a:t>context</a:t>
            </a:r>
            <a:r>
              <a:rPr sz="2294" spc="-202" dirty="0">
                <a:solidFill>
                  <a:prstClr val="black"/>
                </a:solidFill>
                <a:latin typeface="Trebuchet MS"/>
                <a:cs typeface="Trebuchet MS"/>
              </a:rPr>
              <a:t> </a:t>
            </a:r>
            <a:r>
              <a:rPr sz="2294" spc="-137" dirty="0">
                <a:solidFill>
                  <a:prstClr val="black"/>
                </a:solidFill>
                <a:latin typeface="Trebuchet MS"/>
                <a:cs typeface="Trebuchet MS"/>
              </a:rPr>
              <a:t>(“outside”)</a:t>
            </a:r>
            <a:r>
              <a:rPr sz="2294" spc="-202" dirty="0">
                <a:solidFill>
                  <a:prstClr val="black"/>
                </a:solidFill>
                <a:latin typeface="Trebuchet MS"/>
                <a:cs typeface="Trebuchet MS"/>
              </a:rPr>
              <a:t> </a:t>
            </a:r>
            <a:r>
              <a:rPr sz="2294" spc="-75" dirty="0">
                <a:solidFill>
                  <a:prstClr val="black"/>
                </a:solidFill>
                <a:latin typeface="Trebuchet MS"/>
                <a:cs typeface="Trebuchet MS"/>
              </a:rPr>
              <a:t>words</a:t>
            </a:r>
            <a:r>
              <a:rPr sz="2294" spc="-199" dirty="0">
                <a:solidFill>
                  <a:prstClr val="black"/>
                </a:solidFill>
                <a:latin typeface="Trebuchet MS"/>
                <a:cs typeface="Trebuchet MS"/>
              </a:rPr>
              <a:t> </a:t>
            </a:r>
            <a:r>
              <a:rPr sz="2294" i="1" spc="-57" dirty="0">
                <a:solidFill>
                  <a:prstClr val="black"/>
                </a:solidFill>
                <a:latin typeface="Trebuchet MS"/>
                <a:cs typeface="Trebuchet MS"/>
              </a:rPr>
              <a:t>o</a:t>
            </a:r>
            <a:endParaRPr sz="2294" dirty="0">
              <a:solidFill>
                <a:prstClr val="black"/>
              </a:solidFill>
              <a:latin typeface="Trebuchet MS"/>
              <a:cs typeface="Trebuchet MS"/>
            </a:endParaRPr>
          </a:p>
          <a:p>
            <a:pPr marL="333393" marR="275679" indent="-322747" defTabSz="806867">
              <a:lnSpc>
                <a:spcPts val="2735"/>
              </a:lnSpc>
              <a:spcBef>
                <a:spcPts val="613"/>
              </a:spcBef>
              <a:buClr>
                <a:srgbClr val="CC0000"/>
              </a:buClr>
              <a:buFont typeface="Times New Roman"/>
              <a:buChar char="•"/>
              <a:tabLst>
                <a:tab pos="333393" algn="l"/>
                <a:tab pos="333953" algn="l"/>
              </a:tabLst>
              <a:defRPr/>
            </a:pPr>
            <a:r>
              <a:rPr sz="2294" spc="-71" dirty="0">
                <a:solidFill>
                  <a:prstClr val="black"/>
                </a:solidFill>
                <a:latin typeface="Trebuchet MS"/>
                <a:cs typeface="Trebuchet MS"/>
              </a:rPr>
              <a:t>Use</a:t>
            </a:r>
            <a:r>
              <a:rPr sz="2294" spc="-194" dirty="0">
                <a:solidFill>
                  <a:prstClr val="black"/>
                </a:solidFill>
                <a:latin typeface="Trebuchet MS"/>
                <a:cs typeface="Trebuchet MS"/>
              </a:rPr>
              <a:t> </a:t>
            </a:r>
            <a:r>
              <a:rPr sz="2294" spc="-115" dirty="0">
                <a:solidFill>
                  <a:prstClr val="black"/>
                </a:solidFill>
                <a:latin typeface="Trebuchet MS"/>
                <a:cs typeface="Trebuchet MS"/>
              </a:rPr>
              <a:t>the</a:t>
            </a:r>
            <a:r>
              <a:rPr sz="2294" spc="-194" dirty="0">
                <a:solidFill>
                  <a:prstClr val="black"/>
                </a:solidFill>
                <a:latin typeface="Trebuchet MS"/>
                <a:cs typeface="Trebuchet MS"/>
              </a:rPr>
              <a:t> </a:t>
            </a:r>
            <a:r>
              <a:rPr sz="2294" spc="-124" dirty="0">
                <a:solidFill>
                  <a:srgbClr val="BB57BE"/>
                </a:solidFill>
                <a:latin typeface="Trebuchet MS"/>
                <a:cs typeface="Trebuchet MS"/>
              </a:rPr>
              <a:t>similarity</a:t>
            </a:r>
            <a:r>
              <a:rPr sz="2294" spc="-199" dirty="0">
                <a:solidFill>
                  <a:srgbClr val="BB57BE"/>
                </a:solidFill>
                <a:latin typeface="Trebuchet MS"/>
                <a:cs typeface="Trebuchet MS"/>
              </a:rPr>
              <a:t> </a:t>
            </a:r>
            <a:r>
              <a:rPr sz="2294" spc="-101" dirty="0">
                <a:solidFill>
                  <a:srgbClr val="BB57BE"/>
                </a:solidFill>
                <a:latin typeface="Trebuchet MS"/>
                <a:cs typeface="Trebuchet MS"/>
              </a:rPr>
              <a:t>of</a:t>
            </a:r>
            <a:r>
              <a:rPr sz="2294" spc="-190" dirty="0">
                <a:solidFill>
                  <a:srgbClr val="BB57BE"/>
                </a:solidFill>
                <a:latin typeface="Trebuchet MS"/>
                <a:cs typeface="Trebuchet MS"/>
              </a:rPr>
              <a:t> </a:t>
            </a:r>
            <a:r>
              <a:rPr sz="2294" spc="-115" dirty="0">
                <a:solidFill>
                  <a:srgbClr val="BB57BE"/>
                </a:solidFill>
                <a:latin typeface="Trebuchet MS"/>
                <a:cs typeface="Trebuchet MS"/>
              </a:rPr>
              <a:t>the</a:t>
            </a:r>
            <a:r>
              <a:rPr sz="2294" spc="-190" dirty="0">
                <a:solidFill>
                  <a:srgbClr val="BB57BE"/>
                </a:solidFill>
                <a:latin typeface="Trebuchet MS"/>
                <a:cs typeface="Trebuchet MS"/>
              </a:rPr>
              <a:t> </a:t>
            </a:r>
            <a:r>
              <a:rPr sz="2294" spc="-84" dirty="0">
                <a:solidFill>
                  <a:srgbClr val="BB57BE"/>
                </a:solidFill>
                <a:latin typeface="Trebuchet MS"/>
                <a:cs typeface="Trebuchet MS"/>
              </a:rPr>
              <a:t>word</a:t>
            </a:r>
            <a:r>
              <a:rPr sz="2294" spc="-199" dirty="0">
                <a:solidFill>
                  <a:srgbClr val="BB57BE"/>
                </a:solidFill>
                <a:latin typeface="Trebuchet MS"/>
                <a:cs typeface="Trebuchet MS"/>
              </a:rPr>
              <a:t> </a:t>
            </a:r>
            <a:r>
              <a:rPr sz="2294" spc="-110" dirty="0">
                <a:solidFill>
                  <a:srgbClr val="BB57BE"/>
                </a:solidFill>
                <a:latin typeface="Trebuchet MS"/>
                <a:cs typeface="Trebuchet MS"/>
              </a:rPr>
              <a:t>vectors</a:t>
            </a:r>
            <a:r>
              <a:rPr sz="2294" spc="-202" dirty="0">
                <a:solidFill>
                  <a:srgbClr val="BB57BE"/>
                </a:solidFill>
                <a:latin typeface="Trebuchet MS"/>
                <a:cs typeface="Trebuchet MS"/>
              </a:rPr>
              <a:t> </a:t>
            </a:r>
            <a:r>
              <a:rPr sz="2294" spc="-101" dirty="0">
                <a:solidFill>
                  <a:prstClr val="black"/>
                </a:solidFill>
                <a:latin typeface="Trebuchet MS"/>
                <a:cs typeface="Trebuchet MS"/>
              </a:rPr>
              <a:t>for</a:t>
            </a:r>
            <a:r>
              <a:rPr sz="2294" spc="-194" dirty="0">
                <a:solidFill>
                  <a:prstClr val="black"/>
                </a:solidFill>
                <a:latin typeface="Trebuchet MS"/>
                <a:cs typeface="Trebuchet MS"/>
              </a:rPr>
              <a:t> </a:t>
            </a:r>
            <a:r>
              <a:rPr sz="2294" i="1" spc="-101" dirty="0">
                <a:solidFill>
                  <a:prstClr val="black"/>
                </a:solidFill>
                <a:latin typeface="Trebuchet MS"/>
                <a:cs typeface="Trebuchet MS"/>
              </a:rPr>
              <a:t>c</a:t>
            </a:r>
            <a:r>
              <a:rPr sz="2294" i="1" spc="-190" dirty="0">
                <a:solidFill>
                  <a:prstClr val="black"/>
                </a:solidFill>
                <a:latin typeface="Trebuchet MS"/>
                <a:cs typeface="Trebuchet MS"/>
              </a:rPr>
              <a:t> </a:t>
            </a:r>
            <a:r>
              <a:rPr sz="2294" spc="-88" dirty="0">
                <a:solidFill>
                  <a:prstClr val="black"/>
                </a:solidFill>
                <a:latin typeface="Trebuchet MS"/>
                <a:cs typeface="Trebuchet MS"/>
              </a:rPr>
              <a:t>and</a:t>
            </a:r>
            <a:r>
              <a:rPr sz="2294" spc="-199" dirty="0">
                <a:solidFill>
                  <a:prstClr val="black"/>
                </a:solidFill>
                <a:latin typeface="Trebuchet MS"/>
                <a:cs typeface="Trebuchet MS"/>
              </a:rPr>
              <a:t> </a:t>
            </a:r>
            <a:r>
              <a:rPr sz="2294" i="1" spc="-57" dirty="0">
                <a:solidFill>
                  <a:prstClr val="black"/>
                </a:solidFill>
                <a:latin typeface="Trebuchet MS"/>
                <a:cs typeface="Trebuchet MS"/>
              </a:rPr>
              <a:t>o</a:t>
            </a:r>
            <a:r>
              <a:rPr sz="2294" i="1" spc="-194" dirty="0">
                <a:solidFill>
                  <a:prstClr val="black"/>
                </a:solidFill>
                <a:latin typeface="Trebuchet MS"/>
                <a:cs typeface="Trebuchet MS"/>
              </a:rPr>
              <a:t> </a:t>
            </a:r>
            <a:r>
              <a:rPr sz="2294" spc="-93" dirty="0">
                <a:solidFill>
                  <a:prstClr val="black"/>
                </a:solidFill>
                <a:latin typeface="Trebuchet MS"/>
                <a:cs typeface="Trebuchet MS"/>
              </a:rPr>
              <a:t>to</a:t>
            </a:r>
            <a:r>
              <a:rPr sz="2294" spc="-202" dirty="0">
                <a:solidFill>
                  <a:prstClr val="black"/>
                </a:solidFill>
                <a:latin typeface="Trebuchet MS"/>
                <a:cs typeface="Trebuchet MS"/>
              </a:rPr>
              <a:t> </a:t>
            </a:r>
            <a:r>
              <a:rPr sz="2294" spc="-146" dirty="0">
                <a:solidFill>
                  <a:srgbClr val="BB57BE"/>
                </a:solidFill>
                <a:latin typeface="Trebuchet MS"/>
                <a:cs typeface="Trebuchet MS"/>
              </a:rPr>
              <a:t>calculate  </a:t>
            </a:r>
            <a:r>
              <a:rPr sz="2294" spc="-115" dirty="0">
                <a:solidFill>
                  <a:srgbClr val="BB57BE"/>
                </a:solidFill>
                <a:latin typeface="Trebuchet MS"/>
                <a:cs typeface="Trebuchet MS"/>
              </a:rPr>
              <a:t>the</a:t>
            </a:r>
            <a:r>
              <a:rPr sz="2294" spc="-207" dirty="0">
                <a:solidFill>
                  <a:srgbClr val="BB57BE"/>
                </a:solidFill>
                <a:latin typeface="Trebuchet MS"/>
                <a:cs typeface="Trebuchet MS"/>
              </a:rPr>
              <a:t> </a:t>
            </a:r>
            <a:r>
              <a:rPr sz="2294" spc="-115" dirty="0">
                <a:solidFill>
                  <a:srgbClr val="BB57BE"/>
                </a:solidFill>
                <a:latin typeface="Trebuchet MS"/>
                <a:cs typeface="Trebuchet MS"/>
              </a:rPr>
              <a:t>probability</a:t>
            </a:r>
            <a:r>
              <a:rPr sz="2294" spc="-199" dirty="0">
                <a:solidFill>
                  <a:srgbClr val="BB57BE"/>
                </a:solidFill>
                <a:latin typeface="Trebuchet MS"/>
                <a:cs typeface="Trebuchet MS"/>
              </a:rPr>
              <a:t> </a:t>
            </a:r>
            <a:r>
              <a:rPr sz="2294" spc="-97" dirty="0">
                <a:solidFill>
                  <a:prstClr val="black"/>
                </a:solidFill>
                <a:latin typeface="Trebuchet MS"/>
                <a:cs typeface="Trebuchet MS"/>
              </a:rPr>
              <a:t>of</a:t>
            </a:r>
            <a:r>
              <a:rPr sz="2294" spc="-194" dirty="0">
                <a:solidFill>
                  <a:prstClr val="black"/>
                </a:solidFill>
                <a:latin typeface="Trebuchet MS"/>
                <a:cs typeface="Trebuchet MS"/>
              </a:rPr>
              <a:t> </a:t>
            </a:r>
            <a:r>
              <a:rPr sz="2294" i="1" spc="-57" dirty="0">
                <a:solidFill>
                  <a:prstClr val="black"/>
                </a:solidFill>
                <a:latin typeface="Trebuchet MS"/>
                <a:cs typeface="Trebuchet MS"/>
              </a:rPr>
              <a:t>o</a:t>
            </a:r>
            <a:r>
              <a:rPr sz="2294" i="1" spc="-199" dirty="0">
                <a:solidFill>
                  <a:prstClr val="black"/>
                </a:solidFill>
                <a:latin typeface="Trebuchet MS"/>
                <a:cs typeface="Trebuchet MS"/>
              </a:rPr>
              <a:t> </a:t>
            </a:r>
            <a:r>
              <a:rPr sz="2294" spc="-101" dirty="0">
                <a:solidFill>
                  <a:prstClr val="black"/>
                </a:solidFill>
                <a:latin typeface="Trebuchet MS"/>
                <a:cs typeface="Trebuchet MS"/>
              </a:rPr>
              <a:t>given</a:t>
            </a:r>
            <a:r>
              <a:rPr sz="2294" spc="-207" dirty="0">
                <a:solidFill>
                  <a:prstClr val="black"/>
                </a:solidFill>
                <a:latin typeface="Trebuchet MS"/>
                <a:cs typeface="Trebuchet MS"/>
              </a:rPr>
              <a:t> </a:t>
            </a:r>
            <a:r>
              <a:rPr sz="2294" i="1" spc="-101" dirty="0">
                <a:solidFill>
                  <a:prstClr val="black"/>
                </a:solidFill>
                <a:latin typeface="Trebuchet MS"/>
                <a:cs typeface="Trebuchet MS"/>
              </a:rPr>
              <a:t>c</a:t>
            </a:r>
            <a:r>
              <a:rPr sz="2294" i="1" spc="-199" dirty="0">
                <a:solidFill>
                  <a:prstClr val="black"/>
                </a:solidFill>
                <a:latin typeface="Trebuchet MS"/>
                <a:cs typeface="Trebuchet MS"/>
              </a:rPr>
              <a:t> </a:t>
            </a:r>
            <a:r>
              <a:rPr sz="2294" spc="-101" dirty="0">
                <a:solidFill>
                  <a:prstClr val="black"/>
                </a:solidFill>
                <a:latin typeface="Trebuchet MS"/>
                <a:cs typeface="Trebuchet MS"/>
              </a:rPr>
              <a:t>(or</a:t>
            </a:r>
            <a:r>
              <a:rPr sz="2294" spc="-199" dirty="0">
                <a:solidFill>
                  <a:prstClr val="black"/>
                </a:solidFill>
                <a:latin typeface="Trebuchet MS"/>
                <a:cs typeface="Trebuchet MS"/>
              </a:rPr>
              <a:t> </a:t>
            </a:r>
            <a:r>
              <a:rPr sz="2294" spc="-137" dirty="0">
                <a:solidFill>
                  <a:prstClr val="black"/>
                </a:solidFill>
                <a:latin typeface="Trebuchet MS"/>
                <a:cs typeface="Trebuchet MS"/>
              </a:rPr>
              <a:t>vice</a:t>
            </a:r>
            <a:r>
              <a:rPr sz="2294" spc="-199" dirty="0">
                <a:solidFill>
                  <a:prstClr val="black"/>
                </a:solidFill>
                <a:latin typeface="Trebuchet MS"/>
                <a:cs typeface="Trebuchet MS"/>
              </a:rPr>
              <a:t> </a:t>
            </a:r>
            <a:r>
              <a:rPr sz="2294" spc="-110" dirty="0">
                <a:solidFill>
                  <a:prstClr val="black"/>
                </a:solidFill>
                <a:latin typeface="Trebuchet MS"/>
                <a:cs typeface="Trebuchet MS"/>
              </a:rPr>
              <a:t>versa)</a:t>
            </a:r>
            <a:endParaRPr sz="2294" dirty="0">
              <a:solidFill>
                <a:prstClr val="black"/>
              </a:solidFill>
              <a:latin typeface="Trebuchet MS"/>
              <a:cs typeface="Trebuchet MS"/>
            </a:endParaRPr>
          </a:p>
          <a:p>
            <a:pPr marL="333953" indent="-322747" defTabSz="806867">
              <a:spcBef>
                <a:spcPts val="419"/>
              </a:spcBef>
              <a:buClr>
                <a:srgbClr val="CC0000"/>
              </a:buClr>
              <a:buFont typeface="Times New Roman"/>
              <a:buChar char="•"/>
              <a:tabLst>
                <a:tab pos="333393" algn="l"/>
                <a:tab pos="333953" algn="l"/>
              </a:tabLst>
              <a:defRPr/>
            </a:pPr>
            <a:r>
              <a:rPr sz="2294" spc="-119" dirty="0">
                <a:solidFill>
                  <a:srgbClr val="BB57BE"/>
                </a:solidFill>
                <a:latin typeface="Trebuchet MS"/>
                <a:cs typeface="Trebuchet MS"/>
              </a:rPr>
              <a:t>Keep</a:t>
            </a:r>
            <a:r>
              <a:rPr sz="2294" spc="-199" dirty="0">
                <a:solidFill>
                  <a:srgbClr val="BB57BE"/>
                </a:solidFill>
                <a:latin typeface="Trebuchet MS"/>
                <a:cs typeface="Trebuchet MS"/>
              </a:rPr>
              <a:t> </a:t>
            </a:r>
            <a:r>
              <a:rPr sz="2294" spc="-119" dirty="0">
                <a:solidFill>
                  <a:srgbClr val="BB57BE"/>
                </a:solidFill>
                <a:latin typeface="Trebuchet MS"/>
                <a:cs typeface="Trebuchet MS"/>
              </a:rPr>
              <a:t>adjusting</a:t>
            </a:r>
            <a:r>
              <a:rPr sz="2294" spc="-202" dirty="0">
                <a:solidFill>
                  <a:srgbClr val="BB57BE"/>
                </a:solidFill>
                <a:latin typeface="Trebuchet MS"/>
                <a:cs typeface="Trebuchet MS"/>
              </a:rPr>
              <a:t> </a:t>
            </a:r>
            <a:r>
              <a:rPr sz="2294" spc="-115" dirty="0">
                <a:solidFill>
                  <a:srgbClr val="BB57BE"/>
                </a:solidFill>
                <a:latin typeface="Trebuchet MS"/>
                <a:cs typeface="Trebuchet MS"/>
              </a:rPr>
              <a:t>the</a:t>
            </a:r>
            <a:r>
              <a:rPr sz="2294" spc="-194" dirty="0">
                <a:solidFill>
                  <a:srgbClr val="BB57BE"/>
                </a:solidFill>
                <a:latin typeface="Trebuchet MS"/>
                <a:cs typeface="Trebuchet MS"/>
              </a:rPr>
              <a:t> </a:t>
            </a:r>
            <a:r>
              <a:rPr sz="2294" spc="-84" dirty="0">
                <a:solidFill>
                  <a:srgbClr val="BB57BE"/>
                </a:solidFill>
                <a:latin typeface="Trebuchet MS"/>
                <a:cs typeface="Trebuchet MS"/>
              </a:rPr>
              <a:t>word</a:t>
            </a:r>
            <a:r>
              <a:rPr sz="2294" spc="-199" dirty="0">
                <a:solidFill>
                  <a:srgbClr val="BB57BE"/>
                </a:solidFill>
                <a:latin typeface="Trebuchet MS"/>
                <a:cs typeface="Trebuchet MS"/>
              </a:rPr>
              <a:t> </a:t>
            </a:r>
            <a:r>
              <a:rPr sz="2294" spc="-110" dirty="0">
                <a:solidFill>
                  <a:srgbClr val="BB57BE"/>
                </a:solidFill>
                <a:latin typeface="Trebuchet MS"/>
                <a:cs typeface="Trebuchet MS"/>
              </a:rPr>
              <a:t>vectors</a:t>
            </a:r>
            <a:r>
              <a:rPr sz="2294" spc="-199" dirty="0">
                <a:solidFill>
                  <a:srgbClr val="BB57BE"/>
                </a:solidFill>
                <a:latin typeface="Trebuchet MS"/>
                <a:cs typeface="Trebuchet MS"/>
              </a:rPr>
              <a:t> </a:t>
            </a:r>
            <a:r>
              <a:rPr sz="2294" spc="-93" dirty="0">
                <a:solidFill>
                  <a:prstClr val="black"/>
                </a:solidFill>
                <a:latin typeface="Trebuchet MS"/>
                <a:cs typeface="Trebuchet MS"/>
              </a:rPr>
              <a:t>to</a:t>
            </a:r>
            <a:r>
              <a:rPr sz="2294" spc="-202" dirty="0">
                <a:solidFill>
                  <a:prstClr val="black"/>
                </a:solidFill>
                <a:latin typeface="Trebuchet MS"/>
                <a:cs typeface="Trebuchet MS"/>
              </a:rPr>
              <a:t> </a:t>
            </a:r>
            <a:r>
              <a:rPr sz="2294" spc="-141" dirty="0">
                <a:solidFill>
                  <a:prstClr val="black"/>
                </a:solidFill>
                <a:latin typeface="Trebuchet MS"/>
                <a:cs typeface="Trebuchet MS"/>
              </a:rPr>
              <a:t>maximize</a:t>
            </a:r>
            <a:r>
              <a:rPr sz="2294" spc="-194" dirty="0">
                <a:solidFill>
                  <a:prstClr val="black"/>
                </a:solidFill>
                <a:latin typeface="Trebuchet MS"/>
                <a:cs typeface="Trebuchet MS"/>
              </a:rPr>
              <a:t> </a:t>
            </a:r>
            <a:r>
              <a:rPr sz="2294" spc="-101" dirty="0">
                <a:solidFill>
                  <a:prstClr val="black"/>
                </a:solidFill>
                <a:latin typeface="Trebuchet MS"/>
                <a:cs typeface="Trebuchet MS"/>
              </a:rPr>
              <a:t>this</a:t>
            </a:r>
            <a:r>
              <a:rPr sz="2294" spc="-199" dirty="0">
                <a:solidFill>
                  <a:prstClr val="black"/>
                </a:solidFill>
                <a:latin typeface="Trebuchet MS"/>
                <a:cs typeface="Trebuchet MS"/>
              </a:rPr>
              <a:t> </a:t>
            </a:r>
            <a:r>
              <a:rPr sz="2294" spc="-119" dirty="0">
                <a:solidFill>
                  <a:prstClr val="black"/>
                </a:solidFill>
                <a:latin typeface="Trebuchet MS"/>
                <a:cs typeface="Trebuchet MS"/>
              </a:rPr>
              <a:t>probability</a:t>
            </a:r>
            <a:endParaRPr sz="2294" dirty="0">
              <a:solidFill>
                <a:prstClr val="black"/>
              </a:solidFill>
              <a:latin typeface="Trebuchet MS"/>
              <a:cs typeface="Trebuchet MS"/>
            </a:endParaRPr>
          </a:p>
        </p:txBody>
      </p:sp>
      <p:sp>
        <p:nvSpPr>
          <p:cNvPr id="5" name="TextBox 4">
            <a:extLst>
              <a:ext uri="{FF2B5EF4-FFF2-40B4-BE49-F238E27FC236}">
                <a16:creationId xmlns:a16="http://schemas.microsoft.com/office/drawing/2014/main" id="{80203B7F-A123-46E4-9F41-2E236A8FE857}"/>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B5E2-F332-7A4E-874D-03A3D1D8CCC9}"/>
              </a:ext>
            </a:extLst>
          </p:cNvPr>
          <p:cNvSpPr>
            <a:spLocks noGrp="1"/>
          </p:cNvSpPr>
          <p:nvPr>
            <p:ph type="title"/>
          </p:nvPr>
        </p:nvSpPr>
        <p:spPr>
          <a:xfrm>
            <a:off x="534389" y="135105"/>
            <a:ext cx="11222181" cy="2045388"/>
          </a:xfrm>
        </p:spPr>
        <p:txBody>
          <a:bodyPr>
            <a:normAutofit/>
          </a:bodyPr>
          <a:lstStyle/>
          <a:p>
            <a:r>
              <a:rPr lang="en-US" dirty="0"/>
              <a:t>A typical pipeline for </a:t>
            </a:r>
            <a:br>
              <a:rPr lang="en-US" dirty="0"/>
            </a:br>
            <a:r>
              <a:rPr lang="en-US" dirty="0"/>
              <a:t>training transformer models </a:t>
            </a:r>
            <a:br>
              <a:rPr lang="en-US" dirty="0"/>
            </a:br>
            <a:r>
              <a:rPr lang="en-US" sz="3200" b="0" dirty="0"/>
              <a:t>with the  Datasets,  Tokenizers, and  Transformers libraries</a:t>
            </a:r>
          </a:p>
        </p:txBody>
      </p:sp>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190</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3" name="Chevron 2">
            <a:extLst>
              <a:ext uri="{FF2B5EF4-FFF2-40B4-BE49-F238E27FC236}">
                <a16:creationId xmlns:a16="http://schemas.microsoft.com/office/drawing/2014/main" id="{BA227ACC-1119-4646-A0D3-7E16A0B722E5}"/>
              </a:ext>
            </a:extLst>
          </p:cNvPr>
          <p:cNvSpPr/>
          <p:nvPr/>
        </p:nvSpPr>
        <p:spPr>
          <a:xfrm>
            <a:off x="446643" y="3042075"/>
            <a:ext cx="2869809" cy="83428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bg1"/>
                </a:solidFill>
              </a:rPr>
              <a:t>Datasets</a:t>
            </a:r>
          </a:p>
        </p:txBody>
      </p:sp>
      <p:sp>
        <p:nvSpPr>
          <p:cNvPr id="8" name="Chevron 7">
            <a:extLst>
              <a:ext uri="{FF2B5EF4-FFF2-40B4-BE49-F238E27FC236}">
                <a16:creationId xmlns:a16="http://schemas.microsoft.com/office/drawing/2014/main" id="{BE2A63E8-AEEB-3845-B472-ACFD048F020C}"/>
              </a:ext>
            </a:extLst>
          </p:cNvPr>
          <p:cNvSpPr/>
          <p:nvPr/>
        </p:nvSpPr>
        <p:spPr>
          <a:xfrm>
            <a:off x="3315577" y="3042075"/>
            <a:ext cx="2869809" cy="834281"/>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bg1"/>
                </a:solidFill>
              </a:rPr>
              <a:t>Tokenizers</a:t>
            </a:r>
          </a:p>
        </p:txBody>
      </p:sp>
      <p:sp>
        <p:nvSpPr>
          <p:cNvPr id="9" name="Chevron 8">
            <a:extLst>
              <a:ext uri="{FF2B5EF4-FFF2-40B4-BE49-F238E27FC236}">
                <a16:creationId xmlns:a16="http://schemas.microsoft.com/office/drawing/2014/main" id="{8EB767EA-F52A-C347-9DCD-5F10C7300D90}"/>
              </a:ext>
            </a:extLst>
          </p:cNvPr>
          <p:cNvSpPr/>
          <p:nvPr/>
        </p:nvSpPr>
        <p:spPr>
          <a:xfrm>
            <a:off x="6184511" y="3042075"/>
            <a:ext cx="2869809" cy="834281"/>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bg1"/>
                </a:solidFill>
              </a:rPr>
              <a:t>Transformers</a:t>
            </a:r>
          </a:p>
        </p:txBody>
      </p:sp>
      <p:sp>
        <p:nvSpPr>
          <p:cNvPr id="10" name="Chevron 9">
            <a:extLst>
              <a:ext uri="{FF2B5EF4-FFF2-40B4-BE49-F238E27FC236}">
                <a16:creationId xmlns:a16="http://schemas.microsoft.com/office/drawing/2014/main" id="{97C96DB7-D3F4-3C45-8686-888DCDC374D6}"/>
              </a:ext>
            </a:extLst>
          </p:cNvPr>
          <p:cNvSpPr/>
          <p:nvPr/>
        </p:nvSpPr>
        <p:spPr>
          <a:xfrm>
            <a:off x="9052570" y="3042075"/>
            <a:ext cx="2869809" cy="83428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bg1"/>
                </a:solidFill>
              </a:rPr>
              <a:t>Datasets</a:t>
            </a:r>
          </a:p>
        </p:txBody>
      </p:sp>
      <p:sp>
        <p:nvSpPr>
          <p:cNvPr id="12" name="TextBox 11">
            <a:extLst>
              <a:ext uri="{FF2B5EF4-FFF2-40B4-BE49-F238E27FC236}">
                <a16:creationId xmlns:a16="http://schemas.microsoft.com/office/drawing/2014/main" id="{985E9D85-F109-8043-892A-D7B8A12CFAD4}"/>
              </a:ext>
            </a:extLst>
          </p:cNvPr>
          <p:cNvSpPr txBox="1"/>
          <p:nvPr/>
        </p:nvSpPr>
        <p:spPr>
          <a:xfrm>
            <a:off x="446643" y="4044468"/>
            <a:ext cx="2868934" cy="954107"/>
          </a:xfrm>
          <a:prstGeom prst="rect">
            <a:avLst/>
          </a:prstGeom>
          <a:noFill/>
        </p:spPr>
        <p:txBody>
          <a:bodyPr wrap="square" rtlCol="0">
            <a:spAutoFit/>
          </a:bodyPr>
          <a:lstStyle/>
          <a:p>
            <a:pPr algn="ctr"/>
            <a:r>
              <a:rPr lang="en-US" sz="2800" b="1" dirty="0">
                <a:solidFill>
                  <a:schemeClr val="accent1"/>
                </a:solidFill>
                <a:latin typeface="Calibri" panose="020F0502020204030204" pitchFamily="34" charset="0"/>
                <a:cs typeface="Calibri" panose="020F0502020204030204" pitchFamily="34" charset="0"/>
              </a:rPr>
              <a:t>Load and </a:t>
            </a:r>
            <a:br>
              <a:rPr lang="en-US" sz="2800" b="1" dirty="0">
                <a:solidFill>
                  <a:schemeClr val="accent1"/>
                </a:solidFill>
                <a:latin typeface="Calibri" panose="020F0502020204030204" pitchFamily="34" charset="0"/>
                <a:cs typeface="Calibri" panose="020F0502020204030204" pitchFamily="34" charset="0"/>
              </a:rPr>
            </a:br>
            <a:r>
              <a:rPr lang="en-US" sz="2800" b="1" dirty="0">
                <a:solidFill>
                  <a:schemeClr val="accent1"/>
                </a:solidFill>
                <a:latin typeface="Calibri" panose="020F0502020204030204" pitchFamily="34" charset="0"/>
                <a:cs typeface="Calibri" panose="020F0502020204030204" pitchFamily="34" charset="0"/>
              </a:rPr>
              <a:t>process datasets</a:t>
            </a:r>
          </a:p>
        </p:txBody>
      </p:sp>
      <p:sp>
        <p:nvSpPr>
          <p:cNvPr id="13" name="TextBox 12">
            <a:extLst>
              <a:ext uri="{FF2B5EF4-FFF2-40B4-BE49-F238E27FC236}">
                <a16:creationId xmlns:a16="http://schemas.microsoft.com/office/drawing/2014/main" id="{9E8499D8-3911-0547-905F-FD83DA9BBFD9}"/>
              </a:ext>
            </a:extLst>
          </p:cNvPr>
          <p:cNvSpPr txBox="1"/>
          <p:nvPr/>
        </p:nvSpPr>
        <p:spPr>
          <a:xfrm>
            <a:off x="3314701" y="3985791"/>
            <a:ext cx="2869810" cy="954107"/>
          </a:xfrm>
          <a:prstGeom prst="rect">
            <a:avLst/>
          </a:prstGeom>
          <a:noFill/>
        </p:spPr>
        <p:txBody>
          <a:bodyPr wrap="square" rtlCol="0">
            <a:spAutoFit/>
          </a:bodyPr>
          <a:lstStyle/>
          <a:p>
            <a:pPr algn="ctr"/>
            <a:r>
              <a:rPr lang="en-US" sz="2800" b="1" dirty="0">
                <a:solidFill>
                  <a:schemeClr val="accent1"/>
                </a:solidFill>
                <a:latin typeface="Calibri" panose="020F0502020204030204" pitchFamily="34" charset="0"/>
                <a:cs typeface="Calibri" panose="020F0502020204030204" pitchFamily="34" charset="0"/>
              </a:rPr>
              <a:t>Tokenize </a:t>
            </a:r>
            <a:br>
              <a:rPr lang="en-US" sz="2800" b="1" dirty="0">
                <a:solidFill>
                  <a:schemeClr val="accent1"/>
                </a:solidFill>
                <a:latin typeface="Calibri" panose="020F0502020204030204" pitchFamily="34" charset="0"/>
                <a:cs typeface="Calibri" panose="020F0502020204030204" pitchFamily="34" charset="0"/>
              </a:rPr>
            </a:br>
            <a:r>
              <a:rPr lang="en-US" sz="2800" b="1" dirty="0">
                <a:solidFill>
                  <a:schemeClr val="accent1"/>
                </a:solidFill>
                <a:latin typeface="Calibri" panose="020F0502020204030204" pitchFamily="34" charset="0"/>
                <a:cs typeface="Calibri" panose="020F0502020204030204" pitchFamily="34" charset="0"/>
              </a:rPr>
              <a:t>input texts</a:t>
            </a:r>
          </a:p>
        </p:txBody>
      </p:sp>
      <p:sp>
        <p:nvSpPr>
          <p:cNvPr id="14" name="TextBox 13">
            <a:extLst>
              <a:ext uri="{FF2B5EF4-FFF2-40B4-BE49-F238E27FC236}">
                <a16:creationId xmlns:a16="http://schemas.microsoft.com/office/drawing/2014/main" id="{915A7988-62CD-4946-8826-4D405D63E93D}"/>
              </a:ext>
            </a:extLst>
          </p:cNvPr>
          <p:cNvSpPr txBox="1"/>
          <p:nvPr/>
        </p:nvSpPr>
        <p:spPr>
          <a:xfrm>
            <a:off x="6182757" y="4030849"/>
            <a:ext cx="2869811" cy="954107"/>
          </a:xfrm>
          <a:prstGeom prst="rect">
            <a:avLst/>
          </a:prstGeom>
          <a:noFill/>
        </p:spPr>
        <p:txBody>
          <a:bodyPr wrap="square" rtlCol="0">
            <a:spAutoFit/>
          </a:bodyPr>
          <a:lstStyle/>
          <a:p>
            <a:pPr algn="ctr"/>
            <a:r>
              <a:rPr lang="en-US" sz="2800" b="1" dirty="0">
                <a:solidFill>
                  <a:schemeClr val="accent1"/>
                </a:solidFill>
                <a:latin typeface="Calibri" panose="020F0502020204030204" pitchFamily="34" charset="0"/>
                <a:cs typeface="Calibri" panose="020F0502020204030204" pitchFamily="34" charset="0"/>
              </a:rPr>
              <a:t>Load models, </a:t>
            </a:r>
            <a:br>
              <a:rPr lang="en-US" sz="2800" b="1" dirty="0">
                <a:solidFill>
                  <a:schemeClr val="accent1"/>
                </a:solidFill>
                <a:latin typeface="Calibri" panose="020F0502020204030204" pitchFamily="34" charset="0"/>
                <a:cs typeface="Calibri" panose="020F0502020204030204" pitchFamily="34" charset="0"/>
              </a:rPr>
            </a:br>
            <a:r>
              <a:rPr lang="en-US" sz="2800" b="1" dirty="0">
                <a:solidFill>
                  <a:schemeClr val="accent1"/>
                </a:solidFill>
                <a:latin typeface="Calibri" panose="020F0502020204030204" pitchFamily="34" charset="0"/>
                <a:cs typeface="Calibri" panose="020F0502020204030204" pitchFamily="34" charset="0"/>
              </a:rPr>
              <a:t>train and infer</a:t>
            </a:r>
          </a:p>
        </p:txBody>
      </p:sp>
      <p:sp>
        <p:nvSpPr>
          <p:cNvPr id="15" name="TextBox 14">
            <a:extLst>
              <a:ext uri="{FF2B5EF4-FFF2-40B4-BE49-F238E27FC236}">
                <a16:creationId xmlns:a16="http://schemas.microsoft.com/office/drawing/2014/main" id="{0AFABEB2-B500-A44A-BDD4-4E70D6141951}"/>
              </a:ext>
            </a:extLst>
          </p:cNvPr>
          <p:cNvSpPr txBox="1"/>
          <p:nvPr/>
        </p:nvSpPr>
        <p:spPr>
          <a:xfrm>
            <a:off x="9051691" y="4030848"/>
            <a:ext cx="2868057" cy="954107"/>
          </a:xfrm>
          <a:prstGeom prst="rect">
            <a:avLst/>
          </a:prstGeom>
          <a:noFill/>
        </p:spPr>
        <p:txBody>
          <a:bodyPr wrap="square" rtlCol="0">
            <a:spAutoFit/>
          </a:bodyPr>
          <a:lstStyle/>
          <a:p>
            <a:pPr algn="ctr"/>
            <a:r>
              <a:rPr lang="en-US" sz="2800" b="1" dirty="0">
                <a:solidFill>
                  <a:schemeClr val="accent1"/>
                </a:solidFill>
                <a:latin typeface="Calibri" panose="020F0502020204030204" pitchFamily="34" charset="0"/>
                <a:cs typeface="Calibri" panose="020F0502020204030204" pitchFamily="34" charset="0"/>
              </a:rPr>
              <a:t>Load metrics </a:t>
            </a:r>
            <a:br>
              <a:rPr lang="en-US" sz="2800" b="1" dirty="0">
                <a:solidFill>
                  <a:schemeClr val="accent1"/>
                </a:solidFill>
                <a:latin typeface="Calibri" panose="020F0502020204030204" pitchFamily="34" charset="0"/>
                <a:cs typeface="Calibri" panose="020F0502020204030204" pitchFamily="34" charset="0"/>
              </a:rPr>
            </a:br>
            <a:r>
              <a:rPr lang="en-US" sz="2800" b="1" dirty="0">
                <a:solidFill>
                  <a:schemeClr val="accent1"/>
                </a:solidFill>
                <a:latin typeface="Calibri" panose="020F0502020204030204" pitchFamily="34" charset="0"/>
                <a:cs typeface="Calibri" panose="020F0502020204030204" pitchFamily="34" charset="0"/>
              </a:rPr>
              <a:t>evaluate models</a:t>
            </a:r>
          </a:p>
        </p:txBody>
      </p:sp>
    </p:spTree>
    <p:extLst>
      <p:ext uri="{BB962C8B-B14F-4D97-AF65-F5344CB8AC3E}">
        <p14:creationId xmlns:p14="http://schemas.microsoft.com/office/powerpoint/2010/main" val="26863676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191</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NLP with Transformers</a:t>
            </a:r>
            <a:endParaRPr lang="en-US" sz="2700" dirty="0"/>
          </a:p>
        </p:txBody>
      </p:sp>
      <p:sp>
        <p:nvSpPr>
          <p:cNvPr id="13" name="TextBox 12">
            <a:extLst>
              <a:ext uri="{FF2B5EF4-FFF2-40B4-BE49-F238E27FC236}">
                <a16:creationId xmlns:a16="http://schemas.microsoft.com/office/drawing/2014/main" id="{0F3F39E3-01A1-ED48-86A7-58BD809A44F4}"/>
              </a:ext>
            </a:extLst>
          </p:cNvPr>
          <p:cNvSpPr txBox="1"/>
          <p:nvPr/>
        </p:nvSpPr>
        <p:spPr>
          <a:xfrm>
            <a:off x="462949" y="1621892"/>
            <a:ext cx="11452824" cy="1446550"/>
          </a:xfrm>
          <a:prstGeom prst="rect">
            <a:avLst/>
          </a:prstGeom>
          <a:solidFill>
            <a:schemeClr val="accent4">
              <a:lumMod val="20000"/>
              <a:lumOff val="80000"/>
            </a:schemeClr>
          </a:solidFill>
        </p:spPr>
        <p:txBody>
          <a:bodyPr wrap="square">
            <a:spAutoFit/>
          </a:bodyPr>
          <a:lstStyle/>
          <a:p>
            <a:r>
              <a:rPr lang="en-US" sz="2200" b="1" dirty="0">
                <a:solidFill>
                  <a:srgbClr val="0000FF"/>
                </a:solidFill>
                <a:effectLst/>
                <a:latin typeface="Courier New" panose="02070309020205020404" pitchFamily="49" charset="0"/>
              </a:rPr>
              <a:t>!</a:t>
            </a:r>
            <a:r>
              <a:rPr lang="en-US" sz="2200" b="1" dirty="0">
                <a:solidFill>
                  <a:srgbClr val="000000"/>
                </a:solidFill>
                <a:effectLst/>
                <a:latin typeface="Courier New" panose="02070309020205020404" pitchFamily="49" charset="0"/>
              </a:rPr>
              <a:t>git clone https://</a:t>
            </a:r>
            <a:r>
              <a:rPr lang="en-US" sz="2200" b="1" dirty="0" err="1">
                <a:solidFill>
                  <a:srgbClr val="000000"/>
                </a:solidFill>
                <a:effectLst/>
                <a:latin typeface="Courier New" panose="02070309020205020404" pitchFamily="49" charset="0"/>
              </a:rPr>
              <a:t>github.com</a:t>
            </a:r>
            <a:r>
              <a:rPr lang="en-US" sz="2200" b="1" dirty="0">
                <a:solidFill>
                  <a:srgbClr val="000000"/>
                </a:solidFill>
                <a:effectLst/>
                <a:latin typeface="Courier New" panose="02070309020205020404" pitchFamily="49" charset="0"/>
              </a:rPr>
              <a:t>/</a:t>
            </a:r>
            <a:r>
              <a:rPr lang="en-US" sz="2200" b="1" dirty="0" err="1">
                <a:solidFill>
                  <a:srgbClr val="000000"/>
                </a:solidFill>
                <a:effectLst/>
                <a:latin typeface="Courier New" panose="02070309020205020404" pitchFamily="49" charset="0"/>
              </a:rPr>
              <a:t>nlp</a:t>
            </a:r>
            <a:r>
              <a:rPr lang="en-US" sz="2200" b="1" dirty="0">
                <a:solidFill>
                  <a:srgbClr val="000000"/>
                </a:solidFill>
                <a:effectLst/>
                <a:latin typeface="Courier New" panose="02070309020205020404" pitchFamily="49" charset="0"/>
              </a:rPr>
              <a:t>-with-transformers/</a:t>
            </a:r>
            <a:r>
              <a:rPr lang="en-US" sz="2200" b="1" dirty="0" err="1">
                <a:solidFill>
                  <a:srgbClr val="000000"/>
                </a:solidFill>
                <a:effectLst/>
                <a:latin typeface="Courier New" panose="02070309020205020404" pitchFamily="49" charset="0"/>
              </a:rPr>
              <a:t>notebooks.git</a:t>
            </a:r>
            <a:endParaRPr lang="en-US" sz="2200" b="1" dirty="0">
              <a:solidFill>
                <a:srgbClr val="000000"/>
              </a:solidFill>
              <a:effectLst/>
              <a:latin typeface="Courier New" panose="02070309020205020404" pitchFamily="49" charset="0"/>
            </a:endParaRPr>
          </a:p>
          <a:p>
            <a:r>
              <a:rPr lang="en-US" sz="2200" b="1" dirty="0">
                <a:solidFill>
                  <a:srgbClr val="0000FF"/>
                </a:solidFill>
                <a:effectLst/>
                <a:latin typeface="Courier New" panose="02070309020205020404" pitchFamily="49" charset="0"/>
              </a:rPr>
              <a:t>%cd </a:t>
            </a:r>
            <a:r>
              <a:rPr lang="en-US" sz="2200" b="1" dirty="0">
                <a:solidFill>
                  <a:srgbClr val="000000"/>
                </a:solidFill>
                <a:effectLst/>
                <a:latin typeface="Courier New" panose="02070309020205020404" pitchFamily="49" charset="0"/>
              </a:rPr>
              <a:t>notebooks</a:t>
            </a:r>
          </a:p>
          <a:p>
            <a:r>
              <a:rPr lang="en-US" sz="2200" b="1" dirty="0">
                <a:solidFill>
                  <a:srgbClr val="AF00DB"/>
                </a:solidFill>
                <a:effectLst/>
                <a:latin typeface="Courier New" panose="02070309020205020404" pitchFamily="49" charset="0"/>
              </a:rPr>
              <a:t>from</a:t>
            </a:r>
            <a:r>
              <a:rPr lang="en-US" sz="2200" b="1" dirty="0">
                <a:solidFill>
                  <a:srgbClr val="000000"/>
                </a:solidFill>
                <a:effectLst/>
                <a:latin typeface="Courier New" panose="02070309020205020404" pitchFamily="49" charset="0"/>
              </a:rPr>
              <a:t> install </a:t>
            </a:r>
            <a:r>
              <a:rPr lang="en-US" sz="2200" b="1" dirty="0">
                <a:solidFill>
                  <a:srgbClr val="AF00DB"/>
                </a:solidFill>
                <a:effectLst/>
                <a:latin typeface="Courier New" panose="02070309020205020404" pitchFamily="49" charset="0"/>
              </a:rPr>
              <a:t>import</a:t>
            </a:r>
            <a:r>
              <a:rPr lang="en-US" sz="2200" b="1" dirty="0">
                <a:solidFill>
                  <a:srgbClr val="000000"/>
                </a:solidFill>
                <a:effectLst/>
                <a:latin typeface="Courier New" panose="02070309020205020404" pitchFamily="49" charset="0"/>
              </a:rPr>
              <a:t> *</a:t>
            </a:r>
          </a:p>
          <a:p>
            <a:r>
              <a:rPr lang="en-US" sz="2200" b="1" dirty="0" err="1">
                <a:solidFill>
                  <a:srgbClr val="000000"/>
                </a:solidFill>
                <a:effectLst/>
                <a:latin typeface="Courier New" panose="02070309020205020404" pitchFamily="49" charset="0"/>
              </a:rPr>
              <a:t>install_requirements</a:t>
            </a:r>
            <a:r>
              <a:rPr lang="en-US" sz="2200" b="1" dirty="0">
                <a:solidFill>
                  <a:srgbClr val="000000"/>
                </a:solidFill>
                <a:effectLst/>
                <a:latin typeface="Courier New" panose="02070309020205020404" pitchFamily="49" charset="0"/>
              </a:rPr>
              <a:t>()</a:t>
            </a:r>
          </a:p>
        </p:txBody>
      </p:sp>
      <p:sp>
        <p:nvSpPr>
          <p:cNvPr id="14" name="TextBox 13">
            <a:extLst>
              <a:ext uri="{FF2B5EF4-FFF2-40B4-BE49-F238E27FC236}">
                <a16:creationId xmlns:a16="http://schemas.microsoft.com/office/drawing/2014/main" id="{2570D92B-DA7D-8B4B-B596-CECD12B32E57}"/>
              </a:ext>
            </a:extLst>
          </p:cNvPr>
          <p:cNvSpPr txBox="1"/>
          <p:nvPr/>
        </p:nvSpPr>
        <p:spPr>
          <a:xfrm>
            <a:off x="534389" y="3984345"/>
            <a:ext cx="6098344" cy="830997"/>
          </a:xfrm>
          <a:prstGeom prst="rect">
            <a:avLst/>
          </a:prstGeom>
          <a:noFill/>
        </p:spPr>
        <p:txBody>
          <a:bodyPr wrap="square">
            <a:spAutoFit/>
          </a:bodyPr>
          <a:lstStyle/>
          <a:p>
            <a:r>
              <a:rPr lang="en-US" sz="2400" b="0" dirty="0">
                <a:solidFill>
                  <a:srgbClr val="AF00DB"/>
                </a:solidFill>
                <a:effectLst/>
                <a:latin typeface="Courier New" panose="02070309020205020404" pitchFamily="49" charset="0"/>
              </a:rPr>
              <a:t>from</a:t>
            </a:r>
            <a:r>
              <a:rPr lang="en-US" sz="2400" b="0" dirty="0">
                <a:solidFill>
                  <a:srgbClr val="000000"/>
                </a:solidFill>
                <a:effectLst/>
                <a:latin typeface="Courier New" panose="02070309020205020404" pitchFamily="49" charset="0"/>
              </a:rPr>
              <a:t> utils </a:t>
            </a:r>
            <a:r>
              <a:rPr lang="en-US" sz="2400" b="0" dirty="0">
                <a:solidFill>
                  <a:srgbClr val="AF00DB"/>
                </a:solidFill>
                <a:effectLst/>
                <a:latin typeface="Courier New" panose="02070309020205020404" pitchFamily="49" charset="0"/>
              </a:rPr>
              <a:t>import</a:t>
            </a:r>
            <a:r>
              <a:rPr lang="en-US" sz="2400" b="0" dirty="0">
                <a:solidFill>
                  <a:srgbClr val="000000"/>
                </a:solidFill>
                <a:effectLst/>
                <a:latin typeface="Courier New" panose="02070309020205020404" pitchFamily="49" charset="0"/>
              </a:rPr>
              <a:t> *</a:t>
            </a:r>
          </a:p>
          <a:p>
            <a:r>
              <a:rPr lang="en-US" sz="2400" b="0" dirty="0" err="1">
                <a:solidFill>
                  <a:srgbClr val="000000"/>
                </a:solidFill>
                <a:effectLst/>
                <a:latin typeface="Courier New" panose="02070309020205020404" pitchFamily="49" charset="0"/>
              </a:rPr>
              <a:t>setup_chapter</a:t>
            </a:r>
            <a:r>
              <a:rPr lang="en-US" sz="24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1569783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192</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Text Classification</a:t>
            </a:r>
            <a:endParaRPr lang="en-US" sz="2700" dirty="0"/>
          </a:p>
        </p:txBody>
      </p:sp>
      <p:sp>
        <p:nvSpPr>
          <p:cNvPr id="13" name="TextBox 12">
            <a:extLst>
              <a:ext uri="{FF2B5EF4-FFF2-40B4-BE49-F238E27FC236}">
                <a16:creationId xmlns:a16="http://schemas.microsoft.com/office/drawing/2014/main" id="{CC0AD3EB-12AE-AC4B-A072-34CC02EE15B5}"/>
              </a:ext>
            </a:extLst>
          </p:cNvPr>
          <p:cNvSpPr txBox="1"/>
          <p:nvPr/>
        </p:nvSpPr>
        <p:spPr>
          <a:xfrm>
            <a:off x="512043" y="1062883"/>
            <a:ext cx="11244528" cy="2031325"/>
          </a:xfrm>
          <a:prstGeom prst="rect">
            <a:avLst/>
          </a:prstGeom>
          <a:solidFill>
            <a:schemeClr val="accent4">
              <a:lumMod val="20000"/>
              <a:lumOff val="80000"/>
            </a:schemeClr>
          </a:solidFill>
        </p:spPr>
        <p:txBody>
          <a:bodyPr wrap="square">
            <a:spAutoFit/>
          </a:bodyPr>
          <a:lstStyle/>
          <a:p>
            <a:r>
              <a:rPr lang="en-US" b="1" dirty="0">
                <a:solidFill>
                  <a:srgbClr val="000000"/>
                </a:solidFill>
                <a:effectLst/>
                <a:latin typeface="Courier New" panose="02070309020205020404" pitchFamily="49" charset="0"/>
              </a:rPr>
              <a:t>text = </a:t>
            </a:r>
            <a:r>
              <a:rPr lang="en-US" b="1" dirty="0">
                <a:solidFill>
                  <a:srgbClr val="A31515"/>
                </a:solidFill>
                <a:effectLst/>
                <a:latin typeface="Courier New" panose="02070309020205020404" pitchFamily="49" charset="0"/>
              </a:rPr>
              <a:t>"""Dear Amazon, last week I ordered an Optimus Prime action figure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from your online store in Germany. Unfortunately, when I opened the package,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I discovered to my horror that I had been sent an action figure of Megatron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instead! As a lifelong enemy of the </a:t>
            </a:r>
            <a:r>
              <a:rPr lang="en-US" b="1" dirty="0" err="1">
                <a:solidFill>
                  <a:srgbClr val="A31515"/>
                </a:solidFill>
                <a:effectLst/>
                <a:latin typeface="Courier New" panose="02070309020205020404" pitchFamily="49" charset="0"/>
              </a:rPr>
              <a:t>Decepticons</a:t>
            </a:r>
            <a:r>
              <a:rPr lang="en-US" b="1" dirty="0">
                <a:solidFill>
                  <a:srgbClr val="A31515"/>
                </a:solidFill>
                <a:effectLst/>
                <a:latin typeface="Courier New" panose="02070309020205020404" pitchFamily="49" charset="0"/>
              </a:rPr>
              <a:t>, I hope you can understand my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dilemma. To resolve the issue, I demand an exchange of Megatron for the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Optimus Prime figure I ordered. Enclosed are copies of my records concerning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this purchase. I expect to hear from you soon. Sincerely, Bumblebee."""</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682158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193</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Text Classification</a:t>
            </a:r>
            <a:endParaRPr lang="en-US" sz="2700" dirty="0"/>
          </a:p>
        </p:txBody>
      </p:sp>
      <p:sp>
        <p:nvSpPr>
          <p:cNvPr id="7" name="TextBox 6">
            <a:extLst>
              <a:ext uri="{FF2B5EF4-FFF2-40B4-BE49-F238E27FC236}">
                <a16:creationId xmlns:a16="http://schemas.microsoft.com/office/drawing/2014/main" id="{7613899A-3D6A-5A4B-925E-02810BF1C98B}"/>
              </a:ext>
            </a:extLst>
          </p:cNvPr>
          <p:cNvSpPr txBox="1"/>
          <p:nvPr/>
        </p:nvSpPr>
        <p:spPr>
          <a:xfrm>
            <a:off x="512043" y="1062883"/>
            <a:ext cx="11244528" cy="2031325"/>
          </a:xfrm>
          <a:prstGeom prst="rect">
            <a:avLst/>
          </a:prstGeom>
          <a:solidFill>
            <a:schemeClr val="accent4">
              <a:lumMod val="20000"/>
              <a:lumOff val="80000"/>
            </a:schemeClr>
          </a:solidFill>
        </p:spPr>
        <p:txBody>
          <a:bodyPr wrap="square">
            <a:spAutoFit/>
          </a:bodyPr>
          <a:lstStyle/>
          <a:p>
            <a:r>
              <a:rPr lang="en-US" b="1" dirty="0">
                <a:solidFill>
                  <a:srgbClr val="000000"/>
                </a:solidFill>
                <a:effectLst/>
                <a:latin typeface="Courier New" panose="02070309020205020404" pitchFamily="49" charset="0"/>
              </a:rPr>
              <a:t>text = </a:t>
            </a:r>
            <a:r>
              <a:rPr lang="en-US" b="1" dirty="0">
                <a:solidFill>
                  <a:srgbClr val="A31515"/>
                </a:solidFill>
                <a:effectLst/>
                <a:latin typeface="Courier New" panose="02070309020205020404" pitchFamily="49" charset="0"/>
              </a:rPr>
              <a:t>"""Dear Amazon, last week I ordered an Optimus Prime action figure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from your online store in Germany. Unfortunately, when I opened the package,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I discovered to my horror that I had been sent an action figure of Megatron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instead! As a lifelong enemy of the </a:t>
            </a:r>
            <a:r>
              <a:rPr lang="en-US" b="1" dirty="0" err="1">
                <a:solidFill>
                  <a:srgbClr val="A31515"/>
                </a:solidFill>
                <a:effectLst/>
                <a:latin typeface="Courier New" panose="02070309020205020404" pitchFamily="49" charset="0"/>
              </a:rPr>
              <a:t>Decepticons</a:t>
            </a:r>
            <a:r>
              <a:rPr lang="en-US" b="1" dirty="0">
                <a:solidFill>
                  <a:srgbClr val="A31515"/>
                </a:solidFill>
                <a:effectLst/>
                <a:latin typeface="Courier New" panose="02070309020205020404" pitchFamily="49" charset="0"/>
              </a:rPr>
              <a:t>, I hope you can understand my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dilemma. To resolve the issue, I demand an exchange of Megatron for the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Optimus Prime figure I ordered. Enclosed are copies of my records concerning \</a:t>
            </a:r>
            <a:endParaRPr lang="en-US" b="1" dirty="0">
              <a:solidFill>
                <a:srgbClr val="000000"/>
              </a:solidFill>
              <a:effectLst/>
              <a:latin typeface="Courier New" panose="02070309020205020404" pitchFamily="49" charset="0"/>
            </a:endParaRPr>
          </a:p>
          <a:p>
            <a:r>
              <a:rPr lang="en-US" b="1" dirty="0">
                <a:solidFill>
                  <a:srgbClr val="A31515"/>
                </a:solidFill>
                <a:effectLst/>
                <a:latin typeface="Courier New" panose="02070309020205020404" pitchFamily="49" charset="0"/>
              </a:rPr>
              <a:t>this purchase. I expect to hear from you soon. Sincerely, Bumblebee."""</a:t>
            </a:r>
            <a:endParaRPr lang="en-US" b="1" dirty="0">
              <a:solidFill>
                <a:srgbClr val="000000"/>
              </a:solidFill>
              <a:effectLst/>
              <a:latin typeface="Courier New" panose="02070309020205020404" pitchFamily="49" charset="0"/>
            </a:endParaRPr>
          </a:p>
        </p:txBody>
      </p:sp>
      <p:sp>
        <p:nvSpPr>
          <p:cNvPr id="9" name="TextBox 8">
            <a:extLst>
              <a:ext uri="{FF2B5EF4-FFF2-40B4-BE49-F238E27FC236}">
                <a16:creationId xmlns:a16="http://schemas.microsoft.com/office/drawing/2014/main" id="{33FC96AB-9D2E-624F-9DB0-6EBBCD27D339}"/>
              </a:ext>
            </a:extLst>
          </p:cNvPr>
          <p:cNvSpPr txBox="1"/>
          <p:nvPr/>
        </p:nvSpPr>
        <p:spPr>
          <a:xfrm>
            <a:off x="512042" y="3189807"/>
            <a:ext cx="11244528" cy="954107"/>
          </a:xfrm>
          <a:prstGeom prst="rect">
            <a:avLst/>
          </a:prstGeom>
          <a:solidFill>
            <a:schemeClr val="accent4">
              <a:lumMod val="20000"/>
              <a:lumOff val="80000"/>
            </a:schemeClr>
          </a:solidFill>
        </p:spPr>
        <p:txBody>
          <a:bodyPr wrap="square">
            <a:spAutoFit/>
          </a:bodyPr>
          <a:lstStyle/>
          <a:p>
            <a:r>
              <a:rPr lang="en-US" sz="2800" b="1" dirty="0">
                <a:solidFill>
                  <a:srgbClr val="AF00DB"/>
                </a:solidFill>
                <a:effectLst/>
                <a:latin typeface="Courier New" panose="02070309020205020404" pitchFamily="49" charset="0"/>
              </a:rPr>
              <a:t>from</a:t>
            </a:r>
            <a:r>
              <a:rPr lang="en-US" sz="2800" b="1" dirty="0">
                <a:solidFill>
                  <a:srgbClr val="000000"/>
                </a:solidFill>
                <a:effectLst/>
                <a:latin typeface="Courier New" panose="02070309020205020404" pitchFamily="49" charset="0"/>
              </a:rPr>
              <a:t> transformers </a:t>
            </a:r>
            <a:r>
              <a:rPr lang="en-US" sz="2800" b="1" dirty="0">
                <a:solidFill>
                  <a:srgbClr val="AF00DB"/>
                </a:solidFill>
                <a:effectLst/>
                <a:latin typeface="Courier New" panose="02070309020205020404" pitchFamily="49" charset="0"/>
              </a:rPr>
              <a:t>import</a:t>
            </a:r>
            <a:r>
              <a:rPr lang="en-US" sz="2800" b="1" dirty="0">
                <a:solidFill>
                  <a:srgbClr val="000000"/>
                </a:solidFill>
                <a:effectLst/>
                <a:latin typeface="Courier New" panose="02070309020205020404" pitchFamily="49" charset="0"/>
              </a:rPr>
              <a:t> pipeline</a:t>
            </a:r>
            <a:br>
              <a:rPr lang="en-US" sz="2800" b="1" dirty="0">
                <a:solidFill>
                  <a:srgbClr val="000000"/>
                </a:solidFill>
                <a:effectLst/>
                <a:latin typeface="Courier New" panose="02070309020205020404" pitchFamily="49" charset="0"/>
              </a:rPr>
            </a:br>
            <a:r>
              <a:rPr lang="en-US" sz="2800" b="1" dirty="0">
                <a:solidFill>
                  <a:srgbClr val="000000"/>
                </a:solidFill>
                <a:effectLst/>
                <a:latin typeface="Courier New" panose="02070309020205020404" pitchFamily="49" charset="0"/>
              </a:rPr>
              <a:t>classifier = pipeline(</a:t>
            </a:r>
            <a:r>
              <a:rPr lang="en-US" sz="2800" b="1" dirty="0">
                <a:solidFill>
                  <a:srgbClr val="A31515"/>
                </a:solidFill>
                <a:effectLst/>
                <a:latin typeface="Courier New" panose="02070309020205020404" pitchFamily="49" charset="0"/>
              </a:rPr>
              <a:t>"text-classification"</a:t>
            </a:r>
            <a:r>
              <a:rPr lang="en-US" sz="2800" b="1" dirty="0">
                <a:solidFill>
                  <a:srgbClr val="000000"/>
                </a:solidFill>
                <a:effectLst/>
                <a:latin typeface="Courier New" panose="02070309020205020404" pitchFamily="49" charset="0"/>
              </a:rPr>
              <a:t>)</a:t>
            </a:r>
          </a:p>
        </p:txBody>
      </p:sp>
      <p:graphicFrame>
        <p:nvGraphicFramePr>
          <p:cNvPr id="3" name="Table 2">
            <a:extLst>
              <a:ext uri="{FF2B5EF4-FFF2-40B4-BE49-F238E27FC236}">
                <a16:creationId xmlns:a16="http://schemas.microsoft.com/office/drawing/2014/main" id="{AFCE732F-B5E5-8345-B590-5F9A37E00509}"/>
              </a:ext>
            </a:extLst>
          </p:cNvPr>
          <p:cNvGraphicFramePr>
            <a:graphicFrameLocks noGrp="1"/>
          </p:cNvGraphicFramePr>
          <p:nvPr/>
        </p:nvGraphicFramePr>
        <p:xfrm>
          <a:off x="556691" y="5530637"/>
          <a:ext cx="6788730" cy="914400"/>
        </p:xfrm>
        <a:graphic>
          <a:graphicData uri="http://schemas.openxmlformats.org/drawingml/2006/table">
            <a:tbl>
              <a:tblPr/>
              <a:tblGrid>
                <a:gridCol w="2262910">
                  <a:extLst>
                    <a:ext uri="{9D8B030D-6E8A-4147-A177-3AD203B41FA5}">
                      <a16:colId xmlns:a16="http://schemas.microsoft.com/office/drawing/2014/main" val="4029862344"/>
                    </a:ext>
                  </a:extLst>
                </a:gridCol>
                <a:gridCol w="2262910">
                  <a:extLst>
                    <a:ext uri="{9D8B030D-6E8A-4147-A177-3AD203B41FA5}">
                      <a16:colId xmlns:a16="http://schemas.microsoft.com/office/drawing/2014/main" val="1174281445"/>
                    </a:ext>
                  </a:extLst>
                </a:gridCol>
                <a:gridCol w="2262910">
                  <a:extLst>
                    <a:ext uri="{9D8B030D-6E8A-4147-A177-3AD203B41FA5}">
                      <a16:colId xmlns:a16="http://schemas.microsoft.com/office/drawing/2014/main" val="3393827648"/>
                    </a:ext>
                  </a:extLst>
                </a:gridCol>
              </a:tblGrid>
              <a:tr h="0">
                <a:tc>
                  <a:txBody>
                    <a:bodyPr/>
                    <a:lstStyle/>
                    <a:p>
                      <a:pPr algn="r"/>
                      <a:endParaRPr lang="en-US" sz="2400" b="1" dirty="0">
                        <a:effectLst/>
                      </a:endParaRPr>
                    </a:p>
                  </a:txBody>
                  <a:tcPr anchor="ctr">
                    <a:lnL>
                      <a:noFill/>
                    </a:lnL>
                    <a:lnR>
                      <a:noFill/>
                    </a:lnR>
                    <a:lnT>
                      <a:noFill/>
                    </a:lnT>
                    <a:lnB>
                      <a:noFill/>
                    </a:lnB>
                    <a:solidFill>
                      <a:srgbClr val="FFFFFF"/>
                    </a:solidFill>
                  </a:tcPr>
                </a:tc>
                <a:tc>
                  <a:txBody>
                    <a:bodyPr/>
                    <a:lstStyle/>
                    <a:p>
                      <a:pPr algn="r"/>
                      <a:r>
                        <a:rPr lang="en-US" sz="2400" b="1">
                          <a:effectLst/>
                        </a:rPr>
                        <a:t>label</a:t>
                      </a:r>
                    </a:p>
                  </a:txBody>
                  <a:tcPr anchor="ctr">
                    <a:lnL>
                      <a:noFill/>
                    </a:lnL>
                    <a:lnR>
                      <a:noFill/>
                    </a:lnR>
                    <a:lnT>
                      <a:noFill/>
                    </a:lnT>
                    <a:lnB>
                      <a:noFill/>
                    </a:lnB>
                    <a:solidFill>
                      <a:srgbClr val="FFFFFF"/>
                    </a:solidFill>
                  </a:tcPr>
                </a:tc>
                <a:tc>
                  <a:txBody>
                    <a:bodyPr/>
                    <a:lstStyle/>
                    <a:p>
                      <a:pPr algn="r"/>
                      <a:r>
                        <a:rPr lang="en-US" sz="2400" b="1" dirty="0">
                          <a:effectLst/>
                        </a:rPr>
                        <a:t>score</a:t>
                      </a:r>
                    </a:p>
                  </a:txBody>
                  <a:tcPr anchor="ctr">
                    <a:lnL>
                      <a:noFill/>
                    </a:lnL>
                    <a:lnR>
                      <a:noFill/>
                    </a:lnR>
                    <a:lnT>
                      <a:noFill/>
                    </a:lnT>
                    <a:lnB>
                      <a:noFill/>
                    </a:lnB>
                    <a:solidFill>
                      <a:srgbClr val="FFFFFF"/>
                    </a:solidFill>
                  </a:tcPr>
                </a:tc>
                <a:extLst>
                  <a:ext uri="{0D108BD9-81ED-4DB2-BD59-A6C34878D82A}">
                    <a16:rowId xmlns:a16="http://schemas.microsoft.com/office/drawing/2014/main" val="1411613145"/>
                  </a:ext>
                </a:extLst>
              </a:tr>
              <a:tr h="0">
                <a:tc>
                  <a:txBody>
                    <a:bodyPr/>
                    <a:lstStyle/>
                    <a:p>
                      <a:pPr fontAlgn="ctr"/>
                      <a:r>
                        <a:rPr lang="en-US" sz="2400" b="1">
                          <a:effectLst/>
                        </a:rPr>
                        <a:t>0</a:t>
                      </a:r>
                    </a:p>
                  </a:txBody>
                  <a:tcPr anchor="ctr">
                    <a:lnL>
                      <a:noFill/>
                    </a:lnL>
                    <a:lnR>
                      <a:noFill/>
                    </a:lnR>
                    <a:lnT>
                      <a:noFill/>
                    </a:lnT>
                    <a:lnB>
                      <a:noFill/>
                    </a:lnB>
                    <a:solidFill>
                      <a:srgbClr val="FFFFFF"/>
                    </a:solidFill>
                  </a:tcPr>
                </a:tc>
                <a:tc>
                  <a:txBody>
                    <a:bodyPr/>
                    <a:lstStyle/>
                    <a:p>
                      <a:pPr algn="r"/>
                      <a:r>
                        <a:rPr lang="en-US" sz="2400">
                          <a:effectLst/>
                        </a:rPr>
                        <a:t>NEGATIVE</a:t>
                      </a:r>
                    </a:p>
                  </a:txBody>
                  <a:tcPr anchor="ctr">
                    <a:lnL>
                      <a:noFill/>
                    </a:lnL>
                    <a:lnR>
                      <a:noFill/>
                    </a:lnR>
                    <a:lnT>
                      <a:noFill/>
                    </a:lnT>
                    <a:lnB>
                      <a:noFill/>
                    </a:lnB>
                    <a:solidFill>
                      <a:srgbClr val="FFFFFF"/>
                    </a:solidFill>
                  </a:tcPr>
                </a:tc>
                <a:tc>
                  <a:txBody>
                    <a:bodyPr/>
                    <a:lstStyle/>
                    <a:p>
                      <a:pPr algn="r"/>
                      <a:r>
                        <a:rPr lang="en-US" sz="2400" dirty="0">
                          <a:effectLst/>
                        </a:rPr>
                        <a:t>0.901546</a:t>
                      </a:r>
                    </a:p>
                  </a:txBody>
                  <a:tcPr anchor="ctr">
                    <a:lnL>
                      <a:noFill/>
                    </a:lnL>
                    <a:lnR>
                      <a:noFill/>
                    </a:lnR>
                    <a:lnT>
                      <a:noFill/>
                    </a:lnT>
                    <a:lnB>
                      <a:noFill/>
                    </a:lnB>
                    <a:solidFill>
                      <a:srgbClr val="FFFFFF"/>
                    </a:solidFill>
                  </a:tcPr>
                </a:tc>
                <a:extLst>
                  <a:ext uri="{0D108BD9-81ED-4DB2-BD59-A6C34878D82A}">
                    <a16:rowId xmlns:a16="http://schemas.microsoft.com/office/drawing/2014/main" val="2580560906"/>
                  </a:ext>
                </a:extLst>
              </a:tr>
            </a:tbl>
          </a:graphicData>
        </a:graphic>
      </p:graphicFrame>
      <p:sp>
        <p:nvSpPr>
          <p:cNvPr id="10" name="TextBox 9">
            <a:extLst>
              <a:ext uri="{FF2B5EF4-FFF2-40B4-BE49-F238E27FC236}">
                <a16:creationId xmlns:a16="http://schemas.microsoft.com/office/drawing/2014/main" id="{EB926DF6-6FDA-9B4D-8587-FC1E319387C4}"/>
              </a:ext>
            </a:extLst>
          </p:cNvPr>
          <p:cNvSpPr txBox="1"/>
          <p:nvPr/>
        </p:nvSpPr>
        <p:spPr>
          <a:xfrm>
            <a:off x="512042" y="4191166"/>
            <a:ext cx="11244528" cy="1200329"/>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pandas </a:t>
            </a:r>
            <a:r>
              <a:rPr lang="en-US" sz="2400" b="1" dirty="0">
                <a:solidFill>
                  <a:srgbClr val="AF00DB"/>
                </a:solidFill>
                <a:effectLst/>
                <a:latin typeface="Courier New" panose="02070309020205020404" pitchFamily="49" charset="0"/>
              </a:rPr>
              <a:t>as</a:t>
            </a:r>
            <a:r>
              <a:rPr lang="en-US" sz="2400" b="1" dirty="0">
                <a:solidFill>
                  <a:srgbClr val="000000"/>
                </a:solidFill>
                <a:effectLst/>
                <a:latin typeface="Courier New" panose="02070309020205020404" pitchFamily="49" charset="0"/>
              </a:rPr>
              <a:t> pd</a:t>
            </a:r>
            <a:br>
              <a:rPr lang="en-US" sz="2400" b="1" dirty="0">
                <a:solidFill>
                  <a:srgbClr val="000000"/>
                </a:solidFill>
                <a:effectLst/>
                <a:latin typeface="Courier New" panose="02070309020205020404" pitchFamily="49" charset="0"/>
              </a:rPr>
            </a:br>
            <a:r>
              <a:rPr lang="en-US" sz="2400" b="1" dirty="0">
                <a:solidFill>
                  <a:srgbClr val="000000"/>
                </a:solidFill>
                <a:effectLst/>
                <a:latin typeface="Courier New" panose="02070309020205020404" pitchFamily="49" charset="0"/>
              </a:rPr>
              <a:t>outputs = classifier(text)</a:t>
            </a:r>
          </a:p>
          <a:p>
            <a:r>
              <a:rPr lang="en-US" sz="2400" b="1" dirty="0" err="1">
                <a:solidFill>
                  <a:srgbClr val="000000"/>
                </a:solidFill>
                <a:effectLst/>
                <a:latin typeface="Courier New" panose="02070309020205020404" pitchFamily="49" charset="0"/>
              </a:rPr>
              <a:t>pd.DataFrame</a:t>
            </a:r>
            <a:r>
              <a:rPr lang="en-US" sz="2400" b="1" dirty="0">
                <a:solidFill>
                  <a:srgbClr val="000000"/>
                </a:solidFill>
                <a:effectLst/>
                <a:latin typeface="Courier New" panose="02070309020205020404" pitchFamily="49" charset="0"/>
              </a:rPr>
              <a:t>(outputs) </a:t>
            </a:r>
          </a:p>
        </p:txBody>
      </p:sp>
    </p:spTree>
    <p:extLst>
      <p:ext uri="{BB962C8B-B14F-4D97-AF65-F5344CB8AC3E}">
        <p14:creationId xmlns:p14="http://schemas.microsoft.com/office/powerpoint/2010/main" val="27752322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194</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Text Classification</a:t>
            </a:r>
            <a:endParaRPr lang="en-US" sz="2700" dirty="0"/>
          </a:p>
        </p:txBody>
      </p:sp>
      <p:sp>
        <p:nvSpPr>
          <p:cNvPr id="13" name="TextBox 12">
            <a:extLst>
              <a:ext uri="{FF2B5EF4-FFF2-40B4-BE49-F238E27FC236}">
                <a16:creationId xmlns:a16="http://schemas.microsoft.com/office/drawing/2014/main" id="{180A5A42-6BD1-9143-B6A2-27EFD06DB094}"/>
              </a:ext>
            </a:extLst>
          </p:cNvPr>
          <p:cNvSpPr txBox="1"/>
          <p:nvPr/>
        </p:nvSpPr>
        <p:spPr>
          <a:xfrm>
            <a:off x="512042" y="3189807"/>
            <a:ext cx="11244528" cy="954107"/>
          </a:xfrm>
          <a:prstGeom prst="rect">
            <a:avLst/>
          </a:prstGeom>
          <a:solidFill>
            <a:schemeClr val="accent4">
              <a:lumMod val="20000"/>
              <a:lumOff val="80000"/>
            </a:schemeClr>
          </a:solidFill>
        </p:spPr>
        <p:txBody>
          <a:bodyPr wrap="square">
            <a:spAutoFit/>
          </a:bodyPr>
          <a:lstStyle/>
          <a:p>
            <a:r>
              <a:rPr lang="en-US" sz="2800" b="1" dirty="0">
                <a:solidFill>
                  <a:srgbClr val="AF00DB"/>
                </a:solidFill>
                <a:effectLst/>
                <a:latin typeface="Courier New" panose="02070309020205020404" pitchFamily="49" charset="0"/>
              </a:rPr>
              <a:t>from</a:t>
            </a:r>
            <a:r>
              <a:rPr lang="en-US" sz="2800" b="1" dirty="0">
                <a:solidFill>
                  <a:srgbClr val="000000"/>
                </a:solidFill>
                <a:effectLst/>
                <a:latin typeface="Courier New" panose="02070309020205020404" pitchFamily="49" charset="0"/>
              </a:rPr>
              <a:t> transformers </a:t>
            </a:r>
            <a:r>
              <a:rPr lang="en-US" sz="2800" b="1" dirty="0">
                <a:solidFill>
                  <a:srgbClr val="AF00DB"/>
                </a:solidFill>
                <a:effectLst/>
                <a:latin typeface="Courier New" panose="02070309020205020404" pitchFamily="49" charset="0"/>
              </a:rPr>
              <a:t>import</a:t>
            </a:r>
            <a:r>
              <a:rPr lang="en-US" sz="2800" b="1" dirty="0">
                <a:solidFill>
                  <a:srgbClr val="000000"/>
                </a:solidFill>
                <a:effectLst/>
                <a:latin typeface="Courier New" panose="02070309020205020404" pitchFamily="49" charset="0"/>
              </a:rPr>
              <a:t> pipeline</a:t>
            </a:r>
            <a:br>
              <a:rPr lang="en-US" sz="2800" b="1" dirty="0">
                <a:solidFill>
                  <a:srgbClr val="000000"/>
                </a:solidFill>
                <a:effectLst/>
                <a:latin typeface="Courier New" panose="02070309020205020404" pitchFamily="49" charset="0"/>
              </a:rPr>
            </a:br>
            <a:r>
              <a:rPr lang="en-US" sz="2800" b="1" dirty="0">
                <a:solidFill>
                  <a:srgbClr val="000000"/>
                </a:solidFill>
                <a:effectLst/>
                <a:latin typeface="Courier New" panose="02070309020205020404" pitchFamily="49" charset="0"/>
              </a:rPr>
              <a:t>classifier = pipeline(</a:t>
            </a:r>
            <a:r>
              <a:rPr lang="en-US" sz="2800" b="1" dirty="0">
                <a:solidFill>
                  <a:srgbClr val="A31515"/>
                </a:solidFill>
                <a:effectLst/>
                <a:latin typeface="Courier New" panose="02070309020205020404" pitchFamily="49" charset="0"/>
              </a:rPr>
              <a:t>"text-classification"</a:t>
            </a:r>
            <a:r>
              <a:rPr lang="en-US" sz="2800" b="1" dirty="0">
                <a:solidFill>
                  <a:srgbClr val="000000"/>
                </a:solidFill>
                <a:effectLst/>
                <a:latin typeface="Courier New" panose="02070309020205020404" pitchFamily="49" charset="0"/>
              </a:rPr>
              <a:t>)</a:t>
            </a:r>
          </a:p>
        </p:txBody>
      </p:sp>
      <p:graphicFrame>
        <p:nvGraphicFramePr>
          <p:cNvPr id="14" name="Table 13">
            <a:extLst>
              <a:ext uri="{FF2B5EF4-FFF2-40B4-BE49-F238E27FC236}">
                <a16:creationId xmlns:a16="http://schemas.microsoft.com/office/drawing/2014/main" id="{32E041EB-6EB8-C444-BAC1-91056CED236E}"/>
              </a:ext>
            </a:extLst>
          </p:cNvPr>
          <p:cNvGraphicFramePr>
            <a:graphicFrameLocks noGrp="1"/>
          </p:cNvGraphicFramePr>
          <p:nvPr/>
        </p:nvGraphicFramePr>
        <p:xfrm>
          <a:off x="556691" y="5530637"/>
          <a:ext cx="6788730" cy="914400"/>
        </p:xfrm>
        <a:graphic>
          <a:graphicData uri="http://schemas.openxmlformats.org/drawingml/2006/table">
            <a:tbl>
              <a:tblPr/>
              <a:tblGrid>
                <a:gridCol w="2262910">
                  <a:extLst>
                    <a:ext uri="{9D8B030D-6E8A-4147-A177-3AD203B41FA5}">
                      <a16:colId xmlns:a16="http://schemas.microsoft.com/office/drawing/2014/main" val="4029862344"/>
                    </a:ext>
                  </a:extLst>
                </a:gridCol>
                <a:gridCol w="2262910">
                  <a:extLst>
                    <a:ext uri="{9D8B030D-6E8A-4147-A177-3AD203B41FA5}">
                      <a16:colId xmlns:a16="http://schemas.microsoft.com/office/drawing/2014/main" val="1174281445"/>
                    </a:ext>
                  </a:extLst>
                </a:gridCol>
                <a:gridCol w="2262910">
                  <a:extLst>
                    <a:ext uri="{9D8B030D-6E8A-4147-A177-3AD203B41FA5}">
                      <a16:colId xmlns:a16="http://schemas.microsoft.com/office/drawing/2014/main" val="3393827648"/>
                    </a:ext>
                  </a:extLst>
                </a:gridCol>
              </a:tblGrid>
              <a:tr h="0">
                <a:tc>
                  <a:txBody>
                    <a:bodyPr/>
                    <a:lstStyle/>
                    <a:p>
                      <a:pPr algn="r"/>
                      <a:endParaRPr lang="en-US" sz="2400" b="1" dirty="0">
                        <a:effectLst/>
                      </a:endParaRPr>
                    </a:p>
                  </a:txBody>
                  <a:tcPr anchor="ctr">
                    <a:lnL>
                      <a:noFill/>
                    </a:lnL>
                    <a:lnR>
                      <a:noFill/>
                    </a:lnR>
                    <a:lnT>
                      <a:noFill/>
                    </a:lnT>
                    <a:lnB>
                      <a:noFill/>
                    </a:lnB>
                    <a:solidFill>
                      <a:srgbClr val="FFFFFF"/>
                    </a:solidFill>
                  </a:tcPr>
                </a:tc>
                <a:tc>
                  <a:txBody>
                    <a:bodyPr/>
                    <a:lstStyle/>
                    <a:p>
                      <a:pPr algn="r"/>
                      <a:r>
                        <a:rPr lang="en-US" sz="2400" b="1" dirty="0">
                          <a:effectLst/>
                        </a:rPr>
                        <a:t>label</a:t>
                      </a:r>
                    </a:p>
                  </a:txBody>
                  <a:tcPr anchor="ctr">
                    <a:lnL>
                      <a:noFill/>
                    </a:lnL>
                    <a:lnR>
                      <a:noFill/>
                    </a:lnR>
                    <a:lnT>
                      <a:noFill/>
                    </a:lnT>
                    <a:lnB>
                      <a:noFill/>
                    </a:lnB>
                    <a:solidFill>
                      <a:srgbClr val="FFFFFF"/>
                    </a:solidFill>
                  </a:tcPr>
                </a:tc>
                <a:tc>
                  <a:txBody>
                    <a:bodyPr/>
                    <a:lstStyle/>
                    <a:p>
                      <a:pPr algn="r"/>
                      <a:r>
                        <a:rPr lang="en-US" sz="2400" b="1" dirty="0">
                          <a:effectLst/>
                        </a:rPr>
                        <a:t>score</a:t>
                      </a:r>
                    </a:p>
                  </a:txBody>
                  <a:tcPr anchor="ctr">
                    <a:lnL>
                      <a:noFill/>
                    </a:lnL>
                    <a:lnR>
                      <a:noFill/>
                    </a:lnR>
                    <a:lnT>
                      <a:noFill/>
                    </a:lnT>
                    <a:lnB>
                      <a:noFill/>
                    </a:lnB>
                    <a:solidFill>
                      <a:srgbClr val="FFFFFF"/>
                    </a:solidFill>
                  </a:tcPr>
                </a:tc>
                <a:extLst>
                  <a:ext uri="{0D108BD9-81ED-4DB2-BD59-A6C34878D82A}">
                    <a16:rowId xmlns:a16="http://schemas.microsoft.com/office/drawing/2014/main" val="1411613145"/>
                  </a:ext>
                </a:extLst>
              </a:tr>
              <a:tr h="0">
                <a:tc>
                  <a:txBody>
                    <a:bodyPr/>
                    <a:lstStyle/>
                    <a:p>
                      <a:pPr fontAlgn="ctr"/>
                      <a:r>
                        <a:rPr lang="en-US" sz="2400" b="1">
                          <a:effectLst/>
                        </a:rPr>
                        <a:t>0</a:t>
                      </a:r>
                    </a:p>
                  </a:txBody>
                  <a:tcPr anchor="ctr">
                    <a:lnL>
                      <a:noFill/>
                    </a:lnL>
                    <a:lnR>
                      <a:noFill/>
                    </a:lnR>
                    <a:lnT>
                      <a:noFill/>
                    </a:lnT>
                    <a:lnB>
                      <a:noFill/>
                    </a:lnB>
                    <a:solidFill>
                      <a:srgbClr val="FFFFFF"/>
                    </a:solidFill>
                  </a:tcPr>
                </a:tc>
                <a:tc>
                  <a:txBody>
                    <a:bodyPr/>
                    <a:lstStyle/>
                    <a:p>
                      <a:pPr algn="r"/>
                      <a:r>
                        <a:rPr lang="en-US" sz="2400">
                          <a:effectLst/>
                        </a:rPr>
                        <a:t>NEGATIVE</a:t>
                      </a:r>
                    </a:p>
                  </a:txBody>
                  <a:tcPr anchor="ctr">
                    <a:lnL>
                      <a:noFill/>
                    </a:lnL>
                    <a:lnR>
                      <a:noFill/>
                    </a:lnR>
                    <a:lnT>
                      <a:noFill/>
                    </a:lnT>
                    <a:lnB>
                      <a:noFill/>
                    </a:lnB>
                    <a:solidFill>
                      <a:srgbClr val="FFFFFF"/>
                    </a:solidFill>
                  </a:tcPr>
                </a:tc>
                <a:tc>
                  <a:txBody>
                    <a:bodyPr/>
                    <a:lstStyle/>
                    <a:p>
                      <a:pPr algn="r"/>
                      <a:r>
                        <a:rPr lang="en-US" sz="2400" dirty="0">
                          <a:effectLst/>
                        </a:rPr>
                        <a:t>0.901546</a:t>
                      </a:r>
                    </a:p>
                  </a:txBody>
                  <a:tcPr anchor="ctr">
                    <a:lnL>
                      <a:noFill/>
                    </a:lnL>
                    <a:lnR>
                      <a:noFill/>
                    </a:lnR>
                    <a:lnT>
                      <a:noFill/>
                    </a:lnT>
                    <a:lnB>
                      <a:noFill/>
                    </a:lnB>
                    <a:solidFill>
                      <a:srgbClr val="FFFFFF"/>
                    </a:solidFill>
                  </a:tcPr>
                </a:tc>
                <a:extLst>
                  <a:ext uri="{0D108BD9-81ED-4DB2-BD59-A6C34878D82A}">
                    <a16:rowId xmlns:a16="http://schemas.microsoft.com/office/drawing/2014/main" val="2580560906"/>
                  </a:ext>
                </a:extLst>
              </a:tr>
            </a:tbl>
          </a:graphicData>
        </a:graphic>
      </p:graphicFrame>
      <p:sp>
        <p:nvSpPr>
          <p:cNvPr id="15" name="TextBox 14">
            <a:extLst>
              <a:ext uri="{FF2B5EF4-FFF2-40B4-BE49-F238E27FC236}">
                <a16:creationId xmlns:a16="http://schemas.microsoft.com/office/drawing/2014/main" id="{1ED96F5A-0F7F-DA4D-BEDE-47A3683068A8}"/>
              </a:ext>
            </a:extLst>
          </p:cNvPr>
          <p:cNvSpPr txBox="1"/>
          <p:nvPr/>
        </p:nvSpPr>
        <p:spPr>
          <a:xfrm>
            <a:off x="512042" y="4191166"/>
            <a:ext cx="11244528" cy="1200329"/>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pandas </a:t>
            </a:r>
            <a:r>
              <a:rPr lang="en-US" sz="2400" b="1" dirty="0">
                <a:solidFill>
                  <a:srgbClr val="AF00DB"/>
                </a:solidFill>
                <a:effectLst/>
                <a:latin typeface="Courier New" panose="02070309020205020404" pitchFamily="49" charset="0"/>
              </a:rPr>
              <a:t>as</a:t>
            </a:r>
            <a:r>
              <a:rPr lang="en-US" sz="2400" b="1" dirty="0">
                <a:solidFill>
                  <a:srgbClr val="000000"/>
                </a:solidFill>
                <a:effectLst/>
                <a:latin typeface="Courier New" panose="02070309020205020404" pitchFamily="49" charset="0"/>
              </a:rPr>
              <a:t> pd</a:t>
            </a:r>
            <a:br>
              <a:rPr lang="en-US" sz="2400" b="1" dirty="0">
                <a:solidFill>
                  <a:srgbClr val="000000"/>
                </a:solidFill>
                <a:effectLst/>
                <a:latin typeface="Courier New" panose="02070309020205020404" pitchFamily="49" charset="0"/>
              </a:rPr>
            </a:br>
            <a:r>
              <a:rPr lang="en-US" sz="2400" b="1" dirty="0">
                <a:solidFill>
                  <a:srgbClr val="000000"/>
                </a:solidFill>
                <a:effectLst/>
                <a:latin typeface="Courier New" panose="02070309020205020404" pitchFamily="49" charset="0"/>
              </a:rPr>
              <a:t>outputs = classifier(text)</a:t>
            </a:r>
          </a:p>
          <a:p>
            <a:r>
              <a:rPr lang="en-US" sz="2400" b="1" dirty="0" err="1">
                <a:solidFill>
                  <a:srgbClr val="000000"/>
                </a:solidFill>
                <a:effectLst/>
                <a:latin typeface="Courier New" panose="02070309020205020404" pitchFamily="49" charset="0"/>
              </a:rPr>
              <a:t>pd.DataFrame</a:t>
            </a:r>
            <a:r>
              <a:rPr lang="en-US" sz="2400" b="1" dirty="0">
                <a:solidFill>
                  <a:srgbClr val="000000"/>
                </a:solidFill>
                <a:effectLst/>
                <a:latin typeface="Courier New" panose="02070309020205020404" pitchFamily="49" charset="0"/>
              </a:rPr>
              <a:t>(outputs) </a:t>
            </a:r>
          </a:p>
        </p:txBody>
      </p:sp>
    </p:spTree>
    <p:extLst>
      <p:ext uri="{BB962C8B-B14F-4D97-AF65-F5344CB8AC3E}">
        <p14:creationId xmlns:p14="http://schemas.microsoft.com/office/powerpoint/2010/main" val="2952382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195</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1285732"/>
          </a:xfrm>
        </p:spPr>
        <p:txBody>
          <a:bodyPr>
            <a:normAutofit fontScale="90000"/>
          </a:bodyPr>
          <a:lstStyle/>
          <a:p>
            <a:r>
              <a:rPr lang="en-US" dirty="0"/>
              <a:t>Fine-Tuning Transformers</a:t>
            </a:r>
            <a:br>
              <a:rPr lang="en-US" dirty="0"/>
            </a:br>
            <a:r>
              <a:rPr lang="en-US" dirty="0"/>
              <a:t>Loading a pretrained model</a:t>
            </a:r>
            <a:endParaRPr lang="en-US" sz="2700" dirty="0"/>
          </a:p>
        </p:txBody>
      </p:sp>
      <p:sp>
        <p:nvSpPr>
          <p:cNvPr id="6" name="TextBox 5">
            <a:extLst>
              <a:ext uri="{FF2B5EF4-FFF2-40B4-BE49-F238E27FC236}">
                <a16:creationId xmlns:a16="http://schemas.microsoft.com/office/drawing/2014/main" id="{554CEE54-3CEE-E74C-B09C-91E60C9B9945}"/>
              </a:ext>
            </a:extLst>
          </p:cNvPr>
          <p:cNvSpPr txBox="1"/>
          <p:nvPr/>
        </p:nvSpPr>
        <p:spPr>
          <a:xfrm>
            <a:off x="534389" y="2392220"/>
            <a:ext cx="11113660" cy="2308324"/>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from</a:t>
            </a:r>
            <a:r>
              <a:rPr lang="en-US" sz="2400" b="1" dirty="0">
                <a:solidFill>
                  <a:srgbClr val="000000"/>
                </a:solidFill>
                <a:effectLst/>
                <a:latin typeface="Courier New" panose="02070309020205020404" pitchFamily="49" charset="0"/>
              </a:rPr>
              <a:t> transformers </a:t>
            </a:r>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AutoModelForSequenceClassification</a:t>
            </a:r>
            <a:endParaRPr lang="en-US" sz="2400" b="1" dirty="0">
              <a:solidFill>
                <a:srgbClr val="000000"/>
              </a:solidFill>
              <a:effectLst/>
              <a:latin typeface="Courier New" panose="02070309020205020404" pitchFamily="49" charset="0"/>
            </a:endParaRPr>
          </a:p>
          <a:p>
            <a:br>
              <a:rPr lang="en-US" sz="2400" b="1" dirty="0">
                <a:solidFill>
                  <a:srgbClr val="000000"/>
                </a:solidFill>
                <a:effectLst/>
                <a:latin typeface="Courier New" panose="02070309020205020404" pitchFamily="49" charset="0"/>
              </a:rPr>
            </a:br>
            <a:r>
              <a:rPr lang="en-US" sz="2400" b="1" dirty="0" err="1">
                <a:solidFill>
                  <a:srgbClr val="000000"/>
                </a:solidFill>
                <a:effectLst/>
                <a:latin typeface="Courier New" panose="02070309020205020404" pitchFamily="49" charset="0"/>
              </a:rPr>
              <a:t>num_labels</a:t>
            </a:r>
            <a:r>
              <a:rPr lang="en-US" sz="2400" b="1" dirty="0">
                <a:solidFill>
                  <a:srgbClr val="000000"/>
                </a:solidFill>
                <a:effectLst/>
                <a:latin typeface="Courier New" panose="02070309020205020404" pitchFamily="49" charset="0"/>
              </a:rPr>
              <a:t> = </a:t>
            </a:r>
            <a:r>
              <a:rPr lang="en-US" sz="2400" b="1" dirty="0">
                <a:solidFill>
                  <a:srgbClr val="09885A"/>
                </a:solidFill>
                <a:effectLst/>
                <a:latin typeface="Courier New" panose="02070309020205020404" pitchFamily="49" charset="0"/>
              </a:rPr>
              <a:t>6</a:t>
            </a:r>
            <a:endParaRPr lang="en-US" sz="2400" b="1" dirty="0">
              <a:solidFill>
                <a:srgbClr val="000000"/>
              </a:solidFill>
              <a:effectLst/>
              <a:latin typeface="Courier New" panose="02070309020205020404" pitchFamily="49" charset="0"/>
            </a:endParaRPr>
          </a:p>
          <a:p>
            <a:r>
              <a:rPr lang="en-US" sz="2400" b="1" dirty="0">
                <a:solidFill>
                  <a:srgbClr val="000000"/>
                </a:solidFill>
                <a:effectLst/>
                <a:latin typeface="Courier New" panose="02070309020205020404" pitchFamily="49" charset="0"/>
              </a:rPr>
              <a:t>model = (</a:t>
            </a:r>
            <a:r>
              <a:rPr lang="en-US" sz="2400" b="1" dirty="0" err="1">
                <a:solidFill>
                  <a:srgbClr val="000000"/>
                </a:solidFill>
                <a:effectLst/>
                <a:latin typeface="Courier New" panose="02070309020205020404" pitchFamily="49" charset="0"/>
              </a:rPr>
              <a:t>AutoModelForSequenceClassification</a:t>
            </a:r>
            <a:endParaRPr lang="en-US" sz="2400" b="1" dirty="0">
              <a:solidFill>
                <a:srgbClr val="000000"/>
              </a:solidFill>
              <a:effectLst/>
              <a:latin typeface="Courier New" panose="02070309020205020404" pitchFamily="49" charset="0"/>
            </a:endParaRPr>
          </a:p>
          <a:p>
            <a:pPr lvl="3"/>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from_pretrained</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model_ckpt</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num_labels</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num_labels</a:t>
            </a:r>
            <a:r>
              <a:rPr lang="en-US" sz="2400" b="1" dirty="0">
                <a:solidFill>
                  <a:srgbClr val="000000"/>
                </a:solidFill>
                <a:effectLst/>
                <a:latin typeface="Courier New" panose="02070309020205020404" pitchFamily="49" charset="0"/>
              </a:rPr>
              <a:t>)</a:t>
            </a:r>
          </a:p>
          <a:p>
            <a:pPr lvl="3"/>
            <a:r>
              <a:rPr lang="en-US" sz="2400" b="1" dirty="0">
                <a:solidFill>
                  <a:srgbClr val="000000"/>
                </a:solidFill>
                <a:effectLst/>
                <a:latin typeface="Courier New" panose="02070309020205020404" pitchFamily="49" charset="0"/>
              </a:rPr>
              <a:t>.to(device))</a:t>
            </a:r>
          </a:p>
        </p:txBody>
      </p:sp>
    </p:spTree>
    <p:extLst>
      <p:ext uri="{BB962C8B-B14F-4D97-AF65-F5344CB8AC3E}">
        <p14:creationId xmlns:p14="http://schemas.microsoft.com/office/powerpoint/2010/main" val="35168724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196</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Defining the performance metrics</a:t>
            </a:r>
            <a:endParaRPr lang="en-US" sz="2700" dirty="0"/>
          </a:p>
        </p:txBody>
      </p:sp>
      <p:sp>
        <p:nvSpPr>
          <p:cNvPr id="6" name="TextBox 5">
            <a:extLst>
              <a:ext uri="{FF2B5EF4-FFF2-40B4-BE49-F238E27FC236}">
                <a16:creationId xmlns:a16="http://schemas.microsoft.com/office/drawing/2014/main" id="{B47D7CD5-DC15-D743-B2D3-F52ADFA2DCB4}"/>
              </a:ext>
            </a:extLst>
          </p:cNvPr>
          <p:cNvSpPr txBox="1"/>
          <p:nvPr/>
        </p:nvSpPr>
        <p:spPr>
          <a:xfrm>
            <a:off x="884064" y="1751080"/>
            <a:ext cx="10423872" cy="3046988"/>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from</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sklearn.metrics</a:t>
            </a:r>
            <a:r>
              <a:rPr lang="en-US" sz="2400" b="1" dirty="0">
                <a:solidFill>
                  <a:srgbClr val="000000"/>
                </a:solidFill>
                <a:effectLst/>
                <a:latin typeface="Courier New" panose="02070309020205020404" pitchFamily="49" charset="0"/>
              </a:rPr>
              <a:t> </a:t>
            </a:r>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accuracy_score</a:t>
            </a:r>
            <a:r>
              <a:rPr lang="en-US" sz="2400" b="1" dirty="0">
                <a:solidFill>
                  <a:srgbClr val="000000"/>
                </a:solidFill>
                <a:effectLst/>
                <a:latin typeface="Courier New" panose="02070309020205020404" pitchFamily="49" charset="0"/>
              </a:rPr>
              <a:t>, f1_score</a:t>
            </a:r>
          </a:p>
          <a:p>
            <a:br>
              <a:rPr lang="en-US" sz="2400" b="1" dirty="0">
                <a:solidFill>
                  <a:srgbClr val="000000"/>
                </a:solidFill>
                <a:effectLst/>
                <a:latin typeface="Courier New" panose="02070309020205020404" pitchFamily="49" charset="0"/>
              </a:rPr>
            </a:br>
            <a:r>
              <a:rPr lang="en-US" sz="2400" b="1" dirty="0">
                <a:solidFill>
                  <a:srgbClr val="0000FF"/>
                </a:solidFill>
                <a:effectLst/>
                <a:latin typeface="Courier New" panose="02070309020205020404" pitchFamily="49" charset="0"/>
              </a:rPr>
              <a:t>def</a:t>
            </a:r>
            <a:r>
              <a:rPr lang="en-US" sz="2400" b="1" dirty="0">
                <a:solidFill>
                  <a:srgbClr val="000000"/>
                </a:solidFill>
                <a:effectLst/>
                <a:latin typeface="Courier New" panose="02070309020205020404" pitchFamily="49" charset="0"/>
              </a:rPr>
              <a:t> </a:t>
            </a:r>
            <a:r>
              <a:rPr lang="en-US" sz="2400" b="1" dirty="0" err="1">
                <a:solidFill>
                  <a:srgbClr val="795E26"/>
                </a:solidFill>
                <a:effectLst/>
                <a:latin typeface="Courier New" panose="02070309020205020404" pitchFamily="49" charset="0"/>
              </a:rPr>
              <a:t>compute_metrics</a:t>
            </a:r>
            <a:r>
              <a:rPr lang="en-US" sz="2400" b="1" dirty="0">
                <a:solidFill>
                  <a:srgbClr val="000000"/>
                </a:solidFill>
                <a:effectLst/>
                <a:latin typeface="Courier New" panose="02070309020205020404" pitchFamily="49" charset="0"/>
              </a:rPr>
              <a:t>(</a:t>
            </a:r>
            <a:r>
              <a:rPr lang="en-US" sz="2400" b="1" dirty="0" err="1">
                <a:solidFill>
                  <a:srgbClr val="001080"/>
                </a:solidFill>
                <a:effectLst/>
                <a:latin typeface="Courier New" panose="02070309020205020404" pitchFamily="49" charset="0"/>
              </a:rPr>
              <a:t>pred</a:t>
            </a:r>
            <a:r>
              <a:rPr lang="en-US" sz="2400" b="1" dirty="0">
                <a:solidFill>
                  <a:srgbClr val="000000"/>
                </a:solidFill>
                <a:effectLst/>
                <a:latin typeface="Courier New" panose="02070309020205020404" pitchFamily="49" charset="0"/>
              </a:rPr>
              <a:t>):</a:t>
            </a:r>
          </a:p>
          <a:p>
            <a:pPr lvl="2"/>
            <a:r>
              <a:rPr lang="en-US" sz="2400" b="1" dirty="0">
                <a:solidFill>
                  <a:srgbClr val="000000"/>
                </a:solidFill>
                <a:effectLst/>
                <a:latin typeface="Courier New" panose="02070309020205020404" pitchFamily="49" charset="0"/>
              </a:rPr>
              <a:t>labels = </a:t>
            </a:r>
            <a:r>
              <a:rPr lang="en-US" sz="2400" b="1" dirty="0" err="1">
                <a:solidFill>
                  <a:srgbClr val="000000"/>
                </a:solidFill>
                <a:effectLst/>
                <a:latin typeface="Courier New" panose="02070309020205020404" pitchFamily="49" charset="0"/>
              </a:rPr>
              <a:t>pred.label_ids</a:t>
            </a:r>
            <a:endParaRPr lang="en-US" sz="2400" b="1" dirty="0">
              <a:solidFill>
                <a:srgbClr val="000000"/>
              </a:solidFill>
              <a:effectLst/>
              <a:latin typeface="Courier New" panose="02070309020205020404" pitchFamily="49" charset="0"/>
            </a:endParaRPr>
          </a:p>
          <a:p>
            <a:pPr lvl="2"/>
            <a:r>
              <a:rPr lang="en-US" sz="2400" b="1" dirty="0" err="1">
                <a:solidFill>
                  <a:srgbClr val="000000"/>
                </a:solidFill>
                <a:effectLst/>
                <a:latin typeface="Courier New" panose="02070309020205020404" pitchFamily="49" charset="0"/>
              </a:rPr>
              <a:t>preds</a:t>
            </a:r>
            <a:r>
              <a:rPr lang="en-US" sz="2400" b="1" dirty="0">
                <a:solidFill>
                  <a:srgbClr val="000000"/>
                </a:solidFill>
                <a:effectLst/>
                <a:latin typeface="Courier New" panose="02070309020205020404" pitchFamily="49" charset="0"/>
              </a:rPr>
              <a:t> = </a:t>
            </a:r>
            <a:r>
              <a:rPr lang="en-US" sz="2400" b="1" dirty="0" err="1">
                <a:solidFill>
                  <a:srgbClr val="000000"/>
                </a:solidFill>
                <a:effectLst/>
                <a:latin typeface="Courier New" panose="02070309020205020404" pitchFamily="49" charset="0"/>
              </a:rPr>
              <a:t>pred.predictions.argmax</a:t>
            </a:r>
            <a:r>
              <a:rPr lang="en-US" sz="2400" b="1" dirty="0">
                <a:solidFill>
                  <a:srgbClr val="000000"/>
                </a:solidFill>
                <a:effectLst/>
                <a:latin typeface="Courier New" panose="02070309020205020404" pitchFamily="49" charset="0"/>
              </a:rPr>
              <a:t>(</a:t>
            </a:r>
            <a:r>
              <a:rPr lang="en-US" sz="2400" b="1" dirty="0">
                <a:solidFill>
                  <a:srgbClr val="09885A"/>
                </a:solidFill>
                <a:effectLst/>
                <a:latin typeface="Courier New" panose="02070309020205020404" pitchFamily="49" charset="0"/>
              </a:rPr>
              <a:t>-1</a:t>
            </a:r>
            <a:r>
              <a:rPr lang="en-US" sz="2400" b="1" dirty="0">
                <a:solidFill>
                  <a:srgbClr val="000000"/>
                </a:solidFill>
                <a:effectLst/>
                <a:latin typeface="Courier New" panose="02070309020205020404" pitchFamily="49" charset="0"/>
              </a:rPr>
              <a:t>)</a:t>
            </a:r>
          </a:p>
          <a:p>
            <a:pPr lvl="2"/>
            <a:r>
              <a:rPr lang="en-US" sz="2400" b="1" dirty="0">
                <a:solidFill>
                  <a:srgbClr val="000000"/>
                </a:solidFill>
                <a:effectLst/>
                <a:latin typeface="Courier New" panose="02070309020205020404" pitchFamily="49" charset="0"/>
              </a:rPr>
              <a:t>f1 = f1_score(labels, </a:t>
            </a:r>
            <a:r>
              <a:rPr lang="en-US" sz="2400" b="1" dirty="0" err="1">
                <a:solidFill>
                  <a:srgbClr val="000000"/>
                </a:solidFill>
                <a:effectLst/>
                <a:latin typeface="Courier New" panose="02070309020205020404" pitchFamily="49" charset="0"/>
              </a:rPr>
              <a:t>preds</a:t>
            </a:r>
            <a:r>
              <a:rPr lang="en-US" sz="2400" b="1" dirty="0">
                <a:solidFill>
                  <a:srgbClr val="000000"/>
                </a:solidFill>
                <a:effectLst/>
                <a:latin typeface="Courier New" panose="02070309020205020404" pitchFamily="49" charset="0"/>
              </a:rPr>
              <a:t>, average=</a:t>
            </a:r>
            <a:r>
              <a:rPr lang="en-US" sz="2400" b="1" dirty="0">
                <a:solidFill>
                  <a:srgbClr val="A31515"/>
                </a:solidFill>
                <a:effectLst/>
                <a:latin typeface="Courier New" panose="02070309020205020404" pitchFamily="49" charset="0"/>
              </a:rPr>
              <a:t>"weighted"</a:t>
            </a:r>
            <a:r>
              <a:rPr lang="en-US" sz="2400" b="1" dirty="0">
                <a:solidFill>
                  <a:srgbClr val="000000"/>
                </a:solidFill>
                <a:effectLst/>
                <a:latin typeface="Courier New" panose="02070309020205020404" pitchFamily="49" charset="0"/>
              </a:rPr>
              <a:t>)</a:t>
            </a:r>
          </a:p>
          <a:p>
            <a:pPr lvl="2"/>
            <a:r>
              <a:rPr lang="en-US" sz="2400" b="1" dirty="0">
                <a:solidFill>
                  <a:srgbClr val="000000"/>
                </a:solidFill>
                <a:effectLst/>
                <a:latin typeface="Courier New" panose="02070309020205020404" pitchFamily="49" charset="0"/>
              </a:rPr>
              <a:t>acc = </a:t>
            </a:r>
            <a:r>
              <a:rPr lang="en-US" sz="2400" b="1" dirty="0" err="1">
                <a:solidFill>
                  <a:srgbClr val="000000"/>
                </a:solidFill>
                <a:effectLst/>
                <a:latin typeface="Courier New" panose="02070309020205020404" pitchFamily="49" charset="0"/>
              </a:rPr>
              <a:t>accuracy_score</a:t>
            </a:r>
            <a:r>
              <a:rPr lang="en-US" sz="2400" b="1" dirty="0">
                <a:solidFill>
                  <a:srgbClr val="000000"/>
                </a:solidFill>
                <a:effectLst/>
                <a:latin typeface="Courier New" panose="02070309020205020404" pitchFamily="49" charset="0"/>
              </a:rPr>
              <a:t>(labels, </a:t>
            </a:r>
            <a:r>
              <a:rPr lang="en-US" sz="2400" b="1" dirty="0" err="1">
                <a:solidFill>
                  <a:srgbClr val="000000"/>
                </a:solidFill>
                <a:effectLst/>
                <a:latin typeface="Courier New" panose="02070309020205020404" pitchFamily="49" charset="0"/>
              </a:rPr>
              <a:t>preds</a:t>
            </a:r>
            <a:r>
              <a:rPr lang="en-US" sz="2400" b="1" dirty="0">
                <a:solidFill>
                  <a:srgbClr val="000000"/>
                </a:solidFill>
                <a:effectLst/>
                <a:latin typeface="Courier New" panose="02070309020205020404" pitchFamily="49" charset="0"/>
              </a:rPr>
              <a:t>)</a:t>
            </a:r>
          </a:p>
          <a:p>
            <a:pPr lvl="2"/>
            <a:r>
              <a:rPr lang="en-US" sz="2400" b="1" dirty="0">
                <a:solidFill>
                  <a:srgbClr val="AF00DB"/>
                </a:solidFill>
                <a:effectLst/>
                <a:latin typeface="Courier New" panose="02070309020205020404" pitchFamily="49" charset="0"/>
              </a:rPr>
              <a:t>return</a:t>
            </a:r>
            <a:r>
              <a:rPr lang="en-US" sz="2400" b="1" dirty="0">
                <a:solidFill>
                  <a:srgbClr val="000000"/>
                </a:solidFill>
                <a:effectLst/>
                <a:latin typeface="Courier New" panose="02070309020205020404" pitchFamily="49" charset="0"/>
              </a:rPr>
              <a:t> {</a:t>
            </a:r>
            <a:r>
              <a:rPr lang="en-US" sz="2400" b="1" dirty="0">
                <a:solidFill>
                  <a:srgbClr val="A31515"/>
                </a:solidFill>
                <a:effectLst/>
                <a:latin typeface="Courier New" panose="02070309020205020404" pitchFamily="49" charset="0"/>
              </a:rPr>
              <a:t>"accuracy"</a:t>
            </a:r>
            <a:r>
              <a:rPr lang="en-US" sz="2400" b="1" dirty="0">
                <a:solidFill>
                  <a:srgbClr val="000000"/>
                </a:solidFill>
                <a:effectLst/>
                <a:latin typeface="Courier New" panose="02070309020205020404" pitchFamily="49" charset="0"/>
              </a:rPr>
              <a:t>: acc, </a:t>
            </a:r>
            <a:r>
              <a:rPr lang="en-US" sz="2400" b="1" dirty="0">
                <a:solidFill>
                  <a:srgbClr val="A31515"/>
                </a:solidFill>
                <a:effectLst/>
                <a:latin typeface="Courier New" panose="02070309020205020404" pitchFamily="49" charset="0"/>
              </a:rPr>
              <a:t>"f1"</a:t>
            </a:r>
            <a:r>
              <a:rPr lang="en-US" sz="2400" b="1" dirty="0">
                <a:solidFill>
                  <a:srgbClr val="000000"/>
                </a:solidFill>
                <a:effectLst/>
                <a:latin typeface="Courier New" panose="02070309020205020404" pitchFamily="49" charset="0"/>
              </a:rPr>
              <a:t>: f1}</a:t>
            </a:r>
          </a:p>
        </p:txBody>
      </p:sp>
    </p:spTree>
    <p:extLst>
      <p:ext uri="{BB962C8B-B14F-4D97-AF65-F5344CB8AC3E}">
        <p14:creationId xmlns:p14="http://schemas.microsoft.com/office/powerpoint/2010/main" val="886999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197</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Train the model</a:t>
            </a:r>
            <a:endParaRPr lang="en-US" sz="2700" dirty="0"/>
          </a:p>
        </p:txBody>
      </p:sp>
      <p:sp>
        <p:nvSpPr>
          <p:cNvPr id="6" name="TextBox 5">
            <a:extLst>
              <a:ext uri="{FF2B5EF4-FFF2-40B4-BE49-F238E27FC236}">
                <a16:creationId xmlns:a16="http://schemas.microsoft.com/office/drawing/2014/main" id="{E0740BD9-5269-CB4F-BB45-A16FDE1EC48F}"/>
              </a:ext>
            </a:extLst>
          </p:cNvPr>
          <p:cNvSpPr txBox="1"/>
          <p:nvPr/>
        </p:nvSpPr>
        <p:spPr>
          <a:xfrm>
            <a:off x="703385" y="1521879"/>
            <a:ext cx="10860258" cy="1200329"/>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from</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huggingface_hub</a:t>
            </a:r>
            <a:r>
              <a:rPr lang="en-US" sz="2400" b="1" dirty="0">
                <a:solidFill>
                  <a:srgbClr val="000000"/>
                </a:solidFill>
                <a:effectLst/>
                <a:latin typeface="Courier New" panose="02070309020205020404" pitchFamily="49" charset="0"/>
              </a:rPr>
              <a:t> </a:t>
            </a:r>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notebook_login</a:t>
            </a:r>
            <a:endParaRPr lang="en-US" sz="2400" b="1" dirty="0">
              <a:solidFill>
                <a:srgbClr val="000000"/>
              </a:solidFill>
              <a:effectLst/>
              <a:latin typeface="Courier New" panose="02070309020205020404" pitchFamily="49" charset="0"/>
            </a:endParaRPr>
          </a:p>
          <a:p>
            <a:br>
              <a:rPr lang="en-US" sz="2400" b="1" dirty="0">
                <a:solidFill>
                  <a:srgbClr val="000000"/>
                </a:solidFill>
                <a:effectLst/>
                <a:latin typeface="Courier New" panose="02070309020205020404" pitchFamily="49" charset="0"/>
              </a:rPr>
            </a:br>
            <a:r>
              <a:rPr lang="en-US" sz="2400" b="1" dirty="0" err="1">
                <a:solidFill>
                  <a:srgbClr val="000000"/>
                </a:solidFill>
                <a:effectLst/>
                <a:latin typeface="Courier New" panose="02070309020205020404" pitchFamily="49" charset="0"/>
              </a:rPr>
              <a:t>notebook_login</a:t>
            </a:r>
            <a:r>
              <a:rPr lang="en-US" sz="2400" b="1"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1111809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198</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Train the model</a:t>
            </a:r>
            <a:endParaRPr lang="en-US" sz="2700" dirty="0"/>
          </a:p>
        </p:txBody>
      </p:sp>
      <p:sp>
        <p:nvSpPr>
          <p:cNvPr id="6" name="TextBox 5">
            <a:extLst>
              <a:ext uri="{FF2B5EF4-FFF2-40B4-BE49-F238E27FC236}">
                <a16:creationId xmlns:a16="http://schemas.microsoft.com/office/drawing/2014/main" id="{12D38597-334C-084E-A8DD-589BB1DF9A47}"/>
              </a:ext>
            </a:extLst>
          </p:cNvPr>
          <p:cNvSpPr txBox="1"/>
          <p:nvPr/>
        </p:nvSpPr>
        <p:spPr>
          <a:xfrm>
            <a:off x="440937" y="1344893"/>
            <a:ext cx="11409082" cy="4524315"/>
          </a:xfrm>
          <a:prstGeom prst="rect">
            <a:avLst/>
          </a:prstGeom>
          <a:solidFill>
            <a:schemeClr val="accent4">
              <a:lumMod val="20000"/>
              <a:lumOff val="80000"/>
            </a:schemeClr>
          </a:solidFill>
        </p:spPr>
        <p:txBody>
          <a:bodyPr wrap="square">
            <a:spAutoFit/>
          </a:bodyPr>
          <a:lstStyle/>
          <a:p>
            <a:r>
              <a:rPr lang="en-US" b="1" dirty="0">
                <a:solidFill>
                  <a:srgbClr val="AF00DB"/>
                </a:solidFill>
                <a:effectLst/>
                <a:latin typeface="Courier New" panose="02070309020205020404" pitchFamily="49" charset="0"/>
              </a:rPr>
              <a:t>from</a:t>
            </a:r>
            <a:r>
              <a:rPr lang="en-US" b="1" dirty="0">
                <a:solidFill>
                  <a:srgbClr val="000000"/>
                </a:solidFill>
                <a:effectLst/>
                <a:latin typeface="Courier New" panose="02070309020205020404" pitchFamily="49" charset="0"/>
              </a:rPr>
              <a:t> transformers </a:t>
            </a:r>
            <a:r>
              <a:rPr lang="en-US" b="1" dirty="0">
                <a:solidFill>
                  <a:srgbClr val="AF00DB"/>
                </a:solidFill>
                <a:effectLst/>
                <a:latin typeface="Courier New" panose="02070309020205020404" pitchFamily="49" charset="0"/>
              </a:rPr>
              <a:t>import</a:t>
            </a:r>
            <a:r>
              <a:rPr lang="en-US" b="1" dirty="0">
                <a:solidFill>
                  <a:srgbClr val="000000"/>
                </a:solidFill>
                <a:effectLst/>
                <a:latin typeface="Courier New" panose="02070309020205020404" pitchFamily="49" charset="0"/>
              </a:rPr>
              <a:t> Trainer, </a:t>
            </a:r>
            <a:r>
              <a:rPr lang="en-US" b="1" dirty="0" err="1">
                <a:solidFill>
                  <a:srgbClr val="000000"/>
                </a:solidFill>
                <a:effectLst/>
                <a:latin typeface="Courier New" panose="02070309020205020404" pitchFamily="49" charset="0"/>
              </a:rPr>
              <a:t>TrainingArguments</a:t>
            </a:r>
            <a:endParaRPr lang="en-US" b="1" dirty="0">
              <a:solidFill>
                <a:srgbClr val="000000"/>
              </a:solidFill>
              <a:effectLst/>
              <a:latin typeface="Courier New" panose="02070309020205020404" pitchFamily="49" charset="0"/>
            </a:endParaRPr>
          </a:p>
          <a:p>
            <a:br>
              <a:rPr lang="en-US" b="1" dirty="0">
                <a:solidFill>
                  <a:srgbClr val="000000"/>
                </a:solidFill>
                <a:effectLst/>
                <a:latin typeface="Courier New" panose="02070309020205020404" pitchFamily="49" charset="0"/>
              </a:rPr>
            </a:br>
            <a:r>
              <a:rPr lang="en-US" b="1" dirty="0" err="1">
                <a:solidFill>
                  <a:srgbClr val="000000"/>
                </a:solidFill>
                <a:effectLst/>
                <a:latin typeface="Courier New" panose="02070309020205020404" pitchFamily="49" charset="0"/>
              </a:rPr>
              <a:t>batch_size</a:t>
            </a:r>
            <a:r>
              <a:rPr lang="en-US" b="1" dirty="0">
                <a:solidFill>
                  <a:srgbClr val="000000"/>
                </a:solidFill>
                <a:effectLst/>
                <a:latin typeface="Courier New" panose="02070309020205020404" pitchFamily="49" charset="0"/>
              </a:rPr>
              <a:t> = </a:t>
            </a:r>
            <a:r>
              <a:rPr lang="en-US" b="1" dirty="0">
                <a:solidFill>
                  <a:srgbClr val="09885A"/>
                </a:solidFill>
                <a:effectLst/>
                <a:latin typeface="Courier New" panose="02070309020205020404" pitchFamily="49" charset="0"/>
              </a:rPr>
              <a:t>64</a:t>
            </a:r>
            <a:endParaRPr lang="en-US" b="1" dirty="0">
              <a:solidFill>
                <a:srgbClr val="000000"/>
              </a:solidFill>
              <a:effectLst/>
              <a:latin typeface="Courier New" panose="02070309020205020404" pitchFamily="49" charset="0"/>
            </a:endParaRPr>
          </a:p>
          <a:p>
            <a:r>
              <a:rPr lang="en-US" b="1" dirty="0" err="1">
                <a:solidFill>
                  <a:srgbClr val="000000"/>
                </a:solidFill>
                <a:effectLst/>
                <a:latin typeface="Courier New" panose="02070309020205020404" pitchFamily="49" charset="0"/>
              </a:rPr>
              <a:t>logging_steps</a:t>
            </a:r>
            <a:r>
              <a:rPr lang="en-US" b="1" dirty="0">
                <a:solidFill>
                  <a:srgbClr val="000000"/>
                </a:solidFill>
                <a:effectLst/>
                <a:latin typeface="Courier New" panose="02070309020205020404" pitchFamily="49" charset="0"/>
              </a:rPr>
              <a:t> = </a:t>
            </a:r>
            <a:r>
              <a:rPr lang="en-US" b="1" dirty="0" err="1">
                <a:solidFill>
                  <a:srgbClr val="795E26"/>
                </a:solidFill>
                <a:effectLst/>
                <a:latin typeface="Courier New" panose="02070309020205020404" pitchFamily="49" charset="0"/>
              </a:rPr>
              <a:t>len</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emotions_encoded</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"train"</a:t>
            </a:r>
            <a:r>
              <a:rPr lang="en-US" b="1"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batch_size</a:t>
            </a:r>
            <a:endParaRPr lang="en-US" b="1" dirty="0">
              <a:solidFill>
                <a:srgbClr val="000000"/>
              </a:solidFill>
              <a:effectLst/>
              <a:latin typeface="Courier New" panose="02070309020205020404" pitchFamily="49" charset="0"/>
            </a:endParaRPr>
          </a:p>
          <a:p>
            <a:r>
              <a:rPr lang="en-US" b="1" dirty="0" err="1">
                <a:solidFill>
                  <a:srgbClr val="000000"/>
                </a:solidFill>
                <a:effectLst/>
                <a:latin typeface="Courier New" panose="02070309020205020404" pitchFamily="49" charset="0"/>
              </a:rPr>
              <a:t>model_name</a:t>
            </a:r>
            <a:r>
              <a:rPr lang="en-US" b="1" dirty="0">
                <a:solidFill>
                  <a:srgbClr val="000000"/>
                </a:solidFill>
                <a:effectLst/>
                <a:latin typeface="Courier New" panose="02070309020205020404" pitchFamily="49" charset="0"/>
              </a:rPr>
              <a:t> = </a:t>
            </a:r>
            <a:r>
              <a:rPr lang="en-US" b="1" dirty="0">
                <a:solidFill>
                  <a:srgbClr val="0000FF"/>
                </a:solidFill>
                <a:effectLst/>
                <a:latin typeface="Courier New" panose="02070309020205020404" pitchFamily="49" charset="0"/>
              </a:rPr>
              <a:t>f</a:t>
            </a:r>
            <a:r>
              <a:rPr lang="en-US" b="1" dirty="0">
                <a:solidFill>
                  <a:srgbClr val="A31515"/>
                </a:solidFill>
                <a:effectLst/>
                <a:latin typeface="Courier New" panose="02070309020205020404" pitchFamily="49" charset="0"/>
              </a:rPr>
              <a:t>"</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model_ckpt</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-finetuned-emotion"</a:t>
            </a:r>
            <a:endParaRPr lang="en-US" b="1" dirty="0">
              <a:solidFill>
                <a:srgbClr val="000000"/>
              </a:solidFill>
              <a:effectLst/>
              <a:latin typeface="Courier New" panose="02070309020205020404" pitchFamily="49" charset="0"/>
            </a:endParaRPr>
          </a:p>
          <a:p>
            <a:r>
              <a:rPr lang="en-US" b="1" dirty="0" err="1">
                <a:solidFill>
                  <a:srgbClr val="000000"/>
                </a:solidFill>
                <a:effectLst/>
                <a:latin typeface="Courier New" panose="02070309020205020404" pitchFamily="49" charset="0"/>
              </a:rPr>
              <a:t>training_args</a:t>
            </a:r>
            <a:r>
              <a:rPr lang="en-US" b="1"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TrainingArguments</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output_dir</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model_name</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num_train_epochs</a:t>
            </a:r>
            <a:r>
              <a:rPr lang="en-US" b="1" dirty="0">
                <a:solidFill>
                  <a:srgbClr val="000000"/>
                </a:solidFill>
                <a:effectLst/>
                <a:latin typeface="Courier New" panose="02070309020205020404" pitchFamily="49" charset="0"/>
              </a:rPr>
              <a:t>=</a:t>
            </a:r>
            <a:r>
              <a:rPr lang="en-US" b="1" dirty="0">
                <a:solidFill>
                  <a:srgbClr val="09885A"/>
                </a:solidFill>
                <a:effectLst/>
                <a:latin typeface="Courier New" panose="02070309020205020404" pitchFamily="49" charset="0"/>
              </a:rPr>
              <a:t>2</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learning_rate</a:t>
            </a:r>
            <a:r>
              <a:rPr lang="en-US" b="1" dirty="0">
                <a:solidFill>
                  <a:srgbClr val="000000"/>
                </a:solidFill>
                <a:effectLst/>
                <a:latin typeface="Courier New" panose="02070309020205020404" pitchFamily="49" charset="0"/>
              </a:rPr>
              <a:t>=</a:t>
            </a:r>
            <a:r>
              <a:rPr lang="en-US" b="1" dirty="0">
                <a:solidFill>
                  <a:srgbClr val="09885A"/>
                </a:solidFill>
                <a:effectLst/>
                <a:latin typeface="Courier New" panose="02070309020205020404" pitchFamily="49" charset="0"/>
              </a:rPr>
              <a:t>2e-5</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per_device_train_batch_size</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batch_size</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per_device_eval_batch_size</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batch_size</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weight_decay</a:t>
            </a:r>
            <a:r>
              <a:rPr lang="en-US" b="1" dirty="0">
                <a:solidFill>
                  <a:srgbClr val="000000"/>
                </a:solidFill>
                <a:effectLst/>
                <a:latin typeface="Courier New" panose="02070309020205020404" pitchFamily="49" charset="0"/>
              </a:rPr>
              <a:t>=</a:t>
            </a:r>
            <a:r>
              <a:rPr lang="en-US" b="1" dirty="0">
                <a:solidFill>
                  <a:srgbClr val="09885A"/>
                </a:solidFill>
                <a:effectLst/>
                <a:latin typeface="Courier New" panose="02070309020205020404" pitchFamily="49" charset="0"/>
              </a:rPr>
              <a:t>0.01</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evaluation_strategy</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"epoch"</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disable_tqdm</a:t>
            </a:r>
            <a:r>
              <a:rPr lang="en-US" b="1" dirty="0">
                <a:solidFill>
                  <a:srgbClr val="000000"/>
                </a:solidFill>
                <a:effectLst/>
                <a:latin typeface="Courier New" panose="02070309020205020404" pitchFamily="49" charset="0"/>
              </a:rPr>
              <a:t>=</a:t>
            </a:r>
            <a:r>
              <a:rPr lang="en-US" b="1" dirty="0">
                <a:solidFill>
                  <a:srgbClr val="0000FF"/>
                </a:solidFill>
                <a:effectLst/>
                <a:latin typeface="Courier New" panose="02070309020205020404" pitchFamily="49" charset="0"/>
              </a:rPr>
              <a:t>False</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logging_steps</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logging_steps</a:t>
            </a:r>
            <a:r>
              <a:rPr lang="en-US" b="1" dirty="0">
                <a:solidFill>
                  <a:srgbClr val="000000"/>
                </a:solidFill>
                <a:effectLst/>
                <a:latin typeface="Courier New" panose="02070309020205020404" pitchFamily="49" charset="0"/>
              </a:rPr>
              <a:t>,</a:t>
            </a:r>
          </a:p>
          <a:p>
            <a:pPr lvl="6"/>
            <a:r>
              <a:rPr lang="en-US" b="1" dirty="0" err="1">
                <a:solidFill>
                  <a:srgbClr val="000000"/>
                </a:solidFill>
                <a:effectLst/>
                <a:latin typeface="Courier New" panose="02070309020205020404" pitchFamily="49" charset="0"/>
              </a:rPr>
              <a:t>push_to_hub</a:t>
            </a:r>
            <a:r>
              <a:rPr lang="en-US" b="1" dirty="0">
                <a:solidFill>
                  <a:srgbClr val="000000"/>
                </a:solidFill>
                <a:effectLst/>
                <a:latin typeface="Courier New" panose="02070309020205020404" pitchFamily="49" charset="0"/>
              </a:rPr>
              <a:t>=</a:t>
            </a:r>
            <a:r>
              <a:rPr lang="en-US" b="1" dirty="0">
                <a:solidFill>
                  <a:srgbClr val="0000FF"/>
                </a:solidFill>
                <a:effectLst/>
                <a:latin typeface="Courier New" panose="02070309020205020404" pitchFamily="49" charset="0"/>
              </a:rPr>
              <a:t>True</a:t>
            </a:r>
            <a:r>
              <a:rPr lang="en-US" b="1" dirty="0">
                <a:solidFill>
                  <a:srgbClr val="000000"/>
                </a:solidFill>
                <a:effectLst/>
                <a:latin typeface="Courier New" panose="02070309020205020404" pitchFamily="49" charset="0"/>
              </a:rPr>
              <a:t>, </a:t>
            </a:r>
          </a:p>
          <a:p>
            <a:pPr lvl="6"/>
            <a:r>
              <a:rPr lang="en-US" b="1" dirty="0" err="1">
                <a:solidFill>
                  <a:srgbClr val="000000"/>
                </a:solidFill>
                <a:effectLst/>
                <a:latin typeface="Courier New" panose="02070309020205020404" pitchFamily="49" charset="0"/>
              </a:rPr>
              <a:t>log_level</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"error"</a:t>
            </a:r>
            <a:r>
              <a:rPr lang="en-US" b="1"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7694674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199</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Train the model</a:t>
            </a:r>
            <a:endParaRPr lang="en-US" sz="2700" dirty="0"/>
          </a:p>
        </p:txBody>
      </p:sp>
      <p:sp>
        <p:nvSpPr>
          <p:cNvPr id="6" name="TextBox 5">
            <a:extLst>
              <a:ext uri="{FF2B5EF4-FFF2-40B4-BE49-F238E27FC236}">
                <a16:creationId xmlns:a16="http://schemas.microsoft.com/office/drawing/2014/main" id="{505E8BFE-16D2-0440-8A60-B0E86A536098}"/>
              </a:ext>
            </a:extLst>
          </p:cNvPr>
          <p:cNvSpPr txBox="1"/>
          <p:nvPr/>
        </p:nvSpPr>
        <p:spPr>
          <a:xfrm>
            <a:off x="534389" y="1262691"/>
            <a:ext cx="11025049" cy="3046988"/>
          </a:xfrm>
          <a:prstGeom prst="rect">
            <a:avLst/>
          </a:prstGeom>
          <a:solidFill>
            <a:schemeClr val="accent4">
              <a:lumMod val="20000"/>
              <a:lumOff val="80000"/>
            </a:schemeClr>
          </a:solidFill>
        </p:spPr>
        <p:txBody>
          <a:bodyPr wrap="square">
            <a:spAutoFit/>
          </a:bodyPr>
          <a:lstStyle/>
          <a:p>
            <a:r>
              <a:rPr lang="en-US" sz="2400" b="1" dirty="0">
                <a:solidFill>
                  <a:srgbClr val="AF00DB"/>
                </a:solidFill>
                <a:effectLst/>
                <a:latin typeface="Courier New" panose="02070309020205020404" pitchFamily="49" charset="0"/>
              </a:rPr>
              <a:t>from</a:t>
            </a:r>
            <a:r>
              <a:rPr lang="en-US" sz="2400" b="1" dirty="0">
                <a:solidFill>
                  <a:srgbClr val="000000"/>
                </a:solidFill>
                <a:effectLst/>
                <a:latin typeface="Courier New" panose="02070309020205020404" pitchFamily="49" charset="0"/>
              </a:rPr>
              <a:t> transformers </a:t>
            </a:r>
            <a:r>
              <a:rPr lang="en-US" sz="2400" b="1" dirty="0">
                <a:solidFill>
                  <a:srgbClr val="AF00DB"/>
                </a:solidFill>
                <a:effectLst/>
                <a:latin typeface="Courier New" panose="02070309020205020404" pitchFamily="49" charset="0"/>
              </a:rPr>
              <a:t>import</a:t>
            </a:r>
            <a:r>
              <a:rPr lang="en-US" sz="2400" b="1" dirty="0">
                <a:solidFill>
                  <a:srgbClr val="000000"/>
                </a:solidFill>
                <a:effectLst/>
                <a:latin typeface="Courier New" panose="02070309020205020404" pitchFamily="49" charset="0"/>
              </a:rPr>
              <a:t> Trainer</a:t>
            </a:r>
          </a:p>
          <a:p>
            <a:br>
              <a:rPr lang="en-US" sz="2400" b="1" dirty="0">
                <a:solidFill>
                  <a:srgbClr val="000000"/>
                </a:solidFill>
                <a:effectLst/>
                <a:latin typeface="Courier New" panose="02070309020205020404" pitchFamily="49" charset="0"/>
              </a:rPr>
            </a:br>
            <a:r>
              <a:rPr lang="en-US" sz="2400" b="1" dirty="0">
                <a:solidFill>
                  <a:srgbClr val="000000"/>
                </a:solidFill>
                <a:effectLst/>
                <a:latin typeface="Courier New" panose="02070309020205020404" pitchFamily="49" charset="0"/>
              </a:rPr>
              <a:t>trainer = Trainer(model=model, </a:t>
            </a:r>
            <a:r>
              <a:rPr lang="en-US" sz="2400" b="1" dirty="0" err="1">
                <a:solidFill>
                  <a:srgbClr val="000000"/>
                </a:solidFill>
                <a:effectLst/>
                <a:latin typeface="Courier New" panose="02070309020205020404" pitchFamily="49" charset="0"/>
              </a:rPr>
              <a:t>args</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training_args</a:t>
            </a:r>
            <a:r>
              <a:rPr lang="en-US" sz="2400" b="1" dirty="0">
                <a:solidFill>
                  <a:srgbClr val="000000"/>
                </a:solidFill>
                <a:effectLst/>
                <a:latin typeface="Courier New" panose="02070309020205020404" pitchFamily="49" charset="0"/>
              </a:rPr>
              <a:t>, </a:t>
            </a:r>
          </a:p>
          <a:p>
            <a:pPr lvl="3"/>
            <a:r>
              <a:rPr lang="en-US" sz="2400" b="1" dirty="0" err="1">
                <a:solidFill>
                  <a:srgbClr val="000000"/>
                </a:solidFill>
                <a:effectLst/>
                <a:latin typeface="Courier New" panose="02070309020205020404" pitchFamily="49" charset="0"/>
              </a:rPr>
              <a:t>compute_metrics</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compute_metrics</a:t>
            </a:r>
            <a:r>
              <a:rPr lang="en-US" sz="2400" b="1" dirty="0">
                <a:solidFill>
                  <a:srgbClr val="000000"/>
                </a:solidFill>
                <a:effectLst/>
                <a:latin typeface="Courier New" panose="02070309020205020404" pitchFamily="49" charset="0"/>
              </a:rPr>
              <a:t>,</a:t>
            </a:r>
          </a:p>
          <a:p>
            <a:pPr lvl="3"/>
            <a:r>
              <a:rPr lang="en-US" sz="2400" b="1" dirty="0" err="1">
                <a:solidFill>
                  <a:srgbClr val="000000"/>
                </a:solidFill>
                <a:effectLst/>
                <a:latin typeface="Courier New" panose="02070309020205020404" pitchFamily="49" charset="0"/>
              </a:rPr>
              <a:t>train_dataset</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emotions_encoded</a:t>
            </a:r>
            <a:r>
              <a:rPr lang="en-US" sz="2400" b="1" dirty="0">
                <a:solidFill>
                  <a:srgbClr val="000000"/>
                </a:solidFill>
                <a:effectLst/>
                <a:latin typeface="Courier New" panose="02070309020205020404" pitchFamily="49" charset="0"/>
              </a:rPr>
              <a:t>[</a:t>
            </a:r>
            <a:r>
              <a:rPr lang="en-US" sz="2400" b="1" dirty="0">
                <a:solidFill>
                  <a:srgbClr val="A31515"/>
                </a:solidFill>
                <a:effectLst/>
                <a:latin typeface="Courier New" panose="02070309020205020404" pitchFamily="49" charset="0"/>
              </a:rPr>
              <a:t>"train"</a:t>
            </a:r>
            <a:r>
              <a:rPr lang="en-US" sz="2400" b="1" dirty="0">
                <a:solidFill>
                  <a:srgbClr val="000000"/>
                </a:solidFill>
                <a:effectLst/>
                <a:latin typeface="Courier New" panose="02070309020205020404" pitchFamily="49" charset="0"/>
              </a:rPr>
              <a:t>],</a:t>
            </a:r>
          </a:p>
          <a:p>
            <a:pPr lvl="3"/>
            <a:r>
              <a:rPr lang="en-US" sz="2400" b="1" dirty="0" err="1">
                <a:solidFill>
                  <a:srgbClr val="000000"/>
                </a:solidFill>
                <a:effectLst/>
                <a:latin typeface="Courier New" panose="02070309020205020404" pitchFamily="49" charset="0"/>
              </a:rPr>
              <a:t>eval_dataset</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emotions_encoded</a:t>
            </a:r>
            <a:r>
              <a:rPr lang="en-US" sz="2400" b="1" dirty="0">
                <a:solidFill>
                  <a:srgbClr val="000000"/>
                </a:solidFill>
                <a:effectLst/>
                <a:latin typeface="Courier New" panose="02070309020205020404" pitchFamily="49" charset="0"/>
              </a:rPr>
              <a:t>[</a:t>
            </a:r>
            <a:r>
              <a:rPr lang="en-US" sz="2400" b="1" dirty="0">
                <a:solidFill>
                  <a:srgbClr val="A31515"/>
                </a:solidFill>
                <a:effectLst/>
                <a:latin typeface="Courier New" panose="02070309020205020404" pitchFamily="49" charset="0"/>
              </a:rPr>
              <a:t>"validation"</a:t>
            </a:r>
            <a:r>
              <a:rPr lang="en-US" sz="2400" b="1" dirty="0">
                <a:solidFill>
                  <a:srgbClr val="000000"/>
                </a:solidFill>
                <a:effectLst/>
                <a:latin typeface="Courier New" panose="02070309020205020404" pitchFamily="49" charset="0"/>
              </a:rPr>
              <a:t>],</a:t>
            </a:r>
          </a:p>
          <a:p>
            <a:pPr lvl="3"/>
            <a:r>
              <a:rPr lang="en-US" sz="2400" b="1" dirty="0">
                <a:solidFill>
                  <a:srgbClr val="000000"/>
                </a:solidFill>
                <a:effectLst/>
                <a:latin typeface="Courier New" panose="02070309020205020404" pitchFamily="49" charset="0"/>
              </a:rPr>
              <a:t>tokenizer=tokenizer)</a:t>
            </a:r>
          </a:p>
          <a:p>
            <a:r>
              <a:rPr lang="en-US" sz="2400" b="1" dirty="0" err="1">
                <a:solidFill>
                  <a:srgbClr val="000000"/>
                </a:solidFill>
                <a:effectLst/>
                <a:latin typeface="Courier New" panose="02070309020205020404" pitchFamily="49" charset="0"/>
              </a:rPr>
              <a:t>trainer.train</a:t>
            </a:r>
            <a:r>
              <a:rPr lang="en-US" sz="2400" b="1" dirty="0">
                <a:solidFill>
                  <a:srgbClr val="000000"/>
                </a:solidFill>
                <a:effectLst/>
                <a:latin typeface="Courier New" panose="02070309020205020404" pitchFamily="49" charset="0"/>
              </a:rPr>
              <a:t>();</a:t>
            </a:r>
          </a:p>
        </p:txBody>
      </p:sp>
      <p:pic>
        <p:nvPicPr>
          <p:cNvPr id="5" name="Picture 4">
            <a:extLst>
              <a:ext uri="{FF2B5EF4-FFF2-40B4-BE49-F238E27FC236}">
                <a16:creationId xmlns:a16="http://schemas.microsoft.com/office/drawing/2014/main" id="{EC58D057-C983-DB47-8369-1DCDF7CB5848}"/>
              </a:ext>
            </a:extLst>
          </p:cNvPr>
          <p:cNvPicPr>
            <a:picLocks noChangeAspect="1"/>
          </p:cNvPicPr>
          <p:nvPr/>
        </p:nvPicPr>
        <p:blipFill>
          <a:blip r:embed="rId3"/>
          <a:stretch>
            <a:fillRect/>
          </a:stretch>
        </p:blipFill>
        <p:spPr>
          <a:xfrm>
            <a:off x="1757289" y="4695334"/>
            <a:ext cx="5638800" cy="1320800"/>
          </a:xfrm>
          <a:prstGeom prst="rect">
            <a:avLst/>
          </a:prstGeom>
        </p:spPr>
      </p:pic>
    </p:spTree>
    <p:extLst>
      <p:ext uri="{BB962C8B-B14F-4D97-AF65-F5344CB8AC3E}">
        <p14:creationId xmlns:p14="http://schemas.microsoft.com/office/powerpoint/2010/main" val="196604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7A48-F943-4DC5-B589-1D4C9718DEA7}"/>
              </a:ext>
            </a:extLst>
          </p:cNvPr>
          <p:cNvSpPr>
            <a:spLocks noGrp="1"/>
          </p:cNvSpPr>
          <p:nvPr>
            <p:ph type="title"/>
          </p:nvPr>
        </p:nvSpPr>
        <p:spPr/>
        <p:txBody>
          <a:bodyPr/>
          <a:lstStyle/>
          <a:p>
            <a:r>
              <a:rPr lang="en-US" dirty="0"/>
              <a:t>Scratch Notes</a:t>
            </a:r>
          </a:p>
        </p:txBody>
      </p:sp>
      <p:sp>
        <p:nvSpPr>
          <p:cNvPr id="3" name="Content Placeholder 2">
            <a:extLst>
              <a:ext uri="{FF2B5EF4-FFF2-40B4-BE49-F238E27FC236}">
                <a16:creationId xmlns:a16="http://schemas.microsoft.com/office/drawing/2014/main" id="{425ADDA1-D2C1-460B-A5C5-53C45514D08B}"/>
              </a:ext>
            </a:extLst>
          </p:cNvPr>
          <p:cNvSpPr>
            <a:spLocks noGrp="1"/>
          </p:cNvSpPr>
          <p:nvPr>
            <p:ph idx="1"/>
          </p:nvPr>
        </p:nvSpPr>
        <p:spPr/>
        <p:txBody>
          <a:bodyPr/>
          <a:lstStyle/>
          <a:p>
            <a:r>
              <a:rPr lang="en-US" dirty="0"/>
              <a:t>Transformer as architecture: No recurrence but attention</a:t>
            </a:r>
          </a:p>
          <a:p>
            <a:r>
              <a:rPr lang="en-US" dirty="0"/>
              <a:t>Attention is </a:t>
            </a:r>
            <a:r>
              <a:rPr lang="en-US" dirty="0" err="1"/>
              <a:t>softmax</a:t>
            </a:r>
            <a:r>
              <a:rPr lang="en-US" dirty="0"/>
              <a:t> output fed back in each iteration</a:t>
            </a:r>
          </a:p>
          <a:p>
            <a:r>
              <a:rPr lang="en-US" dirty="0"/>
              <a:t>Goal of masking task is to learn language, </a:t>
            </a:r>
            <a:r>
              <a:rPr lang="en-US" dirty="0" err="1"/>
              <a:t>ie</a:t>
            </a:r>
            <a:r>
              <a:rPr lang="en-US" dirty="0"/>
              <a:t> features, actual task need small supervised data for finetuning  stored as pre training</a:t>
            </a:r>
          </a:p>
        </p:txBody>
      </p:sp>
    </p:spTree>
    <p:extLst>
      <p:ext uri="{BB962C8B-B14F-4D97-AF65-F5344CB8AC3E}">
        <p14:creationId xmlns:p14="http://schemas.microsoft.com/office/powerpoint/2010/main" val="2795129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9193" y="59584"/>
            <a:ext cx="4810678" cy="1230111"/>
          </a:xfrm>
          <a:prstGeom prst="rect">
            <a:avLst/>
          </a:prstGeom>
        </p:spPr>
        <p:txBody>
          <a:bodyPr vert="horz" lIns="91440" tIns="45720" rIns="91440" bIns="45720" rtlCol="0" anchor="ctr">
            <a:normAutofit/>
          </a:bodyPr>
          <a:lstStyle/>
          <a:p>
            <a:r>
              <a:rPr dirty="0"/>
              <a:t>Word2Vec Overview</a:t>
            </a:r>
          </a:p>
        </p:txBody>
      </p:sp>
      <p:grpSp>
        <p:nvGrpSpPr>
          <p:cNvPr id="3" name="Group 2">
            <a:extLst>
              <a:ext uri="{FF2B5EF4-FFF2-40B4-BE49-F238E27FC236}">
                <a16:creationId xmlns:a16="http://schemas.microsoft.com/office/drawing/2014/main" id="{E10971B5-BEC0-4A82-ACCE-90AD2F0ADE48}"/>
              </a:ext>
            </a:extLst>
          </p:cNvPr>
          <p:cNvGrpSpPr/>
          <p:nvPr/>
        </p:nvGrpSpPr>
        <p:grpSpPr>
          <a:xfrm>
            <a:off x="639193" y="1367730"/>
            <a:ext cx="7401485" cy="3545424"/>
            <a:chOff x="2144135" y="1270076"/>
            <a:chExt cx="7401485" cy="3545424"/>
          </a:xfrm>
        </p:grpSpPr>
        <p:sp>
          <p:nvSpPr>
            <p:cNvPr id="4" name="object 4"/>
            <p:cNvSpPr txBox="1"/>
            <p:nvPr/>
          </p:nvSpPr>
          <p:spPr>
            <a:xfrm>
              <a:off x="2144135" y="1270076"/>
              <a:ext cx="7401485" cy="364361"/>
            </a:xfrm>
            <a:prstGeom prst="rect">
              <a:avLst/>
            </a:prstGeom>
          </p:spPr>
          <p:txBody>
            <a:bodyPr vert="horz" wrap="square" lIns="0" tIns="11206" rIns="0" bIns="0" rtlCol="0">
              <a:spAutoFit/>
            </a:bodyPr>
            <a:lstStyle/>
            <a:p>
              <a:pPr marL="345160" indent="-322747" defTabSz="806867">
                <a:spcBef>
                  <a:spcPts val="88"/>
                </a:spcBef>
                <a:buClr>
                  <a:srgbClr val="CC0000"/>
                </a:buClr>
                <a:buFont typeface="Times New Roman"/>
                <a:buChar char="•"/>
                <a:tabLst>
                  <a:tab pos="344599" algn="l"/>
                  <a:tab pos="345160" algn="l"/>
                </a:tabLst>
                <a:defRPr/>
              </a:pPr>
              <a:r>
                <a:rPr sz="2294" dirty="0">
                  <a:solidFill>
                    <a:prstClr val="black"/>
                  </a:solidFill>
                  <a:latin typeface="DejaVu Serif"/>
                  <a:cs typeface="DejaVu Serif"/>
                </a:rPr>
                <a:t>Example windows and process for computing </a:t>
              </a:r>
              <a:r>
                <a:rPr lang="en-US" sz="2294" dirty="0">
                  <a:solidFill>
                    <a:prstClr val="black"/>
                  </a:solidFill>
                  <a:latin typeface="DejaVu Serif"/>
                  <a:cs typeface="DejaVu Serif"/>
                </a:rPr>
                <a:t> </a:t>
              </a:r>
              <a:r>
                <a:rPr lang="en-US" sz="2294" i="1" dirty="0">
                  <a:solidFill>
                    <a:prstClr val="black"/>
                  </a:solidFill>
                  <a:latin typeface="DejaVu Serif"/>
                  <a:cs typeface="DejaVu Serif"/>
                </a:rPr>
                <a:t>P(</a:t>
              </a:r>
              <a:r>
                <a:rPr lang="en-US" sz="2294" i="1" dirty="0" err="1">
                  <a:solidFill>
                    <a:prstClr val="black"/>
                  </a:solidFill>
                  <a:latin typeface="DejaVu Serif"/>
                  <a:cs typeface="DejaVu Serif"/>
                </a:rPr>
                <a:t>w</a:t>
              </a:r>
              <a:r>
                <a:rPr lang="en-US" sz="2294" i="1" baseline="-25000" dirty="0" err="1">
                  <a:solidFill>
                    <a:prstClr val="black"/>
                  </a:solidFill>
                  <a:latin typeface="DejaVu Serif"/>
                  <a:cs typeface="DejaVu Serif"/>
                </a:rPr>
                <a:t>t+j</a:t>
              </a:r>
              <a:r>
                <a:rPr lang="en-US" sz="2294" i="1" dirty="0" err="1">
                  <a:solidFill>
                    <a:prstClr val="black"/>
                  </a:solidFill>
                  <a:latin typeface="DejaVu Serif"/>
                  <a:cs typeface="DejaVu Serif"/>
                </a:rPr>
                <a:t>|w</a:t>
              </a:r>
              <a:r>
                <a:rPr lang="en-US" sz="2294" i="1" baseline="-25000" dirty="0" err="1">
                  <a:solidFill>
                    <a:prstClr val="black"/>
                  </a:solidFill>
                  <a:latin typeface="DejaVu Serif"/>
                  <a:cs typeface="DejaVu Serif"/>
                </a:rPr>
                <a:t>t</a:t>
              </a:r>
              <a:r>
                <a:rPr lang="en-US" sz="2294" i="1" dirty="0">
                  <a:solidFill>
                    <a:prstClr val="black"/>
                  </a:solidFill>
                  <a:latin typeface="DejaVu Serif"/>
                  <a:cs typeface="DejaVu Serif"/>
                </a:rPr>
                <a:t>)</a:t>
              </a:r>
              <a:endParaRPr sz="2515" i="1" baseline="-16081" dirty="0">
                <a:solidFill>
                  <a:prstClr val="black"/>
                </a:solidFill>
                <a:latin typeface="DejaVu Serif"/>
                <a:cs typeface="DejaVu Serif"/>
              </a:endParaRPr>
            </a:p>
          </p:txBody>
        </p:sp>
        <p:sp>
          <p:nvSpPr>
            <p:cNvPr id="5" name="object 5"/>
            <p:cNvSpPr txBox="1"/>
            <p:nvPr/>
          </p:nvSpPr>
          <p:spPr>
            <a:xfrm>
              <a:off x="9090021" y="3657825"/>
              <a:ext cx="337297"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84" dirty="0">
                  <a:solidFill>
                    <a:prstClr val="black"/>
                  </a:solidFill>
                  <a:latin typeface="Trebuchet MS"/>
                  <a:cs typeface="Trebuchet MS"/>
                </a:rPr>
                <a:t>…</a:t>
              </a:r>
              <a:endParaRPr sz="1853">
                <a:solidFill>
                  <a:prstClr val="black"/>
                </a:solidFill>
                <a:latin typeface="Trebuchet MS"/>
                <a:cs typeface="Trebuchet MS"/>
              </a:endParaRPr>
            </a:p>
          </p:txBody>
        </p:sp>
        <p:sp>
          <p:nvSpPr>
            <p:cNvPr id="6" name="object 6"/>
            <p:cNvSpPr txBox="1"/>
            <p:nvPr/>
          </p:nvSpPr>
          <p:spPr>
            <a:xfrm>
              <a:off x="7624259" y="3647067"/>
              <a:ext cx="739028"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84" dirty="0">
                  <a:solidFill>
                    <a:prstClr val="black"/>
                  </a:solidFill>
                  <a:latin typeface="Trebuchet MS"/>
                  <a:cs typeface="Trebuchet MS"/>
                </a:rPr>
                <a:t>crises</a:t>
              </a:r>
              <a:endParaRPr sz="1853">
                <a:solidFill>
                  <a:prstClr val="black"/>
                </a:solidFill>
                <a:latin typeface="Trebuchet MS"/>
                <a:cs typeface="Trebuchet MS"/>
              </a:endParaRPr>
            </a:p>
          </p:txBody>
        </p:sp>
        <p:sp>
          <p:nvSpPr>
            <p:cNvPr id="7" name="object 7"/>
            <p:cNvSpPr txBox="1"/>
            <p:nvPr/>
          </p:nvSpPr>
          <p:spPr>
            <a:xfrm>
              <a:off x="6512635" y="3654240"/>
              <a:ext cx="939613" cy="313431"/>
            </a:xfrm>
            <a:prstGeom prst="rect">
              <a:avLst/>
            </a:prstGeom>
            <a:solidFill>
              <a:srgbClr val="BDD7FF"/>
            </a:solidFill>
          </p:spPr>
          <p:txBody>
            <a:bodyPr vert="horz" wrap="square" lIns="0" tIns="28015" rIns="0" bIns="0" rtlCol="0">
              <a:spAutoFit/>
            </a:bodyPr>
            <a:lstStyle/>
            <a:p>
              <a:pPr marL="85730" defTabSz="806867">
                <a:spcBef>
                  <a:spcPts val="221"/>
                </a:spcBef>
                <a:defRPr/>
              </a:pPr>
              <a:r>
                <a:rPr sz="1853" i="1" spc="-53" dirty="0">
                  <a:solidFill>
                    <a:prstClr val="black"/>
                  </a:solidFill>
                  <a:latin typeface="Trebuchet MS"/>
                  <a:cs typeface="Trebuchet MS"/>
                </a:rPr>
                <a:t>banking</a:t>
              </a:r>
              <a:endParaRPr sz="1853">
                <a:solidFill>
                  <a:prstClr val="black"/>
                </a:solidFill>
                <a:latin typeface="Trebuchet MS"/>
                <a:cs typeface="Trebuchet MS"/>
              </a:endParaRPr>
            </a:p>
          </p:txBody>
        </p:sp>
        <p:sp>
          <p:nvSpPr>
            <p:cNvPr id="8" name="object 8"/>
            <p:cNvSpPr txBox="1"/>
            <p:nvPr/>
          </p:nvSpPr>
          <p:spPr>
            <a:xfrm>
              <a:off x="5336465" y="3654240"/>
              <a:ext cx="911038" cy="313431"/>
            </a:xfrm>
            <a:prstGeom prst="rect">
              <a:avLst/>
            </a:prstGeom>
            <a:solidFill>
              <a:srgbClr val="FF2F54"/>
            </a:solidFill>
          </p:spPr>
          <p:txBody>
            <a:bodyPr vert="horz" wrap="square" lIns="0" tIns="28015" rIns="0" bIns="0" rtlCol="0">
              <a:spAutoFit/>
            </a:bodyPr>
            <a:lstStyle/>
            <a:p>
              <a:pPr marL="267275" defTabSz="806867">
                <a:spcBef>
                  <a:spcPts val="221"/>
                </a:spcBef>
                <a:defRPr/>
              </a:pPr>
              <a:r>
                <a:rPr sz="1853" i="1" spc="-106" dirty="0">
                  <a:solidFill>
                    <a:prstClr val="black"/>
                  </a:solidFill>
                  <a:latin typeface="Trebuchet MS"/>
                  <a:cs typeface="Trebuchet MS"/>
                </a:rPr>
                <a:t>into</a:t>
              </a:r>
              <a:endParaRPr sz="1853">
                <a:solidFill>
                  <a:prstClr val="black"/>
                </a:solidFill>
                <a:latin typeface="Trebuchet MS"/>
                <a:cs typeface="Trebuchet MS"/>
              </a:endParaRPr>
            </a:p>
          </p:txBody>
        </p:sp>
        <p:sp>
          <p:nvSpPr>
            <p:cNvPr id="9" name="object 9"/>
            <p:cNvSpPr txBox="1"/>
            <p:nvPr/>
          </p:nvSpPr>
          <p:spPr>
            <a:xfrm>
              <a:off x="4184030" y="3647067"/>
              <a:ext cx="918322"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79" dirty="0">
                  <a:solidFill>
                    <a:prstClr val="black"/>
                  </a:solidFill>
                  <a:latin typeface="Trebuchet MS"/>
                  <a:cs typeface="Trebuchet MS"/>
                </a:rPr>
                <a:t>turning</a:t>
              </a:r>
              <a:endParaRPr sz="1853">
                <a:solidFill>
                  <a:prstClr val="black"/>
                </a:solidFill>
                <a:latin typeface="Trebuchet MS"/>
                <a:cs typeface="Trebuchet MS"/>
              </a:endParaRPr>
            </a:p>
          </p:txBody>
        </p:sp>
        <p:sp>
          <p:nvSpPr>
            <p:cNvPr id="10" name="object 10"/>
            <p:cNvSpPr txBox="1"/>
            <p:nvPr/>
          </p:nvSpPr>
          <p:spPr>
            <a:xfrm>
              <a:off x="2972002" y="3647067"/>
              <a:ext cx="1083049"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79" dirty="0">
                  <a:solidFill>
                    <a:prstClr val="black"/>
                  </a:solidFill>
                  <a:latin typeface="Trebuchet MS"/>
                  <a:cs typeface="Trebuchet MS"/>
                </a:rPr>
                <a:t>problems</a:t>
              </a:r>
              <a:endParaRPr sz="1853">
                <a:solidFill>
                  <a:prstClr val="black"/>
                </a:solidFill>
                <a:latin typeface="Trebuchet MS"/>
                <a:cs typeface="Trebuchet MS"/>
              </a:endParaRPr>
            </a:p>
          </p:txBody>
        </p:sp>
        <p:sp>
          <p:nvSpPr>
            <p:cNvPr id="11" name="object 11"/>
            <p:cNvSpPr txBox="1"/>
            <p:nvPr/>
          </p:nvSpPr>
          <p:spPr>
            <a:xfrm>
              <a:off x="2450691" y="3661410"/>
              <a:ext cx="322729" cy="314561"/>
            </a:xfrm>
            <a:prstGeom prst="rect">
              <a:avLst/>
            </a:prstGeom>
            <a:solidFill>
              <a:srgbClr val="BDD7FF"/>
            </a:solidFill>
          </p:spPr>
          <p:txBody>
            <a:bodyPr vert="horz" wrap="square" lIns="0" tIns="29134" rIns="0" bIns="0" rtlCol="0">
              <a:spAutoFit/>
            </a:bodyPr>
            <a:lstStyle/>
            <a:p>
              <a:pPr marL="85730" defTabSz="806867">
                <a:spcBef>
                  <a:spcPts val="229"/>
                </a:spcBef>
                <a:defRPr/>
              </a:pPr>
              <a:r>
                <a:rPr sz="1853" i="1" spc="-84" dirty="0">
                  <a:solidFill>
                    <a:prstClr val="black"/>
                  </a:solidFill>
                  <a:latin typeface="Trebuchet MS"/>
                  <a:cs typeface="Trebuchet MS"/>
                </a:rPr>
                <a:t>…</a:t>
              </a:r>
              <a:endParaRPr sz="1853">
                <a:solidFill>
                  <a:prstClr val="black"/>
                </a:solidFill>
                <a:latin typeface="Trebuchet MS"/>
                <a:cs typeface="Trebuchet MS"/>
              </a:endParaRPr>
            </a:p>
          </p:txBody>
        </p:sp>
        <p:sp>
          <p:nvSpPr>
            <p:cNvPr id="12" name="object 12"/>
            <p:cNvSpPr txBox="1"/>
            <p:nvPr/>
          </p:nvSpPr>
          <p:spPr>
            <a:xfrm>
              <a:off x="8552139" y="3657825"/>
              <a:ext cx="459441"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18" dirty="0">
                  <a:solidFill>
                    <a:prstClr val="black"/>
                  </a:solidFill>
                  <a:latin typeface="Trebuchet MS"/>
                  <a:cs typeface="Trebuchet MS"/>
                </a:rPr>
                <a:t>as</a:t>
              </a:r>
              <a:endParaRPr sz="1853">
                <a:solidFill>
                  <a:prstClr val="black"/>
                </a:solidFill>
                <a:latin typeface="Trebuchet MS"/>
                <a:cs typeface="Trebuchet MS"/>
              </a:endParaRPr>
            </a:p>
          </p:txBody>
        </p:sp>
        <p:sp>
          <p:nvSpPr>
            <p:cNvPr id="13" name="object 13"/>
            <p:cNvSpPr txBox="1"/>
            <p:nvPr/>
          </p:nvSpPr>
          <p:spPr>
            <a:xfrm>
              <a:off x="5316676" y="4293422"/>
              <a:ext cx="1083049" cy="514009"/>
            </a:xfrm>
            <a:prstGeom prst="rect">
              <a:avLst/>
            </a:prstGeom>
          </p:spPr>
          <p:txBody>
            <a:bodyPr vert="horz" wrap="square" lIns="0" tIns="8404" rIns="0" bIns="0" rtlCol="0">
              <a:spAutoFit/>
            </a:bodyPr>
            <a:lstStyle/>
            <a:p>
              <a:pPr marL="11206" marR="4483" defTabSz="806867">
                <a:lnSpc>
                  <a:spcPct val="101099"/>
                </a:lnSpc>
                <a:spcBef>
                  <a:spcPts val="66"/>
                </a:spcBef>
                <a:defRPr/>
              </a:pPr>
              <a:r>
                <a:rPr sz="1677" spc="-84" dirty="0">
                  <a:solidFill>
                    <a:prstClr val="black"/>
                  </a:solidFill>
                  <a:latin typeface="Trebuchet MS"/>
                  <a:cs typeface="Trebuchet MS"/>
                </a:rPr>
                <a:t>center</a:t>
              </a:r>
              <a:r>
                <a:rPr sz="1677" spc="-172" dirty="0">
                  <a:solidFill>
                    <a:prstClr val="black"/>
                  </a:solidFill>
                  <a:latin typeface="Trebuchet MS"/>
                  <a:cs typeface="Trebuchet MS"/>
                </a:rPr>
                <a:t> </a:t>
              </a:r>
              <a:r>
                <a:rPr sz="1677" spc="-53" dirty="0">
                  <a:solidFill>
                    <a:prstClr val="black"/>
                  </a:solidFill>
                  <a:latin typeface="Trebuchet MS"/>
                  <a:cs typeface="Trebuchet MS"/>
                </a:rPr>
                <a:t>word  </a:t>
              </a:r>
              <a:r>
                <a:rPr sz="1677" spc="-97" dirty="0">
                  <a:solidFill>
                    <a:prstClr val="black"/>
                  </a:solidFill>
                  <a:latin typeface="Trebuchet MS"/>
                  <a:cs typeface="Trebuchet MS"/>
                </a:rPr>
                <a:t>at </a:t>
              </a:r>
              <a:r>
                <a:rPr sz="1677" spc="-53" dirty="0">
                  <a:solidFill>
                    <a:prstClr val="black"/>
                  </a:solidFill>
                  <a:latin typeface="Trebuchet MS"/>
                  <a:cs typeface="Trebuchet MS"/>
                </a:rPr>
                <a:t>position</a:t>
              </a:r>
              <a:r>
                <a:rPr sz="1677" spc="-180" dirty="0">
                  <a:solidFill>
                    <a:prstClr val="black"/>
                  </a:solidFill>
                  <a:latin typeface="Trebuchet MS"/>
                  <a:cs typeface="Trebuchet MS"/>
                </a:rPr>
                <a:t> </a:t>
              </a:r>
              <a:r>
                <a:rPr sz="1677" spc="-106" dirty="0">
                  <a:solidFill>
                    <a:prstClr val="black"/>
                  </a:solidFill>
                  <a:latin typeface="Trebuchet MS"/>
                  <a:cs typeface="Trebuchet MS"/>
                </a:rPr>
                <a:t>t</a:t>
              </a:r>
              <a:endParaRPr sz="1677">
                <a:solidFill>
                  <a:prstClr val="black"/>
                </a:solidFill>
                <a:latin typeface="Trebuchet MS"/>
                <a:cs typeface="Trebuchet MS"/>
              </a:endParaRPr>
            </a:p>
          </p:txBody>
        </p:sp>
        <p:sp>
          <p:nvSpPr>
            <p:cNvPr id="14" name="object 14"/>
            <p:cNvSpPr/>
            <p:nvPr/>
          </p:nvSpPr>
          <p:spPr>
            <a:xfrm>
              <a:off x="3003457" y="4123989"/>
              <a:ext cx="2161054" cy="150719"/>
            </a:xfrm>
            <a:custGeom>
              <a:avLst/>
              <a:gdLst/>
              <a:ahLst/>
              <a:cxnLst/>
              <a:rect l="l" t="t" r="r" b="b"/>
              <a:pathLst>
                <a:path w="2449195" h="170814">
                  <a:moveTo>
                    <a:pt x="2449013" y="3"/>
                  </a:moveTo>
                  <a:lnTo>
                    <a:pt x="2447895" y="33222"/>
                  </a:lnTo>
                  <a:lnTo>
                    <a:pt x="2444846" y="60350"/>
                  </a:lnTo>
                  <a:lnTo>
                    <a:pt x="2440323" y="78640"/>
                  </a:lnTo>
                  <a:lnTo>
                    <a:pt x="2434783" y="85347"/>
                  </a:lnTo>
                  <a:lnTo>
                    <a:pt x="1220159" y="85344"/>
                  </a:lnTo>
                  <a:lnTo>
                    <a:pt x="1214626" y="92051"/>
                  </a:lnTo>
                  <a:lnTo>
                    <a:pt x="1210106" y="110341"/>
                  </a:lnTo>
                  <a:lnTo>
                    <a:pt x="1207058" y="137469"/>
                  </a:lnTo>
                  <a:lnTo>
                    <a:pt x="1205941" y="170689"/>
                  </a:lnTo>
                  <a:lnTo>
                    <a:pt x="1204823" y="137469"/>
                  </a:lnTo>
                  <a:lnTo>
                    <a:pt x="1201774" y="110341"/>
                  </a:lnTo>
                  <a:lnTo>
                    <a:pt x="1197251" y="92051"/>
                  </a:lnTo>
                  <a:lnTo>
                    <a:pt x="1191711" y="85344"/>
                  </a:lnTo>
                  <a:lnTo>
                    <a:pt x="14224" y="85344"/>
                  </a:lnTo>
                  <a:lnTo>
                    <a:pt x="8687" y="78637"/>
                  </a:lnTo>
                  <a:lnTo>
                    <a:pt x="4166" y="60347"/>
                  </a:lnTo>
                  <a:lnTo>
                    <a:pt x="1117" y="33220"/>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5" name="object 15"/>
            <p:cNvSpPr txBox="1"/>
            <p:nvPr/>
          </p:nvSpPr>
          <p:spPr>
            <a:xfrm>
              <a:off x="3208492" y="4301491"/>
              <a:ext cx="1961029" cy="514009"/>
            </a:xfrm>
            <a:prstGeom prst="rect">
              <a:avLst/>
            </a:prstGeom>
          </p:spPr>
          <p:txBody>
            <a:bodyPr vert="horz" wrap="square" lIns="0" tIns="8404" rIns="0" bIns="0" rtlCol="0">
              <a:spAutoFit/>
            </a:bodyPr>
            <a:lstStyle/>
            <a:p>
              <a:pPr marL="11206" marR="4483" defTabSz="806867">
                <a:lnSpc>
                  <a:spcPct val="101099"/>
                </a:lnSpc>
                <a:spcBef>
                  <a:spcPts val="66"/>
                </a:spcBef>
                <a:defRPr/>
              </a:pPr>
              <a:r>
                <a:rPr sz="1677" spc="-53" dirty="0">
                  <a:solidFill>
                    <a:prstClr val="black"/>
                  </a:solidFill>
                  <a:latin typeface="Trebuchet MS"/>
                  <a:cs typeface="Trebuchet MS"/>
                </a:rPr>
                <a:t>outside </a:t>
              </a:r>
              <a:r>
                <a:rPr sz="1677" spc="-88" dirty="0">
                  <a:solidFill>
                    <a:prstClr val="black"/>
                  </a:solidFill>
                  <a:latin typeface="Trebuchet MS"/>
                  <a:cs typeface="Trebuchet MS"/>
                </a:rPr>
                <a:t>context</a:t>
              </a:r>
              <a:r>
                <a:rPr sz="1677" spc="-234" dirty="0">
                  <a:solidFill>
                    <a:prstClr val="black"/>
                  </a:solidFill>
                  <a:latin typeface="Trebuchet MS"/>
                  <a:cs typeface="Trebuchet MS"/>
                </a:rPr>
                <a:t> </a:t>
              </a:r>
              <a:r>
                <a:rPr sz="1677" spc="-44" dirty="0">
                  <a:solidFill>
                    <a:prstClr val="black"/>
                  </a:solidFill>
                  <a:latin typeface="Trebuchet MS"/>
                  <a:cs typeface="Trebuchet MS"/>
                </a:rPr>
                <a:t>words  </a:t>
              </a:r>
              <a:r>
                <a:rPr sz="1677" spc="-66" dirty="0">
                  <a:solidFill>
                    <a:prstClr val="black"/>
                  </a:solidFill>
                  <a:latin typeface="Trebuchet MS"/>
                  <a:cs typeface="Trebuchet MS"/>
                </a:rPr>
                <a:t>in </a:t>
              </a:r>
              <a:r>
                <a:rPr sz="1677" spc="-44" dirty="0">
                  <a:solidFill>
                    <a:prstClr val="black"/>
                  </a:solidFill>
                  <a:latin typeface="Trebuchet MS"/>
                  <a:cs typeface="Trebuchet MS"/>
                </a:rPr>
                <a:t>window </a:t>
              </a:r>
              <a:r>
                <a:rPr sz="1677" spc="-57" dirty="0">
                  <a:solidFill>
                    <a:prstClr val="black"/>
                  </a:solidFill>
                  <a:latin typeface="Trebuchet MS"/>
                  <a:cs typeface="Trebuchet MS"/>
                </a:rPr>
                <a:t>of </a:t>
              </a:r>
              <a:r>
                <a:rPr sz="1677" spc="-93" dirty="0">
                  <a:solidFill>
                    <a:prstClr val="black"/>
                  </a:solidFill>
                  <a:latin typeface="Trebuchet MS"/>
                  <a:cs typeface="Trebuchet MS"/>
                </a:rPr>
                <a:t>size</a:t>
              </a:r>
              <a:r>
                <a:rPr sz="1677" spc="-296" dirty="0">
                  <a:solidFill>
                    <a:prstClr val="black"/>
                  </a:solidFill>
                  <a:latin typeface="Trebuchet MS"/>
                  <a:cs typeface="Trebuchet MS"/>
                </a:rPr>
                <a:t> </a:t>
              </a:r>
              <a:r>
                <a:rPr sz="1677" spc="-31" dirty="0">
                  <a:solidFill>
                    <a:prstClr val="black"/>
                  </a:solidFill>
                  <a:latin typeface="Trebuchet MS"/>
                  <a:cs typeface="Trebuchet MS"/>
                </a:rPr>
                <a:t>2</a:t>
              </a:r>
              <a:endParaRPr sz="1677">
                <a:solidFill>
                  <a:prstClr val="black"/>
                </a:solidFill>
                <a:latin typeface="Trebuchet MS"/>
                <a:cs typeface="Trebuchet MS"/>
              </a:endParaRPr>
            </a:p>
          </p:txBody>
        </p:sp>
        <p:sp>
          <p:nvSpPr>
            <p:cNvPr id="16" name="object 16"/>
            <p:cNvSpPr/>
            <p:nvPr/>
          </p:nvSpPr>
          <p:spPr>
            <a:xfrm>
              <a:off x="6521431" y="4156262"/>
              <a:ext cx="1900518" cy="158003"/>
            </a:xfrm>
            <a:custGeom>
              <a:avLst/>
              <a:gdLst/>
              <a:ahLst/>
              <a:cxnLst/>
              <a:rect l="l" t="t" r="r" b="b"/>
              <a:pathLst>
                <a:path w="2153920" h="179070">
                  <a:moveTo>
                    <a:pt x="2153919" y="2"/>
                  </a:moveTo>
                  <a:lnTo>
                    <a:pt x="2152749" y="34803"/>
                  </a:lnTo>
                  <a:lnTo>
                    <a:pt x="2149557" y="63223"/>
                  </a:lnTo>
                  <a:lnTo>
                    <a:pt x="2144820" y="82384"/>
                  </a:lnTo>
                  <a:lnTo>
                    <a:pt x="2139018" y="89410"/>
                  </a:lnTo>
                  <a:lnTo>
                    <a:pt x="1075541" y="89407"/>
                  </a:lnTo>
                  <a:lnTo>
                    <a:pt x="1069738" y="96434"/>
                  </a:lnTo>
                  <a:lnTo>
                    <a:pt x="1064999" y="115594"/>
                  </a:lnTo>
                  <a:lnTo>
                    <a:pt x="1061805" y="144014"/>
                  </a:lnTo>
                  <a:lnTo>
                    <a:pt x="1060634" y="178815"/>
                  </a:lnTo>
                  <a:lnTo>
                    <a:pt x="1059463" y="144014"/>
                  </a:lnTo>
                  <a:lnTo>
                    <a:pt x="1056270" y="115594"/>
                  </a:lnTo>
                  <a:lnTo>
                    <a:pt x="1051534" y="96434"/>
                  </a:lnTo>
                  <a:lnTo>
                    <a:pt x="1045734" y="89407"/>
                  </a:lnTo>
                  <a:lnTo>
                    <a:pt x="14901" y="89407"/>
                  </a:lnTo>
                  <a:lnTo>
                    <a:pt x="9101" y="82381"/>
                  </a:lnTo>
                  <a:lnTo>
                    <a:pt x="4364" y="63220"/>
                  </a:lnTo>
                  <a:lnTo>
                    <a:pt x="1171" y="34801"/>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7" name="object 17"/>
            <p:cNvSpPr txBox="1"/>
            <p:nvPr/>
          </p:nvSpPr>
          <p:spPr>
            <a:xfrm>
              <a:off x="6530116" y="4301491"/>
              <a:ext cx="1961029" cy="514009"/>
            </a:xfrm>
            <a:prstGeom prst="rect">
              <a:avLst/>
            </a:prstGeom>
          </p:spPr>
          <p:txBody>
            <a:bodyPr vert="horz" wrap="square" lIns="0" tIns="8404" rIns="0" bIns="0" rtlCol="0">
              <a:spAutoFit/>
            </a:bodyPr>
            <a:lstStyle/>
            <a:p>
              <a:pPr marL="11206" marR="4483" defTabSz="806867">
                <a:lnSpc>
                  <a:spcPct val="101099"/>
                </a:lnSpc>
                <a:spcBef>
                  <a:spcPts val="66"/>
                </a:spcBef>
                <a:defRPr/>
              </a:pPr>
              <a:r>
                <a:rPr sz="1677" spc="-53" dirty="0">
                  <a:solidFill>
                    <a:prstClr val="black"/>
                  </a:solidFill>
                  <a:latin typeface="Trebuchet MS"/>
                  <a:cs typeface="Trebuchet MS"/>
                </a:rPr>
                <a:t>outside </a:t>
              </a:r>
              <a:r>
                <a:rPr sz="1677" spc="-88" dirty="0">
                  <a:solidFill>
                    <a:prstClr val="black"/>
                  </a:solidFill>
                  <a:latin typeface="Trebuchet MS"/>
                  <a:cs typeface="Trebuchet MS"/>
                </a:rPr>
                <a:t>context</a:t>
              </a:r>
              <a:r>
                <a:rPr sz="1677" spc="-234" dirty="0">
                  <a:solidFill>
                    <a:prstClr val="black"/>
                  </a:solidFill>
                  <a:latin typeface="Trebuchet MS"/>
                  <a:cs typeface="Trebuchet MS"/>
                </a:rPr>
                <a:t> </a:t>
              </a:r>
              <a:r>
                <a:rPr sz="1677" spc="-44" dirty="0">
                  <a:solidFill>
                    <a:prstClr val="black"/>
                  </a:solidFill>
                  <a:latin typeface="Trebuchet MS"/>
                  <a:cs typeface="Trebuchet MS"/>
                </a:rPr>
                <a:t>words  </a:t>
              </a:r>
              <a:r>
                <a:rPr sz="1677" spc="-66" dirty="0">
                  <a:solidFill>
                    <a:prstClr val="black"/>
                  </a:solidFill>
                  <a:latin typeface="Trebuchet MS"/>
                  <a:cs typeface="Trebuchet MS"/>
                </a:rPr>
                <a:t>in </a:t>
              </a:r>
              <a:r>
                <a:rPr sz="1677" spc="-44" dirty="0">
                  <a:solidFill>
                    <a:prstClr val="black"/>
                  </a:solidFill>
                  <a:latin typeface="Trebuchet MS"/>
                  <a:cs typeface="Trebuchet MS"/>
                </a:rPr>
                <a:t>window </a:t>
              </a:r>
              <a:r>
                <a:rPr sz="1677" spc="-57" dirty="0">
                  <a:solidFill>
                    <a:prstClr val="black"/>
                  </a:solidFill>
                  <a:latin typeface="Trebuchet MS"/>
                  <a:cs typeface="Trebuchet MS"/>
                </a:rPr>
                <a:t>of </a:t>
              </a:r>
              <a:r>
                <a:rPr sz="1677" spc="-93" dirty="0">
                  <a:solidFill>
                    <a:prstClr val="black"/>
                  </a:solidFill>
                  <a:latin typeface="Trebuchet MS"/>
                  <a:cs typeface="Trebuchet MS"/>
                </a:rPr>
                <a:t>size</a:t>
              </a:r>
              <a:r>
                <a:rPr sz="1677" spc="-296" dirty="0">
                  <a:solidFill>
                    <a:prstClr val="black"/>
                  </a:solidFill>
                  <a:latin typeface="Trebuchet MS"/>
                  <a:cs typeface="Trebuchet MS"/>
                </a:rPr>
                <a:t> </a:t>
              </a:r>
              <a:r>
                <a:rPr sz="1677" spc="-31" dirty="0">
                  <a:solidFill>
                    <a:prstClr val="black"/>
                  </a:solidFill>
                  <a:latin typeface="Trebuchet MS"/>
                  <a:cs typeface="Trebuchet MS"/>
                </a:rPr>
                <a:t>2</a:t>
              </a:r>
              <a:endParaRPr sz="1677">
                <a:solidFill>
                  <a:prstClr val="black"/>
                </a:solidFill>
                <a:latin typeface="Trebuchet MS"/>
                <a:cs typeface="Trebuchet MS"/>
              </a:endParaRPr>
            </a:p>
          </p:txBody>
        </p:sp>
        <p:sp>
          <p:nvSpPr>
            <p:cNvPr id="18" name="object 18"/>
            <p:cNvSpPr/>
            <p:nvPr/>
          </p:nvSpPr>
          <p:spPr>
            <a:xfrm>
              <a:off x="5415356" y="4138322"/>
              <a:ext cx="753035" cy="143435"/>
            </a:xfrm>
            <a:custGeom>
              <a:avLst/>
              <a:gdLst/>
              <a:ahLst/>
              <a:cxnLst/>
              <a:rect l="l" t="t" r="r" b="b"/>
              <a:pathLst>
                <a:path w="853439" h="162560">
                  <a:moveTo>
                    <a:pt x="853445" y="0"/>
                  </a:moveTo>
                  <a:lnTo>
                    <a:pt x="852380" y="31637"/>
                  </a:lnTo>
                  <a:lnTo>
                    <a:pt x="849477" y="57473"/>
                  </a:lnTo>
                  <a:lnTo>
                    <a:pt x="845171" y="74892"/>
                  </a:lnTo>
                  <a:lnTo>
                    <a:pt x="839898" y="81279"/>
                  </a:lnTo>
                  <a:lnTo>
                    <a:pt x="433799" y="81279"/>
                  </a:lnTo>
                  <a:lnTo>
                    <a:pt x="428526" y="87667"/>
                  </a:lnTo>
                  <a:lnTo>
                    <a:pt x="424220" y="105086"/>
                  </a:lnTo>
                  <a:lnTo>
                    <a:pt x="421317" y="130922"/>
                  </a:lnTo>
                  <a:lnTo>
                    <a:pt x="420252" y="162559"/>
                  </a:lnTo>
                  <a:lnTo>
                    <a:pt x="419188" y="130922"/>
                  </a:lnTo>
                  <a:lnTo>
                    <a:pt x="416285" y="105086"/>
                  </a:lnTo>
                  <a:lnTo>
                    <a:pt x="411979" y="87667"/>
                  </a:lnTo>
                  <a:lnTo>
                    <a:pt x="406706" y="81279"/>
                  </a:lnTo>
                  <a:lnTo>
                    <a:pt x="13546" y="81279"/>
                  </a:lnTo>
                  <a:lnTo>
                    <a:pt x="8273" y="74892"/>
                  </a:lnTo>
                  <a:lnTo>
                    <a:pt x="3967" y="57473"/>
                  </a:lnTo>
                  <a:lnTo>
                    <a:pt x="1064" y="31637"/>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9" name="object 19"/>
            <p:cNvSpPr/>
            <p:nvPr/>
          </p:nvSpPr>
          <p:spPr>
            <a:xfrm>
              <a:off x="3486273" y="2735122"/>
              <a:ext cx="5004401" cy="925471"/>
            </a:xfrm>
            <a:prstGeom prst="rect">
              <a:avLst/>
            </a:prstGeom>
            <a:blipFill>
              <a:blip r:embed="rId2" cstate="print"/>
              <a:stretch>
                <a:fillRect/>
              </a:stretch>
            </a:blipFill>
          </p:spPr>
          <p:txBody>
            <a:bodyPr wrap="square" lIns="0" tIns="0" rIns="0" bIns="0" rtlCol="0"/>
            <a:lstStyle/>
            <a:p>
              <a:pPr defTabSz="806867">
                <a:defRPr/>
              </a:pPr>
              <a:endParaRPr sz="1588">
                <a:solidFill>
                  <a:prstClr val="black"/>
                </a:solidFill>
                <a:latin typeface="Calibri"/>
              </a:endParaRPr>
            </a:p>
          </p:txBody>
        </p:sp>
        <p:grpSp>
          <p:nvGrpSpPr>
            <p:cNvPr id="28" name="Group 27">
              <a:extLst>
                <a:ext uri="{FF2B5EF4-FFF2-40B4-BE49-F238E27FC236}">
                  <a16:creationId xmlns:a16="http://schemas.microsoft.com/office/drawing/2014/main" id="{C34700A1-F847-4A75-B530-1352A79C242C}"/>
                </a:ext>
              </a:extLst>
            </p:cNvPr>
            <p:cNvGrpSpPr/>
            <p:nvPr/>
          </p:nvGrpSpPr>
          <p:grpSpPr>
            <a:xfrm>
              <a:off x="3276664" y="2600553"/>
              <a:ext cx="5275688" cy="869062"/>
              <a:chOff x="1752664" y="2600553"/>
              <a:chExt cx="5275688" cy="869062"/>
            </a:xfrm>
          </p:grpSpPr>
          <p:sp>
            <p:nvSpPr>
              <p:cNvPr id="24" name="Rectangle 23">
                <a:extLst>
                  <a:ext uri="{FF2B5EF4-FFF2-40B4-BE49-F238E27FC236}">
                    <a16:creationId xmlns:a16="http://schemas.microsoft.com/office/drawing/2014/main" id="{2529B328-F723-4418-9FD0-BAC400254A5B}"/>
                  </a:ext>
                </a:extLst>
              </p:cNvPr>
              <p:cNvSpPr/>
              <p:nvPr/>
            </p:nvSpPr>
            <p:spPr>
              <a:xfrm>
                <a:off x="1752664" y="2601732"/>
                <a:ext cx="1304524" cy="430887"/>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t-2</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5" name="Rectangle 24">
                <a:extLst>
                  <a:ext uri="{FF2B5EF4-FFF2-40B4-BE49-F238E27FC236}">
                    <a16:creationId xmlns:a16="http://schemas.microsoft.com/office/drawing/2014/main" id="{E8277E8A-4E97-4D1F-9248-CF8FDBD89ECE}"/>
                  </a:ext>
                </a:extLst>
              </p:cNvPr>
              <p:cNvSpPr/>
              <p:nvPr/>
            </p:nvSpPr>
            <p:spPr>
              <a:xfrm>
                <a:off x="2586831" y="3048487"/>
                <a:ext cx="1259640"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t-1</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6" name="Rectangle 25">
                <a:extLst>
                  <a:ext uri="{FF2B5EF4-FFF2-40B4-BE49-F238E27FC236}">
                    <a16:creationId xmlns:a16="http://schemas.microsoft.com/office/drawing/2014/main" id="{9329C192-61EC-46DE-B765-8619680EA32B}"/>
                  </a:ext>
                </a:extLst>
              </p:cNvPr>
              <p:cNvSpPr/>
              <p:nvPr/>
            </p:nvSpPr>
            <p:spPr>
              <a:xfrm>
                <a:off x="4523466" y="3054117"/>
                <a:ext cx="1294906"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t+1</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7" name="Rectangle 26">
                <a:extLst>
                  <a:ext uri="{FF2B5EF4-FFF2-40B4-BE49-F238E27FC236}">
                    <a16:creationId xmlns:a16="http://schemas.microsoft.com/office/drawing/2014/main" id="{B1385306-4097-4E02-B776-45C245AD841A}"/>
                  </a:ext>
                </a:extLst>
              </p:cNvPr>
              <p:cNvSpPr/>
              <p:nvPr/>
            </p:nvSpPr>
            <p:spPr>
              <a:xfrm>
                <a:off x="5733446" y="2600553"/>
                <a:ext cx="1294906"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t+2</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grpSp>
      </p:grpSp>
      <p:sp>
        <p:nvSpPr>
          <p:cNvPr id="29" name="TextBox 28">
            <a:extLst>
              <a:ext uri="{FF2B5EF4-FFF2-40B4-BE49-F238E27FC236}">
                <a16:creationId xmlns:a16="http://schemas.microsoft.com/office/drawing/2014/main" id="{7B4AA5D5-8FEE-4ADC-AD6A-E667AB66C141}"/>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200</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Train the model</a:t>
            </a:r>
            <a:endParaRPr lang="en-US" sz="2700" dirty="0"/>
          </a:p>
        </p:txBody>
      </p:sp>
      <p:sp>
        <p:nvSpPr>
          <p:cNvPr id="6" name="TextBox 5">
            <a:extLst>
              <a:ext uri="{FF2B5EF4-FFF2-40B4-BE49-F238E27FC236}">
                <a16:creationId xmlns:a16="http://schemas.microsoft.com/office/drawing/2014/main" id="{55D543CC-2A76-7A44-8551-51C6563F1AC5}"/>
              </a:ext>
            </a:extLst>
          </p:cNvPr>
          <p:cNvSpPr txBox="1"/>
          <p:nvPr/>
        </p:nvSpPr>
        <p:spPr>
          <a:xfrm>
            <a:off x="752431" y="1279293"/>
            <a:ext cx="10687137" cy="830997"/>
          </a:xfrm>
          <a:prstGeom prst="rect">
            <a:avLst/>
          </a:prstGeom>
          <a:solidFill>
            <a:schemeClr val="accent4">
              <a:lumMod val="20000"/>
              <a:lumOff val="80000"/>
            </a:schemeClr>
          </a:solidFill>
        </p:spPr>
        <p:txBody>
          <a:bodyPr wrap="square">
            <a:spAutoFit/>
          </a:bodyPr>
          <a:lstStyle/>
          <a:p>
            <a:r>
              <a:rPr lang="en-US" sz="2400" b="1" dirty="0" err="1">
                <a:solidFill>
                  <a:srgbClr val="000000"/>
                </a:solidFill>
                <a:effectLst/>
                <a:latin typeface="Courier New" panose="02070309020205020404" pitchFamily="49" charset="0"/>
              </a:rPr>
              <a:t>preds_output</a:t>
            </a:r>
            <a:r>
              <a:rPr lang="en-US" sz="2400" b="1" dirty="0">
                <a:solidFill>
                  <a:srgbClr val="000000"/>
                </a:solidFill>
                <a:effectLst/>
                <a:latin typeface="Courier New" panose="02070309020205020404" pitchFamily="49" charset="0"/>
              </a:rPr>
              <a:t> = </a:t>
            </a:r>
            <a:r>
              <a:rPr lang="en-US" sz="2400" b="1" dirty="0" err="1">
                <a:solidFill>
                  <a:srgbClr val="000000"/>
                </a:solidFill>
                <a:effectLst/>
                <a:latin typeface="Courier New" panose="02070309020205020404" pitchFamily="49" charset="0"/>
              </a:rPr>
              <a:t>trainer.predict</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emotions_encoded</a:t>
            </a:r>
            <a:r>
              <a:rPr lang="en-US" sz="2400" b="1" dirty="0">
                <a:solidFill>
                  <a:srgbClr val="000000"/>
                </a:solidFill>
                <a:effectLst/>
                <a:latin typeface="Courier New" panose="02070309020205020404" pitchFamily="49" charset="0"/>
              </a:rPr>
              <a:t>[</a:t>
            </a:r>
            <a:r>
              <a:rPr lang="en-US" sz="2400" b="1" dirty="0">
                <a:solidFill>
                  <a:srgbClr val="A31515"/>
                </a:solidFill>
                <a:effectLst/>
                <a:latin typeface="Courier New" panose="02070309020205020404" pitchFamily="49" charset="0"/>
              </a:rPr>
              <a:t>"validation"</a:t>
            </a:r>
            <a:r>
              <a:rPr lang="en-US" sz="2400" b="1" dirty="0">
                <a:solidFill>
                  <a:srgbClr val="000000"/>
                </a:solidFill>
                <a:effectLst/>
                <a:latin typeface="Courier New" panose="02070309020205020404" pitchFamily="49" charset="0"/>
              </a:rPr>
              <a:t>])</a:t>
            </a:r>
          </a:p>
        </p:txBody>
      </p:sp>
      <p:sp>
        <p:nvSpPr>
          <p:cNvPr id="8" name="TextBox 7">
            <a:extLst>
              <a:ext uri="{FF2B5EF4-FFF2-40B4-BE49-F238E27FC236}">
                <a16:creationId xmlns:a16="http://schemas.microsoft.com/office/drawing/2014/main" id="{6AAEC31B-C3A8-374A-807B-A4ADA9C1AD97}"/>
              </a:ext>
            </a:extLst>
          </p:cNvPr>
          <p:cNvSpPr txBox="1"/>
          <p:nvPr/>
        </p:nvSpPr>
        <p:spPr>
          <a:xfrm>
            <a:off x="752430" y="2422643"/>
            <a:ext cx="10687137" cy="461665"/>
          </a:xfrm>
          <a:prstGeom prst="rect">
            <a:avLst/>
          </a:prstGeom>
          <a:solidFill>
            <a:schemeClr val="accent4">
              <a:lumMod val="20000"/>
              <a:lumOff val="80000"/>
            </a:schemeClr>
          </a:solidFill>
        </p:spPr>
        <p:txBody>
          <a:bodyPr wrap="square">
            <a:spAutoFit/>
          </a:bodyPr>
          <a:lstStyle/>
          <a:p>
            <a:r>
              <a:rPr lang="en-US" sz="2400" b="1" dirty="0" err="1">
                <a:solidFill>
                  <a:srgbClr val="000000"/>
                </a:solidFill>
                <a:effectLst/>
                <a:latin typeface="Courier New" panose="02070309020205020404" pitchFamily="49" charset="0"/>
              </a:rPr>
              <a:t>preds_output.metrics</a:t>
            </a:r>
            <a:endParaRPr lang="en-US" sz="2400" b="1" dirty="0">
              <a:solidFill>
                <a:srgbClr val="000000"/>
              </a:solidFill>
              <a:effectLst/>
              <a:latin typeface="Courier New" panose="02070309020205020404" pitchFamily="49" charset="0"/>
            </a:endParaRPr>
          </a:p>
        </p:txBody>
      </p:sp>
      <p:sp>
        <p:nvSpPr>
          <p:cNvPr id="10" name="TextBox 9">
            <a:extLst>
              <a:ext uri="{FF2B5EF4-FFF2-40B4-BE49-F238E27FC236}">
                <a16:creationId xmlns:a16="http://schemas.microsoft.com/office/drawing/2014/main" id="{26A3F406-9356-0F4B-917C-31CAB94C8EC9}"/>
              </a:ext>
            </a:extLst>
          </p:cNvPr>
          <p:cNvSpPr txBox="1"/>
          <p:nvPr/>
        </p:nvSpPr>
        <p:spPr>
          <a:xfrm>
            <a:off x="752430" y="4315124"/>
            <a:ext cx="10687136" cy="461665"/>
          </a:xfrm>
          <a:prstGeom prst="rect">
            <a:avLst/>
          </a:prstGeom>
          <a:solidFill>
            <a:schemeClr val="accent4">
              <a:lumMod val="20000"/>
              <a:lumOff val="80000"/>
            </a:schemeClr>
          </a:solidFill>
        </p:spPr>
        <p:txBody>
          <a:bodyPr wrap="square">
            <a:spAutoFit/>
          </a:bodyPr>
          <a:lstStyle/>
          <a:p>
            <a:r>
              <a:rPr lang="en-US" sz="2400" b="1" dirty="0" err="1">
                <a:solidFill>
                  <a:srgbClr val="000000"/>
                </a:solidFill>
                <a:effectLst/>
                <a:latin typeface="Courier New" panose="02070309020205020404" pitchFamily="49" charset="0"/>
              </a:rPr>
              <a:t>y_preds</a:t>
            </a:r>
            <a:r>
              <a:rPr lang="en-US" sz="2400" b="1" dirty="0">
                <a:solidFill>
                  <a:srgbClr val="000000"/>
                </a:solidFill>
                <a:effectLst/>
                <a:latin typeface="Courier New" panose="02070309020205020404" pitchFamily="49" charset="0"/>
              </a:rPr>
              <a:t> = </a:t>
            </a:r>
            <a:r>
              <a:rPr lang="en-US" sz="2400" b="1" dirty="0" err="1">
                <a:solidFill>
                  <a:srgbClr val="000000"/>
                </a:solidFill>
                <a:effectLst/>
                <a:latin typeface="Courier New" panose="02070309020205020404" pitchFamily="49" charset="0"/>
              </a:rPr>
              <a:t>np.argmax</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preds_output.predictions</a:t>
            </a:r>
            <a:r>
              <a:rPr lang="en-US" sz="2400" b="1" dirty="0">
                <a:solidFill>
                  <a:srgbClr val="000000"/>
                </a:solidFill>
                <a:effectLst/>
                <a:latin typeface="Courier New" panose="02070309020205020404" pitchFamily="49" charset="0"/>
              </a:rPr>
              <a:t>, axis=</a:t>
            </a:r>
            <a:r>
              <a:rPr lang="en-US" sz="2400" b="1" dirty="0">
                <a:solidFill>
                  <a:srgbClr val="09885A"/>
                </a:solidFill>
                <a:effectLst/>
                <a:latin typeface="Courier New" panose="02070309020205020404" pitchFamily="49" charset="0"/>
              </a:rPr>
              <a:t>1</a:t>
            </a:r>
            <a:r>
              <a:rPr lang="en-US" sz="2400" b="1" dirty="0">
                <a:solidFill>
                  <a:srgbClr val="000000"/>
                </a:solidFill>
                <a:effectLst/>
                <a:latin typeface="Courier New" panose="02070309020205020404" pitchFamily="49" charset="0"/>
              </a:rPr>
              <a:t>)</a:t>
            </a:r>
          </a:p>
        </p:txBody>
      </p:sp>
      <p:sp>
        <p:nvSpPr>
          <p:cNvPr id="13" name="TextBox 12">
            <a:extLst>
              <a:ext uri="{FF2B5EF4-FFF2-40B4-BE49-F238E27FC236}">
                <a16:creationId xmlns:a16="http://schemas.microsoft.com/office/drawing/2014/main" id="{80C36672-5C59-9842-A70B-A5547BD4767E}"/>
              </a:ext>
            </a:extLst>
          </p:cNvPr>
          <p:cNvSpPr txBox="1"/>
          <p:nvPr/>
        </p:nvSpPr>
        <p:spPr>
          <a:xfrm>
            <a:off x="752430" y="5015038"/>
            <a:ext cx="10687136" cy="461665"/>
          </a:xfrm>
          <a:prstGeom prst="rect">
            <a:avLst/>
          </a:prstGeom>
          <a:solidFill>
            <a:schemeClr val="accent4">
              <a:lumMod val="20000"/>
              <a:lumOff val="80000"/>
            </a:schemeClr>
          </a:solidFill>
        </p:spPr>
        <p:txBody>
          <a:bodyPr wrap="square">
            <a:spAutoFit/>
          </a:bodyPr>
          <a:lstStyle/>
          <a:p>
            <a:r>
              <a:rPr lang="en-US" sz="2400" b="1" dirty="0" err="1">
                <a:solidFill>
                  <a:srgbClr val="000000"/>
                </a:solidFill>
                <a:effectLst/>
                <a:latin typeface="Courier New" panose="02070309020205020404" pitchFamily="49" charset="0"/>
              </a:rPr>
              <a:t>plot_confusion_matrix</a:t>
            </a:r>
            <a:r>
              <a:rPr lang="en-US" sz="2400" b="1" dirty="0">
                <a:solidFill>
                  <a:srgbClr val="000000"/>
                </a:solidFill>
                <a:effectLst/>
                <a:latin typeface="Courier New" panose="02070309020205020404" pitchFamily="49" charset="0"/>
              </a:rPr>
              <a:t>(</a:t>
            </a:r>
            <a:r>
              <a:rPr lang="en-US" sz="2400" b="1" dirty="0" err="1">
                <a:solidFill>
                  <a:srgbClr val="000000"/>
                </a:solidFill>
                <a:effectLst/>
                <a:latin typeface="Courier New" panose="02070309020205020404" pitchFamily="49" charset="0"/>
              </a:rPr>
              <a:t>y_preds</a:t>
            </a:r>
            <a:r>
              <a:rPr lang="en-US" sz="2400" b="1" dirty="0">
                <a:solidFill>
                  <a:srgbClr val="000000"/>
                </a:solidFill>
                <a:effectLst/>
                <a:latin typeface="Courier New" panose="02070309020205020404" pitchFamily="49" charset="0"/>
              </a:rPr>
              <a:t>, </a:t>
            </a:r>
            <a:r>
              <a:rPr lang="en-US" sz="2400" b="1" dirty="0" err="1">
                <a:solidFill>
                  <a:srgbClr val="000000"/>
                </a:solidFill>
                <a:effectLst/>
                <a:latin typeface="Courier New" panose="02070309020205020404" pitchFamily="49" charset="0"/>
              </a:rPr>
              <a:t>y_valid</a:t>
            </a:r>
            <a:r>
              <a:rPr lang="en-US" sz="2400" b="1" dirty="0">
                <a:solidFill>
                  <a:srgbClr val="000000"/>
                </a:solidFill>
                <a:effectLst/>
                <a:latin typeface="Courier New" panose="02070309020205020404" pitchFamily="49" charset="0"/>
              </a:rPr>
              <a:t>, labels)</a:t>
            </a:r>
          </a:p>
        </p:txBody>
      </p:sp>
      <p:sp>
        <p:nvSpPr>
          <p:cNvPr id="14" name="TextBox 13">
            <a:extLst>
              <a:ext uri="{FF2B5EF4-FFF2-40B4-BE49-F238E27FC236}">
                <a16:creationId xmlns:a16="http://schemas.microsoft.com/office/drawing/2014/main" id="{FD3E3080-A028-F54F-8780-8FE2A6AA896B}"/>
              </a:ext>
            </a:extLst>
          </p:cNvPr>
          <p:cNvSpPr txBox="1"/>
          <p:nvPr/>
        </p:nvSpPr>
        <p:spPr>
          <a:xfrm>
            <a:off x="752430" y="3075167"/>
            <a:ext cx="10687136" cy="923330"/>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a:t>
            </a:r>
            <a:r>
              <a:rPr lang="en-US" b="0" i="0" dirty="0" err="1">
                <a:solidFill>
                  <a:srgbClr val="212121"/>
                </a:solidFill>
                <a:effectLst/>
                <a:latin typeface="Courier New" panose="02070309020205020404" pitchFamily="49" charset="0"/>
              </a:rPr>
              <a:t>test_loss</a:t>
            </a:r>
            <a:r>
              <a:rPr lang="en-US" b="0" i="0" dirty="0">
                <a:solidFill>
                  <a:srgbClr val="212121"/>
                </a:solidFill>
                <a:effectLst/>
                <a:latin typeface="Courier New" panose="02070309020205020404" pitchFamily="49" charset="0"/>
              </a:rPr>
              <a:t>': 0.22047173976898193, '</a:t>
            </a:r>
            <a:r>
              <a:rPr lang="en-US" b="0" i="0" dirty="0" err="1">
                <a:solidFill>
                  <a:srgbClr val="212121"/>
                </a:solidFill>
                <a:effectLst/>
                <a:latin typeface="Courier New" panose="02070309020205020404" pitchFamily="49" charset="0"/>
              </a:rPr>
              <a:t>test_accuracy</a:t>
            </a:r>
            <a:r>
              <a:rPr lang="en-US" b="0" i="0" dirty="0">
                <a:solidFill>
                  <a:srgbClr val="212121"/>
                </a:solidFill>
                <a:effectLst/>
                <a:latin typeface="Courier New" panose="02070309020205020404" pitchFamily="49" charset="0"/>
              </a:rPr>
              <a:t>': 0.9225, 'test_f1': 0.9225500751072866, '</a:t>
            </a:r>
            <a:r>
              <a:rPr lang="en-US" b="0" i="0" dirty="0" err="1">
                <a:solidFill>
                  <a:srgbClr val="212121"/>
                </a:solidFill>
                <a:effectLst/>
                <a:latin typeface="Courier New" panose="02070309020205020404" pitchFamily="49" charset="0"/>
              </a:rPr>
              <a:t>test_runtime</a:t>
            </a:r>
            <a:r>
              <a:rPr lang="en-US" b="0" i="0" dirty="0">
                <a:solidFill>
                  <a:srgbClr val="212121"/>
                </a:solidFill>
                <a:effectLst/>
                <a:latin typeface="Courier New" panose="02070309020205020404" pitchFamily="49" charset="0"/>
              </a:rPr>
              <a:t>': 1.6357, '</a:t>
            </a:r>
            <a:r>
              <a:rPr lang="en-US" b="0" i="0" dirty="0" err="1">
                <a:solidFill>
                  <a:srgbClr val="212121"/>
                </a:solidFill>
                <a:effectLst/>
                <a:latin typeface="Courier New" panose="02070309020205020404" pitchFamily="49" charset="0"/>
              </a:rPr>
              <a:t>test_samples_per_second</a:t>
            </a:r>
            <a:r>
              <a:rPr lang="en-US" b="0" i="0" dirty="0">
                <a:solidFill>
                  <a:srgbClr val="212121"/>
                </a:solidFill>
                <a:effectLst/>
                <a:latin typeface="Courier New" panose="02070309020205020404" pitchFamily="49" charset="0"/>
              </a:rPr>
              <a:t>': 1222.725, '</a:t>
            </a:r>
            <a:r>
              <a:rPr lang="en-US" b="0" i="0" dirty="0" err="1">
                <a:solidFill>
                  <a:srgbClr val="212121"/>
                </a:solidFill>
                <a:effectLst/>
                <a:latin typeface="Courier New" panose="02070309020205020404" pitchFamily="49" charset="0"/>
              </a:rPr>
              <a:t>test_steps_per_second</a:t>
            </a:r>
            <a:r>
              <a:rPr lang="en-US" b="0" i="0" dirty="0">
                <a:solidFill>
                  <a:srgbClr val="212121"/>
                </a:solidFill>
                <a:effectLst/>
                <a:latin typeface="Courier New" panose="02070309020205020404" pitchFamily="49" charset="0"/>
              </a:rPr>
              <a:t>': 19.564}</a:t>
            </a:r>
            <a:endParaRPr lang="en-US" dirty="0"/>
          </a:p>
        </p:txBody>
      </p:sp>
    </p:spTree>
    <p:extLst>
      <p:ext uri="{BB962C8B-B14F-4D97-AF65-F5344CB8AC3E}">
        <p14:creationId xmlns:p14="http://schemas.microsoft.com/office/powerpoint/2010/main" val="35793863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3ED8C5-AFE5-E541-A0CF-A48028F10289}"/>
              </a:ext>
            </a:extLst>
          </p:cNvPr>
          <p:cNvSpPr>
            <a:spLocks noGrp="1"/>
          </p:cNvSpPr>
          <p:nvPr>
            <p:ph type="sldNum" sz="quarter" idx="12"/>
          </p:nvPr>
        </p:nvSpPr>
        <p:spPr/>
        <p:txBody>
          <a:bodyPr/>
          <a:lstStyle/>
          <a:p>
            <a:fld id="{5D6FF71F-CF6A-4C46-8F9B-61D49EEA70E3}" type="slidenum">
              <a:rPr lang="en-US" smtClean="0"/>
              <a:t>201</a:t>
            </a:fld>
            <a:endParaRPr lang="en-US"/>
          </a:p>
        </p:txBody>
      </p:sp>
      <p:sp>
        <p:nvSpPr>
          <p:cNvPr id="11" name="TextBox 10">
            <a:extLst>
              <a:ext uri="{FF2B5EF4-FFF2-40B4-BE49-F238E27FC236}">
                <a16:creationId xmlns:a16="http://schemas.microsoft.com/office/drawing/2014/main" id="{4888DB05-C65A-DD4F-90BB-007BEA3CE596}"/>
              </a:ext>
            </a:extLst>
          </p:cNvPr>
          <p:cNvSpPr txBox="1"/>
          <p:nvPr/>
        </p:nvSpPr>
        <p:spPr>
          <a:xfrm>
            <a:off x="1069433" y="6401789"/>
            <a:ext cx="10152091" cy="400110"/>
          </a:xfrm>
          <a:prstGeom prst="rect">
            <a:avLst/>
          </a:prstGeom>
          <a:noFill/>
        </p:spPr>
        <p:txBody>
          <a:bodyPr wrap="square">
            <a:spAutoFit/>
          </a:bodyPr>
          <a:lstStyle/>
          <a:p>
            <a:pPr algn="ctr"/>
            <a:r>
              <a:rPr lang="en-US" sz="1000" dirty="0">
                <a:solidFill>
                  <a:schemeClr val="bg1">
                    <a:lumMod val="75000"/>
                  </a:schemeClr>
                </a:solidFill>
              </a:rPr>
              <a:t>Source: Lewis Tunstall, Leandro von Werra, and Thomas Wolf (2022), Natural Language Processing with Transformers:  Building Language Applications with Hugging Face,  O'Reilly Media.</a:t>
            </a:r>
          </a:p>
          <a:p>
            <a:pPr algn="ctr"/>
            <a:r>
              <a:rPr lang="en-US" sz="1000" dirty="0">
                <a:hlinkClick r:id="rId2"/>
              </a:rPr>
              <a:t>https://github.com/nlp-with-transformers/notebooks</a:t>
            </a:r>
            <a:endParaRPr lang="en-US" sz="1000" dirty="0"/>
          </a:p>
        </p:txBody>
      </p:sp>
      <p:sp>
        <p:nvSpPr>
          <p:cNvPr id="12" name="Title 1">
            <a:extLst>
              <a:ext uri="{FF2B5EF4-FFF2-40B4-BE49-F238E27FC236}">
                <a16:creationId xmlns:a16="http://schemas.microsoft.com/office/drawing/2014/main" id="{05721EFD-EF77-D444-9ADA-C98763A12A58}"/>
              </a:ext>
            </a:extLst>
          </p:cNvPr>
          <p:cNvSpPr>
            <a:spLocks noGrp="1"/>
          </p:cNvSpPr>
          <p:nvPr>
            <p:ph type="title"/>
          </p:nvPr>
        </p:nvSpPr>
        <p:spPr>
          <a:xfrm>
            <a:off x="534389" y="135105"/>
            <a:ext cx="11222181" cy="837662"/>
          </a:xfrm>
        </p:spPr>
        <p:txBody>
          <a:bodyPr>
            <a:normAutofit/>
          </a:bodyPr>
          <a:lstStyle/>
          <a:p>
            <a:r>
              <a:rPr lang="en-US" dirty="0"/>
              <a:t>Fine-Tuning Transformers</a:t>
            </a:r>
            <a:endParaRPr lang="en-US" sz="2700" dirty="0"/>
          </a:p>
        </p:txBody>
      </p:sp>
      <p:pic>
        <p:nvPicPr>
          <p:cNvPr id="3" name="Picture 2">
            <a:extLst>
              <a:ext uri="{FF2B5EF4-FFF2-40B4-BE49-F238E27FC236}">
                <a16:creationId xmlns:a16="http://schemas.microsoft.com/office/drawing/2014/main" id="{2A85303B-ABEE-DE49-9040-6262A0EB2ADF}"/>
              </a:ext>
            </a:extLst>
          </p:cNvPr>
          <p:cNvPicPr>
            <a:picLocks noChangeAspect="1"/>
          </p:cNvPicPr>
          <p:nvPr/>
        </p:nvPicPr>
        <p:blipFill>
          <a:blip r:embed="rId3"/>
          <a:stretch>
            <a:fillRect/>
          </a:stretch>
        </p:blipFill>
        <p:spPr>
          <a:xfrm>
            <a:off x="3244892" y="1106564"/>
            <a:ext cx="5455339" cy="5295225"/>
          </a:xfrm>
          <a:prstGeom prst="rect">
            <a:avLst/>
          </a:prstGeom>
        </p:spPr>
      </p:pic>
    </p:spTree>
    <p:extLst>
      <p:ext uri="{BB962C8B-B14F-4D97-AF65-F5344CB8AC3E}">
        <p14:creationId xmlns:p14="http://schemas.microsoft.com/office/powerpoint/2010/main" val="683608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A2C7-F657-4457-97AF-6F141621C69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970692-4F8C-435B-8352-DD3DF4AF8F5C}"/>
              </a:ext>
            </a:extLst>
          </p:cNvPr>
          <p:cNvSpPr>
            <a:spLocks noGrp="1"/>
          </p:cNvSpPr>
          <p:nvPr>
            <p:ph idx="1"/>
          </p:nvPr>
        </p:nvSpPr>
        <p:spPr/>
        <p:txBody>
          <a:bodyPr>
            <a:normAutofit fontScale="92500" lnSpcReduction="10000"/>
          </a:bodyPr>
          <a:lstStyle/>
          <a:p>
            <a:r>
              <a:rPr lang="en-US" dirty="0"/>
              <a:t>BERT: </a:t>
            </a:r>
            <a:r>
              <a:rPr lang="it-IT" dirty="0"/>
              <a:t>Human Language Technologies, Dipartimento di Informatica, Giuseppe Attardi</a:t>
            </a:r>
          </a:p>
          <a:p>
            <a:r>
              <a:rPr lang="en-US" dirty="0"/>
              <a:t>BERT Explained: A Complete Guide with Theory and Tutorial</a:t>
            </a:r>
            <a:r>
              <a:rPr lang="it-IT" dirty="0"/>
              <a:t> – Samia Khalid</a:t>
            </a:r>
          </a:p>
          <a:p>
            <a:r>
              <a:rPr lang="en-US" dirty="0"/>
              <a:t>BERT: Pre-training of Deep Bidirectional Transformers for Language Understanding – Jacob Devlin</a:t>
            </a:r>
          </a:p>
          <a:p>
            <a:r>
              <a:rPr lang="en-US" dirty="0"/>
              <a:t>AC295 </a:t>
            </a:r>
            <a:r>
              <a:rPr lang="en-US" dirty="0" err="1"/>
              <a:t>Pavlos</a:t>
            </a:r>
            <a:r>
              <a:rPr lang="en-US" dirty="0"/>
              <a:t> </a:t>
            </a:r>
            <a:r>
              <a:rPr lang="en-US" dirty="0" err="1"/>
              <a:t>Protopapas</a:t>
            </a:r>
            <a:r>
              <a:rPr lang="en-US" dirty="0"/>
              <a:t>, Inst of Applied Computational Science, Harvard</a:t>
            </a:r>
          </a:p>
          <a:p>
            <a:r>
              <a:rPr lang="en-US" dirty="0"/>
              <a:t>The Annotated Transformer – Sasha Rush</a:t>
            </a:r>
          </a:p>
          <a:p>
            <a:r>
              <a:rPr lang="en-US" dirty="0"/>
              <a:t>The Illustrated BERT, </a:t>
            </a:r>
            <a:r>
              <a:rPr lang="en-US" dirty="0" err="1"/>
              <a:t>ELMo</a:t>
            </a:r>
            <a:r>
              <a:rPr lang="en-US" dirty="0"/>
              <a:t>, and co. (How NLP Cracked Transfer Learning) – Jay </a:t>
            </a:r>
            <a:r>
              <a:rPr lang="en-US" dirty="0" err="1"/>
              <a:t>Alammar</a:t>
            </a:r>
            <a:endParaRPr lang="en-US" dirty="0"/>
          </a:p>
          <a:p>
            <a:r>
              <a:rPr lang="en-US" dirty="0"/>
              <a:t>The Illustrated Transformer – Jay </a:t>
            </a:r>
            <a:r>
              <a:rPr lang="en-US" dirty="0" err="1"/>
              <a:t>Alammar</a:t>
            </a:r>
            <a:endParaRPr lang="en-US" dirty="0"/>
          </a:p>
          <a:p>
            <a:endParaRPr lang="en-US" dirty="0"/>
          </a:p>
        </p:txBody>
      </p:sp>
    </p:spTree>
    <p:extLst>
      <p:ext uri="{BB962C8B-B14F-4D97-AF65-F5344CB8AC3E}">
        <p14:creationId xmlns:p14="http://schemas.microsoft.com/office/powerpoint/2010/main" val="36220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8789" y="59584"/>
            <a:ext cx="4491082" cy="1230111"/>
          </a:xfrm>
          <a:prstGeom prst="rect">
            <a:avLst/>
          </a:prstGeom>
        </p:spPr>
        <p:txBody>
          <a:bodyPr vert="horz" lIns="91440" tIns="45720" rIns="91440" bIns="45720" rtlCol="0" anchor="ctr">
            <a:normAutofit fontScale="90000"/>
          </a:bodyPr>
          <a:lstStyle/>
          <a:p>
            <a:r>
              <a:rPr dirty="0"/>
              <a:t>Word2Vec Overview</a:t>
            </a:r>
          </a:p>
        </p:txBody>
      </p:sp>
      <p:grpSp>
        <p:nvGrpSpPr>
          <p:cNvPr id="3" name="Group 2">
            <a:extLst>
              <a:ext uri="{FF2B5EF4-FFF2-40B4-BE49-F238E27FC236}">
                <a16:creationId xmlns:a16="http://schemas.microsoft.com/office/drawing/2014/main" id="{6C316671-4150-4A69-8B36-82CD961BD79B}"/>
              </a:ext>
            </a:extLst>
          </p:cNvPr>
          <p:cNvGrpSpPr/>
          <p:nvPr/>
        </p:nvGrpSpPr>
        <p:grpSpPr>
          <a:xfrm>
            <a:off x="958789" y="1456507"/>
            <a:ext cx="7527595" cy="3618063"/>
            <a:chOff x="2144135" y="1270076"/>
            <a:chExt cx="7527595" cy="3618063"/>
          </a:xfrm>
        </p:grpSpPr>
        <p:sp>
          <p:nvSpPr>
            <p:cNvPr id="4" name="object 4"/>
            <p:cNvSpPr txBox="1"/>
            <p:nvPr/>
          </p:nvSpPr>
          <p:spPr>
            <a:xfrm>
              <a:off x="2144135" y="1270076"/>
              <a:ext cx="7401485" cy="364361"/>
            </a:xfrm>
            <a:prstGeom prst="rect">
              <a:avLst/>
            </a:prstGeom>
          </p:spPr>
          <p:txBody>
            <a:bodyPr vert="horz" wrap="square" lIns="0" tIns="11206" rIns="0" bIns="0" rtlCol="0">
              <a:spAutoFit/>
            </a:bodyPr>
            <a:lstStyle/>
            <a:p>
              <a:pPr marL="345160" indent="-322747" defTabSz="806867">
                <a:spcBef>
                  <a:spcPts val="88"/>
                </a:spcBef>
                <a:buClr>
                  <a:srgbClr val="CC0000"/>
                </a:buClr>
                <a:buFont typeface="Times New Roman"/>
                <a:buChar char="•"/>
                <a:tabLst>
                  <a:tab pos="344599" algn="l"/>
                  <a:tab pos="345160" algn="l"/>
                </a:tabLst>
                <a:defRPr/>
              </a:pPr>
              <a:r>
                <a:rPr lang="en-US" sz="2294" dirty="0">
                  <a:solidFill>
                    <a:prstClr val="black"/>
                  </a:solidFill>
                  <a:latin typeface="DejaVu Serif"/>
                  <a:cs typeface="DejaVu Serif"/>
                </a:rPr>
                <a:t>Example windows and process for computing  </a:t>
              </a:r>
              <a:r>
                <a:rPr lang="en-US" sz="2294" i="1" dirty="0">
                  <a:solidFill>
                    <a:prstClr val="black"/>
                  </a:solidFill>
                  <a:latin typeface="DejaVu Serif"/>
                  <a:cs typeface="DejaVu Serif"/>
                </a:rPr>
                <a:t>P(</a:t>
              </a:r>
              <a:r>
                <a:rPr lang="en-US" sz="2294" i="1" dirty="0" err="1">
                  <a:solidFill>
                    <a:prstClr val="black"/>
                  </a:solidFill>
                  <a:latin typeface="DejaVu Serif"/>
                  <a:cs typeface="DejaVu Serif"/>
                </a:rPr>
                <a:t>w</a:t>
              </a:r>
              <a:r>
                <a:rPr lang="en-US" sz="2294" i="1" baseline="-25000" dirty="0" err="1">
                  <a:solidFill>
                    <a:prstClr val="black"/>
                  </a:solidFill>
                  <a:latin typeface="DejaVu Serif"/>
                  <a:cs typeface="DejaVu Serif"/>
                </a:rPr>
                <a:t>t+j</a:t>
              </a:r>
              <a:r>
                <a:rPr lang="en-US" sz="2294" i="1" dirty="0" err="1">
                  <a:solidFill>
                    <a:prstClr val="black"/>
                  </a:solidFill>
                  <a:latin typeface="DejaVu Serif"/>
                  <a:cs typeface="DejaVu Serif"/>
                </a:rPr>
                <a:t>|w</a:t>
              </a:r>
              <a:r>
                <a:rPr lang="en-US" sz="2294" i="1" baseline="-25000" dirty="0" err="1">
                  <a:solidFill>
                    <a:prstClr val="black"/>
                  </a:solidFill>
                  <a:latin typeface="DejaVu Serif"/>
                  <a:cs typeface="DejaVu Serif"/>
                </a:rPr>
                <a:t>t</a:t>
              </a:r>
              <a:r>
                <a:rPr lang="en-US" sz="2294" i="1" dirty="0">
                  <a:solidFill>
                    <a:prstClr val="black"/>
                  </a:solidFill>
                  <a:latin typeface="DejaVu Serif"/>
                  <a:cs typeface="DejaVu Serif"/>
                </a:rPr>
                <a:t>)</a:t>
              </a:r>
              <a:endParaRPr lang="en-US" sz="2515" i="1" baseline="-16081" dirty="0">
                <a:solidFill>
                  <a:prstClr val="black"/>
                </a:solidFill>
                <a:latin typeface="DejaVu Serif"/>
                <a:cs typeface="DejaVu Serif"/>
              </a:endParaRPr>
            </a:p>
          </p:txBody>
        </p:sp>
        <p:sp>
          <p:nvSpPr>
            <p:cNvPr id="5" name="object 5"/>
            <p:cNvSpPr txBox="1"/>
            <p:nvPr/>
          </p:nvSpPr>
          <p:spPr>
            <a:xfrm>
              <a:off x="9090021" y="3657825"/>
              <a:ext cx="337297"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84" dirty="0">
                  <a:solidFill>
                    <a:prstClr val="black"/>
                  </a:solidFill>
                  <a:latin typeface="Trebuchet MS"/>
                  <a:cs typeface="Trebuchet MS"/>
                </a:rPr>
                <a:t>…</a:t>
              </a:r>
              <a:endParaRPr sz="1853">
                <a:solidFill>
                  <a:prstClr val="black"/>
                </a:solidFill>
                <a:latin typeface="Trebuchet MS"/>
                <a:cs typeface="Trebuchet MS"/>
              </a:endParaRPr>
            </a:p>
          </p:txBody>
        </p:sp>
        <p:sp>
          <p:nvSpPr>
            <p:cNvPr id="6" name="object 6"/>
            <p:cNvSpPr txBox="1"/>
            <p:nvPr/>
          </p:nvSpPr>
          <p:spPr>
            <a:xfrm>
              <a:off x="7624259" y="3647067"/>
              <a:ext cx="739028"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84" dirty="0">
                  <a:solidFill>
                    <a:prstClr val="black"/>
                  </a:solidFill>
                  <a:latin typeface="Trebuchet MS"/>
                  <a:cs typeface="Trebuchet MS"/>
                </a:rPr>
                <a:t>crises</a:t>
              </a:r>
              <a:endParaRPr sz="1853">
                <a:solidFill>
                  <a:prstClr val="black"/>
                </a:solidFill>
                <a:latin typeface="Trebuchet MS"/>
                <a:cs typeface="Trebuchet MS"/>
              </a:endParaRPr>
            </a:p>
          </p:txBody>
        </p:sp>
        <p:sp>
          <p:nvSpPr>
            <p:cNvPr id="7" name="object 7"/>
            <p:cNvSpPr txBox="1"/>
            <p:nvPr/>
          </p:nvSpPr>
          <p:spPr>
            <a:xfrm>
              <a:off x="6512635" y="3654240"/>
              <a:ext cx="939613" cy="313431"/>
            </a:xfrm>
            <a:prstGeom prst="rect">
              <a:avLst/>
            </a:prstGeom>
            <a:solidFill>
              <a:srgbClr val="FF2F54"/>
            </a:solidFill>
          </p:spPr>
          <p:txBody>
            <a:bodyPr vert="horz" wrap="square" lIns="0" tIns="28015" rIns="0" bIns="0" rtlCol="0">
              <a:spAutoFit/>
            </a:bodyPr>
            <a:lstStyle/>
            <a:p>
              <a:pPr marL="85730" defTabSz="806867">
                <a:spcBef>
                  <a:spcPts val="221"/>
                </a:spcBef>
                <a:defRPr/>
              </a:pPr>
              <a:r>
                <a:rPr sz="1853" i="1" spc="-53" dirty="0">
                  <a:solidFill>
                    <a:prstClr val="black"/>
                  </a:solidFill>
                  <a:latin typeface="Trebuchet MS"/>
                  <a:cs typeface="Trebuchet MS"/>
                </a:rPr>
                <a:t>banking</a:t>
              </a:r>
              <a:endParaRPr sz="1853">
                <a:solidFill>
                  <a:prstClr val="black"/>
                </a:solidFill>
                <a:latin typeface="Trebuchet MS"/>
                <a:cs typeface="Trebuchet MS"/>
              </a:endParaRPr>
            </a:p>
          </p:txBody>
        </p:sp>
        <p:sp>
          <p:nvSpPr>
            <p:cNvPr id="8" name="object 8"/>
            <p:cNvSpPr txBox="1"/>
            <p:nvPr/>
          </p:nvSpPr>
          <p:spPr>
            <a:xfrm>
              <a:off x="5336465" y="3654240"/>
              <a:ext cx="911038" cy="313431"/>
            </a:xfrm>
            <a:prstGeom prst="rect">
              <a:avLst/>
            </a:prstGeom>
            <a:solidFill>
              <a:srgbClr val="BDD7FF"/>
            </a:solidFill>
          </p:spPr>
          <p:txBody>
            <a:bodyPr vert="horz" wrap="square" lIns="0" tIns="28015" rIns="0" bIns="0" rtlCol="0">
              <a:spAutoFit/>
            </a:bodyPr>
            <a:lstStyle/>
            <a:p>
              <a:pPr marL="267275" defTabSz="806867">
                <a:spcBef>
                  <a:spcPts val="221"/>
                </a:spcBef>
                <a:defRPr/>
              </a:pPr>
              <a:r>
                <a:rPr sz="1853" i="1" spc="-106" dirty="0">
                  <a:solidFill>
                    <a:prstClr val="black"/>
                  </a:solidFill>
                  <a:latin typeface="Trebuchet MS"/>
                  <a:cs typeface="Trebuchet MS"/>
                </a:rPr>
                <a:t>into</a:t>
              </a:r>
              <a:endParaRPr sz="1853">
                <a:solidFill>
                  <a:prstClr val="black"/>
                </a:solidFill>
                <a:latin typeface="Trebuchet MS"/>
                <a:cs typeface="Trebuchet MS"/>
              </a:endParaRPr>
            </a:p>
          </p:txBody>
        </p:sp>
        <p:sp>
          <p:nvSpPr>
            <p:cNvPr id="9" name="object 9"/>
            <p:cNvSpPr txBox="1"/>
            <p:nvPr/>
          </p:nvSpPr>
          <p:spPr>
            <a:xfrm>
              <a:off x="4184030" y="3647067"/>
              <a:ext cx="918322"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79" dirty="0">
                  <a:solidFill>
                    <a:prstClr val="black"/>
                  </a:solidFill>
                  <a:latin typeface="Trebuchet MS"/>
                  <a:cs typeface="Trebuchet MS"/>
                </a:rPr>
                <a:t>turning</a:t>
              </a:r>
              <a:endParaRPr sz="1853">
                <a:solidFill>
                  <a:prstClr val="black"/>
                </a:solidFill>
                <a:latin typeface="Trebuchet MS"/>
                <a:cs typeface="Trebuchet MS"/>
              </a:endParaRPr>
            </a:p>
          </p:txBody>
        </p:sp>
        <p:sp>
          <p:nvSpPr>
            <p:cNvPr id="10" name="object 10"/>
            <p:cNvSpPr txBox="1"/>
            <p:nvPr/>
          </p:nvSpPr>
          <p:spPr>
            <a:xfrm>
              <a:off x="2972002" y="3647067"/>
              <a:ext cx="1083049"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79" dirty="0">
                  <a:solidFill>
                    <a:prstClr val="black"/>
                  </a:solidFill>
                  <a:latin typeface="Trebuchet MS"/>
                  <a:cs typeface="Trebuchet MS"/>
                </a:rPr>
                <a:t>problems</a:t>
              </a:r>
              <a:endParaRPr sz="1853">
                <a:solidFill>
                  <a:prstClr val="black"/>
                </a:solidFill>
                <a:latin typeface="Trebuchet MS"/>
                <a:cs typeface="Trebuchet MS"/>
              </a:endParaRPr>
            </a:p>
          </p:txBody>
        </p:sp>
        <p:sp>
          <p:nvSpPr>
            <p:cNvPr id="11" name="object 11"/>
            <p:cNvSpPr txBox="1"/>
            <p:nvPr/>
          </p:nvSpPr>
          <p:spPr>
            <a:xfrm>
              <a:off x="2450691" y="3661410"/>
              <a:ext cx="322729" cy="314561"/>
            </a:xfrm>
            <a:prstGeom prst="rect">
              <a:avLst/>
            </a:prstGeom>
            <a:solidFill>
              <a:srgbClr val="BDD7FF"/>
            </a:solidFill>
          </p:spPr>
          <p:txBody>
            <a:bodyPr vert="horz" wrap="square" lIns="0" tIns="29134" rIns="0" bIns="0" rtlCol="0">
              <a:spAutoFit/>
            </a:bodyPr>
            <a:lstStyle/>
            <a:p>
              <a:pPr marL="85730" defTabSz="806867">
                <a:spcBef>
                  <a:spcPts val="229"/>
                </a:spcBef>
                <a:defRPr/>
              </a:pPr>
              <a:r>
                <a:rPr sz="1853" i="1" spc="-84" dirty="0">
                  <a:solidFill>
                    <a:prstClr val="black"/>
                  </a:solidFill>
                  <a:latin typeface="Trebuchet MS"/>
                  <a:cs typeface="Trebuchet MS"/>
                </a:rPr>
                <a:t>…</a:t>
              </a:r>
              <a:endParaRPr sz="1853">
                <a:solidFill>
                  <a:prstClr val="black"/>
                </a:solidFill>
                <a:latin typeface="Trebuchet MS"/>
                <a:cs typeface="Trebuchet MS"/>
              </a:endParaRPr>
            </a:p>
          </p:txBody>
        </p:sp>
        <p:sp>
          <p:nvSpPr>
            <p:cNvPr id="12" name="object 12"/>
            <p:cNvSpPr txBox="1"/>
            <p:nvPr/>
          </p:nvSpPr>
          <p:spPr>
            <a:xfrm>
              <a:off x="8552139" y="3657825"/>
              <a:ext cx="459441" cy="312299"/>
            </a:xfrm>
            <a:prstGeom prst="rect">
              <a:avLst/>
            </a:prstGeom>
            <a:solidFill>
              <a:srgbClr val="BDD7FF"/>
            </a:solidFill>
          </p:spPr>
          <p:txBody>
            <a:bodyPr vert="horz" wrap="square" lIns="0" tIns="26894" rIns="0" bIns="0" rtlCol="0">
              <a:spAutoFit/>
            </a:bodyPr>
            <a:lstStyle/>
            <a:p>
              <a:pPr marL="85730" defTabSz="806867">
                <a:spcBef>
                  <a:spcPts val="212"/>
                </a:spcBef>
                <a:defRPr/>
              </a:pPr>
              <a:r>
                <a:rPr sz="1853" i="1" spc="-18" dirty="0">
                  <a:solidFill>
                    <a:prstClr val="black"/>
                  </a:solidFill>
                  <a:latin typeface="Trebuchet MS"/>
                  <a:cs typeface="Trebuchet MS"/>
                </a:rPr>
                <a:t>as</a:t>
              </a:r>
              <a:endParaRPr sz="1853">
                <a:solidFill>
                  <a:prstClr val="black"/>
                </a:solidFill>
                <a:latin typeface="Trebuchet MS"/>
                <a:cs typeface="Trebuchet MS"/>
              </a:endParaRPr>
            </a:p>
          </p:txBody>
        </p:sp>
        <p:sp>
          <p:nvSpPr>
            <p:cNvPr id="13" name="object 13"/>
            <p:cNvSpPr txBox="1"/>
            <p:nvPr/>
          </p:nvSpPr>
          <p:spPr>
            <a:xfrm>
              <a:off x="6497249" y="4352589"/>
              <a:ext cx="1083049" cy="514009"/>
            </a:xfrm>
            <a:prstGeom prst="rect">
              <a:avLst/>
            </a:prstGeom>
          </p:spPr>
          <p:txBody>
            <a:bodyPr vert="horz" wrap="square" lIns="0" tIns="8404" rIns="0" bIns="0" rtlCol="0">
              <a:spAutoFit/>
            </a:bodyPr>
            <a:lstStyle/>
            <a:p>
              <a:pPr marL="11206" marR="4483" defTabSz="806867">
                <a:lnSpc>
                  <a:spcPct val="101099"/>
                </a:lnSpc>
                <a:spcBef>
                  <a:spcPts val="66"/>
                </a:spcBef>
                <a:defRPr/>
              </a:pPr>
              <a:r>
                <a:rPr sz="1677" spc="-84" dirty="0">
                  <a:solidFill>
                    <a:prstClr val="black"/>
                  </a:solidFill>
                  <a:latin typeface="Trebuchet MS"/>
                  <a:cs typeface="Trebuchet MS"/>
                </a:rPr>
                <a:t>center</a:t>
              </a:r>
              <a:r>
                <a:rPr sz="1677" spc="-172" dirty="0">
                  <a:solidFill>
                    <a:prstClr val="black"/>
                  </a:solidFill>
                  <a:latin typeface="Trebuchet MS"/>
                  <a:cs typeface="Trebuchet MS"/>
                </a:rPr>
                <a:t> </a:t>
              </a:r>
              <a:r>
                <a:rPr sz="1677" spc="-53" dirty="0">
                  <a:solidFill>
                    <a:prstClr val="black"/>
                  </a:solidFill>
                  <a:latin typeface="Trebuchet MS"/>
                  <a:cs typeface="Trebuchet MS"/>
                </a:rPr>
                <a:t>word  </a:t>
              </a:r>
              <a:r>
                <a:rPr sz="1677" spc="-97" dirty="0">
                  <a:solidFill>
                    <a:prstClr val="black"/>
                  </a:solidFill>
                  <a:latin typeface="Trebuchet MS"/>
                  <a:cs typeface="Trebuchet MS"/>
                </a:rPr>
                <a:t>at </a:t>
              </a:r>
              <a:r>
                <a:rPr sz="1677" spc="-53" dirty="0">
                  <a:solidFill>
                    <a:prstClr val="black"/>
                  </a:solidFill>
                  <a:latin typeface="Trebuchet MS"/>
                  <a:cs typeface="Trebuchet MS"/>
                </a:rPr>
                <a:t>position</a:t>
              </a:r>
              <a:r>
                <a:rPr sz="1677" spc="-180" dirty="0">
                  <a:solidFill>
                    <a:prstClr val="black"/>
                  </a:solidFill>
                  <a:latin typeface="Trebuchet MS"/>
                  <a:cs typeface="Trebuchet MS"/>
                </a:rPr>
                <a:t> </a:t>
              </a:r>
              <a:r>
                <a:rPr sz="1677" spc="-106" dirty="0">
                  <a:solidFill>
                    <a:prstClr val="black"/>
                  </a:solidFill>
                  <a:latin typeface="Trebuchet MS"/>
                  <a:cs typeface="Trebuchet MS"/>
                </a:rPr>
                <a:t>t</a:t>
              </a:r>
              <a:endParaRPr sz="1677">
                <a:solidFill>
                  <a:prstClr val="black"/>
                </a:solidFill>
                <a:latin typeface="Trebuchet MS"/>
                <a:cs typeface="Trebuchet MS"/>
              </a:endParaRPr>
            </a:p>
          </p:txBody>
        </p:sp>
        <p:sp>
          <p:nvSpPr>
            <p:cNvPr id="14" name="object 14"/>
            <p:cNvSpPr/>
            <p:nvPr/>
          </p:nvSpPr>
          <p:spPr>
            <a:xfrm>
              <a:off x="4184030" y="4181587"/>
              <a:ext cx="2161054" cy="150719"/>
            </a:xfrm>
            <a:custGeom>
              <a:avLst/>
              <a:gdLst/>
              <a:ahLst/>
              <a:cxnLst/>
              <a:rect l="l" t="t" r="r" b="b"/>
              <a:pathLst>
                <a:path w="2449195" h="170814">
                  <a:moveTo>
                    <a:pt x="2449013" y="3"/>
                  </a:moveTo>
                  <a:lnTo>
                    <a:pt x="2447895" y="33222"/>
                  </a:lnTo>
                  <a:lnTo>
                    <a:pt x="2444846" y="60350"/>
                  </a:lnTo>
                  <a:lnTo>
                    <a:pt x="2440323" y="78640"/>
                  </a:lnTo>
                  <a:lnTo>
                    <a:pt x="2434783" y="85347"/>
                  </a:lnTo>
                  <a:lnTo>
                    <a:pt x="1220159" y="85344"/>
                  </a:lnTo>
                  <a:lnTo>
                    <a:pt x="1214626" y="92051"/>
                  </a:lnTo>
                  <a:lnTo>
                    <a:pt x="1210106" y="110341"/>
                  </a:lnTo>
                  <a:lnTo>
                    <a:pt x="1207058" y="137469"/>
                  </a:lnTo>
                  <a:lnTo>
                    <a:pt x="1205941" y="170689"/>
                  </a:lnTo>
                  <a:lnTo>
                    <a:pt x="1204823" y="137469"/>
                  </a:lnTo>
                  <a:lnTo>
                    <a:pt x="1201774" y="110341"/>
                  </a:lnTo>
                  <a:lnTo>
                    <a:pt x="1197251" y="92051"/>
                  </a:lnTo>
                  <a:lnTo>
                    <a:pt x="1191711" y="85344"/>
                  </a:lnTo>
                  <a:lnTo>
                    <a:pt x="14224" y="85344"/>
                  </a:lnTo>
                  <a:lnTo>
                    <a:pt x="8687" y="78637"/>
                  </a:lnTo>
                  <a:lnTo>
                    <a:pt x="4166" y="60347"/>
                  </a:lnTo>
                  <a:lnTo>
                    <a:pt x="1117" y="33220"/>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5" name="object 15"/>
            <p:cNvSpPr txBox="1"/>
            <p:nvPr/>
          </p:nvSpPr>
          <p:spPr>
            <a:xfrm>
              <a:off x="4389076" y="4360657"/>
              <a:ext cx="1961029" cy="527482"/>
            </a:xfrm>
            <a:prstGeom prst="rect">
              <a:avLst/>
            </a:prstGeom>
          </p:spPr>
          <p:txBody>
            <a:bodyPr vert="horz" wrap="square" lIns="0" tIns="11206" rIns="0" bIns="0" rtlCol="0">
              <a:spAutoFit/>
            </a:bodyPr>
            <a:lstStyle/>
            <a:p>
              <a:pPr marL="11206" marR="4483" defTabSz="806867">
                <a:spcBef>
                  <a:spcPts val="88"/>
                </a:spcBef>
                <a:defRPr/>
              </a:pPr>
              <a:r>
                <a:rPr sz="1677" spc="-53" dirty="0">
                  <a:solidFill>
                    <a:prstClr val="black"/>
                  </a:solidFill>
                  <a:latin typeface="Trebuchet MS"/>
                  <a:cs typeface="Trebuchet MS"/>
                </a:rPr>
                <a:t>outside </a:t>
              </a:r>
              <a:r>
                <a:rPr sz="1677" spc="-88" dirty="0">
                  <a:solidFill>
                    <a:prstClr val="black"/>
                  </a:solidFill>
                  <a:latin typeface="Trebuchet MS"/>
                  <a:cs typeface="Trebuchet MS"/>
                </a:rPr>
                <a:t>context</a:t>
              </a:r>
              <a:r>
                <a:rPr sz="1677" spc="-234" dirty="0">
                  <a:solidFill>
                    <a:prstClr val="black"/>
                  </a:solidFill>
                  <a:latin typeface="Trebuchet MS"/>
                  <a:cs typeface="Trebuchet MS"/>
                </a:rPr>
                <a:t> </a:t>
              </a:r>
              <a:r>
                <a:rPr sz="1677" spc="-44" dirty="0">
                  <a:solidFill>
                    <a:prstClr val="black"/>
                  </a:solidFill>
                  <a:latin typeface="Trebuchet MS"/>
                  <a:cs typeface="Trebuchet MS"/>
                </a:rPr>
                <a:t>words  </a:t>
              </a:r>
              <a:r>
                <a:rPr sz="1677" spc="-66" dirty="0">
                  <a:solidFill>
                    <a:prstClr val="black"/>
                  </a:solidFill>
                  <a:latin typeface="Trebuchet MS"/>
                  <a:cs typeface="Trebuchet MS"/>
                </a:rPr>
                <a:t>in </a:t>
              </a:r>
              <a:r>
                <a:rPr sz="1677" spc="-44" dirty="0">
                  <a:solidFill>
                    <a:prstClr val="black"/>
                  </a:solidFill>
                  <a:latin typeface="Trebuchet MS"/>
                  <a:cs typeface="Trebuchet MS"/>
                </a:rPr>
                <a:t>window </a:t>
              </a:r>
              <a:r>
                <a:rPr sz="1677" spc="-57" dirty="0">
                  <a:solidFill>
                    <a:prstClr val="black"/>
                  </a:solidFill>
                  <a:latin typeface="Trebuchet MS"/>
                  <a:cs typeface="Trebuchet MS"/>
                </a:rPr>
                <a:t>of </a:t>
              </a:r>
              <a:r>
                <a:rPr sz="1677" spc="-93" dirty="0">
                  <a:solidFill>
                    <a:prstClr val="black"/>
                  </a:solidFill>
                  <a:latin typeface="Trebuchet MS"/>
                  <a:cs typeface="Trebuchet MS"/>
                </a:rPr>
                <a:t>size</a:t>
              </a:r>
              <a:r>
                <a:rPr sz="1677" spc="-296" dirty="0">
                  <a:solidFill>
                    <a:prstClr val="black"/>
                  </a:solidFill>
                  <a:latin typeface="Trebuchet MS"/>
                  <a:cs typeface="Trebuchet MS"/>
                </a:rPr>
                <a:t> </a:t>
              </a:r>
              <a:r>
                <a:rPr sz="1677" spc="-31" dirty="0">
                  <a:solidFill>
                    <a:prstClr val="black"/>
                  </a:solidFill>
                  <a:latin typeface="Trebuchet MS"/>
                  <a:cs typeface="Trebuchet MS"/>
                </a:rPr>
                <a:t>2</a:t>
              </a:r>
              <a:endParaRPr sz="1677">
                <a:solidFill>
                  <a:prstClr val="black"/>
                </a:solidFill>
                <a:latin typeface="Trebuchet MS"/>
                <a:cs typeface="Trebuchet MS"/>
              </a:endParaRPr>
            </a:p>
          </p:txBody>
        </p:sp>
        <p:sp>
          <p:nvSpPr>
            <p:cNvPr id="16" name="object 16"/>
            <p:cNvSpPr/>
            <p:nvPr/>
          </p:nvSpPr>
          <p:spPr>
            <a:xfrm>
              <a:off x="7702016" y="4238732"/>
              <a:ext cx="1309407" cy="133350"/>
            </a:xfrm>
            <a:custGeom>
              <a:avLst/>
              <a:gdLst/>
              <a:ahLst/>
              <a:cxnLst/>
              <a:rect l="l" t="t" r="r" b="b"/>
              <a:pathLst>
                <a:path w="1483995" h="151129">
                  <a:moveTo>
                    <a:pt x="1483669" y="2"/>
                  </a:moveTo>
                  <a:lnTo>
                    <a:pt x="1482684" y="29317"/>
                  </a:lnTo>
                  <a:lnTo>
                    <a:pt x="1479997" y="53256"/>
                  </a:lnTo>
                  <a:lnTo>
                    <a:pt x="1476010" y="69397"/>
                  </a:lnTo>
                  <a:lnTo>
                    <a:pt x="1471125" y="75315"/>
                  </a:lnTo>
                  <a:lnTo>
                    <a:pt x="743140" y="75313"/>
                  </a:lnTo>
                  <a:lnTo>
                    <a:pt x="738254" y="81232"/>
                  </a:lnTo>
                  <a:lnTo>
                    <a:pt x="734264" y="97372"/>
                  </a:lnTo>
                  <a:lnTo>
                    <a:pt x="731575" y="121311"/>
                  </a:lnTo>
                  <a:lnTo>
                    <a:pt x="730588" y="150627"/>
                  </a:lnTo>
                  <a:lnTo>
                    <a:pt x="729602" y="121311"/>
                  </a:lnTo>
                  <a:lnTo>
                    <a:pt x="726912" y="97372"/>
                  </a:lnTo>
                  <a:lnTo>
                    <a:pt x="722922" y="81232"/>
                  </a:lnTo>
                  <a:lnTo>
                    <a:pt x="718036" y="75313"/>
                  </a:lnTo>
                  <a:lnTo>
                    <a:pt x="12552" y="75313"/>
                  </a:lnTo>
                  <a:lnTo>
                    <a:pt x="7666" y="69395"/>
                  </a:lnTo>
                  <a:lnTo>
                    <a:pt x="3676" y="53254"/>
                  </a:lnTo>
                  <a:lnTo>
                    <a:pt x="986" y="29315"/>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7" name="object 17"/>
            <p:cNvSpPr txBox="1"/>
            <p:nvPr/>
          </p:nvSpPr>
          <p:spPr>
            <a:xfrm>
              <a:off x="7710701" y="4360657"/>
              <a:ext cx="1961029" cy="527482"/>
            </a:xfrm>
            <a:prstGeom prst="rect">
              <a:avLst/>
            </a:prstGeom>
          </p:spPr>
          <p:txBody>
            <a:bodyPr vert="horz" wrap="square" lIns="0" tIns="11206" rIns="0" bIns="0" rtlCol="0">
              <a:spAutoFit/>
            </a:bodyPr>
            <a:lstStyle/>
            <a:p>
              <a:pPr marL="11206" marR="4483" defTabSz="806867">
                <a:spcBef>
                  <a:spcPts val="88"/>
                </a:spcBef>
                <a:defRPr/>
              </a:pPr>
              <a:r>
                <a:rPr sz="1677" spc="-53" dirty="0">
                  <a:solidFill>
                    <a:prstClr val="black"/>
                  </a:solidFill>
                  <a:latin typeface="Trebuchet MS"/>
                  <a:cs typeface="Trebuchet MS"/>
                </a:rPr>
                <a:t>outside </a:t>
              </a:r>
              <a:r>
                <a:rPr sz="1677" spc="-88" dirty="0">
                  <a:solidFill>
                    <a:prstClr val="black"/>
                  </a:solidFill>
                  <a:latin typeface="Trebuchet MS"/>
                  <a:cs typeface="Trebuchet MS"/>
                </a:rPr>
                <a:t>context</a:t>
              </a:r>
              <a:r>
                <a:rPr sz="1677" spc="-234" dirty="0">
                  <a:solidFill>
                    <a:prstClr val="black"/>
                  </a:solidFill>
                  <a:latin typeface="Trebuchet MS"/>
                  <a:cs typeface="Trebuchet MS"/>
                </a:rPr>
                <a:t> </a:t>
              </a:r>
              <a:r>
                <a:rPr sz="1677" spc="-44" dirty="0">
                  <a:solidFill>
                    <a:prstClr val="black"/>
                  </a:solidFill>
                  <a:latin typeface="Trebuchet MS"/>
                  <a:cs typeface="Trebuchet MS"/>
                </a:rPr>
                <a:t>words  </a:t>
              </a:r>
              <a:r>
                <a:rPr sz="1677" spc="-66" dirty="0">
                  <a:solidFill>
                    <a:prstClr val="black"/>
                  </a:solidFill>
                  <a:latin typeface="Trebuchet MS"/>
                  <a:cs typeface="Trebuchet MS"/>
                </a:rPr>
                <a:t>in </a:t>
              </a:r>
              <a:r>
                <a:rPr sz="1677" spc="-44" dirty="0">
                  <a:solidFill>
                    <a:prstClr val="black"/>
                  </a:solidFill>
                  <a:latin typeface="Trebuchet MS"/>
                  <a:cs typeface="Trebuchet MS"/>
                </a:rPr>
                <a:t>window </a:t>
              </a:r>
              <a:r>
                <a:rPr sz="1677" spc="-57" dirty="0">
                  <a:solidFill>
                    <a:prstClr val="black"/>
                  </a:solidFill>
                  <a:latin typeface="Trebuchet MS"/>
                  <a:cs typeface="Trebuchet MS"/>
                </a:rPr>
                <a:t>of </a:t>
              </a:r>
              <a:r>
                <a:rPr sz="1677" spc="-93" dirty="0">
                  <a:solidFill>
                    <a:prstClr val="black"/>
                  </a:solidFill>
                  <a:latin typeface="Trebuchet MS"/>
                  <a:cs typeface="Trebuchet MS"/>
                </a:rPr>
                <a:t>size</a:t>
              </a:r>
              <a:r>
                <a:rPr sz="1677" spc="-296" dirty="0">
                  <a:solidFill>
                    <a:prstClr val="black"/>
                  </a:solidFill>
                  <a:latin typeface="Trebuchet MS"/>
                  <a:cs typeface="Trebuchet MS"/>
                </a:rPr>
                <a:t> </a:t>
              </a:r>
              <a:r>
                <a:rPr sz="1677" spc="-31" dirty="0">
                  <a:solidFill>
                    <a:prstClr val="black"/>
                  </a:solidFill>
                  <a:latin typeface="Trebuchet MS"/>
                  <a:cs typeface="Trebuchet MS"/>
                </a:rPr>
                <a:t>2</a:t>
              </a:r>
              <a:endParaRPr sz="1677">
                <a:solidFill>
                  <a:prstClr val="black"/>
                </a:solidFill>
                <a:latin typeface="Trebuchet MS"/>
                <a:cs typeface="Trebuchet MS"/>
              </a:endParaRPr>
            </a:p>
          </p:txBody>
        </p:sp>
        <p:sp>
          <p:nvSpPr>
            <p:cNvPr id="18" name="object 18"/>
            <p:cNvSpPr/>
            <p:nvPr/>
          </p:nvSpPr>
          <p:spPr>
            <a:xfrm>
              <a:off x="6595928" y="4181593"/>
              <a:ext cx="856690" cy="158003"/>
            </a:xfrm>
            <a:custGeom>
              <a:avLst/>
              <a:gdLst/>
              <a:ahLst/>
              <a:cxnLst/>
              <a:rect l="l" t="t" r="r" b="b"/>
              <a:pathLst>
                <a:path w="970915" h="179070">
                  <a:moveTo>
                    <a:pt x="970366" y="0"/>
                  </a:moveTo>
                  <a:lnTo>
                    <a:pt x="969196" y="34800"/>
                  </a:lnTo>
                  <a:lnTo>
                    <a:pt x="966002" y="63218"/>
                  </a:lnTo>
                  <a:lnTo>
                    <a:pt x="961266" y="82378"/>
                  </a:lnTo>
                  <a:lnTo>
                    <a:pt x="955466" y="89404"/>
                  </a:lnTo>
                  <a:lnTo>
                    <a:pt x="492728" y="89404"/>
                  </a:lnTo>
                  <a:lnTo>
                    <a:pt x="486928" y="96430"/>
                  </a:lnTo>
                  <a:lnTo>
                    <a:pt x="482192" y="115590"/>
                  </a:lnTo>
                  <a:lnTo>
                    <a:pt x="478999" y="144009"/>
                  </a:lnTo>
                  <a:lnTo>
                    <a:pt x="477828" y="178809"/>
                  </a:lnTo>
                  <a:lnTo>
                    <a:pt x="476657" y="144009"/>
                  </a:lnTo>
                  <a:lnTo>
                    <a:pt x="473464" y="115590"/>
                  </a:lnTo>
                  <a:lnTo>
                    <a:pt x="468727" y="96430"/>
                  </a:lnTo>
                  <a:lnTo>
                    <a:pt x="462927" y="89404"/>
                  </a:lnTo>
                  <a:lnTo>
                    <a:pt x="14900" y="89404"/>
                  </a:lnTo>
                  <a:lnTo>
                    <a:pt x="9100" y="82378"/>
                  </a:lnTo>
                  <a:lnTo>
                    <a:pt x="4364" y="63218"/>
                  </a:lnTo>
                  <a:lnTo>
                    <a:pt x="1170" y="34800"/>
                  </a:lnTo>
                  <a:lnTo>
                    <a:pt x="0" y="0"/>
                  </a:lnTo>
                </a:path>
              </a:pathLst>
            </a:custGeom>
            <a:ln w="10159">
              <a:solidFill>
                <a:srgbClr val="000000"/>
              </a:solidFill>
            </a:ln>
          </p:spPr>
          <p:txBody>
            <a:bodyPr wrap="square" lIns="0" tIns="0" rIns="0" bIns="0" rtlCol="0"/>
            <a:lstStyle/>
            <a:p>
              <a:pPr defTabSz="806867">
                <a:defRPr/>
              </a:pPr>
              <a:endParaRPr sz="1588">
                <a:solidFill>
                  <a:prstClr val="black"/>
                </a:solidFill>
                <a:latin typeface="Calibri"/>
              </a:endParaRPr>
            </a:p>
          </p:txBody>
        </p:sp>
        <p:sp>
          <p:nvSpPr>
            <p:cNvPr id="19" name="object 19"/>
            <p:cNvSpPr/>
            <p:nvPr/>
          </p:nvSpPr>
          <p:spPr>
            <a:xfrm>
              <a:off x="4691006" y="2727961"/>
              <a:ext cx="4646250" cy="932643"/>
            </a:xfrm>
            <a:prstGeom prst="rect">
              <a:avLst/>
            </a:prstGeom>
            <a:blipFill>
              <a:blip r:embed="rId2" cstate="print"/>
              <a:stretch>
                <a:fillRect/>
              </a:stretch>
            </a:blipFill>
          </p:spPr>
          <p:txBody>
            <a:bodyPr wrap="square" lIns="0" tIns="0" rIns="0" bIns="0" rtlCol="0"/>
            <a:lstStyle/>
            <a:p>
              <a:pPr defTabSz="806867">
                <a:defRPr/>
              </a:pPr>
              <a:endParaRPr sz="1588">
                <a:solidFill>
                  <a:prstClr val="black"/>
                </a:solidFill>
                <a:latin typeface="Calibri"/>
              </a:endParaRPr>
            </a:p>
          </p:txBody>
        </p:sp>
        <p:grpSp>
          <p:nvGrpSpPr>
            <p:cNvPr id="23" name="Group 22">
              <a:extLst>
                <a:ext uri="{FF2B5EF4-FFF2-40B4-BE49-F238E27FC236}">
                  <a16:creationId xmlns:a16="http://schemas.microsoft.com/office/drawing/2014/main" id="{5DA28CF8-E7C8-4231-8516-612B89A429AA}"/>
                </a:ext>
              </a:extLst>
            </p:cNvPr>
            <p:cNvGrpSpPr/>
            <p:nvPr/>
          </p:nvGrpSpPr>
          <p:grpSpPr>
            <a:xfrm>
              <a:off x="4486035" y="2600553"/>
              <a:ext cx="4911895" cy="869062"/>
              <a:chOff x="1752664" y="2600553"/>
              <a:chExt cx="4911895" cy="869062"/>
            </a:xfrm>
          </p:grpSpPr>
          <p:sp>
            <p:nvSpPr>
              <p:cNvPr id="24" name="Rectangle 23">
                <a:extLst>
                  <a:ext uri="{FF2B5EF4-FFF2-40B4-BE49-F238E27FC236}">
                    <a16:creationId xmlns:a16="http://schemas.microsoft.com/office/drawing/2014/main" id="{95C2716D-DCFC-459D-A323-05F8051DB60B}"/>
                  </a:ext>
                </a:extLst>
              </p:cNvPr>
              <p:cNvSpPr/>
              <p:nvPr/>
            </p:nvSpPr>
            <p:spPr>
              <a:xfrm>
                <a:off x="1752664" y="2601732"/>
                <a:ext cx="1304524" cy="430887"/>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t-2</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5" name="Rectangle 24">
                <a:extLst>
                  <a:ext uri="{FF2B5EF4-FFF2-40B4-BE49-F238E27FC236}">
                    <a16:creationId xmlns:a16="http://schemas.microsoft.com/office/drawing/2014/main" id="{B33638DB-3284-4367-8DA3-504A88033DE0}"/>
                  </a:ext>
                </a:extLst>
              </p:cNvPr>
              <p:cNvSpPr/>
              <p:nvPr/>
            </p:nvSpPr>
            <p:spPr>
              <a:xfrm>
                <a:off x="2586831" y="3048487"/>
                <a:ext cx="1259640"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t-1</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6" name="Rectangle 25">
                <a:extLst>
                  <a:ext uri="{FF2B5EF4-FFF2-40B4-BE49-F238E27FC236}">
                    <a16:creationId xmlns:a16="http://schemas.microsoft.com/office/drawing/2014/main" id="{36F12EC2-93E9-4E5D-8510-25C782D8A6F4}"/>
                  </a:ext>
                </a:extLst>
              </p:cNvPr>
              <p:cNvSpPr/>
              <p:nvPr/>
            </p:nvSpPr>
            <p:spPr>
              <a:xfrm>
                <a:off x="4523466" y="3054117"/>
                <a:ext cx="1294906"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t+1</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sp>
            <p:nvSpPr>
              <p:cNvPr id="27" name="Rectangle 26">
                <a:extLst>
                  <a:ext uri="{FF2B5EF4-FFF2-40B4-BE49-F238E27FC236}">
                    <a16:creationId xmlns:a16="http://schemas.microsoft.com/office/drawing/2014/main" id="{A2AAD741-C3DB-408F-8680-72D4C27C9500}"/>
                  </a:ext>
                </a:extLst>
              </p:cNvPr>
              <p:cNvSpPr/>
              <p:nvPr/>
            </p:nvSpPr>
            <p:spPr>
              <a:xfrm>
                <a:off x="5369653" y="2600553"/>
                <a:ext cx="1294906" cy="415498"/>
              </a:xfrm>
              <a:prstGeom prst="rect">
                <a:avLst/>
              </a:prstGeom>
            </p:spPr>
            <p:txBody>
              <a:bodyPr wrap="none">
                <a:spAutoFit/>
              </a:bodyPr>
              <a:lstStyle/>
              <a:p>
                <a:pPr>
                  <a:defRPr/>
                </a:pPr>
                <a:r>
                  <a:rPr lang="en-US" sz="2100" i="1" spc="100" dirty="0">
                    <a:solidFill>
                      <a:prstClr val="black"/>
                    </a:solidFill>
                    <a:latin typeface="DejaVu Serif"/>
                    <a:cs typeface="DejaVu Serif"/>
                  </a:rPr>
                  <a:t>P w</a:t>
                </a:r>
                <a:r>
                  <a:rPr lang="en-US" sz="2100" i="1" spc="100" baseline="-25000" dirty="0">
                    <a:solidFill>
                      <a:prstClr val="black"/>
                    </a:solidFill>
                    <a:latin typeface="DejaVu Serif"/>
                    <a:cs typeface="DejaVu Serif"/>
                  </a:rPr>
                  <a:t>t+2</a:t>
                </a:r>
                <a:r>
                  <a:rPr lang="en-US" sz="2100" i="1" spc="100" dirty="0">
                    <a:solidFill>
                      <a:prstClr val="black"/>
                    </a:solidFill>
                    <a:latin typeface="DejaVu Serif"/>
                    <a:cs typeface="DejaVu Serif"/>
                  </a:rPr>
                  <a:t>|w</a:t>
                </a:r>
                <a:r>
                  <a:rPr lang="en-US" sz="2100" i="1" spc="100" baseline="-25000" dirty="0">
                    <a:solidFill>
                      <a:prstClr val="black"/>
                    </a:solidFill>
                    <a:latin typeface="DejaVu Serif"/>
                    <a:cs typeface="DejaVu Serif"/>
                  </a:rPr>
                  <a:t>t</a:t>
                </a:r>
                <a:endParaRPr lang="en-US" sz="2100" spc="100" dirty="0">
                  <a:solidFill>
                    <a:prstClr val="black"/>
                  </a:solidFill>
                  <a:latin typeface="Calibri"/>
                </a:endParaRPr>
              </a:p>
            </p:txBody>
          </p:sp>
        </p:grpSp>
      </p:grpSp>
      <p:sp>
        <p:nvSpPr>
          <p:cNvPr id="28" name="TextBox 27">
            <a:extLst>
              <a:ext uri="{FF2B5EF4-FFF2-40B4-BE49-F238E27FC236}">
                <a16:creationId xmlns:a16="http://schemas.microsoft.com/office/drawing/2014/main" id="{C5624B9F-C17C-4231-890D-B9E56CA03B8B}"/>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59584"/>
            <a:ext cx="7486650" cy="1230111"/>
          </a:xfrm>
          <a:prstGeom prst="rect">
            <a:avLst/>
          </a:prstGeom>
        </p:spPr>
        <p:txBody>
          <a:bodyPr vert="horz" lIns="91440" tIns="45720" rIns="91440" bIns="45720" rtlCol="0" anchor="ctr">
            <a:normAutofit/>
          </a:bodyPr>
          <a:lstStyle/>
          <a:p>
            <a:r>
              <a:rPr dirty="0"/>
              <a:t>Word2</a:t>
            </a:r>
            <a:r>
              <a:rPr lang="en-US" dirty="0"/>
              <a:t>V</a:t>
            </a:r>
            <a:r>
              <a:rPr dirty="0"/>
              <a:t>ec: objective function</a:t>
            </a:r>
          </a:p>
        </p:txBody>
      </p:sp>
      <p:grpSp>
        <p:nvGrpSpPr>
          <p:cNvPr id="4" name="Group 3">
            <a:extLst>
              <a:ext uri="{FF2B5EF4-FFF2-40B4-BE49-F238E27FC236}">
                <a16:creationId xmlns:a16="http://schemas.microsoft.com/office/drawing/2014/main" id="{66B017B9-EA4B-4F00-831E-13FBCBE5FBB6}"/>
              </a:ext>
            </a:extLst>
          </p:cNvPr>
          <p:cNvGrpSpPr/>
          <p:nvPr/>
        </p:nvGrpSpPr>
        <p:grpSpPr>
          <a:xfrm>
            <a:off x="361025" y="1028027"/>
            <a:ext cx="9055510" cy="5829973"/>
            <a:chOff x="1524000" y="1028028"/>
            <a:chExt cx="9055510" cy="5829973"/>
          </a:xfrm>
        </p:grpSpPr>
        <p:sp>
          <p:nvSpPr>
            <p:cNvPr id="3" name="object 3"/>
            <p:cNvSpPr txBox="1"/>
            <p:nvPr/>
          </p:nvSpPr>
          <p:spPr>
            <a:xfrm>
              <a:off x="2144132" y="1028028"/>
              <a:ext cx="7849162" cy="717390"/>
            </a:xfrm>
            <a:prstGeom prst="rect">
              <a:avLst/>
            </a:prstGeom>
          </p:spPr>
          <p:txBody>
            <a:bodyPr vert="horz" wrap="square" lIns="0" tIns="24652" rIns="0" bIns="0" rtlCol="0">
              <a:spAutoFit/>
            </a:bodyPr>
            <a:lstStyle/>
            <a:p>
              <a:pPr marL="22413" marR="15689" defTabSz="806867">
                <a:lnSpc>
                  <a:spcPts val="2735"/>
                </a:lnSpc>
                <a:spcBef>
                  <a:spcPts val="193"/>
                </a:spcBef>
                <a:defRPr/>
              </a:pPr>
              <a:r>
                <a:rPr sz="2294" dirty="0">
                  <a:solidFill>
                    <a:prstClr val="black"/>
                  </a:solidFill>
                  <a:latin typeface="Trebuchet MS"/>
                  <a:cs typeface="Trebuchet MS"/>
                </a:rPr>
                <a:t>For each position </a:t>
              </a:r>
              <a:r>
                <a:rPr lang="en-US" sz="2294" dirty="0">
                  <a:solidFill>
                    <a:prstClr val="black"/>
                  </a:solidFill>
                  <a:latin typeface="DejaVu Serif"/>
                  <a:cs typeface="Trebuchet MS"/>
                </a:rPr>
                <a:t>t</a:t>
              </a:r>
              <a:r>
                <a:rPr sz="2294" dirty="0">
                  <a:solidFill>
                    <a:prstClr val="black"/>
                  </a:solidFill>
                  <a:latin typeface="DejaVu Serif"/>
                  <a:cs typeface="DejaVu Serif"/>
                </a:rPr>
                <a:t> = 1, … , </a:t>
              </a:r>
              <a:r>
                <a:rPr lang="en-US" sz="2294" dirty="0">
                  <a:solidFill>
                    <a:prstClr val="black"/>
                  </a:solidFill>
                  <a:latin typeface="DejaVu Serif"/>
                  <a:cs typeface="DejaVu Serif"/>
                </a:rPr>
                <a:t>T</a:t>
              </a:r>
              <a:r>
                <a:rPr sz="2294" dirty="0">
                  <a:solidFill>
                    <a:prstClr val="black"/>
                  </a:solidFill>
                  <a:latin typeface="Trebuchet MS"/>
                  <a:cs typeface="Trebuchet MS"/>
                </a:rPr>
                <a:t>, predict context words within a window of fixed size </a:t>
              </a:r>
              <a:r>
                <a:rPr sz="2294" i="1" dirty="0">
                  <a:solidFill>
                    <a:prstClr val="black"/>
                  </a:solidFill>
                  <a:latin typeface="Trebuchet MS"/>
                  <a:cs typeface="Trebuchet MS"/>
                </a:rPr>
                <a:t>m</a:t>
              </a:r>
              <a:r>
                <a:rPr sz="2294" dirty="0">
                  <a:solidFill>
                    <a:prstClr val="black"/>
                  </a:solidFill>
                  <a:latin typeface="Trebuchet MS"/>
                  <a:cs typeface="Trebuchet MS"/>
                </a:rPr>
                <a:t>, given center word</a:t>
              </a:r>
              <a:r>
                <a:rPr lang="en-US" sz="2294" dirty="0">
                  <a:solidFill>
                    <a:prstClr val="black"/>
                  </a:solidFill>
                  <a:latin typeface="Trebuchet MS"/>
                  <a:cs typeface="Trebuchet MS"/>
                </a:rPr>
                <a:t> </a:t>
              </a:r>
              <a:r>
                <a:rPr lang="en-US" sz="2294" i="1" dirty="0" err="1">
                  <a:solidFill>
                    <a:prstClr val="black"/>
                  </a:solidFill>
                  <a:latin typeface="DejaVu Serif"/>
                  <a:cs typeface="DejaVu Serif"/>
                </a:rPr>
                <a:t>w</a:t>
              </a:r>
              <a:r>
                <a:rPr lang="en-US" sz="2294" i="1" baseline="-25000" dirty="0" err="1">
                  <a:solidFill>
                    <a:prstClr val="black"/>
                  </a:solidFill>
                  <a:latin typeface="DejaVu Serif"/>
                  <a:cs typeface="DejaVu Serif"/>
                </a:rPr>
                <a:t>j</a:t>
              </a:r>
              <a:r>
                <a:rPr sz="2294" dirty="0">
                  <a:solidFill>
                    <a:prstClr val="black"/>
                  </a:solidFill>
                  <a:latin typeface="Trebuchet MS"/>
                  <a:cs typeface="Trebuchet MS"/>
                </a:rPr>
                <a:t>.</a:t>
              </a:r>
            </a:p>
          </p:txBody>
        </p:sp>
        <p:sp>
          <p:nvSpPr>
            <p:cNvPr id="14" name="object 14"/>
            <p:cNvSpPr txBox="1"/>
            <p:nvPr/>
          </p:nvSpPr>
          <p:spPr>
            <a:xfrm>
              <a:off x="2155340" y="3852201"/>
              <a:ext cx="7837954" cy="678165"/>
            </a:xfrm>
            <a:prstGeom prst="rect">
              <a:avLst/>
            </a:prstGeom>
          </p:spPr>
          <p:txBody>
            <a:bodyPr vert="horz" wrap="square" lIns="0" tIns="11206" rIns="0" bIns="0" rtlCol="0">
              <a:spAutoFit/>
            </a:bodyPr>
            <a:lstStyle/>
            <a:p>
              <a:pPr defTabSz="806867">
                <a:lnSpc>
                  <a:spcPts val="2647"/>
                </a:lnSpc>
                <a:spcBef>
                  <a:spcPts val="88"/>
                </a:spcBef>
                <a:tabLst>
                  <a:tab pos="3256603" algn="l"/>
                </a:tabLst>
                <a:defRPr/>
              </a:pPr>
              <a:r>
                <a:rPr sz="2294" dirty="0">
                  <a:solidFill>
                    <a:prstClr val="black"/>
                  </a:solidFill>
                  <a:latin typeface="Trebuchet MS"/>
                  <a:cs typeface="Trebuchet MS"/>
                </a:rPr>
                <a:t>The </a:t>
              </a:r>
              <a:r>
                <a:rPr sz="2294" dirty="0">
                  <a:solidFill>
                    <a:srgbClr val="BB57BE"/>
                  </a:solidFill>
                  <a:latin typeface="Trebuchet MS"/>
                  <a:cs typeface="Trebuchet MS"/>
                </a:rPr>
                <a:t>objective function </a:t>
              </a:r>
              <a:r>
                <a:rPr sz="2294" dirty="0">
                  <a:solidFill>
                    <a:prstClr val="black"/>
                  </a:solidFill>
                  <a:latin typeface="Trebuchet MS"/>
                  <a:cs typeface="Trebuchet MS"/>
                </a:rPr>
                <a:t>is the (average) negative log likelihood:</a:t>
              </a:r>
              <a:endParaRPr sz="1677" dirty="0">
                <a:solidFill>
                  <a:prstClr val="black"/>
                </a:solidFill>
                <a:latin typeface="DejaVu Serif"/>
                <a:cs typeface="DejaVu Serif"/>
              </a:endParaRPr>
            </a:p>
          </p:txBody>
        </p:sp>
        <p:sp>
          <p:nvSpPr>
            <p:cNvPr id="15" name="object 15"/>
            <p:cNvSpPr txBox="1"/>
            <p:nvPr/>
          </p:nvSpPr>
          <p:spPr>
            <a:xfrm>
              <a:off x="2299491" y="5654207"/>
              <a:ext cx="8280019" cy="717406"/>
            </a:xfrm>
            <a:prstGeom prst="rect">
              <a:avLst/>
            </a:prstGeom>
          </p:spPr>
          <p:txBody>
            <a:bodyPr vert="horz" wrap="square" lIns="0" tIns="11206" rIns="0" bIns="0" rtlCol="0">
              <a:spAutoFit/>
            </a:bodyPr>
            <a:lstStyle/>
            <a:p>
              <a:pPr marL="11206" defTabSz="806867">
                <a:spcBef>
                  <a:spcPts val="1522"/>
                </a:spcBef>
                <a:defRPr/>
              </a:pPr>
              <a:r>
                <a:rPr sz="2294" dirty="0">
                  <a:solidFill>
                    <a:srgbClr val="BB57BE"/>
                  </a:solidFill>
                  <a:latin typeface="Trebuchet MS"/>
                  <a:cs typeface="Trebuchet MS"/>
                </a:rPr>
                <a:t>Minimizing objective function </a:t>
              </a:r>
              <a:r>
                <a:rPr sz="2294" dirty="0">
                  <a:solidFill>
                    <a:srgbClr val="BB57BE"/>
                  </a:solidFill>
                  <a:latin typeface="DejaVu Serif"/>
                  <a:cs typeface="DejaVu Serif"/>
                </a:rPr>
                <a:t>⟺ </a:t>
              </a:r>
              <a:r>
                <a:rPr sz="2294" dirty="0">
                  <a:solidFill>
                    <a:srgbClr val="BB57BE"/>
                  </a:solidFill>
                  <a:latin typeface="Trebuchet MS"/>
                  <a:cs typeface="Trebuchet MS"/>
                </a:rPr>
                <a:t>Maximizing predictive accuracy</a:t>
              </a:r>
              <a:endParaRPr sz="2294" dirty="0">
                <a:solidFill>
                  <a:prstClr val="black"/>
                </a:solidFill>
                <a:latin typeface="Trebuchet MS"/>
                <a:cs typeface="Trebuchet MS"/>
              </a:endParaRPr>
            </a:p>
          </p:txBody>
        </p:sp>
        <p:pic>
          <p:nvPicPr>
            <p:cNvPr id="23" name="Picture 22">
              <a:extLst>
                <a:ext uri="{FF2B5EF4-FFF2-40B4-BE49-F238E27FC236}">
                  <a16:creationId xmlns:a16="http://schemas.microsoft.com/office/drawing/2014/main" id="{A9F1EB5B-D026-4624-A7BC-E835FB08C24F}"/>
                </a:ext>
              </a:extLst>
            </p:cNvPr>
            <p:cNvPicPr>
              <a:picLocks noChangeAspect="1"/>
            </p:cNvPicPr>
            <p:nvPr/>
          </p:nvPicPr>
          <p:blipFill>
            <a:blip r:embed="rId2"/>
            <a:stretch>
              <a:fillRect/>
            </a:stretch>
          </p:blipFill>
          <p:spPr>
            <a:xfrm>
              <a:off x="2155340" y="1814244"/>
              <a:ext cx="6627368" cy="1988796"/>
            </a:xfrm>
            <a:prstGeom prst="rect">
              <a:avLst/>
            </a:prstGeom>
          </p:spPr>
        </p:pic>
        <p:pic>
          <p:nvPicPr>
            <p:cNvPr id="24" name="Picture 23">
              <a:extLst>
                <a:ext uri="{FF2B5EF4-FFF2-40B4-BE49-F238E27FC236}">
                  <a16:creationId xmlns:a16="http://schemas.microsoft.com/office/drawing/2014/main" id="{64BE7C0D-0F4E-4EF1-9B4B-625DC2BB3A85}"/>
                </a:ext>
              </a:extLst>
            </p:cNvPr>
            <p:cNvPicPr>
              <a:picLocks noChangeAspect="1"/>
            </p:cNvPicPr>
            <p:nvPr/>
          </p:nvPicPr>
          <p:blipFill>
            <a:blip r:embed="rId3"/>
            <a:stretch>
              <a:fillRect/>
            </a:stretch>
          </p:blipFill>
          <p:spPr>
            <a:xfrm>
              <a:off x="3615026" y="4359477"/>
              <a:ext cx="6369160" cy="1209016"/>
            </a:xfrm>
            <a:prstGeom prst="rect">
              <a:avLst/>
            </a:prstGeom>
          </p:spPr>
        </p:pic>
        <p:sp>
          <p:nvSpPr>
            <p:cNvPr id="25" name="TextBox 24">
              <a:extLst>
                <a:ext uri="{FF2B5EF4-FFF2-40B4-BE49-F238E27FC236}">
                  <a16:creationId xmlns:a16="http://schemas.microsoft.com/office/drawing/2014/main" id="{0DC0B933-EC83-498E-B679-0B274187AC9B}"/>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134" y="364283"/>
            <a:ext cx="8130466" cy="620713"/>
          </a:xfrm>
          <a:prstGeom prst="rect">
            <a:avLst/>
          </a:prstGeom>
        </p:spPr>
        <p:txBody>
          <a:bodyPr vert="horz" lIns="91440" tIns="45720" rIns="91440" bIns="45720" rtlCol="0" anchor="ctr">
            <a:normAutofit fontScale="90000"/>
          </a:bodyPr>
          <a:lstStyle/>
          <a:p>
            <a:r>
              <a:rPr dirty="0"/>
              <a:t>Word2</a:t>
            </a:r>
            <a:r>
              <a:rPr lang="en-US" dirty="0"/>
              <a:t>V</a:t>
            </a:r>
            <a:r>
              <a:rPr dirty="0"/>
              <a:t>ec: objective function</a:t>
            </a:r>
          </a:p>
        </p:txBody>
      </p:sp>
      <p:grpSp>
        <p:nvGrpSpPr>
          <p:cNvPr id="4" name="Group 3">
            <a:extLst>
              <a:ext uri="{FF2B5EF4-FFF2-40B4-BE49-F238E27FC236}">
                <a16:creationId xmlns:a16="http://schemas.microsoft.com/office/drawing/2014/main" id="{F6CA9090-DD85-45F9-9394-18074794F04F}"/>
              </a:ext>
            </a:extLst>
          </p:cNvPr>
          <p:cNvGrpSpPr/>
          <p:nvPr/>
        </p:nvGrpSpPr>
        <p:grpSpPr>
          <a:xfrm>
            <a:off x="449802" y="1321174"/>
            <a:ext cx="7756580" cy="5536826"/>
            <a:chOff x="1524000" y="1321175"/>
            <a:chExt cx="7756580" cy="5536826"/>
          </a:xfrm>
        </p:grpSpPr>
        <p:sp>
          <p:nvSpPr>
            <p:cNvPr id="3" name="object 3"/>
            <p:cNvSpPr txBox="1"/>
            <p:nvPr/>
          </p:nvSpPr>
          <p:spPr>
            <a:xfrm>
              <a:off x="2155340" y="1321175"/>
              <a:ext cx="5647204" cy="364361"/>
            </a:xfrm>
            <a:prstGeom prst="rect">
              <a:avLst/>
            </a:prstGeom>
          </p:spPr>
          <p:txBody>
            <a:bodyPr vert="horz" wrap="square" lIns="0" tIns="11206" rIns="0" bIns="0" rtlCol="0">
              <a:spAutoFit/>
            </a:bodyPr>
            <a:lstStyle/>
            <a:p>
              <a:pPr marL="441535" indent="-430329" defTabSz="806867">
                <a:spcBef>
                  <a:spcPts val="88"/>
                </a:spcBef>
                <a:buClr>
                  <a:srgbClr val="CC0000"/>
                </a:buClr>
                <a:buFont typeface="Arial"/>
                <a:buChar char="•"/>
                <a:tabLst>
                  <a:tab pos="440975" algn="l"/>
                  <a:tab pos="441535" algn="l"/>
                </a:tabLst>
                <a:defRPr/>
              </a:pPr>
              <a:r>
                <a:rPr sz="2294" spc="-31" dirty="0">
                  <a:solidFill>
                    <a:prstClr val="black"/>
                  </a:solidFill>
                  <a:latin typeface="Trebuchet MS"/>
                  <a:cs typeface="Trebuchet MS"/>
                </a:rPr>
                <a:t>We</a:t>
              </a:r>
              <a:r>
                <a:rPr sz="2294" spc="-199" dirty="0">
                  <a:solidFill>
                    <a:prstClr val="black"/>
                  </a:solidFill>
                  <a:latin typeface="Trebuchet MS"/>
                  <a:cs typeface="Trebuchet MS"/>
                </a:rPr>
                <a:t> </a:t>
              </a:r>
              <a:r>
                <a:rPr sz="2294" spc="-110" dirty="0">
                  <a:solidFill>
                    <a:prstClr val="black"/>
                  </a:solidFill>
                  <a:latin typeface="Trebuchet MS"/>
                  <a:cs typeface="Trebuchet MS"/>
                </a:rPr>
                <a:t>want</a:t>
              </a:r>
              <a:r>
                <a:rPr sz="2294" spc="-202" dirty="0">
                  <a:solidFill>
                    <a:prstClr val="black"/>
                  </a:solidFill>
                  <a:latin typeface="Trebuchet MS"/>
                  <a:cs typeface="Trebuchet MS"/>
                </a:rPr>
                <a:t> </a:t>
              </a:r>
              <a:r>
                <a:rPr sz="2294" spc="-93" dirty="0">
                  <a:solidFill>
                    <a:prstClr val="black"/>
                  </a:solidFill>
                  <a:latin typeface="Trebuchet MS"/>
                  <a:cs typeface="Trebuchet MS"/>
                </a:rPr>
                <a:t>to</a:t>
              </a:r>
              <a:r>
                <a:rPr sz="2294" spc="-207" dirty="0">
                  <a:solidFill>
                    <a:prstClr val="black"/>
                  </a:solidFill>
                  <a:latin typeface="Trebuchet MS"/>
                  <a:cs typeface="Trebuchet MS"/>
                </a:rPr>
                <a:t> </a:t>
              </a:r>
              <a:r>
                <a:rPr sz="2294" spc="-128" dirty="0">
                  <a:solidFill>
                    <a:prstClr val="black"/>
                  </a:solidFill>
                  <a:latin typeface="Trebuchet MS"/>
                  <a:cs typeface="Trebuchet MS"/>
                </a:rPr>
                <a:t>minimize</a:t>
              </a:r>
              <a:r>
                <a:rPr sz="2294" spc="-199" dirty="0">
                  <a:solidFill>
                    <a:prstClr val="black"/>
                  </a:solidFill>
                  <a:latin typeface="Trebuchet MS"/>
                  <a:cs typeface="Trebuchet MS"/>
                </a:rPr>
                <a:t> </a:t>
              </a:r>
              <a:r>
                <a:rPr sz="2294" spc="-115" dirty="0">
                  <a:solidFill>
                    <a:prstClr val="black"/>
                  </a:solidFill>
                  <a:latin typeface="Trebuchet MS"/>
                  <a:cs typeface="Trebuchet MS"/>
                </a:rPr>
                <a:t>the</a:t>
              </a:r>
              <a:r>
                <a:rPr sz="2294" spc="-199" dirty="0">
                  <a:solidFill>
                    <a:prstClr val="black"/>
                  </a:solidFill>
                  <a:latin typeface="Trebuchet MS"/>
                  <a:cs typeface="Trebuchet MS"/>
                </a:rPr>
                <a:t> </a:t>
              </a:r>
              <a:r>
                <a:rPr sz="2294" spc="-141" dirty="0">
                  <a:solidFill>
                    <a:prstClr val="black"/>
                  </a:solidFill>
                  <a:latin typeface="Trebuchet MS"/>
                  <a:cs typeface="Trebuchet MS"/>
                </a:rPr>
                <a:t>objective</a:t>
              </a:r>
              <a:r>
                <a:rPr sz="2294" spc="-194" dirty="0">
                  <a:solidFill>
                    <a:prstClr val="black"/>
                  </a:solidFill>
                  <a:latin typeface="Trebuchet MS"/>
                  <a:cs typeface="Trebuchet MS"/>
                </a:rPr>
                <a:t> </a:t>
              </a:r>
              <a:r>
                <a:rPr sz="2294" spc="-124" dirty="0">
                  <a:solidFill>
                    <a:prstClr val="black"/>
                  </a:solidFill>
                  <a:latin typeface="Trebuchet MS"/>
                  <a:cs typeface="Trebuchet MS"/>
                </a:rPr>
                <a:t>function:</a:t>
              </a:r>
              <a:endParaRPr sz="2294">
                <a:solidFill>
                  <a:prstClr val="black"/>
                </a:solidFill>
                <a:latin typeface="Trebuchet MS"/>
                <a:cs typeface="Trebuchet MS"/>
              </a:endParaRPr>
            </a:p>
          </p:txBody>
        </p:sp>
        <p:sp>
          <p:nvSpPr>
            <p:cNvPr id="21" name="object 12">
              <a:extLst>
                <a:ext uri="{FF2B5EF4-FFF2-40B4-BE49-F238E27FC236}">
                  <a16:creationId xmlns:a16="http://schemas.microsoft.com/office/drawing/2014/main" id="{650DC816-A51B-469E-BFEF-5536DB37C87D}"/>
                </a:ext>
              </a:extLst>
            </p:cNvPr>
            <p:cNvSpPr txBox="1"/>
            <p:nvPr/>
          </p:nvSpPr>
          <p:spPr>
            <a:xfrm>
              <a:off x="2110516" y="2956338"/>
              <a:ext cx="5985062" cy="2461473"/>
            </a:xfrm>
            <a:prstGeom prst="rect">
              <a:avLst/>
            </a:prstGeom>
          </p:spPr>
          <p:txBody>
            <a:bodyPr vert="horz" wrap="square" lIns="0" tIns="11206" rIns="0" bIns="0" rtlCol="0">
              <a:spAutoFit/>
            </a:bodyPr>
            <a:lstStyle/>
            <a:p>
              <a:pPr marL="486361" indent="-430329" defTabSz="806867">
                <a:spcBef>
                  <a:spcPts val="88"/>
                </a:spcBef>
                <a:buClr>
                  <a:srgbClr val="CC0000"/>
                </a:buClr>
                <a:buFont typeface="Arial"/>
                <a:buChar char="•"/>
                <a:tabLst>
                  <a:tab pos="485801" algn="l"/>
                  <a:tab pos="486361" algn="l"/>
                  <a:tab pos="5602680" algn="l"/>
                </a:tabLst>
                <a:defRPr/>
              </a:pPr>
              <a:r>
                <a:rPr sz="2294" u="sng" spc="-106" dirty="0">
                  <a:solidFill>
                    <a:prstClr val="black"/>
                  </a:solidFill>
                  <a:uFill>
                    <a:solidFill>
                      <a:srgbClr val="000000"/>
                    </a:solidFill>
                  </a:uFill>
                  <a:latin typeface="Trebuchet MS"/>
                  <a:cs typeface="Trebuchet MS"/>
                </a:rPr>
                <a:t>Question:</a:t>
              </a:r>
              <a:r>
                <a:rPr sz="2294" spc="-106" dirty="0">
                  <a:solidFill>
                    <a:prstClr val="black"/>
                  </a:solidFill>
                  <a:latin typeface="Trebuchet MS"/>
                  <a:cs typeface="Trebuchet MS"/>
                </a:rPr>
                <a:t> </a:t>
              </a:r>
              <a:r>
                <a:rPr sz="2294" spc="-71" dirty="0">
                  <a:solidFill>
                    <a:srgbClr val="BB57BE"/>
                  </a:solidFill>
                  <a:latin typeface="Trebuchet MS"/>
                  <a:cs typeface="Trebuchet MS"/>
                </a:rPr>
                <a:t>How </a:t>
              </a:r>
              <a:r>
                <a:rPr sz="2294" spc="-93" dirty="0">
                  <a:solidFill>
                    <a:srgbClr val="BB57BE"/>
                  </a:solidFill>
                  <a:latin typeface="Trebuchet MS"/>
                  <a:cs typeface="Trebuchet MS"/>
                </a:rPr>
                <a:t>to </a:t>
              </a:r>
              <a:r>
                <a:rPr sz="2294" spc="-146" dirty="0">
                  <a:solidFill>
                    <a:srgbClr val="BB57BE"/>
                  </a:solidFill>
                  <a:latin typeface="Trebuchet MS"/>
                  <a:cs typeface="Trebuchet MS"/>
                </a:rPr>
                <a:t>calculate </a:t>
              </a:r>
              <a:r>
                <a:rPr lang="en-US" sz="2294" i="1" dirty="0">
                  <a:solidFill>
                    <a:srgbClr val="BE5EC1"/>
                  </a:solidFill>
                  <a:latin typeface="DejaVu Serif"/>
                  <a:cs typeface="DejaVu Serif"/>
                </a:rPr>
                <a:t>P(</a:t>
              </a:r>
              <a:r>
                <a:rPr lang="en-US" sz="2294" i="1" dirty="0" err="1">
                  <a:solidFill>
                    <a:srgbClr val="BE5EC1"/>
                  </a:solidFill>
                  <a:latin typeface="DejaVu Serif"/>
                  <a:cs typeface="DejaVu Serif"/>
                </a:rPr>
                <a:t>w</a:t>
              </a:r>
              <a:r>
                <a:rPr lang="en-US" sz="2294" i="1" baseline="-25000" dirty="0" err="1">
                  <a:solidFill>
                    <a:srgbClr val="BE5EC1"/>
                  </a:solidFill>
                  <a:latin typeface="DejaVu Serif"/>
                  <a:cs typeface="DejaVu Serif"/>
                </a:rPr>
                <a:t>t+j</a:t>
              </a:r>
              <a:r>
                <a:rPr lang="en-US" sz="2294" i="1" dirty="0" err="1">
                  <a:solidFill>
                    <a:srgbClr val="BE5EC1"/>
                  </a:solidFill>
                  <a:latin typeface="DejaVu Serif"/>
                  <a:cs typeface="DejaVu Serif"/>
                </a:rPr>
                <a:t>|w</a:t>
              </a:r>
              <a:r>
                <a:rPr lang="en-US" sz="2294" i="1" baseline="-25000" dirty="0" err="1">
                  <a:solidFill>
                    <a:srgbClr val="BE5EC1"/>
                  </a:solidFill>
                  <a:latin typeface="DejaVu Serif"/>
                  <a:cs typeface="DejaVu Serif"/>
                </a:rPr>
                <a:t>t</a:t>
              </a:r>
              <a:r>
                <a:rPr lang="en-US" sz="2294" i="1" baseline="-25000" dirty="0">
                  <a:solidFill>
                    <a:srgbClr val="BE5EC1"/>
                  </a:solidFill>
                  <a:latin typeface="DejaVu Serif"/>
                  <a:cs typeface="DejaVu Serif"/>
                </a:rPr>
                <a:t> </a:t>
              </a:r>
              <a:r>
                <a:rPr lang="en-US" sz="2294" i="1" dirty="0">
                  <a:solidFill>
                    <a:srgbClr val="BE5EC1"/>
                  </a:solidFill>
                  <a:latin typeface="DejaVu Serif"/>
                  <a:cs typeface="DejaVu Serif"/>
                </a:rPr>
                <a:t>; </a:t>
              </a:r>
              <a:r>
                <a:rPr lang="el-GR" sz="2294" i="1" dirty="0">
                  <a:solidFill>
                    <a:srgbClr val="BE5EC1"/>
                  </a:solidFill>
                  <a:latin typeface="Trebuchet MS" panose="020B0603020202020204" pitchFamily="34" charset="0"/>
                  <a:cs typeface="DejaVu Serif"/>
                </a:rPr>
                <a:t>θ</a:t>
              </a:r>
              <a:r>
                <a:rPr lang="en-US" sz="2294" i="1" dirty="0">
                  <a:solidFill>
                    <a:srgbClr val="BE5EC1"/>
                  </a:solidFill>
                  <a:latin typeface="DejaVu Serif"/>
                  <a:cs typeface="DejaVu Serif"/>
                </a:rPr>
                <a:t>)</a:t>
              </a:r>
              <a:r>
                <a:rPr sz="2294" spc="221" dirty="0">
                  <a:solidFill>
                    <a:srgbClr val="BB57BE"/>
                  </a:solidFill>
                  <a:latin typeface="Trebuchet MS"/>
                  <a:cs typeface="Trebuchet MS"/>
                </a:rPr>
                <a:t>?</a:t>
              </a:r>
              <a:endParaRPr sz="2294" dirty="0">
                <a:solidFill>
                  <a:prstClr val="black"/>
                </a:solidFill>
                <a:latin typeface="Trebuchet MS"/>
                <a:cs typeface="Trebuchet MS"/>
              </a:endParaRPr>
            </a:p>
            <a:p>
              <a:pPr marL="486361" indent="-430329" defTabSz="806867">
                <a:spcBef>
                  <a:spcPts val="1840"/>
                </a:spcBef>
                <a:buClr>
                  <a:srgbClr val="CC0000"/>
                </a:buClr>
                <a:buFont typeface="Arial"/>
                <a:buChar char="•"/>
                <a:tabLst>
                  <a:tab pos="485801" algn="l"/>
                  <a:tab pos="486361" algn="l"/>
                </a:tabLst>
                <a:defRPr/>
              </a:pPr>
              <a:r>
                <a:rPr sz="2294" u="sng" spc="-106" dirty="0">
                  <a:solidFill>
                    <a:prstClr val="black"/>
                  </a:solidFill>
                  <a:uFill>
                    <a:solidFill>
                      <a:srgbClr val="000000"/>
                    </a:solidFill>
                  </a:uFill>
                  <a:latin typeface="Trebuchet MS"/>
                  <a:cs typeface="Trebuchet MS"/>
                </a:rPr>
                <a:t>Answer:</a:t>
              </a:r>
              <a:r>
                <a:rPr sz="2294" spc="-199" dirty="0">
                  <a:solidFill>
                    <a:prstClr val="black"/>
                  </a:solidFill>
                  <a:latin typeface="Trebuchet MS"/>
                  <a:cs typeface="Trebuchet MS"/>
                </a:rPr>
                <a:t> </a:t>
              </a:r>
              <a:r>
                <a:rPr sz="2294" spc="-31" dirty="0">
                  <a:solidFill>
                    <a:prstClr val="black"/>
                  </a:solidFill>
                  <a:latin typeface="Trebuchet MS"/>
                  <a:cs typeface="Trebuchet MS"/>
                </a:rPr>
                <a:t>We</a:t>
              </a:r>
              <a:r>
                <a:rPr sz="2294" spc="-199" dirty="0">
                  <a:solidFill>
                    <a:prstClr val="black"/>
                  </a:solidFill>
                  <a:latin typeface="Trebuchet MS"/>
                  <a:cs typeface="Trebuchet MS"/>
                </a:rPr>
                <a:t> </a:t>
              </a:r>
              <a:r>
                <a:rPr sz="2294" spc="-137" dirty="0">
                  <a:solidFill>
                    <a:prstClr val="black"/>
                  </a:solidFill>
                  <a:latin typeface="Trebuchet MS"/>
                  <a:cs typeface="Trebuchet MS"/>
                </a:rPr>
                <a:t>will</a:t>
              </a:r>
              <a:r>
                <a:rPr sz="2294" spc="-194" dirty="0">
                  <a:solidFill>
                    <a:prstClr val="black"/>
                  </a:solidFill>
                  <a:latin typeface="Trebuchet MS"/>
                  <a:cs typeface="Trebuchet MS"/>
                </a:rPr>
                <a:t> </a:t>
              </a:r>
              <a:r>
                <a:rPr sz="2294" i="1" spc="-101" dirty="0">
                  <a:solidFill>
                    <a:prstClr val="black"/>
                  </a:solidFill>
                  <a:latin typeface="Trebuchet MS"/>
                  <a:cs typeface="Trebuchet MS"/>
                </a:rPr>
                <a:t>use</a:t>
              </a:r>
              <a:r>
                <a:rPr sz="2294" i="1" spc="-199" dirty="0">
                  <a:solidFill>
                    <a:prstClr val="black"/>
                  </a:solidFill>
                  <a:latin typeface="Trebuchet MS"/>
                  <a:cs typeface="Trebuchet MS"/>
                </a:rPr>
                <a:t> </a:t>
              </a:r>
              <a:r>
                <a:rPr sz="2294" i="1" spc="-124" dirty="0">
                  <a:solidFill>
                    <a:prstClr val="black"/>
                  </a:solidFill>
                  <a:latin typeface="Trebuchet MS"/>
                  <a:cs typeface="Trebuchet MS"/>
                </a:rPr>
                <a:t>two</a:t>
              </a:r>
              <a:r>
                <a:rPr sz="2294" i="1" spc="-199" dirty="0">
                  <a:solidFill>
                    <a:prstClr val="black"/>
                  </a:solidFill>
                  <a:latin typeface="Trebuchet MS"/>
                  <a:cs typeface="Trebuchet MS"/>
                </a:rPr>
                <a:t> </a:t>
              </a:r>
              <a:r>
                <a:rPr sz="2294" spc="-110" dirty="0">
                  <a:solidFill>
                    <a:prstClr val="black"/>
                  </a:solidFill>
                  <a:latin typeface="Trebuchet MS"/>
                  <a:cs typeface="Trebuchet MS"/>
                </a:rPr>
                <a:t>vectors</a:t>
              </a:r>
              <a:r>
                <a:rPr sz="2294" spc="-199" dirty="0">
                  <a:solidFill>
                    <a:prstClr val="black"/>
                  </a:solidFill>
                  <a:latin typeface="Trebuchet MS"/>
                  <a:cs typeface="Trebuchet MS"/>
                </a:rPr>
                <a:t> </a:t>
              </a:r>
              <a:r>
                <a:rPr sz="2294" spc="-106" dirty="0">
                  <a:solidFill>
                    <a:prstClr val="black"/>
                  </a:solidFill>
                  <a:latin typeface="Trebuchet MS"/>
                  <a:cs typeface="Trebuchet MS"/>
                </a:rPr>
                <a:t>per</a:t>
              </a:r>
              <a:r>
                <a:rPr sz="2294" spc="-199" dirty="0">
                  <a:solidFill>
                    <a:prstClr val="black"/>
                  </a:solidFill>
                  <a:latin typeface="Trebuchet MS"/>
                  <a:cs typeface="Trebuchet MS"/>
                </a:rPr>
                <a:t> </a:t>
              </a:r>
              <a:r>
                <a:rPr sz="2294" spc="-84" dirty="0">
                  <a:solidFill>
                    <a:prstClr val="black"/>
                  </a:solidFill>
                  <a:latin typeface="Trebuchet MS"/>
                  <a:cs typeface="Trebuchet MS"/>
                </a:rPr>
                <a:t>word</a:t>
              </a:r>
              <a:r>
                <a:rPr sz="2294" spc="-202" dirty="0">
                  <a:solidFill>
                    <a:prstClr val="black"/>
                  </a:solidFill>
                  <a:latin typeface="Trebuchet MS"/>
                  <a:cs typeface="Trebuchet MS"/>
                </a:rPr>
                <a:t> </a:t>
              </a:r>
              <a:r>
                <a:rPr sz="2294" i="1" spc="-168" dirty="0">
                  <a:solidFill>
                    <a:prstClr val="black"/>
                  </a:solidFill>
                  <a:latin typeface="Trebuchet MS"/>
                  <a:cs typeface="Trebuchet MS"/>
                </a:rPr>
                <a:t>w</a:t>
              </a:r>
              <a:r>
                <a:rPr sz="2294" spc="-168" dirty="0">
                  <a:solidFill>
                    <a:prstClr val="black"/>
                  </a:solidFill>
                  <a:latin typeface="Trebuchet MS"/>
                  <a:cs typeface="Trebuchet MS"/>
                </a:rPr>
                <a:t>:</a:t>
              </a:r>
              <a:endParaRPr sz="2294" dirty="0">
                <a:solidFill>
                  <a:prstClr val="black"/>
                </a:solidFill>
                <a:latin typeface="Trebuchet MS"/>
                <a:cs typeface="Trebuchet MS"/>
              </a:endParaRPr>
            </a:p>
            <a:p>
              <a:pPr marL="916690" lvl="1" indent="-430889" defTabSz="806867">
                <a:spcBef>
                  <a:spcPts val="1478"/>
                </a:spcBef>
                <a:buClr>
                  <a:srgbClr val="3A87FF"/>
                </a:buClr>
                <a:buFont typeface="Arial"/>
                <a:buChar char="•"/>
                <a:tabLst>
                  <a:tab pos="916130" algn="l"/>
                  <a:tab pos="916690" algn="l"/>
                </a:tabLst>
                <a:defRPr/>
              </a:pPr>
              <a:r>
                <a:rPr lang="en-US" sz="1853" i="1" spc="459" dirty="0" err="1">
                  <a:solidFill>
                    <a:prstClr val="black"/>
                  </a:solidFill>
                  <a:latin typeface="DejaVu Sans"/>
                  <a:cs typeface="DejaVu Sans"/>
                </a:rPr>
                <a:t>v</a:t>
              </a:r>
              <a:r>
                <a:rPr lang="en-US" sz="1853" i="1" spc="459" baseline="-16666" dirty="0" err="1">
                  <a:solidFill>
                    <a:prstClr val="black"/>
                  </a:solidFill>
                  <a:latin typeface="DejaVu Sans"/>
                  <a:cs typeface="DejaVu Sans"/>
                </a:rPr>
                <a:t>w</a:t>
              </a:r>
              <a:r>
                <a:rPr sz="1985" spc="-184" baseline="-16666" dirty="0">
                  <a:solidFill>
                    <a:prstClr val="black"/>
                  </a:solidFill>
                  <a:latin typeface="DejaVu Sans"/>
                  <a:cs typeface="DejaVu Sans"/>
                </a:rPr>
                <a:t> </a:t>
              </a:r>
              <a:r>
                <a:rPr sz="1853" spc="-44" dirty="0">
                  <a:solidFill>
                    <a:prstClr val="black"/>
                  </a:solidFill>
                  <a:latin typeface="Trebuchet MS"/>
                  <a:cs typeface="Trebuchet MS"/>
                </a:rPr>
                <a:t>when </a:t>
              </a:r>
              <a:r>
                <a:rPr sz="1853" i="1" spc="-57" dirty="0">
                  <a:solidFill>
                    <a:prstClr val="black"/>
                  </a:solidFill>
                  <a:latin typeface="Trebuchet MS"/>
                  <a:cs typeface="Trebuchet MS"/>
                </a:rPr>
                <a:t>w </a:t>
              </a:r>
              <a:r>
                <a:rPr sz="1853" spc="-62" dirty="0">
                  <a:solidFill>
                    <a:prstClr val="black"/>
                  </a:solidFill>
                  <a:latin typeface="Trebuchet MS"/>
                  <a:cs typeface="Trebuchet MS"/>
                </a:rPr>
                <a:t>is </a:t>
              </a:r>
              <a:r>
                <a:rPr sz="1853" spc="-88" dirty="0">
                  <a:solidFill>
                    <a:prstClr val="black"/>
                  </a:solidFill>
                  <a:latin typeface="Trebuchet MS"/>
                  <a:cs typeface="Trebuchet MS"/>
                </a:rPr>
                <a:t>a </a:t>
              </a:r>
              <a:r>
                <a:rPr sz="1853" spc="-79" dirty="0">
                  <a:solidFill>
                    <a:prstClr val="black"/>
                  </a:solidFill>
                  <a:latin typeface="Trebuchet MS"/>
                  <a:cs typeface="Trebuchet MS"/>
                </a:rPr>
                <a:t>center </a:t>
              </a:r>
              <a:r>
                <a:rPr sz="1853" spc="-44" dirty="0">
                  <a:solidFill>
                    <a:prstClr val="black"/>
                  </a:solidFill>
                  <a:latin typeface="Trebuchet MS"/>
                  <a:cs typeface="Trebuchet MS"/>
                </a:rPr>
                <a:t>word</a:t>
              </a:r>
              <a:endParaRPr sz="1853" dirty="0">
                <a:solidFill>
                  <a:prstClr val="black"/>
                </a:solidFill>
                <a:latin typeface="Trebuchet MS"/>
                <a:cs typeface="Trebuchet MS"/>
              </a:endParaRPr>
            </a:p>
            <a:p>
              <a:pPr marL="916690" lvl="1" indent="-430889" defTabSz="806867">
                <a:spcBef>
                  <a:spcPts val="1482"/>
                </a:spcBef>
                <a:buClr>
                  <a:srgbClr val="3A87FF"/>
                </a:buClr>
                <a:buFont typeface="Arial"/>
                <a:buChar char="•"/>
                <a:tabLst>
                  <a:tab pos="916130" algn="l"/>
                  <a:tab pos="916690" algn="l"/>
                </a:tabLst>
                <a:defRPr/>
              </a:pPr>
              <a:r>
                <a:rPr lang="en-US" sz="1853" i="1" spc="79" dirty="0" err="1">
                  <a:solidFill>
                    <a:prstClr val="black"/>
                  </a:solidFill>
                  <a:latin typeface="DejaVu Sans"/>
                  <a:cs typeface="DejaVu Sans"/>
                </a:rPr>
                <a:t>u</a:t>
              </a:r>
              <a:r>
                <a:rPr lang="en-US" sz="1853" i="1" spc="79" baseline="-16666" dirty="0" err="1">
                  <a:solidFill>
                    <a:prstClr val="black"/>
                  </a:solidFill>
                  <a:latin typeface="DejaVu Sans"/>
                  <a:cs typeface="DejaVu Sans"/>
                </a:rPr>
                <a:t>w</a:t>
              </a:r>
              <a:r>
                <a:rPr sz="1985" spc="119" baseline="-16666" dirty="0">
                  <a:solidFill>
                    <a:prstClr val="black"/>
                  </a:solidFill>
                  <a:latin typeface="DejaVu Sans"/>
                  <a:cs typeface="DejaVu Sans"/>
                </a:rPr>
                <a:t> </a:t>
              </a:r>
              <a:r>
                <a:rPr sz="1853" spc="-44" dirty="0">
                  <a:solidFill>
                    <a:prstClr val="black"/>
                  </a:solidFill>
                  <a:latin typeface="Trebuchet MS"/>
                  <a:cs typeface="Trebuchet MS"/>
                </a:rPr>
                <a:t>when </a:t>
              </a:r>
              <a:r>
                <a:rPr sz="1853" i="1" spc="-57" dirty="0">
                  <a:solidFill>
                    <a:prstClr val="black"/>
                  </a:solidFill>
                  <a:latin typeface="Trebuchet MS"/>
                  <a:cs typeface="Trebuchet MS"/>
                </a:rPr>
                <a:t>w </a:t>
              </a:r>
              <a:r>
                <a:rPr sz="1853" spc="-62" dirty="0">
                  <a:solidFill>
                    <a:prstClr val="black"/>
                  </a:solidFill>
                  <a:latin typeface="Trebuchet MS"/>
                  <a:cs typeface="Trebuchet MS"/>
                </a:rPr>
                <a:t>is </a:t>
              </a:r>
              <a:r>
                <a:rPr sz="1853" spc="-88" dirty="0">
                  <a:solidFill>
                    <a:prstClr val="black"/>
                  </a:solidFill>
                  <a:latin typeface="Trebuchet MS"/>
                  <a:cs typeface="Trebuchet MS"/>
                </a:rPr>
                <a:t>a </a:t>
              </a:r>
              <a:r>
                <a:rPr sz="1853" spc="-84" dirty="0">
                  <a:solidFill>
                    <a:prstClr val="black"/>
                  </a:solidFill>
                  <a:latin typeface="Trebuchet MS"/>
                  <a:cs typeface="Trebuchet MS"/>
                </a:rPr>
                <a:t>context</a:t>
              </a:r>
              <a:r>
                <a:rPr sz="1853" spc="-282" dirty="0">
                  <a:solidFill>
                    <a:prstClr val="black"/>
                  </a:solidFill>
                  <a:latin typeface="Trebuchet MS"/>
                  <a:cs typeface="Trebuchet MS"/>
                </a:rPr>
                <a:t> </a:t>
              </a:r>
              <a:r>
                <a:rPr sz="1853" spc="-44" dirty="0">
                  <a:solidFill>
                    <a:prstClr val="black"/>
                  </a:solidFill>
                  <a:latin typeface="Trebuchet MS"/>
                  <a:cs typeface="Trebuchet MS"/>
                </a:rPr>
                <a:t>word</a:t>
              </a:r>
              <a:endParaRPr sz="1853" dirty="0">
                <a:solidFill>
                  <a:prstClr val="black"/>
                </a:solidFill>
                <a:latin typeface="Trebuchet MS"/>
                <a:cs typeface="Trebuchet MS"/>
              </a:endParaRPr>
            </a:p>
            <a:p>
              <a:pPr marL="486361" indent="-430329" defTabSz="806867">
                <a:spcBef>
                  <a:spcPts val="1571"/>
                </a:spcBef>
                <a:buClr>
                  <a:srgbClr val="CC0000"/>
                </a:buClr>
                <a:buFont typeface="Arial"/>
                <a:buChar char="•"/>
                <a:tabLst>
                  <a:tab pos="485801" algn="l"/>
                  <a:tab pos="486361" algn="l"/>
                </a:tabLst>
                <a:defRPr/>
              </a:pPr>
              <a:r>
                <a:rPr sz="2294" spc="-119" dirty="0">
                  <a:solidFill>
                    <a:prstClr val="black"/>
                  </a:solidFill>
                  <a:latin typeface="Trebuchet MS"/>
                  <a:cs typeface="Trebuchet MS"/>
                </a:rPr>
                <a:t>Then</a:t>
              </a:r>
              <a:r>
                <a:rPr sz="2294" spc="-202" dirty="0">
                  <a:solidFill>
                    <a:prstClr val="black"/>
                  </a:solidFill>
                  <a:latin typeface="Trebuchet MS"/>
                  <a:cs typeface="Trebuchet MS"/>
                </a:rPr>
                <a:t> </a:t>
              </a:r>
              <a:r>
                <a:rPr sz="2294" spc="-101" dirty="0">
                  <a:solidFill>
                    <a:prstClr val="black"/>
                  </a:solidFill>
                  <a:latin typeface="Trebuchet MS"/>
                  <a:cs typeface="Trebuchet MS"/>
                </a:rPr>
                <a:t>for</a:t>
              </a:r>
              <a:r>
                <a:rPr sz="2294" spc="-202" dirty="0">
                  <a:solidFill>
                    <a:prstClr val="black"/>
                  </a:solidFill>
                  <a:latin typeface="Trebuchet MS"/>
                  <a:cs typeface="Trebuchet MS"/>
                </a:rPr>
                <a:t> </a:t>
              </a:r>
              <a:r>
                <a:rPr sz="2294" spc="-110" dirty="0">
                  <a:solidFill>
                    <a:prstClr val="black"/>
                  </a:solidFill>
                  <a:latin typeface="Trebuchet MS"/>
                  <a:cs typeface="Trebuchet MS"/>
                </a:rPr>
                <a:t>a</a:t>
              </a:r>
              <a:r>
                <a:rPr sz="2294" spc="-202" dirty="0">
                  <a:solidFill>
                    <a:prstClr val="black"/>
                  </a:solidFill>
                  <a:latin typeface="Trebuchet MS"/>
                  <a:cs typeface="Trebuchet MS"/>
                </a:rPr>
                <a:t> </a:t>
              </a:r>
              <a:r>
                <a:rPr sz="2294" spc="-128" dirty="0">
                  <a:solidFill>
                    <a:prstClr val="black"/>
                  </a:solidFill>
                  <a:latin typeface="Trebuchet MS"/>
                  <a:cs typeface="Trebuchet MS"/>
                </a:rPr>
                <a:t>center</a:t>
              </a:r>
              <a:r>
                <a:rPr sz="2294" spc="-202" dirty="0">
                  <a:solidFill>
                    <a:prstClr val="black"/>
                  </a:solidFill>
                  <a:latin typeface="Trebuchet MS"/>
                  <a:cs typeface="Trebuchet MS"/>
                </a:rPr>
                <a:t> </a:t>
              </a:r>
              <a:r>
                <a:rPr sz="2294" spc="-84" dirty="0">
                  <a:solidFill>
                    <a:prstClr val="black"/>
                  </a:solidFill>
                  <a:latin typeface="Trebuchet MS"/>
                  <a:cs typeface="Trebuchet MS"/>
                </a:rPr>
                <a:t>word</a:t>
              </a:r>
              <a:r>
                <a:rPr sz="2294" spc="-199" dirty="0">
                  <a:solidFill>
                    <a:prstClr val="black"/>
                  </a:solidFill>
                  <a:latin typeface="Trebuchet MS"/>
                  <a:cs typeface="Trebuchet MS"/>
                </a:rPr>
                <a:t> </a:t>
              </a:r>
              <a:r>
                <a:rPr sz="2294" i="1" spc="-101" dirty="0">
                  <a:solidFill>
                    <a:prstClr val="black"/>
                  </a:solidFill>
                  <a:latin typeface="Trebuchet MS"/>
                  <a:cs typeface="Trebuchet MS"/>
                </a:rPr>
                <a:t>c</a:t>
              </a:r>
              <a:r>
                <a:rPr sz="2294" i="1" spc="-199" dirty="0">
                  <a:solidFill>
                    <a:prstClr val="black"/>
                  </a:solidFill>
                  <a:latin typeface="Trebuchet MS"/>
                  <a:cs typeface="Trebuchet MS"/>
                </a:rPr>
                <a:t> </a:t>
              </a:r>
              <a:r>
                <a:rPr sz="2294" spc="-88" dirty="0">
                  <a:solidFill>
                    <a:prstClr val="black"/>
                  </a:solidFill>
                  <a:latin typeface="Trebuchet MS"/>
                  <a:cs typeface="Trebuchet MS"/>
                </a:rPr>
                <a:t>and</a:t>
              </a:r>
              <a:r>
                <a:rPr sz="2294" spc="-199" dirty="0">
                  <a:solidFill>
                    <a:prstClr val="black"/>
                  </a:solidFill>
                  <a:latin typeface="Trebuchet MS"/>
                  <a:cs typeface="Trebuchet MS"/>
                </a:rPr>
                <a:t> </a:t>
              </a:r>
              <a:r>
                <a:rPr sz="2294" spc="-110" dirty="0">
                  <a:solidFill>
                    <a:prstClr val="black"/>
                  </a:solidFill>
                  <a:latin typeface="Trebuchet MS"/>
                  <a:cs typeface="Trebuchet MS"/>
                </a:rPr>
                <a:t>a</a:t>
              </a:r>
              <a:r>
                <a:rPr sz="2294" spc="-202" dirty="0">
                  <a:solidFill>
                    <a:prstClr val="black"/>
                  </a:solidFill>
                  <a:latin typeface="Trebuchet MS"/>
                  <a:cs typeface="Trebuchet MS"/>
                </a:rPr>
                <a:t> </a:t>
              </a:r>
              <a:r>
                <a:rPr sz="2294" spc="-128" dirty="0">
                  <a:solidFill>
                    <a:prstClr val="black"/>
                  </a:solidFill>
                  <a:latin typeface="Trebuchet MS"/>
                  <a:cs typeface="Trebuchet MS"/>
                </a:rPr>
                <a:t>context</a:t>
              </a:r>
              <a:r>
                <a:rPr sz="2294" spc="-202" dirty="0">
                  <a:solidFill>
                    <a:prstClr val="black"/>
                  </a:solidFill>
                  <a:latin typeface="Trebuchet MS"/>
                  <a:cs typeface="Trebuchet MS"/>
                </a:rPr>
                <a:t> </a:t>
              </a:r>
              <a:r>
                <a:rPr sz="2294" spc="-84" dirty="0">
                  <a:solidFill>
                    <a:prstClr val="black"/>
                  </a:solidFill>
                  <a:latin typeface="Trebuchet MS"/>
                  <a:cs typeface="Trebuchet MS"/>
                </a:rPr>
                <a:t>word</a:t>
              </a:r>
              <a:r>
                <a:rPr sz="2294" spc="-207" dirty="0">
                  <a:solidFill>
                    <a:prstClr val="black"/>
                  </a:solidFill>
                  <a:latin typeface="Trebuchet MS"/>
                  <a:cs typeface="Trebuchet MS"/>
                </a:rPr>
                <a:t> </a:t>
              </a:r>
              <a:r>
                <a:rPr sz="2294" i="1" spc="-150" dirty="0">
                  <a:solidFill>
                    <a:prstClr val="black"/>
                  </a:solidFill>
                  <a:latin typeface="Trebuchet MS"/>
                  <a:cs typeface="Trebuchet MS"/>
                </a:rPr>
                <a:t>o</a:t>
              </a:r>
              <a:r>
                <a:rPr sz="2294" spc="-150" dirty="0">
                  <a:solidFill>
                    <a:prstClr val="black"/>
                  </a:solidFill>
                  <a:latin typeface="Trebuchet MS"/>
                  <a:cs typeface="Trebuchet MS"/>
                </a:rPr>
                <a:t>:</a:t>
              </a:r>
              <a:endParaRPr sz="2294" dirty="0">
                <a:solidFill>
                  <a:prstClr val="black"/>
                </a:solidFill>
                <a:latin typeface="Trebuchet MS"/>
                <a:cs typeface="Trebuchet MS"/>
              </a:endParaRPr>
            </a:p>
          </p:txBody>
        </p:sp>
        <p:pic>
          <p:nvPicPr>
            <p:cNvPr id="22" name="Picture 21">
              <a:extLst>
                <a:ext uri="{FF2B5EF4-FFF2-40B4-BE49-F238E27FC236}">
                  <a16:creationId xmlns:a16="http://schemas.microsoft.com/office/drawing/2014/main" id="{4DF4D763-5EB3-472B-B591-30BA0300FB2C}"/>
                </a:ext>
              </a:extLst>
            </p:cNvPr>
            <p:cNvPicPr>
              <a:picLocks noChangeAspect="1"/>
            </p:cNvPicPr>
            <p:nvPr/>
          </p:nvPicPr>
          <p:blipFill>
            <a:blip r:embed="rId2"/>
            <a:stretch>
              <a:fillRect/>
            </a:stretch>
          </p:blipFill>
          <p:spPr>
            <a:xfrm>
              <a:off x="4132682" y="5423551"/>
              <a:ext cx="3926636" cy="996300"/>
            </a:xfrm>
            <a:prstGeom prst="rect">
              <a:avLst/>
            </a:prstGeom>
          </p:spPr>
        </p:pic>
        <p:pic>
          <p:nvPicPr>
            <p:cNvPr id="23" name="Picture 22">
              <a:extLst>
                <a:ext uri="{FF2B5EF4-FFF2-40B4-BE49-F238E27FC236}">
                  <a16:creationId xmlns:a16="http://schemas.microsoft.com/office/drawing/2014/main" id="{AA3D43D7-44C1-4611-A94B-C5E324C88150}"/>
                </a:ext>
              </a:extLst>
            </p:cNvPr>
            <p:cNvPicPr>
              <a:picLocks noChangeAspect="1"/>
            </p:cNvPicPr>
            <p:nvPr/>
          </p:nvPicPr>
          <p:blipFill>
            <a:blip r:embed="rId3"/>
            <a:stretch>
              <a:fillRect/>
            </a:stretch>
          </p:blipFill>
          <p:spPr>
            <a:xfrm>
              <a:off x="2911420" y="1716428"/>
              <a:ext cx="6369160" cy="1209016"/>
            </a:xfrm>
            <a:prstGeom prst="rect">
              <a:avLst/>
            </a:prstGeom>
          </p:spPr>
        </p:pic>
        <p:sp>
          <p:nvSpPr>
            <p:cNvPr id="24" name="TextBox 23">
              <a:extLst>
                <a:ext uri="{FF2B5EF4-FFF2-40B4-BE49-F238E27FC236}">
                  <a16:creationId xmlns:a16="http://schemas.microsoft.com/office/drawing/2014/main" id="{5FB45084-88F7-4FF5-91C0-2B5D6A99629C}"/>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8889" y="59584"/>
            <a:ext cx="7541211" cy="1230111"/>
          </a:xfrm>
          <a:prstGeom prst="rect">
            <a:avLst/>
          </a:prstGeom>
        </p:spPr>
        <p:txBody>
          <a:bodyPr vert="horz" lIns="91440" tIns="45720" rIns="91440" bIns="45720" rtlCol="0" anchor="ctr">
            <a:normAutofit/>
          </a:bodyPr>
          <a:lstStyle/>
          <a:p>
            <a:r>
              <a:rPr dirty="0"/>
              <a:t>Word2</a:t>
            </a:r>
            <a:r>
              <a:rPr lang="en-US" dirty="0"/>
              <a:t>V</a:t>
            </a:r>
            <a:r>
              <a:rPr dirty="0"/>
              <a:t>ec: prediction function</a:t>
            </a:r>
          </a:p>
        </p:txBody>
      </p:sp>
      <p:grpSp>
        <p:nvGrpSpPr>
          <p:cNvPr id="3" name="Group 2">
            <a:extLst>
              <a:ext uri="{FF2B5EF4-FFF2-40B4-BE49-F238E27FC236}">
                <a16:creationId xmlns:a16="http://schemas.microsoft.com/office/drawing/2014/main" id="{882BD9BD-F28F-4671-B3AF-FC9A6A415D19}"/>
              </a:ext>
            </a:extLst>
          </p:cNvPr>
          <p:cNvGrpSpPr/>
          <p:nvPr/>
        </p:nvGrpSpPr>
        <p:grpSpPr>
          <a:xfrm>
            <a:off x="221428" y="1152143"/>
            <a:ext cx="8198672" cy="5705857"/>
            <a:chOff x="1524000" y="1152144"/>
            <a:chExt cx="8198672" cy="5705857"/>
          </a:xfrm>
        </p:grpSpPr>
        <p:sp>
          <p:nvSpPr>
            <p:cNvPr id="21" name="object 21"/>
            <p:cNvSpPr txBox="1"/>
            <p:nvPr/>
          </p:nvSpPr>
          <p:spPr>
            <a:xfrm>
              <a:off x="2132928" y="4443582"/>
              <a:ext cx="7589744" cy="1735759"/>
            </a:xfrm>
            <a:prstGeom prst="rect">
              <a:avLst/>
            </a:prstGeom>
          </p:spPr>
          <p:txBody>
            <a:bodyPr vert="horz" wrap="square" lIns="0" tIns="33618" rIns="0" bIns="0" rtlCol="0">
              <a:spAutoFit/>
            </a:bodyPr>
            <a:lstStyle/>
            <a:p>
              <a:pPr marL="355806" marR="26896" indent="-322747" defTabSz="806867">
                <a:lnSpc>
                  <a:spcPts val="2647"/>
                </a:lnSpc>
                <a:spcBef>
                  <a:spcPts val="265"/>
                </a:spcBef>
                <a:buClr>
                  <a:srgbClr val="CC0000"/>
                </a:buClr>
                <a:buFont typeface="Times New Roman"/>
                <a:buChar char="•"/>
                <a:tabLst>
                  <a:tab pos="355806" algn="l"/>
                  <a:tab pos="356366" algn="l"/>
                </a:tabLst>
                <a:defRPr/>
              </a:pPr>
              <a:r>
                <a:rPr sz="2294" spc="-137" dirty="0">
                  <a:solidFill>
                    <a:prstClr val="black"/>
                  </a:solidFill>
                  <a:latin typeface="Trebuchet MS"/>
                  <a:cs typeface="Trebuchet MS"/>
                </a:rPr>
                <a:t>The</a:t>
              </a:r>
              <a:r>
                <a:rPr sz="2294" spc="-194" dirty="0">
                  <a:solidFill>
                    <a:prstClr val="black"/>
                  </a:solidFill>
                  <a:latin typeface="Trebuchet MS"/>
                  <a:cs typeface="Trebuchet MS"/>
                </a:rPr>
                <a:t> </a:t>
              </a:r>
              <a:r>
                <a:rPr sz="2294" spc="-115" dirty="0">
                  <a:solidFill>
                    <a:prstClr val="black"/>
                  </a:solidFill>
                  <a:latin typeface="Trebuchet MS"/>
                  <a:cs typeface="Trebuchet MS"/>
                </a:rPr>
                <a:t>softmax</a:t>
              </a:r>
              <a:r>
                <a:rPr sz="2294" spc="-199" dirty="0">
                  <a:solidFill>
                    <a:prstClr val="black"/>
                  </a:solidFill>
                  <a:latin typeface="Trebuchet MS"/>
                  <a:cs typeface="Trebuchet MS"/>
                </a:rPr>
                <a:t> </a:t>
              </a:r>
              <a:r>
                <a:rPr sz="2294" spc="-110" dirty="0">
                  <a:solidFill>
                    <a:prstClr val="black"/>
                  </a:solidFill>
                  <a:latin typeface="Trebuchet MS"/>
                  <a:cs typeface="Trebuchet MS"/>
                </a:rPr>
                <a:t>function</a:t>
              </a:r>
              <a:r>
                <a:rPr sz="2294" spc="-194" dirty="0">
                  <a:solidFill>
                    <a:prstClr val="black"/>
                  </a:solidFill>
                  <a:latin typeface="Trebuchet MS"/>
                  <a:cs typeface="Trebuchet MS"/>
                </a:rPr>
                <a:t> </a:t>
              </a:r>
              <a:r>
                <a:rPr sz="2294" spc="-93" dirty="0">
                  <a:solidFill>
                    <a:prstClr val="black"/>
                  </a:solidFill>
                  <a:latin typeface="Trebuchet MS"/>
                  <a:cs typeface="Trebuchet MS"/>
                </a:rPr>
                <a:t>maps</a:t>
              </a:r>
              <a:r>
                <a:rPr sz="2294" spc="-199" dirty="0">
                  <a:solidFill>
                    <a:prstClr val="black"/>
                  </a:solidFill>
                  <a:latin typeface="Trebuchet MS"/>
                  <a:cs typeface="Trebuchet MS"/>
                </a:rPr>
                <a:t> </a:t>
              </a:r>
              <a:r>
                <a:rPr sz="2294" spc="-119" dirty="0">
                  <a:solidFill>
                    <a:prstClr val="black"/>
                  </a:solidFill>
                  <a:latin typeface="Trebuchet MS"/>
                  <a:cs typeface="Trebuchet MS"/>
                </a:rPr>
                <a:t>arbitrary</a:t>
              </a:r>
              <a:r>
                <a:rPr sz="2294" spc="-194" dirty="0">
                  <a:solidFill>
                    <a:prstClr val="black"/>
                  </a:solidFill>
                  <a:latin typeface="Trebuchet MS"/>
                  <a:cs typeface="Trebuchet MS"/>
                </a:rPr>
                <a:t> </a:t>
              </a:r>
              <a:r>
                <a:rPr sz="2294" spc="-106" dirty="0">
                  <a:solidFill>
                    <a:prstClr val="black"/>
                  </a:solidFill>
                  <a:latin typeface="Trebuchet MS"/>
                  <a:cs typeface="Trebuchet MS"/>
                </a:rPr>
                <a:t>values</a:t>
              </a:r>
              <a:r>
                <a:rPr sz="2294" spc="-199" dirty="0">
                  <a:solidFill>
                    <a:prstClr val="black"/>
                  </a:solidFill>
                  <a:latin typeface="Trebuchet MS"/>
                  <a:cs typeface="Trebuchet MS"/>
                </a:rPr>
                <a:t> </a:t>
              </a:r>
              <a:r>
                <a:rPr sz="2294" spc="-93" dirty="0">
                  <a:solidFill>
                    <a:prstClr val="black"/>
                  </a:solidFill>
                  <a:latin typeface="Trebuchet MS"/>
                  <a:cs typeface="Trebuchet MS"/>
                </a:rPr>
                <a:t>to</a:t>
              </a:r>
              <a:r>
                <a:rPr sz="2294" spc="-202" dirty="0">
                  <a:solidFill>
                    <a:prstClr val="black"/>
                  </a:solidFill>
                  <a:latin typeface="Trebuchet MS"/>
                  <a:cs typeface="Trebuchet MS"/>
                </a:rPr>
                <a:t> </a:t>
              </a:r>
              <a:r>
                <a:rPr sz="2294" spc="-110" dirty="0">
                  <a:solidFill>
                    <a:prstClr val="black"/>
                  </a:solidFill>
                  <a:latin typeface="Trebuchet MS"/>
                  <a:cs typeface="Trebuchet MS"/>
                </a:rPr>
                <a:t>a</a:t>
              </a:r>
              <a:r>
                <a:rPr sz="2294" spc="-194" dirty="0">
                  <a:solidFill>
                    <a:prstClr val="black"/>
                  </a:solidFill>
                  <a:latin typeface="Trebuchet MS"/>
                  <a:cs typeface="Trebuchet MS"/>
                </a:rPr>
                <a:t> </a:t>
              </a:r>
              <a:r>
                <a:rPr sz="2294" spc="-119" dirty="0">
                  <a:solidFill>
                    <a:prstClr val="black"/>
                  </a:solidFill>
                  <a:latin typeface="Trebuchet MS"/>
                  <a:cs typeface="Trebuchet MS"/>
                </a:rPr>
                <a:t>probability  </a:t>
              </a:r>
              <a:r>
                <a:rPr sz="2294" spc="-106" dirty="0">
                  <a:solidFill>
                    <a:prstClr val="black"/>
                  </a:solidFill>
                  <a:latin typeface="Trebuchet MS"/>
                  <a:cs typeface="Trebuchet MS"/>
                </a:rPr>
                <a:t>distribution</a:t>
              </a:r>
              <a:r>
                <a:rPr lang="en-US" sz="2294" spc="-106" dirty="0">
                  <a:solidFill>
                    <a:prstClr val="black"/>
                  </a:solidFill>
                  <a:latin typeface="Trebuchet MS"/>
                  <a:cs typeface="Trebuchet MS"/>
                </a:rPr>
                <a:t> p</a:t>
              </a:r>
              <a:r>
                <a:rPr lang="en-US" sz="2294" spc="-106" baseline="-25000" dirty="0">
                  <a:solidFill>
                    <a:prstClr val="black"/>
                  </a:solidFill>
                  <a:latin typeface="Trebuchet MS"/>
                  <a:cs typeface="Trebuchet MS"/>
                </a:rPr>
                <a:t>i</a:t>
              </a:r>
              <a:endParaRPr sz="2515" baseline="-25000" dirty="0">
                <a:solidFill>
                  <a:prstClr val="black"/>
                </a:solidFill>
                <a:latin typeface="DejaVu Serif"/>
                <a:cs typeface="DejaVu Serif"/>
              </a:endParaRPr>
            </a:p>
            <a:p>
              <a:pPr marL="679113" lvl="1" indent="-215725" defTabSz="806867">
                <a:spcBef>
                  <a:spcPts val="432"/>
                </a:spcBef>
                <a:buClr>
                  <a:srgbClr val="3A87FF"/>
                </a:buClr>
                <a:buFont typeface="Times New Roman"/>
                <a:buChar char="•"/>
                <a:tabLst>
                  <a:tab pos="678552" algn="l"/>
                  <a:tab pos="679113" algn="l"/>
                </a:tabLst>
                <a:defRPr/>
              </a:pPr>
              <a:r>
                <a:rPr sz="1853" spc="-124" dirty="0">
                  <a:solidFill>
                    <a:srgbClr val="BB57BE"/>
                  </a:solidFill>
                  <a:latin typeface="Trebuchet MS"/>
                  <a:cs typeface="Trebuchet MS"/>
                </a:rPr>
                <a:t>“max” </a:t>
              </a:r>
              <a:r>
                <a:rPr sz="1853" spc="-62" dirty="0">
                  <a:solidFill>
                    <a:prstClr val="black"/>
                  </a:solidFill>
                  <a:latin typeface="Trebuchet MS"/>
                  <a:cs typeface="Trebuchet MS"/>
                </a:rPr>
                <a:t>because </a:t>
              </a:r>
              <a:r>
                <a:rPr sz="1853" spc="-75" dirty="0">
                  <a:solidFill>
                    <a:prstClr val="black"/>
                  </a:solidFill>
                  <a:latin typeface="Trebuchet MS"/>
                  <a:cs typeface="Trebuchet MS"/>
                </a:rPr>
                <a:t>amplifies </a:t>
              </a:r>
              <a:r>
                <a:rPr sz="1853" spc="-71" dirty="0">
                  <a:solidFill>
                    <a:prstClr val="black"/>
                  </a:solidFill>
                  <a:latin typeface="Trebuchet MS"/>
                  <a:cs typeface="Trebuchet MS"/>
                </a:rPr>
                <a:t>probability </a:t>
              </a:r>
              <a:r>
                <a:rPr sz="1853" spc="-66" dirty="0">
                  <a:solidFill>
                    <a:prstClr val="black"/>
                  </a:solidFill>
                  <a:latin typeface="Trebuchet MS"/>
                  <a:cs typeface="Trebuchet MS"/>
                </a:rPr>
                <a:t>of </a:t>
              </a:r>
              <a:r>
                <a:rPr sz="1853" spc="-71" dirty="0">
                  <a:solidFill>
                    <a:prstClr val="black"/>
                  </a:solidFill>
                  <a:latin typeface="Trebuchet MS"/>
                  <a:cs typeface="Trebuchet MS"/>
                </a:rPr>
                <a:t>larges</a:t>
              </a:r>
              <a:r>
                <a:rPr lang="en-US" sz="1853" spc="-71" dirty="0">
                  <a:solidFill>
                    <a:prstClr val="black"/>
                  </a:solidFill>
                  <a:latin typeface="Trebuchet MS"/>
                  <a:cs typeface="Trebuchet MS"/>
                </a:rPr>
                <a:t>t x</a:t>
              </a:r>
              <a:r>
                <a:rPr lang="en-US" sz="1853" spc="-71" baseline="-25000" dirty="0">
                  <a:solidFill>
                    <a:prstClr val="black"/>
                  </a:solidFill>
                  <a:latin typeface="Trebuchet MS"/>
                  <a:cs typeface="Trebuchet MS"/>
                </a:rPr>
                <a:t>i</a:t>
              </a:r>
              <a:endParaRPr lang="en-US" sz="1853" spc="-353" baseline="-25000" dirty="0">
                <a:solidFill>
                  <a:prstClr val="black"/>
                </a:solidFill>
                <a:latin typeface="Trebuchet MS"/>
                <a:cs typeface="Trebuchet MS"/>
              </a:endParaRPr>
            </a:p>
            <a:p>
              <a:pPr marL="679113" lvl="1" indent="-215725" defTabSz="806867">
                <a:spcBef>
                  <a:spcPts val="432"/>
                </a:spcBef>
                <a:buClr>
                  <a:srgbClr val="3A87FF"/>
                </a:buClr>
                <a:buFont typeface="Times New Roman"/>
                <a:buChar char="•"/>
                <a:tabLst>
                  <a:tab pos="678552" algn="l"/>
                  <a:tab pos="679113" algn="l"/>
                </a:tabLst>
                <a:defRPr/>
              </a:pPr>
              <a:r>
                <a:rPr lang="en-US" sz="1853" spc="-106" dirty="0">
                  <a:solidFill>
                    <a:srgbClr val="BB57BE"/>
                  </a:solidFill>
                  <a:latin typeface="Trebuchet MS"/>
                  <a:cs typeface="Trebuchet MS"/>
                </a:rPr>
                <a:t>“soft”</a:t>
              </a:r>
              <a:r>
                <a:rPr lang="en-US" sz="1853" spc="-128" dirty="0">
                  <a:solidFill>
                    <a:srgbClr val="BB57BE"/>
                  </a:solidFill>
                  <a:latin typeface="Trebuchet MS"/>
                  <a:cs typeface="Trebuchet MS"/>
                </a:rPr>
                <a:t> </a:t>
              </a:r>
              <a:r>
                <a:rPr lang="en-US" sz="1853" spc="-62" dirty="0">
                  <a:solidFill>
                    <a:prstClr val="black"/>
                  </a:solidFill>
                  <a:latin typeface="Trebuchet MS"/>
                  <a:cs typeface="Trebuchet MS"/>
                </a:rPr>
                <a:t>because</a:t>
              </a:r>
              <a:r>
                <a:rPr lang="en-US" sz="1853" spc="-119" dirty="0">
                  <a:solidFill>
                    <a:prstClr val="black"/>
                  </a:solidFill>
                  <a:latin typeface="Trebuchet MS"/>
                  <a:cs typeface="Trebuchet MS"/>
                </a:rPr>
                <a:t> </a:t>
              </a:r>
              <a:r>
                <a:rPr lang="en-US" sz="1853" spc="-88" dirty="0">
                  <a:solidFill>
                    <a:prstClr val="black"/>
                  </a:solidFill>
                  <a:latin typeface="Trebuchet MS"/>
                  <a:cs typeface="Trebuchet MS"/>
                </a:rPr>
                <a:t>still</a:t>
              </a:r>
              <a:r>
                <a:rPr lang="en-US" sz="1853" spc="-128" dirty="0">
                  <a:solidFill>
                    <a:prstClr val="black"/>
                  </a:solidFill>
                  <a:latin typeface="Trebuchet MS"/>
                  <a:cs typeface="Trebuchet MS"/>
                </a:rPr>
                <a:t> </a:t>
              </a:r>
              <a:r>
                <a:rPr lang="en-US" sz="1853" spc="-44" dirty="0">
                  <a:solidFill>
                    <a:prstClr val="black"/>
                  </a:solidFill>
                  <a:latin typeface="Trebuchet MS"/>
                  <a:cs typeface="Trebuchet MS"/>
                </a:rPr>
                <a:t>assigns</a:t>
              </a:r>
              <a:r>
                <a:rPr lang="en-US" sz="1853" spc="-119" dirty="0">
                  <a:solidFill>
                    <a:prstClr val="black"/>
                  </a:solidFill>
                  <a:latin typeface="Trebuchet MS"/>
                  <a:cs typeface="Trebuchet MS"/>
                </a:rPr>
                <a:t> </a:t>
              </a:r>
              <a:r>
                <a:rPr lang="en-US" sz="1853" spc="-40" dirty="0">
                  <a:solidFill>
                    <a:prstClr val="black"/>
                  </a:solidFill>
                  <a:latin typeface="Trebuchet MS"/>
                  <a:cs typeface="Trebuchet MS"/>
                </a:rPr>
                <a:t>some</a:t>
              </a:r>
              <a:r>
                <a:rPr lang="en-US" sz="1853" spc="-119" dirty="0">
                  <a:solidFill>
                    <a:prstClr val="black"/>
                  </a:solidFill>
                  <a:latin typeface="Trebuchet MS"/>
                  <a:cs typeface="Trebuchet MS"/>
                </a:rPr>
                <a:t> </a:t>
              </a:r>
              <a:r>
                <a:rPr lang="en-US" sz="1853" spc="-71" dirty="0">
                  <a:solidFill>
                    <a:prstClr val="black"/>
                  </a:solidFill>
                  <a:latin typeface="Trebuchet MS"/>
                  <a:cs typeface="Trebuchet MS"/>
                </a:rPr>
                <a:t>probability</a:t>
              </a:r>
              <a:r>
                <a:rPr lang="en-US" sz="1853" spc="-128" dirty="0">
                  <a:solidFill>
                    <a:prstClr val="black"/>
                  </a:solidFill>
                  <a:latin typeface="Trebuchet MS"/>
                  <a:cs typeface="Trebuchet MS"/>
                </a:rPr>
                <a:t> </a:t>
              </a:r>
              <a:r>
                <a:rPr lang="en-US" sz="1853" spc="-62" dirty="0">
                  <a:solidFill>
                    <a:prstClr val="black"/>
                  </a:solidFill>
                  <a:latin typeface="Trebuchet MS"/>
                  <a:cs typeface="Trebuchet MS"/>
                </a:rPr>
                <a:t>to</a:t>
              </a:r>
              <a:r>
                <a:rPr lang="en-US" sz="1853" spc="-124" dirty="0">
                  <a:solidFill>
                    <a:prstClr val="black"/>
                  </a:solidFill>
                  <a:latin typeface="Trebuchet MS"/>
                  <a:cs typeface="Trebuchet MS"/>
                </a:rPr>
                <a:t> </a:t>
              </a:r>
              <a:r>
                <a:rPr lang="en-US" sz="1853" spc="-71" dirty="0">
                  <a:solidFill>
                    <a:prstClr val="black"/>
                  </a:solidFill>
                  <a:latin typeface="Trebuchet MS"/>
                  <a:cs typeface="Trebuchet MS"/>
                </a:rPr>
                <a:t>smaller</a:t>
              </a:r>
              <a:r>
                <a:rPr lang="en-US" sz="1853" spc="-132" dirty="0">
                  <a:solidFill>
                    <a:prstClr val="black"/>
                  </a:solidFill>
                  <a:latin typeface="Trebuchet MS"/>
                  <a:cs typeface="Trebuchet MS"/>
                </a:rPr>
                <a:t> </a:t>
              </a:r>
              <a:r>
                <a:rPr lang="en-US" sz="2000" spc="-71" dirty="0">
                  <a:solidFill>
                    <a:prstClr val="black"/>
                  </a:solidFill>
                  <a:latin typeface="Trebuchet MS"/>
                  <a:cs typeface="Trebuchet MS"/>
                </a:rPr>
                <a:t>x</a:t>
              </a:r>
              <a:r>
                <a:rPr lang="en-US" sz="2000" spc="-71" baseline="-25000" dirty="0">
                  <a:solidFill>
                    <a:prstClr val="black"/>
                  </a:solidFill>
                  <a:latin typeface="Trebuchet MS"/>
                  <a:cs typeface="Trebuchet MS"/>
                </a:rPr>
                <a:t>i</a:t>
              </a:r>
              <a:endParaRPr lang="en-US" sz="1985" baseline="-16666" dirty="0">
                <a:solidFill>
                  <a:prstClr val="black"/>
                </a:solidFill>
                <a:latin typeface="DejaVu Serif"/>
                <a:cs typeface="DejaVu Serif"/>
              </a:endParaRPr>
            </a:p>
            <a:p>
              <a:pPr marL="679113" lvl="1" indent="-215725" defTabSz="806867">
                <a:spcBef>
                  <a:spcPts val="507"/>
                </a:spcBef>
                <a:buClr>
                  <a:srgbClr val="3A87FF"/>
                </a:buClr>
                <a:buFont typeface="Times New Roman"/>
                <a:buChar char="•"/>
                <a:tabLst>
                  <a:tab pos="678552" algn="l"/>
                  <a:tab pos="679113" algn="l"/>
                </a:tabLst>
                <a:defRPr/>
              </a:pPr>
              <a:r>
                <a:rPr sz="1853" spc="-71" dirty="0">
                  <a:solidFill>
                    <a:prstClr val="black"/>
                  </a:solidFill>
                  <a:latin typeface="Trebuchet MS"/>
                  <a:cs typeface="Trebuchet MS"/>
                </a:rPr>
                <a:t>Frequently </a:t>
              </a:r>
              <a:r>
                <a:rPr sz="1853" spc="-44" dirty="0">
                  <a:solidFill>
                    <a:prstClr val="black"/>
                  </a:solidFill>
                  <a:latin typeface="Trebuchet MS"/>
                  <a:cs typeface="Trebuchet MS"/>
                </a:rPr>
                <a:t>used </a:t>
              </a:r>
              <a:r>
                <a:rPr sz="1853" spc="-71" dirty="0">
                  <a:solidFill>
                    <a:prstClr val="black"/>
                  </a:solidFill>
                  <a:latin typeface="Trebuchet MS"/>
                  <a:cs typeface="Trebuchet MS"/>
                </a:rPr>
                <a:t>in </a:t>
              </a:r>
              <a:r>
                <a:rPr sz="1853" spc="-49" dirty="0">
                  <a:solidFill>
                    <a:prstClr val="black"/>
                  </a:solidFill>
                  <a:latin typeface="Trebuchet MS"/>
                  <a:cs typeface="Trebuchet MS"/>
                </a:rPr>
                <a:t>Deep</a:t>
              </a:r>
              <a:r>
                <a:rPr sz="1853" spc="-318" dirty="0">
                  <a:solidFill>
                    <a:prstClr val="black"/>
                  </a:solidFill>
                  <a:latin typeface="Trebuchet MS"/>
                  <a:cs typeface="Trebuchet MS"/>
                </a:rPr>
                <a:t> </a:t>
              </a:r>
              <a:r>
                <a:rPr sz="1853" spc="-71" dirty="0">
                  <a:solidFill>
                    <a:prstClr val="black"/>
                  </a:solidFill>
                  <a:latin typeface="Trebuchet MS"/>
                  <a:cs typeface="Trebuchet MS"/>
                </a:rPr>
                <a:t>Learning</a:t>
              </a:r>
              <a:endParaRPr sz="1853" dirty="0">
                <a:solidFill>
                  <a:prstClr val="black"/>
                </a:solidFill>
                <a:latin typeface="Trebuchet MS"/>
                <a:cs typeface="Trebuchet MS"/>
              </a:endParaRPr>
            </a:p>
          </p:txBody>
        </p:sp>
        <p:sp>
          <p:nvSpPr>
            <p:cNvPr id="25" name="object 25"/>
            <p:cNvSpPr txBox="1"/>
            <p:nvPr/>
          </p:nvSpPr>
          <p:spPr>
            <a:xfrm>
              <a:off x="2121722" y="3186485"/>
              <a:ext cx="7384116" cy="361531"/>
            </a:xfrm>
            <a:prstGeom prst="rect">
              <a:avLst/>
            </a:prstGeom>
          </p:spPr>
          <p:txBody>
            <a:bodyPr vert="horz" wrap="square" lIns="0" tIns="8404" rIns="0" bIns="0" rtlCol="0">
              <a:spAutoFit/>
            </a:bodyPr>
            <a:lstStyle/>
            <a:p>
              <a:pPr marL="367572" indent="-322747" defTabSz="806867">
                <a:buClr>
                  <a:srgbClr val="CC0000"/>
                </a:buClr>
                <a:buFont typeface="Times New Roman"/>
                <a:buChar char="•"/>
                <a:tabLst>
                  <a:tab pos="367012" algn="l"/>
                  <a:tab pos="367572" algn="l"/>
                </a:tabLst>
                <a:defRPr/>
              </a:pPr>
              <a:r>
                <a:rPr sz="2294" spc="-119" dirty="0">
                  <a:solidFill>
                    <a:prstClr val="black"/>
                  </a:solidFill>
                  <a:latin typeface="Trebuchet MS"/>
                  <a:cs typeface="Trebuchet MS"/>
                </a:rPr>
                <a:t>This </a:t>
              </a:r>
              <a:r>
                <a:rPr sz="2294" spc="-88" dirty="0">
                  <a:solidFill>
                    <a:prstClr val="black"/>
                  </a:solidFill>
                  <a:latin typeface="Trebuchet MS"/>
                  <a:cs typeface="Trebuchet MS"/>
                </a:rPr>
                <a:t>is an </a:t>
              </a:r>
              <a:r>
                <a:rPr sz="2294" spc="-128" dirty="0">
                  <a:solidFill>
                    <a:prstClr val="black"/>
                  </a:solidFill>
                  <a:latin typeface="Trebuchet MS"/>
                  <a:cs typeface="Trebuchet MS"/>
                </a:rPr>
                <a:t>example </a:t>
              </a:r>
              <a:r>
                <a:rPr sz="2294" spc="-97" dirty="0">
                  <a:solidFill>
                    <a:prstClr val="black"/>
                  </a:solidFill>
                  <a:latin typeface="Trebuchet MS"/>
                  <a:cs typeface="Trebuchet MS"/>
                </a:rPr>
                <a:t>of </a:t>
              </a:r>
              <a:r>
                <a:rPr sz="2294" spc="-115" dirty="0">
                  <a:solidFill>
                    <a:prstClr val="black"/>
                  </a:solidFill>
                  <a:latin typeface="Trebuchet MS"/>
                  <a:cs typeface="Trebuchet MS"/>
                </a:rPr>
                <a:t>the </a:t>
              </a:r>
              <a:r>
                <a:rPr sz="2294" b="1" spc="-128" dirty="0">
                  <a:solidFill>
                    <a:srgbClr val="BB57BE"/>
                  </a:solidFill>
                  <a:latin typeface="Trebuchet MS"/>
                  <a:cs typeface="Trebuchet MS"/>
                </a:rPr>
                <a:t>softmax </a:t>
              </a:r>
              <a:r>
                <a:rPr sz="2294" b="1" spc="-146" dirty="0">
                  <a:solidFill>
                    <a:srgbClr val="BB57BE"/>
                  </a:solidFill>
                  <a:latin typeface="Trebuchet MS"/>
                  <a:cs typeface="Trebuchet MS"/>
                </a:rPr>
                <a:t>function </a:t>
              </a:r>
              <a:r>
                <a:rPr sz="2294" spc="-101" dirty="0" err="1">
                  <a:solidFill>
                    <a:prstClr val="black"/>
                  </a:solidFill>
                  <a:latin typeface="DejaVu Serif"/>
                  <a:cs typeface="DejaVu Serif"/>
                </a:rPr>
                <a:t>ℝ</a:t>
              </a:r>
              <a:r>
                <a:rPr lang="en-US" sz="2515" spc="-152" baseline="27777" dirty="0" err="1">
                  <a:solidFill>
                    <a:prstClr val="black"/>
                  </a:solidFill>
                  <a:latin typeface="DejaVu Serif"/>
                  <a:cs typeface="DejaVu Serif"/>
                </a:rPr>
                <a:t>n</a:t>
              </a:r>
              <a:r>
                <a:rPr sz="2515" spc="-152" baseline="27777" dirty="0">
                  <a:solidFill>
                    <a:prstClr val="black"/>
                  </a:solidFill>
                  <a:latin typeface="DejaVu Serif"/>
                  <a:cs typeface="DejaVu Serif"/>
                </a:rPr>
                <a:t> </a:t>
              </a:r>
              <a:r>
                <a:rPr sz="2294" dirty="0">
                  <a:solidFill>
                    <a:prstClr val="black"/>
                  </a:solidFill>
                  <a:latin typeface="DejaVu Serif"/>
                  <a:cs typeface="DejaVu Serif"/>
                </a:rPr>
                <a:t>→</a:t>
              </a:r>
              <a:r>
                <a:rPr sz="2294" spc="-543" dirty="0">
                  <a:solidFill>
                    <a:prstClr val="black"/>
                  </a:solidFill>
                  <a:latin typeface="DejaVu Serif"/>
                  <a:cs typeface="DejaVu Serif"/>
                </a:rPr>
                <a:t> </a:t>
              </a:r>
              <a:r>
                <a:rPr sz="2294" spc="-101" dirty="0" err="1">
                  <a:solidFill>
                    <a:prstClr val="black"/>
                  </a:solidFill>
                  <a:latin typeface="DejaVu Serif"/>
                  <a:cs typeface="DejaVu Serif"/>
                </a:rPr>
                <a:t>ℝ</a:t>
              </a:r>
              <a:r>
                <a:rPr lang="en-US" sz="2515" spc="-152" baseline="27777" dirty="0" err="1">
                  <a:solidFill>
                    <a:prstClr val="black"/>
                  </a:solidFill>
                  <a:latin typeface="DejaVu Serif"/>
                  <a:cs typeface="DejaVu Serif"/>
                </a:rPr>
                <a:t>n</a:t>
              </a:r>
              <a:endParaRPr sz="2515" baseline="27777" dirty="0">
                <a:solidFill>
                  <a:prstClr val="black"/>
                </a:solidFill>
                <a:latin typeface="DejaVu Serif"/>
                <a:cs typeface="DejaVu Serif"/>
              </a:endParaRPr>
            </a:p>
          </p:txBody>
        </p:sp>
        <p:pic>
          <p:nvPicPr>
            <p:cNvPr id="34" name="Picture 33">
              <a:extLst>
                <a:ext uri="{FF2B5EF4-FFF2-40B4-BE49-F238E27FC236}">
                  <a16:creationId xmlns:a16="http://schemas.microsoft.com/office/drawing/2014/main" id="{006D2619-4D24-4ED5-9E81-5922E4C70A87}"/>
                </a:ext>
              </a:extLst>
            </p:cNvPr>
            <p:cNvPicPr>
              <a:picLocks noChangeAspect="1"/>
            </p:cNvPicPr>
            <p:nvPr/>
          </p:nvPicPr>
          <p:blipFill>
            <a:blip r:embed="rId2"/>
            <a:stretch>
              <a:fillRect/>
            </a:stretch>
          </p:blipFill>
          <p:spPr>
            <a:xfrm>
              <a:off x="2447790" y="1152144"/>
              <a:ext cx="7245415" cy="1892365"/>
            </a:xfrm>
            <a:prstGeom prst="rect">
              <a:avLst/>
            </a:prstGeom>
          </p:spPr>
        </p:pic>
        <p:pic>
          <p:nvPicPr>
            <p:cNvPr id="35" name="Picture 34">
              <a:extLst>
                <a:ext uri="{FF2B5EF4-FFF2-40B4-BE49-F238E27FC236}">
                  <a16:creationId xmlns:a16="http://schemas.microsoft.com/office/drawing/2014/main" id="{D862E701-0B8B-49EA-A80D-DED52F1F1EEE}"/>
                </a:ext>
              </a:extLst>
            </p:cNvPr>
            <p:cNvPicPr>
              <a:picLocks noChangeAspect="1"/>
            </p:cNvPicPr>
            <p:nvPr/>
          </p:nvPicPr>
          <p:blipFill>
            <a:blip r:embed="rId3"/>
            <a:stretch>
              <a:fillRect/>
            </a:stretch>
          </p:blipFill>
          <p:spPr>
            <a:xfrm>
              <a:off x="3981980" y="3665631"/>
              <a:ext cx="4066596" cy="678395"/>
            </a:xfrm>
            <a:prstGeom prst="rect">
              <a:avLst/>
            </a:prstGeom>
          </p:spPr>
        </p:pic>
        <p:sp>
          <p:nvSpPr>
            <p:cNvPr id="36" name="TextBox 35">
              <a:extLst>
                <a:ext uri="{FF2B5EF4-FFF2-40B4-BE49-F238E27FC236}">
                  <a16:creationId xmlns:a16="http://schemas.microsoft.com/office/drawing/2014/main" id="{FD5FFF38-AE86-48C2-AC08-ED5DE06A4208}"/>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Sequence Recurrence Models</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r>
              <a:rPr lang="en-US" dirty="0"/>
              <a:t>RNNs and LSTMs</a:t>
            </a:r>
          </a:p>
        </p:txBody>
      </p:sp>
    </p:spTree>
    <p:extLst>
      <p:ext uri="{BB962C8B-B14F-4D97-AF65-F5344CB8AC3E}">
        <p14:creationId xmlns:p14="http://schemas.microsoft.com/office/powerpoint/2010/main" val="2023174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240972" y="1906815"/>
            <a:ext cx="9118600" cy="1143000"/>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latin typeface="Karla" charset="0"/>
                <a:ea typeface="Karla" charset="0"/>
                <a:cs typeface="Karla" charset="0"/>
              </a:rPr>
              <a:t>See any issues with this traditional </a:t>
            </a:r>
            <a:r>
              <a:rPr lang="en-US" b="1" dirty="0">
                <a:solidFill>
                  <a:srgbClr val="C00000"/>
                </a:solidFill>
                <a:latin typeface="Karla" charset="0"/>
                <a:ea typeface="Karla" charset="0"/>
                <a:cs typeface="Karla" charset="0"/>
              </a:rPr>
              <a:t>seq2seq</a:t>
            </a:r>
            <a:r>
              <a:rPr lang="en-US" dirty="0">
                <a:latin typeface="Karla" charset="0"/>
                <a:ea typeface="Karla" charset="0"/>
                <a:cs typeface="Karla" charset="0"/>
              </a:rPr>
              <a:t> paradigm?</a:t>
            </a:r>
          </a:p>
        </p:txBody>
      </p:sp>
    </p:spTree>
    <p:extLst>
      <p:ext uri="{BB962C8B-B14F-4D97-AF65-F5344CB8AC3E}">
        <p14:creationId xmlns:p14="http://schemas.microsoft.com/office/powerpoint/2010/main" val="262535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5" name="Rectangle 4">
            <a:extLst>
              <a:ext uri="{FF2B5EF4-FFF2-40B4-BE49-F238E27FC236}">
                <a16:creationId xmlns:a16="http://schemas.microsoft.com/office/drawing/2014/main" id="{75D11EF6-154E-EB4A-8979-AADD592D543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02ACC2C-AA2F-9F44-863A-DF49222E6074}"/>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8F64091D-180B-B94E-955F-592A3102EBA6}"/>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FAD0C38A-3357-3746-96CF-D1F9059F694C}"/>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0" name="Group 9">
            <a:extLst>
              <a:ext uri="{FF2B5EF4-FFF2-40B4-BE49-F238E27FC236}">
                <a16:creationId xmlns:a16="http://schemas.microsoft.com/office/drawing/2014/main" id="{FB1AB73E-3E8E-4A4B-B863-167698964A59}"/>
              </a:ext>
            </a:extLst>
          </p:cNvPr>
          <p:cNvGrpSpPr/>
          <p:nvPr/>
        </p:nvGrpSpPr>
        <p:grpSpPr>
          <a:xfrm rot="16200000">
            <a:off x="1815592" y="3787459"/>
            <a:ext cx="1364224" cy="311369"/>
            <a:chOff x="2297660" y="4140835"/>
            <a:chExt cx="1364224" cy="311369"/>
          </a:xfrm>
        </p:grpSpPr>
        <p:sp>
          <p:nvSpPr>
            <p:cNvPr id="11" name="Rounded Rectangle 10">
              <a:extLst>
                <a:ext uri="{FF2B5EF4-FFF2-40B4-BE49-F238E27FC236}">
                  <a16:creationId xmlns:a16="http://schemas.microsoft.com/office/drawing/2014/main" id="{983B1CE7-88EB-3E45-B6EC-A53EB07DBA3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271A56C-A9E2-214A-8A6B-BF4D36796C5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2ED612-F0F0-6E40-96D7-8EB4C40C8BF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DE7601-E94E-9C46-8900-D26022F3617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0544B06-CDC4-334A-8FD6-0A14AEFE49C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F7E70C1-F6F5-9F4B-9729-8BD5A77E04D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Arrow 16">
            <a:extLst>
              <a:ext uri="{FF2B5EF4-FFF2-40B4-BE49-F238E27FC236}">
                <a16:creationId xmlns:a16="http://schemas.microsoft.com/office/drawing/2014/main" id="{C1B4E20E-399A-D440-BC98-F5650865B45E}"/>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44FF874-811D-D544-BB32-608831F81A0F}"/>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380A6EE-5A7D-0B40-B73E-731D6429490B}"/>
              </a:ext>
            </a:extLst>
          </p:cNvPr>
          <p:cNvGrpSpPr/>
          <p:nvPr/>
        </p:nvGrpSpPr>
        <p:grpSpPr>
          <a:xfrm rot="16200000">
            <a:off x="2897753" y="3787459"/>
            <a:ext cx="1364224" cy="311369"/>
            <a:chOff x="2297660" y="4140835"/>
            <a:chExt cx="1364224" cy="311369"/>
          </a:xfrm>
        </p:grpSpPr>
        <p:sp>
          <p:nvSpPr>
            <p:cNvPr id="20" name="Rounded Rectangle 19">
              <a:extLst>
                <a:ext uri="{FF2B5EF4-FFF2-40B4-BE49-F238E27FC236}">
                  <a16:creationId xmlns:a16="http://schemas.microsoft.com/office/drawing/2014/main" id="{496C1221-1F0B-164E-94CD-6866F5CACAD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C8C98C-F5A0-ED48-AC60-8F57EC1AB2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10CEB8-D109-0749-AADA-51C39A3D3C1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1B96DE-070A-0C4A-A803-15A758DC83FE}"/>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CF6D7C0-1209-4940-BC66-D760FF70659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3671B0-A05C-614A-A7CB-8D4606D65F9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ight Arrow 25">
            <a:extLst>
              <a:ext uri="{FF2B5EF4-FFF2-40B4-BE49-F238E27FC236}">
                <a16:creationId xmlns:a16="http://schemas.microsoft.com/office/drawing/2014/main" id="{A9988367-A293-4748-A577-E99A16D01EA3}"/>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C9D1A5A9-0F5C-2940-A1D7-547D8120D80F}"/>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53E99DE-AC7A-1142-8719-D7E018A7D313}"/>
              </a:ext>
            </a:extLst>
          </p:cNvPr>
          <p:cNvGrpSpPr/>
          <p:nvPr/>
        </p:nvGrpSpPr>
        <p:grpSpPr>
          <a:xfrm rot="16200000">
            <a:off x="3952512" y="3787459"/>
            <a:ext cx="1364224" cy="311369"/>
            <a:chOff x="2297660" y="4140835"/>
            <a:chExt cx="1364224" cy="311369"/>
          </a:xfrm>
        </p:grpSpPr>
        <p:sp>
          <p:nvSpPr>
            <p:cNvPr id="29" name="Rounded Rectangle 28">
              <a:extLst>
                <a:ext uri="{FF2B5EF4-FFF2-40B4-BE49-F238E27FC236}">
                  <a16:creationId xmlns:a16="http://schemas.microsoft.com/office/drawing/2014/main" id="{0A50A104-E728-4240-B18B-41ECCED8167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1A3503-FACE-B844-B4BD-01EEDD6A02D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2B2AE8E-7FCD-EE46-BF13-D757AEA96E3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88CBF3C-DD6A-8540-BEB3-158796D637F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0B54408-886A-9A43-B4C0-9D8BBC8420A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DBDBD97-AAF1-C645-B56E-2D5414D90F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ight Arrow 34">
            <a:extLst>
              <a:ext uri="{FF2B5EF4-FFF2-40B4-BE49-F238E27FC236}">
                <a16:creationId xmlns:a16="http://schemas.microsoft.com/office/drawing/2014/main" id="{D4F30C7D-8313-684D-9F76-9BAD74883E8E}"/>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494117BA-DFF4-9446-AE8A-ED2FFB121583}"/>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963AC9F-D7C8-A449-BE6D-42D2E164CEF4}"/>
              </a:ext>
            </a:extLst>
          </p:cNvPr>
          <p:cNvGrpSpPr/>
          <p:nvPr/>
        </p:nvGrpSpPr>
        <p:grpSpPr>
          <a:xfrm rot="16200000">
            <a:off x="5040756" y="3787458"/>
            <a:ext cx="1364224" cy="311369"/>
            <a:chOff x="2297660" y="4140835"/>
            <a:chExt cx="1364224" cy="311369"/>
          </a:xfrm>
        </p:grpSpPr>
        <p:sp>
          <p:nvSpPr>
            <p:cNvPr id="38" name="Rounded Rectangle 37">
              <a:extLst>
                <a:ext uri="{FF2B5EF4-FFF2-40B4-BE49-F238E27FC236}">
                  <a16:creationId xmlns:a16="http://schemas.microsoft.com/office/drawing/2014/main" id="{2F38AE35-AE3C-4D4A-B392-7DC4E3297AC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2FB7AF9-0F88-F349-A2D7-5F68F918A5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169F805-7036-4843-ADD8-84A2B8DA9B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CC46A2D-5A1A-0745-BDBC-378AA4ABA57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A0ED2D7-1FF9-1346-95C7-F6EC5B228FF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314F27-4548-BA40-8FC3-DB8AEB098EF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ight Arrow 43">
            <a:extLst>
              <a:ext uri="{FF2B5EF4-FFF2-40B4-BE49-F238E27FC236}">
                <a16:creationId xmlns:a16="http://schemas.microsoft.com/office/drawing/2014/main" id="{1DCCA4D8-68E9-C644-B377-F6D25E137AB2}"/>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16670B22-D2DD-4C47-9986-6980DAF7FB7A}"/>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5" name="Content Placeholder 2">
                <a:extLst>
                  <a:ext uri="{FF2B5EF4-FFF2-40B4-BE49-F238E27FC236}">
                    <a16:creationId xmlns:a16="http://schemas.microsoft.com/office/drawing/2014/main" id="{16670B22-D2DD-4C47-9986-6980DAF7FB7A}"/>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5E934F60-55D9-844E-96D9-FD1BBDD13E53}"/>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6" name="Content Placeholder 2">
                <a:extLst>
                  <a:ext uri="{FF2B5EF4-FFF2-40B4-BE49-F238E27FC236}">
                    <a16:creationId xmlns:a16="http://schemas.microsoft.com/office/drawing/2014/main" id="{5E934F60-55D9-844E-96D9-FD1BBDD13E53}"/>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CDDF77D7-DAC1-0143-89C2-715FF1312C47}"/>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7" name="Content Placeholder 2">
                <a:extLst>
                  <a:ext uri="{FF2B5EF4-FFF2-40B4-BE49-F238E27FC236}">
                    <a16:creationId xmlns:a16="http://schemas.microsoft.com/office/drawing/2014/main" id="{CDDF77D7-DAC1-0143-89C2-715FF1312C47}"/>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81514C55-6252-AA4E-A279-DB0156D6D74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8" name="Content Placeholder 2">
                <a:extLst>
                  <a:ext uri="{FF2B5EF4-FFF2-40B4-BE49-F238E27FC236}">
                    <a16:creationId xmlns:a16="http://schemas.microsoft.com/office/drawing/2014/main" id="{81514C55-6252-AA4E-A279-DB0156D6D74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49" name="Content Placeholder 2">
            <a:extLst>
              <a:ext uri="{FF2B5EF4-FFF2-40B4-BE49-F238E27FC236}">
                <a16:creationId xmlns:a16="http://schemas.microsoft.com/office/drawing/2014/main" id="{5B255C97-D769-704A-ACA6-29E8EC940FA0}"/>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0" name="Content Placeholder 2">
            <a:extLst>
              <a:ext uri="{FF2B5EF4-FFF2-40B4-BE49-F238E27FC236}">
                <a16:creationId xmlns:a16="http://schemas.microsoft.com/office/drawing/2014/main" id="{ACEF7634-F2F5-B749-91EC-F12B9AD83893}"/>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1" name="Content Placeholder 2">
            <a:extLst>
              <a:ext uri="{FF2B5EF4-FFF2-40B4-BE49-F238E27FC236}">
                <a16:creationId xmlns:a16="http://schemas.microsoft.com/office/drawing/2014/main" id="{F4627148-578C-F448-B561-20151AD5630A}"/>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2" name="Content Placeholder 2">
            <a:extLst>
              <a:ext uri="{FF2B5EF4-FFF2-40B4-BE49-F238E27FC236}">
                <a16:creationId xmlns:a16="http://schemas.microsoft.com/office/drawing/2014/main" id="{97D343C6-2032-1544-8481-8A76E48E57FD}"/>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53" name="Content Placeholder 2">
            <a:extLst>
              <a:ext uri="{FF2B5EF4-FFF2-40B4-BE49-F238E27FC236}">
                <a16:creationId xmlns:a16="http://schemas.microsoft.com/office/drawing/2014/main" id="{EE6DEC54-B34E-A04C-8C20-91B360FB86D7}"/>
              </a:ext>
            </a:extLst>
          </p:cNvPr>
          <p:cNvSpPr txBox="1">
            <a:spLocks/>
          </p:cNvSpPr>
          <p:nvPr/>
        </p:nvSpPr>
        <p:spPr>
          <a:xfrm>
            <a:off x="429825" y="1034024"/>
            <a:ext cx="6079832" cy="1244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dirty="0">
                <a:solidFill>
                  <a:srgbClr val="C00000"/>
                </a:solidFill>
                <a:latin typeface="Karla" charset="0"/>
                <a:ea typeface="Karla" charset="0"/>
                <a:cs typeface="Karla" charset="0"/>
              </a:rPr>
              <a:t>It’s crazy that the entire “meaning” of the 1</a:t>
            </a:r>
            <a:r>
              <a:rPr lang="en-US" sz="2000" baseline="30000" dirty="0">
                <a:solidFill>
                  <a:srgbClr val="C00000"/>
                </a:solidFill>
                <a:latin typeface="Karla" charset="0"/>
                <a:ea typeface="Karla" charset="0"/>
                <a:cs typeface="Karla" charset="0"/>
              </a:rPr>
              <a:t>st</a:t>
            </a:r>
            <a:r>
              <a:rPr lang="en-US" sz="2000" dirty="0">
                <a:solidFill>
                  <a:srgbClr val="C00000"/>
                </a:solidFill>
                <a:latin typeface="Karla" charset="0"/>
                <a:ea typeface="Karla" charset="0"/>
                <a:cs typeface="Karla" charset="0"/>
              </a:rPr>
              <a:t> sequence is expected to be packed into this one embedding, and that the </a:t>
            </a:r>
            <a:r>
              <a:rPr lang="en-US" sz="2000" dirty="0">
                <a:solidFill>
                  <a:srgbClr val="7030A0"/>
                </a:solidFill>
                <a:latin typeface="Karla" charset="0"/>
                <a:ea typeface="Karla" charset="0"/>
                <a:cs typeface="Karla" charset="0"/>
              </a:rPr>
              <a:t>encoder</a:t>
            </a:r>
            <a:r>
              <a:rPr lang="en-US" sz="2000" dirty="0">
                <a:solidFill>
                  <a:srgbClr val="C00000"/>
                </a:solidFill>
                <a:latin typeface="Karla" charset="0"/>
                <a:ea typeface="Karla" charset="0"/>
                <a:cs typeface="Karla" charset="0"/>
              </a:rPr>
              <a:t> then never interacts w/ the </a:t>
            </a:r>
            <a:r>
              <a:rPr lang="en-US" sz="2000" dirty="0">
                <a:solidFill>
                  <a:srgbClr val="7030A0"/>
                </a:solidFill>
                <a:latin typeface="Karla" charset="0"/>
                <a:ea typeface="Karla" charset="0"/>
                <a:cs typeface="Karla" charset="0"/>
              </a:rPr>
              <a:t>decoder</a:t>
            </a:r>
            <a:r>
              <a:rPr lang="en-US" sz="2000" dirty="0">
                <a:solidFill>
                  <a:srgbClr val="C00000"/>
                </a:solidFill>
                <a:latin typeface="Karla" charset="0"/>
                <a:ea typeface="Karla" charset="0"/>
                <a:cs typeface="Karla" charset="0"/>
              </a:rPr>
              <a:t> again. Hands free.</a:t>
            </a:r>
          </a:p>
        </p:txBody>
      </p:sp>
      <p:sp>
        <p:nvSpPr>
          <p:cNvPr id="54" name="Content Placeholder 2">
            <a:extLst>
              <a:ext uri="{FF2B5EF4-FFF2-40B4-BE49-F238E27FC236}">
                <a16:creationId xmlns:a16="http://schemas.microsoft.com/office/drawing/2014/main" id="{4FA41FEA-8211-934A-8B7B-92C018416C07}"/>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55" name="Group 54">
            <a:extLst>
              <a:ext uri="{FF2B5EF4-FFF2-40B4-BE49-F238E27FC236}">
                <a16:creationId xmlns:a16="http://schemas.microsoft.com/office/drawing/2014/main" id="{3BA4A378-DC19-314A-94AA-8EFF8A2C89C7}"/>
              </a:ext>
            </a:extLst>
          </p:cNvPr>
          <p:cNvGrpSpPr/>
          <p:nvPr/>
        </p:nvGrpSpPr>
        <p:grpSpPr>
          <a:xfrm rot="16200000">
            <a:off x="6427565" y="3810604"/>
            <a:ext cx="1364224" cy="311369"/>
            <a:chOff x="2297660" y="4140835"/>
            <a:chExt cx="1364224" cy="311369"/>
          </a:xfrm>
        </p:grpSpPr>
        <p:sp>
          <p:nvSpPr>
            <p:cNvPr id="56" name="Rounded Rectangle 55">
              <a:extLst>
                <a:ext uri="{FF2B5EF4-FFF2-40B4-BE49-F238E27FC236}">
                  <a16:creationId xmlns:a16="http://schemas.microsoft.com/office/drawing/2014/main" id="{A8153AFB-5030-D04C-8223-71F8F33D58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7" name="Oval 56">
              <a:extLst>
                <a:ext uri="{FF2B5EF4-FFF2-40B4-BE49-F238E27FC236}">
                  <a16:creationId xmlns:a16="http://schemas.microsoft.com/office/drawing/2014/main" id="{883A5F7D-6F89-BC49-9781-ACDD76C3FF58}"/>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8" name="Oval 57">
              <a:extLst>
                <a:ext uri="{FF2B5EF4-FFF2-40B4-BE49-F238E27FC236}">
                  <a16:creationId xmlns:a16="http://schemas.microsoft.com/office/drawing/2014/main" id="{02E6687A-5FF4-5F40-AB51-48F8374CD80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9" name="Oval 58">
              <a:extLst>
                <a:ext uri="{FF2B5EF4-FFF2-40B4-BE49-F238E27FC236}">
                  <a16:creationId xmlns:a16="http://schemas.microsoft.com/office/drawing/2014/main" id="{DC2E4A47-8F18-9F47-9A50-075241ACFB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0" name="Oval 59">
              <a:extLst>
                <a:ext uri="{FF2B5EF4-FFF2-40B4-BE49-F238E27FC236}">
                  <a16:creationId xmlns:a16="http://schemas.microsoft.com/office/drawing/2014/main" id="{D61D54C9-BBA6-884E-B412-C60307D6BD5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27AA92BB-5261-4C4D-9B99-41A3A6CDF319}"/>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2" name="Right Arrow 61">
            <a:extLst>
              <a:ext uri="{FF2B5EF4-FFF2-40B4-BE49-F238E27FC236}">
                <a16:creationId xmlns:a16="http://schemas.microsoft.com/office/drawing/2014/main" id="{1E2DB79C-0449-F246-87BB-8C5E52E26F0B}"/>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4A94C3BA-6413-6546-A24C-B99235DC7BA0}"/>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64" name="Group 63">
            <a:extLst>
              <a:ext uri="{FF2B5EF4-FFF2-40B4-BE49-F238E27FC236}">
                <a16:creationId xmlns:a16="http://schemas.microsoft.com/office/drawing/2014/main" id="{6A813FC1-3950-5840-A6BF-92ED05CE73F6}"/>
              </a:ext>
            </a:extLst>
          </p:cNvPr>
          <p:cNvGrpSpPr/>
          <p:nvPr/>
        </p:nvGrpSpPr>
        <p:grpSpPr>
          <a:xfrm rot="16200000">
            <a:off x="7509726" y="3810604"/>
            <a:ext cx="1364224" cy="311369"/>
            <a:chOff x="2297660" y="4140835"/>
            <a:chExt cx="1364224" cy="311369"/>
          </a:xfrm>
        </p:grpSpPr>
        <p:sp>
          <p:nvSpPr>
            <p:cNvPr id="65" name="Rounded Rectangle 64">
              <a:extLst>
                <a:ext uri="{FF2B5EF4-FFF2-40B4-BE49-F238E27FC236}">
                  <a16:creationId xmlns:a16="http://schemas.microsoft.com/office/drawing/2014/main" id="{A3DACFF9-154E-A045-BAA3-8A82B09EF00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68C3628C-0B8A-6947-9815-0AF07F3FF84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4D92E016-3AED-7946-9988-5BCB4A709DC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256592D3-15F5-5543-8E28-4AA16F60B6E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9" name="Oval 68">
              <a:extLst>
                <a:ext uri="{FF2B5EF4-FFF2-40B4-BE49-F238E27FC236}">
                  <a16:creationId xmlns:a16="http://schemas.microsoft.com/office/drawing/2014/main" id="{F77148B8-3D1A-3743-B2D3-CACA9F37312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0" name="Oval 69">
              <a:extLst>
                <a:ext uri="{FF2B5EF4-FFF2-40B4-BE49-F238E27FC236}">
                  <a16:creationId xmlns:a16="http://schemas.microsoft.com/office/drawing/2014/main" id="{EC759B61-E05A-2544-A76B-D33E16EE590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1" name="Right Arrow 70">
            <a:extLst>
              <a:ext uri="{FF2B5EF4-FFF2-40B4-BE49-F238E27FC236}">
                <a16:creationId xmlns:a16="http://schemas.microsoft.com/office/drawing/2014/main" id="{5A3C2A69-DAA8-4D42-95CF-B3FA6476AF54}"/>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F6D40B72-E288-F54B-9EB9-4BBD0150CD6C}"/>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3" name="Group 72">
            <a:extLst>
              <a:ext uri="{FF2B5EF4-FFF2-40B4-BE49-F238E27FC236}">
                <a16:creationId xmlns:a16="http://schemas.microsoft.com/office/drawing/2014/main" id="{E8615B9F-5B6A-E148-815C-1F5F3B545BB1}"/>
              </a:ext>
            </a:extLst>
          </p:cNvPr>
          <p:cNvGrpSpPr/>
          <p:nvPr/>
        </p:nvGrpSpPr>
        <p:grpSpPr>
          <a:xfrm rot="16200000">
            <a:off x="8564485" y="3810604"/>
            <a:ext cx="1364224" cy="311369"/>
            <a:chOff x="2297660" y="4140835"/>
            <a:chExt cx="1364224" cy="311369"/>
          </a:xfrm>
        </p:grpSpPr>
        <p:sp>
          <p:nvSpPr>
            <p:cNvPr id="74" name="Rounded Rectangle 73">
              <a:extLst>
                <a:ext uri="{FF2B5EF4-FFF2-40B4-BE49-F238E27FC236}">
                  <a16:creationId xmlns:a16="http://schemas.microsoft.com/office/drawing/2014/main" id="{3CFA0369-F7FC-894E-A4A2-5258C156387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10D6D7AC-5289-9943-A5A4-BA26068485B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044EFFCD-2771-AF4F-9C45-9036C6DC235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2302BABC-0D37-6F4D-9618-ECA784C7D99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8" name="Oval 77">
              <a:extLst>
                <a:ext uri="{FF2B5EF4-FFF2-40B4-BE49-F238E27FC236}">
                  <a16:creationId xmlns:a16="http://schemas.microsoft.com/office/drawing/2014/main" id="{2AEB327F-CB56-2244-9D8A-2B249151616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9" name="Oval 78">
              <a:extLst>
                <a:ext uri="{FF2B5EF4-FFF2-40B4-BE49-F238E27FC236}">
                  <a16:creationId xmlns:a16="http://schemas.microsoft.com/office/drawing/2014/main" id="{0D6FDF7F-2470-914A-89AF-66C02796D0B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80" name="Right Arrow 79">
            <a:extLst>
              <a:ext uri="{FF2B5EF4-FFF2-40B4-BE49-F238E27FC236}">
                <a16:creationId xmlns:a16="http://schemas.microsoft.com/office/drawing/2014/main" id="{D972BB91-C91A-0C42-A3FC-ECAC2357C801}"/>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C6C2A200-8ECA-EC40-9ADC-38D75D05BD89}"/>
              </a:ext>
            </a:extLst>
          </p:cNvPr>
          <p:cNvSpPr/>
          <p:nvPr/>
        </p:nvSpPr>
        <p:spPr>
          <a:xfrm>
            <a:off x="949933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2" name="Right Arrow 81">
            <a:extLst>
              <a:ext uri="{FF2B5EF4-FFF2-40B4-BE49-F238E27FC236}">
                <a16:creationId xmlns:a16="http://schemas.microsoft.com/office/drawing/2014/main" id="{83C622FD-9B28-DD46-ACA1-864205D43B55}"/>
              </a:ext>
            </a:extLst>
          </p:cNvPr>
          <p:cNvSpPr/>
          <p:nvPr/>
        </p:nvSpPr>
        <p:spPr>
          <a:xfrm rot="16200000">
            <a:off x="10050018"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8B42B1CD-95BA-1746-96D6-9F23EA670747}"/>
                  </a:ext>
                </a:extLst>
              </p:cNvPr>
              <p:cNvSpPr txBox="1">
                <a:spLocks/>
              </p:cNvSpPr>
              <p:nvPr/>
            </p:nvSpPr>
            <p:spPr>
              <a:xfrm>
                <a:off x="6943831" y="273125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8B42B1CD-95BA-1746-96D6-9F23EA670747}"/>
                  </a:ext>
                </a:extLst>
              </p:cNvPr>
              <p:cNvSpPr txBox="1">
                <a:spLocks noRot="1" noChangeAspect="1" noMove="1" noResize="1" noEditPoints="1" noAdjustHandles="1" noChangeArrowheads="1" noChangeShapeType="1" noTextEdit="1"/>
              </p:cNvSpPr>
              <p:nvPr/>
            </p:nvSpPr>
            <p:spPr>
              <a:xfrm>
                <a:off x="6943831" y="2731252"/>
                <a:ext cx="466367" cy="503588"/>
              </a:xfrm>
              <a:prstGeom prst="rect">
                <a:avLst/>
              </a:prstGeom>
              <a:blipFill>
                <a:blip r:embed="rId7"/>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7DF63BAE-FCE3-9E40-938D-1657193C6CD5}"/>
                  </a:ext>
                </a:extLst>
              </p:cNvPr>
              <p:cNvSpPr txBox="1">
                <a:spLocks/>
              </p:cNvSpPr>
              <p:nvPr/>
            </p:nvSpPr>
            <p:spPr>
              <a:xfrm>
                <a:off x="7978211" y="275531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7DF63BAE-FCE3-9E40-938D-1657193C6CD5}"/>
                  </a:ext>
                </a:extLst>
              </p:cNvPr>
              <p:cNvSpPr txBox="1">
                <a:spLocks noRot="1" noChangeAspect="1" noMove="1" noResize="1" noEditPoints="1" noAdjustHandles="1" noChangeArrowheads="1" noChangeShapeType="1" noTextEdit="1"/>
              </p:cNvSpPr>
              <p:nvPr/>
            </p:nvSpPr>
            <p:spPr>
              <a:xfrm>
                <a:off x="7978211" y="275531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CCB06809-D3F3-DB40-8AF5-FDEA7F9CBD88}"/>
                  </a:ext>
                </a:extLst>
              </p:cNvPr>
              <p:cNvSpPr txBox="1">
                <a:spLocks/>
              </p:cNvSpPr>
              <p:nvPr/>
            </p:nvSpPr>
            <p:spPr>
              <a:xfrm>
                <a:off x="9090814" y="275535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CCB06809-D3F3-DB40-8AF5-FDEA7F9CBD88}"/>
                  </a:ext>
                </a:extLst>
              </p:cNvPr>
              <p:cNvSpPr txBox="1">
                <a:spLocks noRot="1" noChangeAspect="1" noMove="1" noResize="1" noEditPoints="1" noAdjustHandles="1" noChangeArrowheads="1" noChangeShapeType="1" noTextEdit="1"/>
              </p:cNvSpPr>
              <p:nvPr/>
            </p:nvSpPr>
            <p:spPr>
              <a:xfrm>
                <a:off x="9090814" y="2755350"/>
                <a:ext cx="466367" cy="503588"/>
              </a:xfrm>
              <a:prstGeom prst="rect">
                <a:avLst/>
              </a:prstGeom>
              <a:blipFill>
                <a:blip r:embed="rId9"/>
                <a:stretch>
                  <a:fillRect l="-18421"/>
                </a:stretch>
              </a:blipFill>
            </p:spPr>
            <p:txBody>
              <a:bodyPr/>
              <a:lstStyle/>
              <a:p>
                <a:r>
                  <a:rPr lang="en-US">
                    <a:noFill/>
                  </a:rPr>
                  <a:t> </a:t>
                </a:r>
              </a:p>
            </p:txBody>
          </p:sp>
        </mc:Fallback>
      </mc:AlternateContent>
      <p:sp>
        <p:nvSpPr>
          <p:cNvPr id="86" name="Content Placeholder 2">
            <a:extLst>
              <a:ext uri="{FF2B5EF4-FFF2-40B4-BE49-F238E27FC236}">
                <a16:creationId xmlns:a16="http://schemas.microsoft.com/office/drawing/2014/main" id="{AE63A5CB-A28E-2048-8518-DC8590678330}"/>
              </a:ext>
            </a:extLst>
          </p:cNvPr>
          <p:cNvSpPr txBox="1">
            <a:spLocks/>
          </p:cNvSpPr>
          <p:nvPr/>
        </p:nvSpPr>
        <p:spPr>
          <a:xfrm>
            <a:off x="6632513" y="53528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87" name="Content Placeholder 2">
            <a:extLst>
              <a:ext uri="{FF2B5EF4-FFF2-40B4-BE49-F238E27FC236}">
                <a16:creationId xmlns:a16="http://schemas.microsoft.com/office/drawing/2014/main" id="{3A7A2610-68DC-B94F-9CA0-67E628A9E79B}"/>
              </a:ext>
            </a:extLst>
          </p:cNvPr>
          <p:cNvSpPr txBox="1">
            <a:spLocks/>
          </p:cNvSpPr>
          <p:nvPr/>
        </p:nvSpPr>
        <p:spPr>
          <a:xfrm>
            <a:off x="7553920" y="53201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88" name="Content Placeholder 2">
            <a:extLst>
              <a:ext uri="{FF2B5EF4-FFF2-40B4-BE49-F238E27FC236}">
                <a16:creationId xmlns:a16="http://schemas.microsoft.com/office/drawing/2014/main" id="{FDA422B2-3541-334C-B1F2-2822F5FEAB89}"/>
              </a:ext>
            </a:extLst>
          </p:cNvPr>
          <p:cNvSpPr txBox="1">
            <a:spLocks/>
          </p:cNvSpPr>
          <p:nvPr/>
        </p:nvSpPr>
        <p:spPr>
          <a:xfrm>
            <a:off x="8590711" y="53329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89" name="Content Placeholder 2">
            <a:extLst>
              <a:ext uri="{FF2B5EF4-FFF2-40B4-BE49-F238E27FC236}">
                <a16:creationId xmlns:a16="http://schemas.microsoft.com/office/drawing/2014/main" id="{0965120E-6158-6548-AFE3-050BC6D99DFE}"/>
              </a:ext>
            </a:extLst>
          </p:cNvPr>
          <p:cNvSpPr txBox="1">
            <a:spLocks/>
          </p:cNvSpPr>
          <p:nvPr/>
        </p:nvSpPr>
        <p:spPr>
          <a:xfrm>
            <a:off x="9713665" y="534577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0" name="Content Placeholder 2">
            <a:extLst>
              <a:ext uri="{FF2B5EF4-FFF2-40B4-BE49-F238E27FC236}">
                <a16:creationId xmlns:a16="http://schemas.microsoft.com/office/drawing/2014/main" id="{AAE58C77-C474-FB41-8C65-E232E1F37F07}"/>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grpSp>
        <p:nvGrpSpPr>
          <p:cNvPr id="91" name="Group 90">
            <a:extLst>
              <a:ext uri="{FF2B5EF4-FFF2-40B4-BE49-F238E27FC236}">
                <a16:creationId xmlns:a16="http://schemas.microsoft.com/office/drawing/2014/main" id="{7DFB047E-2C1F-BA4F-B7FA-F2D9A9968A68}"/>
              </a:ext>
            </a:extLst>
          </p:cNvPr>
          <p:cNvGrpSpPr/>
          <p:nvPr/>
        </p:nvGrpSpPr>
        <p:grpSpPr>
          <a:xfrm rot="16200000">
            <a:off x="9664555" y="3764006"/>
            <a:ext cx="1364224" cy="311369"/>
            <a:chOff x="2297660" y="4140835"/>
            <a:chExt cx="1364224" cy="311369"/>
          </a:xfrm>
        </p:grpSpPr>
        <p:sp>
          <p:nvSpPr>
            <p:cNvPr id="92" name="Rounded Rectangle 91">
              <a:extLst>
                <a:ext uri="{FF2B5EF4-FFF2-40B4-BE49-F238E27FC236}">
                  <a16:creationId xmlns:a16="http://schemas.microsoft.com/office/drawing/2014/main" id="{2F3FEC09-5A90-D040-8630-3EF5A1C3491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3" name="Oval 92">
              <a:extLst>
                <a:ext uri="{FF2B5EF4-FFF2-40B4-BE49-F238E27FC236}">
                  <a16:creationId xmlns:a16="http://schemas.microsoft.com/office/drawing/2014/main" id="{8453A195-0153-2E4D-B6CD-B51E4CF2461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4" name="Oval 93">
              <a:extLst>
                <a:ext uri="{FF2B5EF4-FFF2-40B4-BE49-F238E27FC236}">
                  <a16:creationId xmlns:a16="http://schemas.microsoft.com/office/drawing/2014/main" id="{23993B3C-5702-1048-A6C4-A0894688B14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5" name="Oval 94">
              <a:extLst>
                <a:ext uri="{FF2B5EF4-FFF2-40B4-BE49-F238E27FC236}">
                  <a16:creationId xmlns:a16="http://schemas.microsoft.com/office/drawing/2014/main" id="{51B74A67-94E6-094D-A726-236A66216DA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6" name="Oval 95">
              <a:extLst>
                <a:ext uri="{FF2B5EF4-FFF2-40B4-BE49-F238E27FC236}">
                  <a16:creationId xmlns:a16="http://schemas.microsoft.com/office/drawing/2014/main" id="{4FC484A3-2BAC-FA49-9E45-5180B2496E0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7" name="Oval 96">
              <a:extLst>
                <a:ext uri="{FF2B5EF4-FFF2-40B4-BE49-F238E27FC236}">
                  <a16:creationId xmlns:a16="http://schemas.microsoft.com/office/drawing/2014/main" id="{8BB75DE1-1D39-5E40-879A-BE85FF92856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D804EB50-627F-0042-A95C-A61FE2F4D7CF}"/>
                  </a:ext>
                </a:extLst>
              </p:cNvPr>
              <p:cNvSpPr txBox="1">
                <a:spLocks/>
              </p:cNvSpPr>
              <p:nvPr/>
            </p:nvSpPr>
            <p:spPr>
              <a:xfrm>
                <a:off x="10180820" y="269694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D804EB50-627F-0042-A95C-A61FE2F4D7CF}"/>
                  </a:ext>
                </a:extLst>
              </p:cNvPr>
              <p:cNvSpPr txBox="1">
                <a:spLocks noRot="1" noChangeAspect="1" noMove="1" noResize="1" noEditPoints="1" noAdjustHandles="1" noChangeArrowheads="1" noChangeShapeType="1" noTextEdit="1"/>
              </p:cNvSpPr>
              <p:nvPr/>
            </p:nvSpPr>
            <p:spPr>
              <a:xfrm>
                <a:off x="10180820" y="2696945"/>
                <a:ext cx="466367" cy="503588"/>
              </a:xfrm>
              <a:prstGeom prst="rect">
                <a:avLst/>
              </a:prstGeom>
              <a:blipFill>
                <a:blip r:embed="rId10"/>
                <a:stretch>
                  <a:fillRect l="-18919"/>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33EFA37D-3F76-9B40-ABBE-59F466213EDF}"/>
              </a:ext>
            </a:extLst>
          </p:cNvPr>
          <p:cNvSpPr/>
          <p:nvPr/>
        </p:nvSpPr>
        <p:spPr>
          <a:xfrm rot="16200000">
            <a:off x="11142573"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75851B24-7E63-B74D-B8E4-63B78FDDD03E}"/>
              </a:ext>
            </a:extLst>
          </p:cNvPr>
          <p:cNvGrpSpPr/>
          <p:nvPr/>
        </p:nvGrpSpPr>
        <p:grpSpPr>
          <a:xfrm rot="16200000">
            <a:off x="10757110" y="3764006"/>
            <a:ext cx="1364224" cy="311369"/>
            <a:chOff x="2297660" y="4140835"/>
            <a:chExt cx="1364224" cy="311369"/>
          </a:xfrm>
        </p:grpSpPr>
        <p:sp>
          <p:nvSpPr>
            <p:cNvPr id="101" name="Rounded Rectangle 100">
              <a:extLst>
                <a:ext uri="{FF2B5EF4-FFF2-40B4-BE49-F238E27FC236}">
                  <a16:creationId xmlns:a16="http://schemas.microsoft.com/office/drawing/2014/main" id="{1E5238F1-3E04-3F47-8285-40F9A5A7597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2" name="Oval 101">
              <a:extLst>
                <a:ext uri="{FF2B5EF4-FFF2-40B4-BE49-F238E27FC236}">
                  <a16:creationId xmlns:a16="http://schemas.microsoft.com/office/drawing/2014/main" id="{D2D57DFF-E80C-6D44-B5B5-53A2A2AA59A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3" name="Oval 102">
              <a:extLst>
                <a:ext uri="{FF2B5EF4-FFF2-40B4-BE49-F238E27FC236}">
                  <a16:creationId xmlns:a16="http://schemas.microsoft.com/office/drawing/2014/main" id="{881D7C3A-995E-6647-9C95-C26E6EA414D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4" name="Oval 103">
              <a:extLst>
                <a:ext uri="{FF2B5EF4-FFF2-40B4-BE49-F238E27FC236}">
                  <a16:creationId xmlns:a16="http://schemas.microsoft.com/office/drawing/2014/main" id="{619B3A4E-9DA5-1441-99A9-F1149B4E766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E2B7E2BF-FDC1-7C4D-B201-D3DD903124F5}"/>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2A5F0090-E4A9-8544-826E-E32D4C00CF1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7FDD0206-CACE-1241-9A8F-FC8E9AC6A630}"/>
                  </a:ext>
                </a:extLst>
              </p:cNvPr>
              <p:cNvSpPr txBox="1">
                <a:spLocks/>
              </p:cNvSpPr>
              <p:nvPr/>
            </p:nvSpPr>
            <p:spPr>
              <a:xfrm>
                <a:off x="11273375" y="269694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7FDD0206-CACE-1241-9A8F-FC8E9AC6A630}"/>
                  </a:ext>
                </a:extLst>
              </p:cNvPr>
              <p:cNvSpPr txBox="1">
                <a:spLocks noRot="1" noChangeAspect="1" noMove="1" noResize="1" noEditPoints="1" noAdjustHandles="1" noChangeArrowheads="1" noChangeShapeType="1" noTextEdit="1"/>
              </p:cNvSpPr>
              <p:nvPr/>
            </p:nvSpPr>
            <p:spPr>
              <a:xfrm>
                <a:off x="11273375" y="2696945"/>
                <a:ext cx="466367" cy="503588"/>
              </a:xfrm>
              <a:prstGeom prst="rect">
                <a:avLst/>
              </a:prstGeom>
              <a:blipFill>
                <a:blip r:embed="rId11"/>
                <a:stretch>
                  <a:fillRect l="-22222" b="-7317"/>
                </a:stretch>
              </a:blipFill>
            </p:spPr>
            <p:txBody>
              <a:bodyPr/>
              <a:lstStyle/>
              <a:p>
                <a:r>
                  <a:rPr lang="en-US">
                    <a:noFill/>
                  </a:rPr>
                  <a:t> </a:t>
                </a:r>
              </a:p>
            </p:txBody>
          </p:sp>
        </mc:Fallback>
      </mc:AlternateContent>
      <p:sp>
        <p:nvSpPr>
          <p:cNvPr id="108" name="Right Arrow 107">
            <a:extLst>
              <a:ext uri="{FF2B5EF4-FFF2-40B4-BE49-F238E27FC236}">
                <a16:creationId xmlns:a16="http://schemas.microsoft.com/office/drawing/2014/main" id="{08C07C42-5C89-9F46-B5A0-CAF079C2E653}"/>
              </a:ext>
            </a:extLst>
          </p:cNvPr>
          <p:cNvSpPr/>
          <p:nvPr/>
        </p:nvSpPr>
        <p:spPr>
          <a:xfrm>
            <a:off x="10614426" y="380154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Content Placeholder 2">
            <a:extLst>
              <a:ext uri="{FF2B5EF4-FFF2-40B4-BE49-F238E27FC236}">
                <a16:creationId xmlns:a16="http://schemas.microsoft.com/office/drawing/2014/main" id="{19CDA271-1160-6C40-8A20-63CF08BA2573}"/>
              </a:ext>
            </a:extLst>
          </p:cNvPr>
          <p:cNvSpPr txBox="1">
            <a:spLocks/>
          </p:cNvSpPr>
          <p:nvPr/>
        </p:nvSpPr>
        <p:spPr>
          <a:xfrm>
            <a:off x="10765845" y="53329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0" name="Right Arrow 109">
            <a:extLst>
              <a:ext uri="{FF2B5EF4-FFF2-40B4-BE49-F238E27FC236}">
                <a16:creationId xmlns:a16="http://schemas.microsoft.com/office/drawing/2014/main" id="{7F3A02CA-E266-FF42-80B2-5AEDDF892791}"/>
              </a:ext>
            </a:extLst>
          </p:cNvPr>
          <p:cNvSpPr/>
          <p:nvPr/>
        </p:nvSpPr>
        <p:spPr>
          <a:xfrm>
            <a:off x="6184540" y="3794233"/>
            <a:ext cx="713494"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306900" y="1851309"/>
            <a:ext cx="5993390" cy="544506"/>
            <a:chOff x="6233814" y="1623373"/>
            <a:chExt cx="5993390" cy="544506"/>
          </a:xfrm>
        </p:grpSpPr>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02D93CE6-3623-B544-9F17-0BC6B3596DD6}"/>
                    </a:ext>
                  </a:extLst>
                </p:cNvPr>
                <p:cNvSpPr txBox="1">
                  <a:spLocks/>
                </p:cNvSpPr>
                <p:nvPr/>
              </p:nvSpPr>
              <p:spPr>
                <a:xfrm>
                  <a:off x="6233814" y="162449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1" name="Content Placeholder 2">
                  <a:extLst>
                    <a:ext uri="{FF2B5EF4-FFF2-40B4-BE49-F238E27FC236}">
                      <a16:creationId xmlns:a16="http://schemas.microsoft.com/office/drawing/2014/main" xmlns:a14="http://schemas.microsoft.com/office/drawing/2010/main" xmlns="" id="{02D93CE6-3623-B544-9F17-0BC6B3596DD6}"/>
                    </a:ext>
                  </a:extLst>
                </p:cNvPr>
                <p:cNvSpPr txBox="1">
                  <a:spLocks noRot="1" noChangeAspect="1" noMove="1" noResize="1" noEditPoints="1" noAdjustHandles="1" noChangeArrowheads="1" noChangeShapeType="1" noTextEdit="1"/>
                </p:cNvSpPr>
                <p:nvPr/>
              </p:nvSpPr>
              <p:spPr>
                <a:xfrm>
                  <a:off x="6233814" y="1624494"/>
                  <a:ext cx="1576747" cy="50358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BB0DAD99-7C66-BF49-91D2-9C03DD3948FD}"/>
                    </a:ext>
                  </a:extLst>
                </p:cNvPr>
                <p:cNvSpPr txBox="1">
                  <a:spLocks/>
                </p:cNvSpPr>
                <p:nvPr/>
              </p:nvSpPr>
              <p:spPr>
                <a:xfrm>
                  <a:off x="7238039" y="162951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2" name="Content Placeholder 2">
                  <a:extLst>
                    <a:ext uri="{FF2B5EF4-FFF2-40B4-BE49-F238E27FC236}">
                      <a16:creationId xmlns:a16="http://schemas.microsoft.com/office/drawing/2014/main" xmlns:a14="http://schemas.microsoft.com/office/drawing/2010/main" xmlns="" id="{BB0DAD99-7C66-BF49-91D2-9C03DD3948FD}"/>
                    </a:ext>
                  </a:extLst>
                </p:cNvPr>
                <p:cNvSpPr txBox="1">
                  <a:spLocks noRot="1" noChangeAspect="1" noMove="1" noResize="1" noEditPoints="1" noAdjustHandles="1" noChangeArrowheads="1" noChangeShapeType="1" noTextEdit="1"/>
                </p:cNvSpPr>
                <p:nvPr/>
              </p:nvSpPr>
              <p:spPr>
                <a:xfrm>
                  <a:off x="7238039" y="1629510"/>
                  <a:ext cx="1576747" cy="50358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548410E5-A606-864D-AC31-B35BE1A2F16E}"/>
                    </a:ext>
                  </a:extLst>
                </p:cNvPr>
                <p:cNvSpPr txBox="1">
                  <a:spLocks/>
                </p:cNvSpPr>
                <p:nvPr/>
              </p:nvSpPr>
              <p:spPr>
                <a:xfrm>
                  <a:off x="8404931" y="162449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xmlns:a14="http://schemas.microsoft.com/office/drawing/2010/main" xmlns="" id="{548410E5-A606-864D-AC31-B35BE1A2F16E}"/>
                    </a:ext>
                  </a:extLst>
                </p:cNvPr>
                <p:cNvSpPr txBox="1">
                  <a:spLocks noRot="1" noChangeAspect="1" noMove="1" noResize="1" noEditPoints="1" noAdjustHandles="1" noChangeArrowheads="1" noChangeShapeType="1" noTextEdit="1"/>
                </p:cNvSpPr>
                <p:nvPr/>
              </p:nvSpPr>
              <p:spPr>
                <a:xfrm>
                  <a:off x="8404931" y="1624494"/>
                  <a:ext cx="1576747" cy="503588"/>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5D2994C5-AC51-C34F-82F2-68B2A0C26DC3}"/>
                    </a:ext>
                  </a:extLst>
                </p:cNvPr>
                <p:cNvSpPr txBox="1">
                  <a:spLocks/>
                </p:cNvSpPr>
                <p:nvPr/>
              </p:nvSpPr>
              <p:spPr>
                <a:xfrm>
                  <a:off x="9552826" y="162337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xmlns:a14="http://schemas.microsoft.com/office/drawing/2010/main" xmlns="" id="{5D2994C5-AC51-C34F-82F2-68B2A0C26DC3}"/>
                    </a:ext>
                  </a:extLst>
                </p:cNvPr>
                <p:cNvSpPr txBox="1">
                  <a:spLocks noRot="1" noChangeAspect="1" noMove="1" noResize="1" noEditPoints="1" noAdjustHandles="1" noChangeArrowheads="1" noChangeShapeType="1" noTextEdit="1"/>
                </p:cNvSpPr>
                <p:nvPr/>
              </p:nvSpPr>
              <p:spPr>
                <a:xfrm>
                  <a:off x="9552826" y="1623373"/>
                  <a:ext cx="1576747" cy="503588"/>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9E16BCDC-9C02-2E4E-9227-1E97388F0EEB}"/>
                    </a:ext>
                  </a:extLst>
                </p:cNvPr>
                <p:cNvSpPr txBox="1">
                  <a:spLocks/>
                </p:cNvSpPr>
                <p:nvPr/>
              </p:nvSpPr>
              <p:spPr>
                <a:xfrm>
                  <a:off x="10650457" y="166429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xmlns:a14="http://schemas.microsoft.com/office/drawing/2010/main" xmlns="" id="{9E16BCDC-9C02-2E4E-9227-1E97388F0EEB}"/>
                    </a:ext>
                  </a:extLst>
                </p:cNvPr>
                <p:cNvSpPr txBox="1">
                  <a:spLocks noRot="1" noChangeAspect="1" noMove="1" noResize="1" noEditPoints="1" noAdjustHandles="1" noChangeArrowheads="1" noChangeShapeType="1" noTextEdit="1"/>
                </p:cNvSpPr>
                <p:nvPr/>
              </p:nvSpPr>
              <p:spPr>
                <a:xfrm>
                  <a:off x="10650457" y="1664291"/>
                  <a:ext cx="1576747" cy="503588"/>
                </a:xfrm>
                <a:prstGeom prst="rect">
                  <a:avLst/>
                </a:prstGeom>
                <a:blipFill rotWithShape="0">
                  <a:blip r:embed="rId16"/>
                  <a:stretch>
                    <a:fillRect/>
                  </a:stretch>
                </a:blipFill>
              </p:spPr>
              <p:txBody>
                <a:bodyPr/>
                <a:lstStyle/>
                <a:p>
                  <a:r>
                    <a:rPr lang="en-US">
                      <a:noFill/>
                    </a:rPr>
                    <a:t> </a:t>
                  </a:r>
                </a:p>
              </p:txBody>
            </p:sp>
          </mc:Fallback>
        </mc:AlternateContent>
      </p:grpSp>
      <p:sp>
        <p:nvSpPr>
          <p:cNvPr id="117" name="Right Arrow 116">
            <a:extLst>
              <a:ext uri="{FF2B5EF4-FFF2-40B4-BE49-F238E27FC236}">
                <a16:creationId xmlns:a16="http://schemas.microsoft.com/office/drawing/2014/main" id="{EE39B8FE-E683-F94A-92E8-CD781B30BFD4}"/>
              </a:ext>
            </a:extLst>
          </p:cNvPr>
          <p:cNvSpPr/>
          <p:nvPr/>
        </p:nvSpPr>
        <p:spPr>
          <a:xfrm rot="16200000">
            <a:off x="6807954" y="246642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a:extLst>
              <a:ext uri="{FF2B5EF4-FFF2-40B4-BE49-F238E27FC236}">
                <a16:creationId xmlns:a16="http://schemas.microsoft.com/office/drawing/2014/main" id="{EE39B8FE-E683-F94A-92E8-CD781B30BFD4}"/>
              </a:ext>
            </a:extLst>
          </p:cNvPr>
          <p:cNvSpPr/>
          <p:nvPr/>
        </p:nvSpPr>
        <p:spPr>
          <a:xfrm rot="16200000">
            <a:off x="7875478" y="2432107"/>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EE39B8FE-E683-F94A-92E8-CD781B30BFD4}"/>
              </a:ext>
            </a:extLst>
          </p:cNvPr>
          <p:cNvSpPr/>
          <p:nvPr/>
        </p:nvSpPr>
        <p:spPr>
          <a:xfrm rot="16200000">
            <a:off x="9007394" y="242328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EE39B8FE-E683-F94A-92E8-CD781B30BFD4}"/>
              </a:ext>
            </a:extLst>
          </p:cNvPr>
          <p:cNvSpPr/>
          <p:nvPr/>
        </p:nvSpPr>
        <p:spPr>
          <a:xfrm rot="16200000">
            <a:off x="10119340" y="239719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ight Arrow 120">
            <a:extLst>
              <a:ext uri="{FF2B5EF4-FFF2-40B4-BE49-F238E27FC236}">
                <a16:creationId xmlns:a16="http://schemas.microsoft.com/office/drawing/2014/main" id="{EE39B8FE-E683-F94A-92E8-CD781B30BFD4}"/>
              </a:ext>
            </a:extLst>
          </p:cNvPr>
          <p:cNvSpPr/>
          <p:nvPr/>
        </p:nvSpPr>
        <p:spPr>
          <a:xfrm rot="16200000">
            <a:off x="11220524" y="2423287"/>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44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161142" y="1770789"/>
            <a:ext cx="10051143"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latin typeface="Karla" charset="0"/>
                <a:ea typeface="Karla" charset="0"/>
                <a:cs typeface="Karla" charset="0"/>
              </a:rPr>
              <a:t>Instead, what if the decoder, at each step, pays </a:t>
            </a:r>
            <a:r>
              <a:rPr lang="en-US" dirty="0">
                <a:solidFill>
                  <a:srgbClr val="C00000"/>
                </a:solidFill>
                <a:latin typeface="Karla" charset="0"/>
                <a:ea typeface="Karla" charset="0"/>
                <a:cs typeface="Karla" charset="0"/>
              </a:rPr>
              <a:t>attention</a:t>
            </a:r>
            <a:r>
              <a:rPr lang="en-US" dirty="0">
                <a:latin typeface="Karla" charset="0"/>
                <a:ea typeface="Karla" charset="0"/>
                <a:cs typeface="Karla" charset="0"/>
              </a:rPr>
              <a:t> to a </a:t>
            </a:r>
            <a:r>
              <a:rPr lang="en-US" i="1" dirty="0">
                <a:latin typeface="Karla" charset="0"/>
                <a:ea typeface="Karla" charset="0"/>
                <a:cs typeface="Karla" charset="0"/>
              </a:rPr>
              <a:t>distribution</a:t>
            </a:r>
            <a:r>
              <a:rPr lang="en-US" dirty="0">
                <a:latin typeface="Karla" charset="0"/>
                <a:ea typeface="Karla" charset="0"/>
                <a:cs typeface="Karla" charset="0"/>
              </a:rPr>
              <a:t> of all of the encoder’s hidden states?</a:t>
            </a:r>
          </a:p>
        </p:txBody>
      </p:sp>
    </p:spTree>
    <p:extLst>
      <p:ext uri="{BB962C8B-B14F-4D97-AF65-F5344CB8AC3E}">
        <p14:creationId xmlns:p14="http://schemas.microsoft.com/office/powerpoint/2010/main" val="2646201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FB7CC192-0802-0E49-BB36-8AADC778556A}"/>
                  </a:ext>
                </a:extLst>
              </p:cNvPr>
              <p:cNvSpPr txBox="1">
                <a:spLocks/>
              </p:cNvSpPr>
              <p:nvPr/>
            </p:nvSpPr>
            <p:spPr>
              <a:xfrm>
                <a:off x="2095059" y="2577069"/>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accent6">
                              <a:lumMod val="75000"/>
                            </a:schemeClr>
                          </a:solidFill>
                          <a:latin typeface="Cambria Math" panose="02040503050406030204" pitchFamily="18" charset="0"/>
                        </a:rPr>
                        <m:t>.4?</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FB7CC192-0802-0E49-BB36-8AADC778556A}"/>
                  </a:ext>
                </a:extLst>
              </p:cNvPr>
              <p:cNvSpPr txBox="1">
                <a:spLocks noRot="1" noChangeAspect="1" noMove="1" noResize="1" noEditPoints="1" noAdjustHandles="1" noChangeArrowheads="1" noChangeShapeType="1" noTextEdit="1"/>
              </p:cNvSpPr>
              <p:nvPr/>
            </p:nvSpPr>
            <p:spPr>
              <a:xfrm>
                <a:off x="2095059" y="2577069"/>
                <a:ext cx="812612"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37C626B4-6849-4E47-AE4F-9584D377C49F}"/>
                  </a:ext>
                </a:extLst>
              </p:cNvPr>
              <p:cNvSpPr txBox="1">
                <a:spLocks/>
              </p:cNvSpPr>
              <p:nvPr/>
            </p:nvSpPr>
            <p:spPr>
              <a:xfrm>
                <a:off x="3237602"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accent6">
                              <a:lumMod val="75000"/>
                            </a:schemeClr>
                          </a:solidFill>
                          <a:latin typeface="Cambria Math" panose="02040503050406030204" pitchFamily="18" charset="0"/>
                        </a:rPr>
                        <m:t>.3?</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37C626B4-6849-4E47-AE4F-9584D377C49F}"/>
                  </a:ext>
                </a:extLst>
              </p:cNvPr>
              <p:cNvSpPr txBox="1">
                <a:spLocks noRot="1" noChangeAspect="1" noMove="1" noResize="1" noEditPoints="1" noAdjustHandles="1" noChangeArrowheads="1" noChangeShapeType="1" noTextEdit="1"/>
              </p:cNvSpPr>
              <p:nvPr/>
            </p:nvSpPr>
            <p:spPr>
              <a:xfrm>
                <a:off x="3237602" y="2575121"/>
                <a:ext cx="812612"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5C6455DC-BBA3-CD4A-8BE1-8F007DD67CB7}"/>
                  </a:ext>
                </a:extLst>
              </p:cNvPr>
              <p:cNvSpPr txBox="1">
                <a:spLocks/>
              </p:cNvSpPr>
              <p:nvPr/>
            </p:nvSpPr>
            <p:spPr>
              <a:xfrm>
                <a:off x="4254804"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accent6">
                              <a:lumMod val="75000"/>
                            </a:schemeClr>
                          </a:solidFill>
                          <a:latin typeface="Cambria Math" panose="02040503050406030204" pitchFamily="18" charset="0"/>
                        </a:rPr>
                        <m:t>.</m:t>
                      </m:r>
                      <m:r>
                        <a:rPr lang="en-US" sz="2400" b="0" i="1" dirty="0" smtClean="0">
                          <a:solidFill>
                            <a:schemeClr val="accent6">
                              <a:lumMod val="75000"/>
                            </a:schemeClr>
                          </a:solidFill>
                          <a:latin typeface="Cambria Math" panose="02040503050406030204" pitchFamily="18" charset="0"/>
                        </a:rPr>
                        <m:t>1?</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5C6455DC-BBA3-CD4A-8BE1-8F007DD67CB7}"/>
                  </a:ext>
                </a:extLst>
              </p:cNvPr>
              <p:cNvSpPr txBox="1">
                <a:spLocks noRot="1" noChangeAspect="1" noMove="1" noResize="1" noEditPoints="1" noAdjustHandles="1" noChangeArrowheads="1" noChangeShapeType="1" noTextEdit="1"/>
              </p:cNvSpPr>
              <p:nvPr/>
            </p:nvSpPr>
            <p:spPr>
              <a:xfrm>
                <a:off x="4254804" y="2575121"/>
                <a:ext cx="812612"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84819D7-CC57-0641-8097-052A129EB7EA}"/>
                  </a:ext>
                </a:extLst>
              </p:cNvPr>
              <p:cNvSpPr txBox="1">
                <a:spLocks/>
              </p:cNvSpPr>
              <p:nvPr/>
            </p:nvSpPr>
            <p:spPr>
              <a:xfrm>
                <a:off x="5373940"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accent6">
                              <a:lumMod val="75000"/>
                            </a:schemeClr>
                          </a:solidFill>
                          <a:latin typeface="Cambria Math" panose="02040503050406030204" pitchFamily="18" charset="0"/>
                        </a:rPr>
                        <m:t>.</m:t>
                      </m:r>
                      <m:r>
                        <a:rPr lang="en-US" sz="2400" b="0" i="1" dirty="0" smtClean="0">
                          <a:solidFill>
                            <a:schemeClr val="accent6">
                              <a:lumMod val="75000"/>
                            </a:schemeClr>
                          </a:solidFill>
                          <a:latin typeface="Cambria Math" panose="02040503050406030204" pitchFamily="18" charset="0"/>
                        </a:rPr>
                        <m:t>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84819D7-CC57-0641-8097-052A129EB7EA}"/>
                  </a:ext>
                </a:extLst>
              </p:cNvPr>
              <p:cNvSpPr txBox="1">
                <a:spLocks noRot="1" noChangeAspect="1" noMove="1" noResize="1" noEditPoints="1" noAdjustHandles="1" noChangeArrowheads="1" noChangeShapeType="1" noTextEdit="1"/>
              </p:cNvSpPr>
              <p:nvPr/>
            </p:nvSpPr>
            <p:spPr>
              <a:xfrm>
                <a:off x="5373940" y="2575121"/>
                <a:ext cx="812612"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7"/>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9"/>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10"/>
                <a:stretch>
                  <a:fillRect l="-2703" r="-2703"/>
                </a:stretch>
              </a:blipFill>
            </p:spPr>
            <p:txBody>
              <a:bodyPr/>
              <a:lstStyle/>
              <a:p>
                <a:r>
                  <a:rPr lang="en-US">
                    <a:noFill/>
                  </a:rPr>
                  <a:t> </a:t>
                </a:r>
              </a:p>
            </p:txBody>
          </p:sp>
        </mc:Fallback>
      </mc:AlternateContent>
    </p:spTree>
    <p:extLst>
      <p:ext uri="{BB962C8B-B14F-4D97-AF65-F5344CB8AC3E}">
        <p14:creationId xmlns:p14="http://schemas.microsoft.com/office/powerpoint/2010/main" val="3888118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A797-98F5-45AE-A373-E6C735B52CF4}"/>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D45A149D-0B66-4D73-ABDE-932D87F4FD32}"/>
              </a:ext>
            </a:extLst>
          </p:cNvPr>
          <p:cNvSpPr>
            <a:spLocks noGrp="1"/>
          </p:cNvSpPr>
          <p:nvPr>
            <p:ph type="body" idx="1"/>
          </p:nvPr>
        </p:nvSpPr>
        <p:spPr/>
        <p:txBody>
          <a:bodyPr/>
          <a:lstStyle/>
          <a:p>
            <a:r>
              <a:rPr lang="en-US" dirty="0"/>
              <a:t>Till word2vec</a:t>
            </a:r>
          </a:p>
        </p:txBody>
      </p:sp>
    </p:spTree>
    <p:extLst>
      <p:ext uri="{BB962C8B-B14F-4D97-AF65-F5344CB8AC3E}">
        <p14:creationId xmlns:p14="http://schemas.microsoft.com/office/powerpoint/2010/main" val="207334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Tree>
    <p:extLst>
      <p:ext uri="{BB962C8B-B14F-4D97-AF65-F5344CB8AC3E}">
        <p14:creationId xmlns:p14="http://schemas.microsoft.com/office/powerpoint/2010/main" val="215257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169341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62079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0.3</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538810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4102692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E0538100-2107-4449-BEAD-B87A148DB6AD}"/>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71" name="Content Placeholder 2">
            <a:extLst>
              <a:ext uri="{FF2B5EF4-FFF2-40B4-BE49-F238E27FC236}">
                <a16:creationId xmlns:a16="http://schemas.microsoft.com/office/drawing/2014/main" id="{901C931B-1A69-BD44-8378-1E1629F44879}"/>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343351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8444327" y="5065633"/>
                <a:ext cx="3261418" cy="1037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b="0" i="1" smtClean="0">
                                  <a:latin typeface="Cambria Math" panose="02040503050406030204" pitchFamily="18" charset="0"/>
                                </a:rPr>
                                <m:t>)</m:t>
                              </m:r>
                            </m:e>
                          </m:nary>
                        </m:den>
                      </m:f>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8444327" y="5065633"/>
                <a:ext cx="3261418" cy="1037211"/>
              </a:xfrm>
              <a:prstGeom prst="rect">
                <a:avLst/>
              </a:prstGeom>
              <a:blipFill>
                <a:blip r:embed="rId16"/>
                <a:stretch>
                  <a:fillRect t="-1205" b="-85542"/>
                </a:stretch>
              </a:blipFill>
            </p:spPr>
            <p:txBody>
              <a:bodyPr/>
              <a:lstStyle/>
              <a:p>
                <a:r>
                  <a:rPr lang="en-US">
                    <a:noFill/>
                  </a:rPr>
                  <a:t> </a:t>
                </a:r>
              </a:p>
            </p:txBody>
          </p:sp>
        </mc:Fallback>
      </mc:AlternateContent>
      <p:sp>
        <p:nvSpPr>
          <p:cNvPr id="72" name="Content Placeholder 2">
            <a:extLst>
              <a:ext uri="{FF2B5EF4-FFF2-40B4-BE49-F238E27FC236}">
                <a16:creationId xmlns:a16="http://schemas.microsoft.com/office/drawing/2014/main" id="{8197B838-9879-DF43-BF5A-6A63C04C5180}"/>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73" name="Content Placeholder 2">
            <a:extLst>
              <a:ext uri="{FF2B5EF4-FFF2-40B4-BE49-F238E27FC236}">
                <a16:creationId xmlns:a16="http://schemas.microsoft.com/office/drawing/2014/main" id="{62D2FC7F-1FB0-0C49-AF2E-F38CE202A6B7}"/>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218792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065A5C25-08E9-184F-A941-903118207679}"/>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065A5C25-08E9-184F-A941-903118207679}"/>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DFABA7C5-BA52-8342-809D-E12EB3361BDD}"/>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DFABA7C5-BA52-8342-809D-E12EB3361BDD}"/>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7DF89079-3930-5F4A-8CF9-E3E56CAC71F6}"/>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7DF89079-3930-5F4A-8CF9-E3E56CAC71F6}"/>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322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065A5C25-08E9-184F-A941-903118207679}"/>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065A5C25-08E9-184F-A941-903118207679}"/>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DFABA7C5-BA52-8342-809D-E12EB3361BDD}"/>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DFABA7C5-BA52-8342-809D-E12EB3361BDD}"/>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7DF89079-3930-5F4A-8CF9-E3E56CAC71F6}"/>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4</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7DF89079-3930-5F4A-8CF9-E3E56CAC71F6}"/>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48B54006-7DF7-474B-A1EC-B19F2951E2FC}"/>
                  </a:ext>
                </a:extLst>
              </p:cNvPr>
              <p:cNvSpPr txBox="1">
                <a:spLocks/>
              </p:cNvSpPr>
              <p:nvPr/>
            </p:nvSpPr>
            <p:spPr>
              <a:xfrm>
                <a:off x="6631576" y="1126984"/>
                <a:ext cx="5004603"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and then add the resulting vectors to create a context vector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𝑐</m:t>
                        </m:r>
                      </m:e>
                      <m:sub>
                        <m:r>
                          <a:rPr lang="en-US" sz="2000" i="1" dirty="0">
                            <a:latin typeface="Cambria Math" panose="02040503050406030204" pitchFamily="18" charset="0"/>
                          </a:rPr>
                          <m:t>1</m:t>
                        </m:r>
                      </m:sub>
                      <m:sup>
                        <m:r>
                          <a:rPr lang="en-US" sz="2000" i="1" dirty="0">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48B54006-7DF7-474B-A1EC-B19F2951E2FC}"/>
                  </a:ext>
                </a:extLst>
              </p:cNvPr>
              <p:cNvSpPr txBox="1">
                <a:spLocks noRot="1" noChangeAspect="1" noMove="1" noResize="1" noEditPoints="1" noAdjustHandles="1" noChangeArrowheads="1" noChangeShapeType="1" noTextEdit="1"/>
              </p:cNvSpPr>
              <p:nvPr/>
            </p:nvSpPr>
            <p:spPr>
              <a:xfrm>
                <a:off x="6631576" y="1126984"/>
                <a:ext cx="5004603" cy="1429838"/>
              </a:xfrm>
              <a:prstGeom prst="rect">
                <a:avLst/>
              </a:prstGeom>
              <a:blipFill>
                <a:blip r:embed="rId12"/>
                <a:stretch>
                  <a:fillRect l="-1519" r="-2025" b="-964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B46D6523-8D08-554E-B197-BFE361D3A701}"/>
              </a:ext>
            </a:extLst>
          </p:cNvPr>
          <p:cNvGrpSpPr/>
          <p:nvPr/>
        </p:nvGrpSpPr>
        <p:grpSpPr>
          <a:xfrm>
            <a:off x="1934644" y="976110"/>
            <a:ext cx="4330927" cy="2186945"/>
            <a:chOff x="1934644" y="976110"/>
            <a:chExt cx="4330927" cy="2186945"/>
          </a:xfrm>
        </p:grpSpPr>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96BAC059-161E-7B48-BB98-0C9C2A7EB5BE}"/>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96BAC059-161E-7B48-BB98-0C9C2A7EB5BE}"/>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3"/>
                  <a:stretch>
                    <a:fillRect l="-10811" b="-2439"/>
                  </a:stretch>
                </a:blipFill>
              </p:spPr>
              <p:txBody>
                <a:bodyPr/>
                <a:lstStyle/>
                <a:p>
                  <a:r>
                    <a:rPr lang="en-US">
                      <a:noFill/>
                    </a:rPr>
                    <a:t> </a:t>
                  </a:r>
                </a:p>
              </p:txBody>
            </p:sp>
          </mc:Fallback>
        </mc:AlternateContent>
        <p:sp>
          <p:nvSpPr>
            <p:cNvPr id="78" name="Right Arrow 77">
              <a:extLst>
                <a:ext uri="{FF2B5EF4-FFF2-40B4-BE49-F238E27FC236}">
                  <a16:creationId xmlns:a16="http://schemas.microsoft.com/office/drawing/2014/main" id="{EBD27287-792C-DF41-B3CF-86DFA7CD3388}"/>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3B736995-E4B0-D349-969C-8EB40ED22A74}"/>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3B736995-E4B0-D349-969C-8EB40ED22A74}"/>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4"/>
                  <a:stretch>
                    <a:fillRect l="-789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Content Placeholder 2">
                  <a:extLst>
                    <a:ext uri="{FF2B5EF4-FFF2-40B4-BE49-F238E27FC236}">
                      <a16:creationId xmlns:a16="http://schemas.microsoft.com/office/drawing/2014/main" id="{42CB6E3A-104E-4541-8208-DB58469FA776}"/>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7" name="Content Placeholder 2">
                  <a:extLst>
                    <a:ext uri="{FF2B5EF4-FFF2-40B4-BE49-F238E27FC236}">
                      <a16:creationId xmlns:a16="http://schemas.microsoft.com/office/drawing/2014/main" id="{42CB6E3A-104E-4541-8208-DB58469FA776}"/>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5"/>
                  <a:stretch>
                    <a:fillRect l="-810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B19FCAE9-5992-FB4F-9BCD-010E1E02C460}"/>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B19FCAE9-5992-FB4F-9BCD-010E1E02C460}"/>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6"/>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D73B3880-F962-4546-9BA1-6A5314F59B33}"/>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D73B3880-F962-4546-9BA1-6A5314F59B33}"/>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7"/>
                  <a:stretch>
                    <a:fillRect l="-7895" b="-2500"/>
                  </a:stretch>
                </a:blipFill>
              </p:spPr>
              <p:txBody>
                <a:bodyPr/>
                <a:lstStyle/>
                <a:p>
                  <a:r>
                    <a:rPr lang="en-US">
                      <a:noFill/>
                    </a:rPr>
                    <a:t> </a:t>
                  </a:r>
                </a:p>
              </p:txBody>
            </p:sp>
          </mc:Fallback>
        </mc:AlternateContent>
        <p:grpSp>
          <p:nvGrpSpPr>
            <p:cNvPr id="97" name="Group 96">
              <a:extLst>
                <a:ext uri="{FF2B5EF4-FFF2-40B4-BE49-F238E27FC236}">
                  <a16:creationId xmlns:a16="http://schemas.microsoft.com/office/drawing/2014/main" id="{3999F38E-2480-C54C-AF36-DDD8A171780F}"/>
                </a:ext>
              </a:extLst>
            </p:cNvPr>
            <p:cNvGrpSpPr/>
            <p:nvPr/>
          </p:nvGrpSpPr>
          <p:grpSpPr>
            <a:xfrm>
              <a:off x="3755293" y="1130691"/>
              <a:ext cx="1364224" cy="311369"/>
              <a:chOff x="2297660" y="4140835"/>
              <a:chExt cx="1364224" cy="311369"/>
            </a:xfrm>
          </p:grpSpPr>
          <p:sp>
            <p:nvSpPr>
              <p:cNvPr id="98" name="Rounded Rectangle 97">
                <a:extLst>
                  <a:ext uri="{FF2B5EF4-FFF2-40B4-BE49-F238E27FC236}">
                    <a16:creationId xmlns:a16="http://schemas.microsoft.com/office/drawing/2014/main" id="{98B8D122-116B-E84E-9768-F9B458F88300}"/>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D1BE025-CE31-F347-A62B-A5464419D9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3CC99EB-86E4-2341-8AED-4DD3E3862743}"/>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40631B1-0517-B249-8C03-3DE1EE16B44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BA6E4BA-B4C7-084B-8735-5BA0AE4C5894}"/>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21C158C-6411-1946-A0A9-41825BF6E557}"/>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ight Arrow 88">
              <a:extLst>
                <a:ext uri="{FF2B5EF4-FFF2-40B4-BE49-F238E27FC236}">
                  <a16:creationId xmlns:a16="http://schemas.microsoft.com/office/drawing/2014/main" id="{5EA340E6-B871-CD48-90DF-7D5FB9F2E2A2}"/>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2CF68F13-D0C3-074F-B6C2-DB77F543B7A2}"/>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2295B4CD-77AF-6347-884F-1CF43F4B1E3A}"/>
                </a:ext>
              </a:extLst>
            </p:cNvPr>
            <p:cNvGrpSpPr/>
            <p:nvPr/>
          </p:nvGrpSpPr>
          <p:grpSpPr>
            <a:xfrm>
              <a:off x="1961736" y="1789246"/>
              <a:ext cx="863586" cy="197104"/>
              <a:chOff x="2297660" y="4140835"/>
              <a:chExt cx="1364224" cy="311369"/>
            </a:xfrm>
          </p:grpSpPr>
          <p:sp>
            <p:nvSpPr>
              <p:cNvPr id="92" name="Rounded Rectangle 91">
                <a:extLst>
                  <a:ext uri="{FF2B5EF4-FFF2-40B4-BE49-F238E27FC236}">
                    <a16:creationId xmlns:a16="http://schemas.microsoft.com/office/drawing/2014/main" id="{0F122873-3B86-C143-844D-7DD01345AF90}"/>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3" name="Oval 92">
                <a:extLst>
                  <a:ext uri="{FF2B5EF4-FFF2-40B4-BE49-F238E27FC236}">
                    <a16:creationId xmlns:a16="http://schemas.microsoft.com/office/drawing/2014/main" id="{23CD8386-1C09-3C49-8490-516DDE1F51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4" name="Oval 93">
                <a:extLst>
                  <a:ext uri="{FF2B5EF4-FFF2-40B4-BE49-F238E27FC236}">
                    <a16:creationId xmlns:a16="http://schemas.microsoft.com/office/drawing/2014/main" id="{F860ABD7-5229-B743-8D72-5E7FA449347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5" name="Oval 94">
                <a:extLst>
                  <a:ext uri="{FF2B5EF4-FFF2-40B4-BE49-F238E27FC236}">
                    <a16:creationId xmlns:a16="http://schemas.microsoft.com/office/drawing/2014/main" id="{DEA94D08-D193-9D44-937A-42C080B6C4F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6EC74B9E-BAA7-9E44-9225-2EBF65CF8A7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09DBA9FE-9DD7-174A-AAAB-A9186F26EA6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29" name="Right Arrow 128">
              <a:extLst>
                <a:ext uri="{FF2B5EF4-FFF2-40B4-BE49-F238E27FC236}">
                  <a16:creationId xmlns:a16="http://schemas.microsoft.com/office/drawing/2014/main" id="{2F82F271-B85C-5149-A793-DE18CA77BDFA}"/>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dd">
              <a:extLst>
                <a:ext uri="{FF2B5EF4-FFF2-40B4-BE49-F238E27FC236}">
                  <a16:creationId xmlns:a16="http://schemas.microsoft.com/office/drawing/2014/main" id="{E691A5EF-161D-ED46-840D-BB24DB0598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854390" y="1788428"/>
              <a:ext cx="241116" cy="241116"/>
            </a:xfrm>
            <a:prstGeom prst="rect">
              <a:avLst/>
            </a:prstGeom>
          </p:spPr>
        </p:pic>
        <p:grpSp>
          <p:nvGrpSpPr>
            <p:cNvPr id="4" name="Group 3">
              <a:extLst>
                <a:ext uri="{FF2B5EF4-FFF2-40B4-BE49-F238E27FC236}">
                  <a16:creationId xmlns:a16="http://schemas.microsoft.com/office/drawing/2014/main" id="{BE3C57EE-D79B-5947-895A-2F1C09B7FBF7}"/>
                </a:ext>
              </a:extLst>
            </p:cNvPr>
            <p:cNvGrpSpPr/>
            <p:nvPr/>
          </p:nvGrpSpPr>
          <p:grpSpPr>
            <a:xfrm>
              <a:off x="3127145" y="1791886"/>
              <a:ext cx="1133770" cy="241116"/>
              <a:chOff x="2114136" y="1940828"/>
              <a:chExt cx="1133770" cy="241116"/>
            </a:xfrm>
          </p:grpSpPr>
          <p:grpSp>
            <p:nvGrpSpPr>
              <p:cNvPr id="138" name="Group 137">
                <a:extLst>
                  <a:ext uri="{FF2B5EF4-FFF2-40B4-BE49-F238E27FC236}">
                    <a16:creationId xmlns:a16="http://schemas.microsoft.com/office/drawing/2014/main" id="{F634531B-7352-6A4D-9D1A-9E8D95861984}"/>
                  </a:ext>
                </a:extLst>
              </p:cNvPr>
              <p:cNvGrpSpPr/>
              <p:nvPr/>
            </p:nvGrpSpPr>
            <p:grpSpPr>
              <a:xfrm>
                <a:off x="2114136" y="1941646"/>
                <a:ext cx="863586" cy="197104"/>
                <a:chOff x="2297660" y="4140835"/>
                <a:chExt cx="1364224" cy="311369"/>
              </a:xfrm>
            </p:grpSpPr>
            <p:sp>
              <p:nvSpPr>
                <p:cNvPr id="139" name="Rounded Rectangle 138">
                  <a:extLst>
                    <a:ext uri="{FF2B5EF4-FFF2-40B4-BE49-F238E27FC236}">
                      <a16:creationId xmlns:a16="http://schemas.microsoft.com/office/drawing/2014/main" id="{5C90DEFD-4E87-3149-8FF8-A7B0A423908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0" name="Oval 139">
                  <a:extLst>
                    <a:ext uri="{FF2B5EF4-FFF2-40B4-BE49-F238E27FC236}">
                      <a16:creationId xmlns:a16="http://schemas.microsoft.com/office/drawing/2014/main" id="{8A1BE46D-21E0-3743-82F6-50837FA4F31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1" name="Oval 140">
                  <a:extLst>
                    <a:ext uri="{FF2B5EF4-FFF2-40B4-BE49-F238E27FC236}">
                      <a16:creationId xmlns:a16="http://schemas.microsoft.com/office/drawing/2014/main" id="{A36B1D2A-F01B-8240-8394-4BA60598FA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2" name="Oval 141">
                  <a:extLst>
                    <a:ext uri="{FF2B5EF4-FFF2-40B4-BE49-F238E27FC236}">
                      <a16:creationId xmlns:a16="http://schemas.microsoft.com/office/drawing/2014/main" id="{52229187-97E2-6D4F-81E8-8B5EA1C9C76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3" name="Oval 142">
                  <a:extLst>
                    <a:ext uri="{FF2B5EF4-FFF2-40B4-BE49-F238E27FC236}">
                      <a16:creationId xmlns:a16="http://schemas.microsoft.com/office/drawing/2014/main" id="{3733ABF9-33D4-604E-A19D-30D696CBB5C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40F9FC0-7072-6C4C-8E8E-56DC53DCFB9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5" name="Graphic 144" descr="Add">
                <a:extLst>
                  <a:ext uri="{FF2B5EF4-FFF2-40B4-BE49-F238E27FC236}">
                    <a16:creationId xmlns:a16="http://schemas.microsoft.com/office/drawing/2014/main" id="{420F082D-4486-BC4F-B2EB-0AB9FA8079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006790" y="1940828"/>
                <a:ext cx="241116" cy="241116"/>
              </a:xfrm>
              <a:prstGeom prst="rect">
                <a:avLst/>
              </a:prstGeom>
            </p:spPr>
          </p:pic>
        </p:grpSp>
        <p:grpSp>
          <p:nvGrpSpPr>
            <p:cNvPr id="146" name="Group 145">
              <a:extLst>
                <a:ext uri="{FF2B5EF4-FFF2-40B4-BE49-F238E27FC236}">
                  <a16:creationId xmlns:a16="http://schemas.microsoft.com/office/drawing/2014/main" id="{FC649059-7236-6E4B-8B98-FAF1CA902938}"/>
                </a:ext>
              </a:extLst>
            </p:cNvPr>
            <p:cNvGrpSpPr/>
            <p:nvPr/>
          </p:nvGrpSpPr>
          <p:grpSpPr>
            <a:xfrm>
              <a:off x="4273012" y="1792914"/>
              <a:ext cx="863586" cy="197104"/>
              <a:chOff x="2297660" y="4140835"/>
              <a:chExt cx="1364224" cy="311369"/>
            </a:xfrm>
          </p:grpSpPr>
          <p:sp>
            <p:nvSpPr>
              <p:cNvPr id="147" name="Rounded Rectangle 146">
                <a:extLst>
                  <a:ext uri="{FF2B5EF4-FFF2-40B4-BE49-F238E27FC236}">
                    <a16:creationId xmlns:a16="http://schemas.microsoft.com/office/drawing/2014/main" id="{81678AF5-059A-524D-BBC0-2C74E42CDA7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8" name="Oval 147">
                <a:extLst>
                  <a:ext uri="{FF2B5EF4-FFF2-40B4-BE49-F238E27FC236}">
                    <a16:creationId xmlns:a16="http://schemas.microsoft.com/office/drawing/2014/main" id="{D0171174-D902-8940-B3D3-B898D70DEC1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D28FC0A4-F43C-4F4F-A9C7-0F9FE0093FA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3EADF5DB-697E-5E4E-BFAE-E8BA152DE2E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D562F48C-31AA-924C-9E6A-527198BE8677}"/>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2" name="Oval 151">
                <a:extLst>
                  <a:ext uri="{FF2B5EF4-FFF2-40B4-BE49-F238E27FC236}">
                    <a16:creationId xmlns:a16="http://schemas.microsoft.com/office/drawing/2014/main" id="{0BD179FC-AA97-6946-9C6D-C97C0D7B791F}"/>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53" name="Graphic 152" descr="Add">
              <a:extLst>
                <a:ext uri="{FF2B5EF4-FFF2-40B4-BE49-F238E27FC236}">
                  <a16:creationId xmlns:a16="http://schemas.microsoft.com/office/drawing/2014/main" id="{DAD69E05-7FC6-D348-844B-0337D439EC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5165666" y="1792096"/>
              <a:ext cx="241116" cy="241116"/>
            </a:xfrm>
            <a:prstGeom prst="rect">
              <a:avLst/>
            </a:prstGeom>
          </p:spPr>
        </p:pic>
        <p:grpSp>
          <p:nvGrpSpPr>
            <p:cNvPr id="154" name="Group 153">
              <a:extLst>
                <a:ext uri="{FF2B5EF4-FFF2-40B4-BE49-F238E27FC236}">
                  <a16:creationId xmlns:a16="http://schemas.microsoft.com/office/drawing/2014/main" id="{98C683DB-BE3C-F343-A947-0CE4A5C8AFFD}"/>
                </a:ext>
              </a:extLst>
            </p:cNvPr>
            <p:cNvGrpSpPr/>
            <p:nvPr/>
          </p:nvGrpSpPr>
          <p:grpSpPr>
            <a:xfrm>
              <a:off x="5401985" y="1798787"/>
              <a:ext cx="863586" cy="197104"/>
              <a:chOff x="2297660" y="4140835"/>
              <a:chExt cx="1364224" cy="311369"/>
            </a:xfrm>
          </p:grpSpPr>
          <p:sp>
            <p:nvSpPr>
              <p:cNvPr id="155" name="Rounded Rectangle 154">
                <a:extLst>
                  <a:ext uri="{FF2B5EF4-FFF2-40B4-BE49-F238E27FC236}">
                    <a16:creationId xmlns:a16="http://schemas.microsoft.com/office/drawing/2014/main" id="{81781835-C94E-6348-9D39-91369059FEF9}"/>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6" name="Oval 155">
                <a:extLst>
                  <a:ext uri="{FF2B5EF4-FFF2-40B4-BE49-F238E27FC236}">
                    <a16:creationId xmlns:a16="http://schemas.microsoft.com/office/drawing/2014/main" id="{939C2FEE-359E-534B-A0E5-9E8FC9699BFA}"/>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7CE6A850-A3E7-1740-AB6F-7FC52216592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CA8920AB-8F47-8642-82B3-6062825B0EA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8FC20557-0EB7-7C44-989C-70BF38AA0C3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0" name="Oval 159">
                <a:extLst>
                  <a:ext uri="{FF2B5EF4-FFF2-40B4-BE49-F238E27FC236}">
                    <a16:creationId xmlns:a16="http://schemas.microsoft.com/office/drawing/2014/main" id="{40898DF4-D334-B845-AA2E-E4E9AE02351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Tree>
    <p:extLst>
      <p:ext uri="{BB962C8B-B14F-4D97-AF65-F5344CB8AC3E}">
        <p14:creationId xmlns:p14="http://schemas.microsoft.com/office/powerpoint/2010/main" val="1699773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normAutofit fontScale="90000"/>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692"/>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F994561C-01F2-0D49-9CA8-3973CA7D6971}"/>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F994561C-01F2-0D49-9CA8-3973CA7D6971}"/>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11"/>
                <a:stretch>
                  <a:fillRect b="-30000"/>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9D59044-2B6F-7A43-88F2-4A98478F142A}"/>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BC50765C-8DE3-A547-BB98-0ABC16EAF354}"/>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BC50765C-8DE3-A547-BB98-0ABC16EAF354}"/>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2"/>
                  <a:stretch>
                    <a:fillRect l="-7895" b="-2500"/>
                  </a:stretch>
                </a:blipFill>
              </p:spPr>
              <p:txBody>
                <a:bodyPr/>
                <a:lstStyle/>
                <a:p>
                  <a:r>
                    <a:rPr lang="en-US">
                      <a:noFill/>
                    </a:rPr>
                    <a:t> </a:t>
                  </a:r>
                </a:p>
              </p:txBody>
            </p:sp>
          </mc:Fallback>
        </mc:AlternateContent>
        <p:sp>
          <p:nvSpPr>
            <p:cNvPr id="79" name="Right Arrow 78">
              <a:extLst>
                <a:ext uri="{FF2B5EF4-FFF2-40B4-BE49-F238E27FC236}">
                  <a16:creationId xmlns:a16="http://schemas.microsoft.com/office/drawing/2014/main" id="{D288757A-4B74-C444-B45A-82FB2D857B17}"/>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A50B02F1-BCD1-3A4D-AAC2-A58CAD2ADC76}"/>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A50B02F1-BCD1-3A4D-AAC2-A58CAD2ADC76}"/>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3"/>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022E35A-CE2F-7D40-B2FA-2675FCD317A3}"/>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022E35A-CE2F-7D40-B2FA-2675FCD317A3}"/>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4"/>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3F28CD07-9E7A-3E40-93BC-A467167C2469}"/>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3F28CD07-9E7A-3E40-93BC-A467167C2469}"/>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5"/>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840401B3-18DD-FE43-BD9D-29AB54638B83}"/>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840401B3-18DD-FE43-BD9D-29AB54638B83}"/>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6"/>
                  <a:stretch>
                    <a:fillRect l="-7895" b="-2439"/>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C5C22C0A-769C-9D4D-8659-AB5E33766BA9}"/>
                </a:ext>
              </a:extLst>
            </p:cNvPr>
            <p:cNvGrpSpPr/>
            <p:nvPr/>
          </p:nvGrpSpPr>
          <p:grpSpPr>
            <a:xfrm>
              <a:off x="3755293" y="1130691"/>
              <a:ext cx="1364224" cy="311369"/>
              <a:chOff x="2297660" y="4140835"/>
              <a:chExt cx="1364224" cy="311369"/>
            </a:xfrm>
          </p:grpSpPr>
          <p:sp>
            <p:nvSpPr>
              <p:cNvPr id="122" name="Rounded Rectangle 121">
                <a:extLst>
                  <a:ext uri="{FF2B5EF4-FFF2-40B4-BE49-F238E27FC236}">
                    <a16:creationId xmlns:a16="http://schemas.microsoft.com/office/drawing/2014/main" id="{58EA3ECE-8A7A-404B-8D7E-AE1066A18C3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371924E-0B1C-1A41-9616-71EDE824EFB8}"/>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0273F-90AA-E141-A6D5-43E45A0558D6}"/>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1BBE925-3A3F-124D-924A-0E70F61AA09B}"/>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80F476D-FCD5-834F-B9F4-DE07A1511494}"/>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1C91524-D1A2-9A49-BCD1-EB43BC4C5049}"/>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F413A544-C220-134D-9E1C-3BD23817B3B4}"/>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B859ECF7-BFD2-E04F-8472-547F8F634A7B}"/>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E099F27F-67D5-394D-A9AB-9DB26FB38BA7}"/>
                </a:ext>
              </a:extLst>
            </p:cNvPr>
            <p:cNvGrpSpPr/>
            <p:nvPr/>
          </p:nvGrpSpPr>
          <p:grpSpPr>
            <a:xfrm>
              <a:off x="1961736" y="1789246"/>
              <a:ext cx="863586" cy="197104"/>
              <a:chOff x="2297660" y="4140835"/>
              <a:chExt cx="1364224" cy="311369"/>
            </a:xfrm>
          </p:grpSpPr>
          <p:sp>
            <p:nvSpPr>
              <p:cNvPr id="115" name="Rounded Rectangle 114">
                <a:extLst>
                  <a:ext uri="{FF2B5EF4-FFF2-40B4-BE49-F238E27FC236}">
                    <a16:creationId xmlns:a16="http://schemas.microsoft.com/office/drawing/2014/main" id="{D2D471F7-640C-3F46-804D-7CBF1CFA0349}"/>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6" name="Oval 115">
                <a:extLst>
                  <a:ext uri="{FF2B5EF4-FFF2-40B4-BE49-F238E27FC236}">
                    <a16:creationId xmlns:a16="http://schemas.microsoft.com/office/drawing/2014/main" id="{3471636B-E495-D24D-8C07-62D5E5558E6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4642917B-3B08-DE40-A979-5D381C768EC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1F37B079-5517-DE44-BAF8-8E0EE0322FD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9" name="Oval 118">
                <a:extLst>
                  <a:ext uri="{FF2B5EF4-FFF2-40B4-BE49-F238E27FC236}">
                    <a16:creationId xmlns:a16="http://schemas.microsoft.com/office/drawing/2014/main" id="{567D3E85-00AF-9843-821A-6CF73BE38A9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2E9116A2-6860-9541-B139-09837136D394}"/>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88" name="Right Arrow 87">
              <a:extLst>
                <a:ext uri="{FF2B5EF4-FFF2-40B4-BE49-F238E27FC236}">
                  <a16:creationId xmlns:a16="http://schemas.microsoft.com/office/drawing/2014/main" id="{73FBE7AF-B1FE-3C4B-A2FC-D1AE758C95CE}"/>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phic 88" descr="Add">
              <a:extLst>
                <a:ext uri="{FF2B5EF4-FFF2-40B4-BE49-F238E27FC236}">
                  <a16:creationId xmlns:a16="http://schemas.microsoft.com/office/drawing/2014/main" id="{1D403C20-681E-9341-8CAB-44D407745E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2854390" y="1788428"/>
              <a:ext cx="241116" cy="241116"/>
            </a:xfrm>
            <a:prstGeom prst="rect">
              <a:avLst/>
            </a:prstGeom>
          </p:spPr>
        </p:pic>
        <p:grpSp>
          <p:nvGrpSpPr>
            <p:cNvPr id="90" name="Group 89">
              <a:extLst>
                <a:ext uri="{FF2B5EF4-FFF2-40B4-BE49-F238E27FC236}">
                  <a16:creationId xmlns:a16="http://schemas.microsoft.com/office/drawing/2014/main" id="{5978ED02-ECB4-2F4C-B7DB-DD5617B1D05C}"/>
                </a:ext>
              </a:extLst>
            </p:cNvPr>
            <p:cNvGrpSpPr/>
            <p:nvPr/>
          </p:nvGrpSpPr>
          <p:grpSpPr>
            <a:xfrm>
              <a:off x="3127145" y="1791886"/>
              <a:ext cx="1133770" cy="241116"/>
              <a:chOff x="2114136" y="1940828"/>
              <a:chExt cx="1133770" cy="241116"/>
            </a:xfrm>
          </p:grpSpPr>
          <p:grpSp>
            <p:nvGrpSpPr>
              <p:cNvPr id="107" name="Group 106">
                <a:extLst>
                  <a:ext uri="{FF2B5EF4-FFF2-40B4-BE49-F238E27FC236}">
                    <a16:creationId xmlns:a16="http://schemas.microsoft.com/office/drawing/2014/main" id="{E07172EB-DFEE-974D-8966-F3C3DFC455FC}"/>
                  </a:ext>
                </a:extLst>
              </p:cNvPr>
              <p:cNvGrpSpPr/>
              <p:nvPr/>
            </p:nvGrpSpPr>
            <p:grpSpPr>
              <a:xfrm>
                <a:off x="2114136" y="1941646"/>
                <a:ext cx="863586" cy="197104"/>
                <a:chOff x="2297660" y="4140835"/>
                <a:chExt cx="1364224" cy="311369"/>
              </a:xfrm>
            </p:grpSpPr>
            <p:sp>
              <p:nvSpPr>
                <p:cNvPr id="109" name="Rounded Rectangle 108">
                  <a:extLst>
                    <a:ext uri="{FF2B5EF4-FFF2-40B4-BE49-F238E27FC236}">
                      <a16:creationId xmlns:a16="http://schemas.microsoft.com/office/drawing/2014/main" id="{5C03F625-53E4-7144-8F97-877F2B9B802F}"/>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0" name="Oval 109">
                  <a:extLst>
                    <a:ext uri="{FF2B5EF4-FFF2-40B4-BE49-F238E27FC236}">
                      <a16:creationId xmlns:a16="http://schemas.microsoft.com/office/drawing/2014/main" id="{00CF0983-6BFB-684F-9E1D-808F55F81B9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71D21AF5-6BC0-514A-B732-7C3E7C95FCA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6D9C1E9-1277-714B-BA2F-C202CDC13A5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3" name="Oval 112">
                  <a:extLst>
                    <a:ext uri="{FF2B5EF4-FFF2-40B4-BE49-F238E27FC236}">
                      <a16:creationId xmlns:a16="http://schemas.microsoft.com/office/drawing/2014/main" id="{5EFDE873-53A1-9148-BFC8-7F4AF94F4CC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4" name="Oval 113">
                  <a:extLst>
                    <a:ext uri="{FF2B5EF4-FFF2-40B4-BE49-F238E27FC236}">
                      <a16:creationId xmlns:a16="http://schemas.microsoft.com/office/drawing/2014/main" id="{AED36335-9D0A-864E-9743-7794E2EE4B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8" name="Graphic 107" descr="Add">
                <a:extLst>
                  <a:ext uri="{FF2B5EF4-FFF2-40B4-BE49-F238E27FC236}">
                    <a16:creationId xmlns:a16="http://schemas.microsoft.com/office/drawing/2014/main" id="{FDA37251-C982-C04B-8638-2427D35BA7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3006790" y="1940828"/>
                <a:ext cx="241116" cy="241116"/>
              </a:xfrm>
              <a:prstGeom prst="rect">
                <a:avLst/>
              </a:prstGeom>
            </p:spPr>
          </p:pic>
        </p:grpSp>
        <p:grpSp>
          <p:nvGrpSpPr>
            <p:cNvPr id="91" name="Group 90">
              <a:extLst>
                <a:ext uri="{FF2B5EF4-FFF2-40B4-BE49-F238E27FC236}">
                  <a16:creationId xmlns:a16="http://schemas.microsoft.com/office/drawing/2014/main" id="{73B0886D-6DFE-D546-B0CD-C5E973C0E2A0}"/>
                </a:ext>
              </a:extLst>
            </p:cNvPr>
            <p:cNvGrpSpPr/>
            <p:nvPr/>
          </p:nvGrpSpPr>
          <p:grpSpPr>
            <a:xfrm>
              <a:off x="4273012" y="1792914"/>
              <a:ext cx="863586" cy="197104"/>
              <a:chOff x="2297660" y="4140835"/>
              <a:chExt cx="1364224" cy="311369"/>
            </a:xfrm>
          </p:grpSpPr>
          <p:sp>
            <p:nvSpPr>
              <p:cNvPr id="101" name="Rounded Rectangle 100">
                <a:extLst>
                  <a:ext uri="{FF2B5EF4-FFF2-40B4-BE49-F238E27FC236}">
                    <a16:creationId xmlns:a16="http://schemas.microsoft.com/office/drawing/2014/main" id="{876AD534-CF6C-3943-8240-9B3B3ABE808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2" name="Oval 101">
                <a:extLst>
                  <a:ext uri="{FF2B5EF4-FFF2-40B4-BE49-F238E27FC236}">
                    <a16:creationId xmlns:a16="http://schemas.microsoft.com/office/drawing/2014/main" id="{303590AA-9C29-134A-8765-ED6EFCEB8D8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3" name="Oval 102">
                <a:extLst>
                  <a:ext uri="{FF2B5EF4-FFF2-40B4-BE49-F238E27FC236}">
                    <a16:creationId xmlns:a16="http://schemas.microsoft.com/office/drawing/2014/main" id="{03F420E5-8B4C-E945-87E4-C1DFB5DBCDE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4" name="Oval 103">
                <a:extLst>
                  <a:ext uri="{FF2B5EF4-FFF2-40B4-BE49-F238E27FC236}">
                    <a16:creationId xmlns:a16="http://schemas.microsoft.com/office/drawing/2014/main" id="{16837C87-7A66-9148-AAE4-135C6B6A299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98936441-7DB4-C546-BD4E-9FFAFA18A74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567373FE-85A1-FD40-A458-9C650A60D23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92" name="Graphic 91" descr="Add">
              <a:extLst>
                <a:ext uri="{FF2B5EF4-FFF2-40B4-BE49-F238E27FC236}">
                  <a16:creationId xmlns:a16="http://schemas.microsoft.com/office/drawing/2014/main" id="{F7205AB5-5CEE-E24A-8FC1-14ADD8AA30E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5165666" y="1792096"/>
              <a:ext cx="241116" cy="241116"/>
            </a:xfrm>
            <a:prstGeom prst="rect">
              <a:avLst/>
            </a:prstGeom>
          </p:spPr>
        </p:pic>
        <p:grpSp>
          <p:nvGrpSpPr>
            <p:cNvPr id="93" name="Group 92">
              <a:extLst>
                <a:ext uri="{FF2B5EF4-FFF2-40B4-BE49-F238E27FC236}">
                  <a16:creationId xmlns:a16="http://schemas.microsoft.com/office/drawing/2014/main" id="{C430E131-7F0F-8B42-B112-943090FC28EE}"/>
                </a:ext>
              </a:extLst>
            </p:cNvPr>
            <p:cNvGrpSpPr/>
            <p:nvPr/>
          </p:nvGrpSpPr>
          <p:grpSpPr>
            <a:xfrm>
              <a:off x="5401985" y="1798787"/>
              <a:ext cx="863586" cy="197104"/>
              <a:chOff x="2297660" y="4140835"/>
              <a:chExt cx="1364224" cy="311369"/>
            </a:xfrm>
          </p:grpSpPr>
          <p:sp>
            <p:nvSpPr>
              <p:cNvPr id="94" name="Rounded Rectangle 93">
                <a:extLst>
                  <a:ext uri="{FF2B5EF4-FFF2-40B4-BE49-F238E27FC236}">
                    <a16:creationId xmlns:a16="http://schemas.microsoft.com/office/drawing/2014/main" id="{FA334009-B52B-A041-9D45-6C2B62B8D3A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5" name="Oval 94">
                <a:extLst>
                  <a:ext uri="{FF2B5EF4-FFF2-40B4-BE49-F238E27FC236}">
                    <a16:creationId xmlns:a16="http://schemas.microsoft.com/office/drawing/2014/main" id="{2A3481B0-2346-364D-8984-FE751F585BF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6" name="Oval 95">
                <a:extLst>
                  <a:ext uri="{FF2B5EF4-FFF2-40B4-BE49-F238E27FC236}">
                    <a16:creationId xmlns:a16="http://schemas.microsoft.com/office/drawing/2014/main" id="{C26D823C-F651-DD44-96A8-7FCFB4D6EE2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7" name="Oval 96">
                <a:extLst>
                  <a:ext uri="{FF2B5EF4-FFF2-40B4-BE49-F238E27FC236}">
                    <a16:creationId xmlns:a16="http://schemas.microsoft.com/office/drawing/2014/main" id="{ADC2D253-1802-D341-8707-F39B08C4836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9" name="Oval 98">
                <a:extLst>
                  <a:ext uri="{FF2B5EF4-FFF2-40B4-BE49-F238E27FC236}">
                    <a16:creationId xmlns:a16="http://schemas.microsoft.com/office/drawing/2014/main" id="{1F01E18E-4573-2A4D-9634-25B9859310C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0" name="Oval 99">
                <a:extLst>
                  <a:ext uri="{FF2B5EF4-FFF2-40B4-BE49-F238E27FC236}">
                    <a16:creationId xmlns:a16="http://schemas.microsoft.com/office/drawing/2014/main" id="{EF2A0A76-AED4-C040-BD3F-2A8E5C036B0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mc:AlternateContent xmlns:mc="http://schemas.openxmlformats.org/markup-compatibility/2006" xmlns:a14="http://schemas.microsoft.com/office/drawing/2010/main">
        <mc:Choice Requires="a14">
          <p:sp>
            <p:nvSpPr>
              <p:cNvPr id="121" name="Content Placeholder 2">
                <a:extLst>
                  <a:ext uri="{FF2B5EF4-FFF2-40B4-BE49-F238E27FC236}">
                    <a16:creationId xmlns:a16="http://schemas.microsoft.com/office/drawing/2014/main" id="{0F681F21-4ECD-B64C-A795-C214045F7BD9}"/>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xmlns="">
          <p:sp>
            <p:nvSpPr>
              <p:cNvPr id="121" name="Content Placeholder 2">
                <a:extLst>
                  <a:ext uri="{FF2B5EF4-FFF2-40B4-BE49-F238E27FC236}">
                    <a16:creationId xmlns:a16="http://schemas.microsoft.com/office/drawing/2014/main" id="{0F681F21-4ECD-B64C-A795-C214045F7BD9}"/>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19"/>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382533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2" y="443061"/>
            <a:ext cx="9809444" cy="846634"/>
          </a:xfrm>
          <a:prstGeom prst="rect">
            <a:avLst/>
          </a:prstGeom>
        </p:spPr>
        <p:txBody>
          <a:bodyPr vert="horz" lIns="91440" tIns="45720" rIns="91440" bIns="45720" rtlCol="0" anchor="ctr">
            <a:normAutofit fontScale="90000"/>
          </a:bodyPr>
          <a:lstStyle/>
          <a:p>
            <a:r>
              <a:rPr dirty="0"/>
              <a:t>How do we represent the meaning of a word?</a:t>
            </a:r>
          </a:p>
        </p:txBody>
      </p:sp>
      <p:sp>
        <p:nvSpPr>
          <p:cNvPr id="3" name="object 3"/>
          <p:cNvSpPr txBox="1"/>
          <p:nvPr/>
        </p:nvSpPr>
        <p:spPr>
          <a:xfrm>
            <a:off x="914400" y="1693209"/>
            <a:ext cx="9625781" cy="3869430"/>
          </a:xfrm>
          <a:prstGeom prst="rect">
            <a:avLst/>
          </a:prstGeom>
        </p:spPr>
        <p:txBody>
          <a:bodyPr vert="horz" wrap="square" lIns="0" tIns="223557" rIns="0" bIns="0" rtlCol="0">
            <a:spAutoFit/>
          </a:bodyPr>
          <a:lstStyle/>
          <a:p>
            <a:pPr marL="11206" defTabSz="806867">
              <a:spcBef>
                <a:spcPts val="1760"/>
              </a:spcBef>
              <a:defRPr/>
            </a:pPr>
            <a:r>
              <a:rPr sz="2400" dirty="0">
                <a:solidFill>
                  <a:prstClr val="black"/>
                </a:solidFill>
                <a:latin typeface="Trebuchet MS"/>
                <a:cs typeface="Trebuchet MS"/>
              </a:rPr>
              <a:t>Definition: </a:t>
            </a:r>
            <a:r>
              <a:rPr sz="2400" b="1" dirty="0">
                <a:solidFill>
                  <a:prstClr val="black"/>
                </a:solidFill>
                <a:latin typeface="Trebuchet MS"/>
                <a:cs typeface="Trebuchet MS"/>
              </a:rPr>
              <a:t>meaning </a:t>
            </a:r>
            <a:r>
              <a:rPr sz="2400" dirty="0">
                <a:solidFill>
                  <a:prstClr val="black"/>
                </a:solidFill>
                <a:latin typeface="Trebuchet MS"/>
                <a:cs typeface="Trebuchet MS"/>
              </a:rPr>
              <a:t>(Webster dictionary)</a:t>
            </a:r>
          </a:p>
          <a:p>
            <a:pPr marL="441535" indent="-430329" defTabSz="806867">
              <a:spcBef>
                <a:spcPts val="1672"/>
              </a:spcBef>
              <a:buClr>
                <a:srgbClr val="CC0000"/>
              </a:buClr>
              <a:buFont typeface="Arial"/>
              <a:buChar char="•"/>
              <a:tabLst>
                <a:tab pos="440975" algn="l"/>
                <a:tab pos="441535" algn="l"/>
              </a:tabLst>
              <a:defRPr/>
            </a:pPr>
            <a:r>
              <a:rPr sz="2400" dirty="0">
                <a:solidFill>
                  <a:prstClr val="black"/>
                </a:solidFill>
                <a:latin typeface="Trebuchet MS"/>
                <a:cs typeface="Trebuchet MS"/>
              </a:rPr>
              <a:t>the idea that is represented by a word, phrase, etc.</a:t>
            </a:r>
          </a:p>
          <a:p>
            <a:pPr marL="440975" marR="838245" indent="-430329" defTabSz="806867">
              <a:spcBef>
                <a:spcPts val="1694"/>
              </a:spcBef>
              <a:buClr>
                <a:srgbClr val="CC0000"/>
              </a:buClr>
              <a:buFont typeface="Arial"/>
              <a:buChar char="•"/>
              <a:tabLst>
                <a:tab pos="440975" algn="l"/>
                <a:tab pos="441535" algn="l"/>
              </a:tabLst>
              <a:defRPr/>
            </a:pPr>
            <a:r>
              <a:rPr sz="2400" dirty="0">
                <a:solidFill>
                  <a:prstClr val="black"/>
                </a:solidFill>
                <a:latin typeface="Trebuchet MS"/>
                <a:cs typeface="Trebuchet MS"/>
              </a:rPr>
              <a:t>the idea that a person wants to express by using  words, signs, etc.</a:t>
            </a:r>
          </a:p>
          <a:p>
            <a:pPr marL="11206" marR="4483" defTabSz="806867">
              <a:lnSpc>
                <a:spcPct val="152700"/>
              </a:lnSpc>
              <a:spcBef>
                <a:spcPts val="84"/>
              </a:spcBef>
              <a:buClr>
                <a:srgbClr val="CC0000"/>
              </a:buClr>
              <a:buFont typeface="Arial"/>
              <a:buChar char="•"/>
              <a:tabLst>
                <a:tab pos="440975" algn="l"/>
                <a:tab pos="441535" algn="l"/>
              </a:tabLst>
              <a:defRPr/>
            </a:pPr>
            <a:r>
              <a:rPr lang="en-US" sz="2400" dirty="0">
                <a:solidFill>
                  <a:prstClr val="black"/>
                </a:solidFill>
                <a:latin typeface="Trebuchet MS"/>
                <a:cs typeface="Trebuchet MS"/>
              </a:rPr>
              <a:t>    </a:t>
            </a:r>
            <a:r>
              <a:rPr sz="2400" dirty="0">
                <a:solidFill>
                  <a:prstClr val="black"/>
                </a:solidFill>
                <a:latin typeface="Trebuchet MS"/>
                <a:cs typeface="Trebuchet MS"/>
              </a:rPr>
              <a:t>the idea that is expressed in a work of writing, art, etc.  Commonest linguistic way of thinking of meaning:</a:t>
            </a:r>
          </a:p>
          <a:p>
            <a:pPr marL="930698" defTabSz="806867">
              <a:spcBef>
                <a:spcPts val="1672"/>
              </a:spcBef>
              <a:defRPr/>
            </a:pPr>
            <a:r>
              <a:rPr sz="2400" dirty="0">
                <a:solidFill>
                  <a:prstClr val="black"/>
                </a:solidFill>
                <a:latin typeface="Trebuchet MS"/>
                <a:cs typeface="Trebuchet MS"/>
              </a:rPr>
              <a:t>signifier (symbol) </a:t>
            </a:r>
            <a:r>
              <a:rPr sz="2400" dirty="0">
                <a:solidFill>
                  <a:prstClr val="black"/>
                </a:solidFill>
                <a:latin typeface="DejaVu Sans"/>
                <a:cs typeface="DejaVu Sans"/>
              </a:rPr>
              <a:t>⟺ </a:t>
            </a:r>
            <a:r>
              <a:rPr sz="2400" dirty="0">
                <a:solidFill>
                  <a:prstClr val="black"/>
                </a:solidFill>
                <a:latin typeface="Trebuchet MS"/>
                <a:cs typeface="Trebuchet MS"/>
              </a:rPr>
              <a:t>signified (idea or thing)</a:t>
            </a:r>
          </a:p>
        </p:txBody>
      </p:sp>
      <p:sp>
        <p:nvSpPr>
          <p:cNvPr id="4" name="object 4"/>
          <p:cNvSpPr/>
          <p:nvPr/>
        </p:nvSpPr>
        <p:spPr>
          <a:xfrm>
            <a:off x="1524000" y="5116239"/>
            <a:ext cx="6492128" cy="637054"/>
          </a:xfrm>
          <a:custGeom>
            <a:avLst/>
            <a:gdLst/>
            <a:ahLst/>
            <a:cxnLst/>
            <a:rect l="l" t="t" r="r" b="b"/>
            <a:pathLst>
              <a:path w="7357745" h="721995">
                <a:moveTo>
                  <a:pt x="0" y="120298"/>
                </a:moveTo>
                <a:lnTo>
                  <a:pt x="9453" y="73472"/>
                </a:lnTo>
                <a:lnTo>
                  <a:pt x="35234" y="35234"/>
                </a:lnTo>
                <a:lnTo>
                  <a:pt x="73472" y="9453"/>
                </a:lnTo>
                <a:lnTo>
                  <a:pt x="120297" y="0"/>
                </a:lnTo>
                <a:lnTo>
                  <a:pt x="7237045" y="0"/>
                </a:lnTo>
                <a:lnTo>
                  <a:pt x="7283872" y="9453"/>
                </a:lnTo>
                <a:lnTo>
                  <a:pt x="7322110" y="35234"/>
                </a:lnTo>
                <a:lnTo>
                  <a:pt x="7347890" y="73472"/>
                </a:lnTo>
                <a:lnTo>
                  <a:pt x="7357343" y="120298"/>
                </a:lnTo>
                <a:lnTo>
                  <a:pt x="7357343" y="601467"/>
                </a:lnTo>
                <a:lnTo>
                  <a:pt x="7347890" y="648293"/>
                </a:lnTo>
                <a:lnTo>
                  <a:pt x="7322110" y="686531"/>
                </a:lnTo>
                <a:lnTo>
                  <a:pt x="7283872" y="712312"/>
                </a:lnTo>
                <a:lnTo>
                  <a:pt x="7237045" y="721766"/>
                </a:lnTo>
                <a:lnTo>
                  <a:pt x="120297" y="721766"/>
                </a:lnTo>
                <a:lnTo>
                  <a:pt x="73472" y="712312"/>
                </a:lnTo>
                <a:lnTo>
                  <a:pt x="35234" y="686531"/>
                </a:lnTo>
                <a:lnTo>
                  <a:pt x="9453" y="648293"/>
                </a:lnTo>
                <a:lnTo>
                  <a:pt x="0" y="601467"/>
                </a:lnTo>
                <a:lnTo>
                  <a:pt x="0" y="120298"/>
                </a:lnTo>
                <a:close/>
              </a:path>
            </a:pathLst>
          </a:custGeom>
          <a:ln w="30479">
            <a:solidFill>
              <a:srgbClr val="BB57BE"/>
            </a:solidFill>
          </a:ln>
        </p:spPr>
        <p:txBody>
          <a:bodyPr wrap="square" lIns="0" tIns="0" rIns="0" bIns="0" rtlCol="0"/>
          <a:lstStyle/>
          <a:p>
            <a:pPr defTabSz="806867">
              <a:defRPr/>
            </a:pPr>
            <a:endParaRPr sz="1588">
              <a:solidFill>
                <a:prstClr val="black"/>
              </a:solidFill>
              <a:latin typeface="Calibri"/>
            </a:endParaRPr>
          </a:p>
        </p:txBody>
      </p:sp>
      <p:sp>
        <p:nvSpPr>
          <p:cNvPr id="5" name="object 5"/>
          <p:cNvSpPr txBox="1"/>
          <p:nvPr/>
        </p:nvSpPr>
        <p:spPr>
          <a:xfrm>
            <a:off x="5178653" y="5996268"/>
            <a:ext cx="3437404" cy="418671"/>
          </a:xfrm>
          <a:prstGeom prst="rect">
            <a:avLst/>
          </a:prstGeom>
        </p:spPr>
        <p:txBody>
          <a:bodyPr vert="horz" wrap="square" lIns="0" tIns="11206" rIns="0" bIns="0" rtlCol="0">
            <a:spAutoFit/>
          </a:bodyPr>
          <a:lstStyle/>
          <a:p>
            <a:pPr marL="11206" defTabSz="806867">
              <a:spcBef>
                <a:spcPts val="88"/>
              </a:spcBef>
              <a:defRPr/>
            </a:pPr>
            <a:r>
              <a:rPr sz="2647" spc="-71" dirty="0">
                <a:solidFill>
                  <a:srgbClr val="BB57BE"/>
                </a:solidFill>
                <a:latin typeface="Trebuchet MS"/>
                <a:cs typeface="Trebuchet MS"/>
              </a:rPr>
              <a:t>= </a:t>
            </a:r>
            <a:r>
              <a:rPr sz="2647" spc="-119" dirty="0">
                <a:solidFill>
                  <a:srgbClr val="BB57BE"/>
                </a:solidFill>
                <a:latin typeface="Trebuchet MS"/>
                <a:cs typeface="Trebuchet MS"/>
              </a:rPr>
              <a:t>denotational</a:t>
            </a:r>
            <a:r>
              <a:rPr sz="2647" spc="-388" dirty="0">
                <a:solidFill>
                  <a:srgbClr val="BB57BE"/>
                </a:solidFill>
                <a:latin typeface="Trebuchet MS"/>
                <a:cs typeface="Trebuchet MS"/>
              </a:rPr>
              <a:t> </a:t>
            </a:r>
            <a:r>
              <a:rPr sz="2647" spc="-119" dirty="0">
                <a:solidFill>
                  <a:srgbClr val="BB57BE"/>
                </a:solidFill>
                <a:latin typeface="Trebuchet MS"/>
                <a:cs typeface="Trebuchet MS"/>
              </a:rPr>
              <a:t>semantics</a:t>
            </a:r>
            <a:endParaRPr sz="2647">
              <a:solidFill>
                <a:prstClr val="black"/>
              </a:solidFill>
              <a:latin typeface="Trebuchet MS"/>
              <a:cs typeface="Trebuchet MS"/>
            </a:endParaRPr>
          </a:p>
        </p:txBody>
      </p:sp>
      <p:sp>
        <p:nvSpPr>
          <p:cNvPr id="7" name="TextBox 6">
            <a:extLst>
              <a:ext uri="{FF2B5EF4-FFF2-40B4-BE49-F238E27FC236}">
                <a16:creationId xmlns:a16="http://schemas.microsoft.com/office/drawing/2014/main" id="{490AF5BC-D543-4281-9752-DA0D7EC501FF}"/>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8"/>
                <a:stretch>
                  <a:fillRect b="-30000"/>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10"/>
                <a:stretch>
                  <a:fillRect b="-26829"/>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11"/>
                <a:stretch>
                  <a:fillRect b="-7317"/>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3"/>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4"/>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5"/>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6"/>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7"/>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mc:AlternateContent xmlns:mc="http://schemas.openxmlformats.org/markup-compatibility/2006" xmlns:a14="http://schemas.microsoft.com/office/drawing/2010/main">
        <mc:Choice Requires="a14">
          <p:sp>
            <p:nvSpPr>
              <p:cNvPr id="121" name="Content Placeholder 2">
                <a:extLst>
                  <a:ext uri="{FF2B5EF4-FFF2-40B4-BE49-F238E27FC236}">
                    <a16:creationId xmlns:a16="http://schemas.microsoft.com/office/drawing/2014/main" id="{FF164E23-51D5-F043-85F2-65673E7C2BA2}"/>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xmlns="">
          <p:sp>
            <p:nvSpPr>
              <p:cNvPr id="121" name="Content Placeholder 2">
                <a:extLst>
                  <a:ext uri="{FF2B5EF4-FFF2-40B4-BE49-F238E27FC236}">
                    <a16:creationId xmlns:a16="http://schemas.microsoft.com/office/drawing/2014/main" id="{FF164E23-51D5-F043-85F2-65673E7C2BA2}"/>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20"/>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163162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3"/>
                <a:stretch>
                  <a:fillRect b="-29268"/>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5"/>
                <a:stretch>
                  <a:fillRect b="-30000"/>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6"/>
                <a:stretch>
                  <a:fillRect b="-9756"/>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9"/>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0"/>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1"/>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2"/>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
        <p:nvSpPr>
          <p:cNvPr id="121" name="Right Arrow 120">
            <a:extLst>
              <a:ext uri="{FF2B5EF4-FFF2-40B4-BE49-F238E27FC236}">
                <a16:creationId xmlns:a16="http://schemas.microsoft.com/office/drawing/2014/main" id="{74AEA8C7-187B-574D-9777-1A834381D24F}"/>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BA641891-C81F-FA4A-ABDE-CBA2DAFDB7CF}"/>
              </a:ext>
            </a:extLst>
          </p:cNvPr>
          <p:cNvGrpSpPr/>
          <p:nvPr/>
        </p:nvGrpSpPr>
        <p:grpSpPr>
          <a:xfrm rot="16200000">
            <a:off x="8564485" y="3810604"/>
            <a:ext cx="1364224" cy="311369"/>
            <a:chOff x="2297660" y="4140835"/>
            <a:chExt cx="1364224" cy="311369"/>
          </a:xfrm>
        </p:grpSpPr>
        <p:sp>
          <p:nvSpPr>
            <p:cNvPr id="123" name="Rounded Rectangle 122">
              <a:extLst>
                <a:ext uri="{FF2B5EF4-FFF2-40B4-BE49-F238E27FC236}">
                  <a16:creationId xmlns:a16="http://schemas.microsoft.com/office/drawing/2014/main" id="{702B690D-3D73-1440-BED8-4E45D332C7E8}"/>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A9AF0A46-127E-DA40-808E-BC2D649B792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3A6D8FAB-CFDA-9D45-A275-99C6643E486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C610767A-1E2E-AF4A-A3CC-959CB9D181A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3916E197-4D8B-7443-BDC4-7E286C1118C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D253DFC4-C20A-D740-BC1C-693E0ABC21A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66A8F2FC-6063-3A4F-BD92-70DB50131CF5}"/>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0916C2D8-F978-0F4B-B044-6004EA6C8CB0}"/>
                  </a:ext>
                </a:extLst>
              </p:cNvPr>
              <p:cNvSpPr txBox="1">
                <a:spLocks/>
              </p:cNvSpPr>
              <p:nvPr/>
            </p:nvSpPr>
            <p:spPr>
              <a:xfrm>
                <a:off x="8533519" y="5403268"/>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0916C2D8-F978-0F4B-B044-6004EA6C8CB0}"/>
                  </a:ext>
                </a:extLst>
              </p:cNvPr>
              <p:cNvSpPr txBox="1">
                <a:spLocks noRot="1" noChangeAspect="1" noMove="1" noResize="1" noEditPoints="1" noAdjustHandles="1" noChangeArrowheads="1" noChangeShapeType="1" noTextEdit="1"/>
              </p:cNvSpPr>
              <p:nvPr/>
            </p:nvSpPr>
            <p:spPr>
              <a:xfrm>
                <a:off x="8533519" y="5403268"/>
                <a:ext cx="1469152" cy="503588"/>
              </a:xfrm>
              <a:prstGeom prst="rect">
                <a:avLst/>
              </a:prstGeom>
              <a:blipFill>
                <a:blip r:embed="rId15"/>
                <a:stretch>
                  <a:fillRect b="-26829"/>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4AF63BBB-0E72-AC41-A7FE-7D60349D192D}"/>
              </a:ext>
            </a:extLst>
          </p:cNvPr>
          <p:cNvSpPr/>
          <p:nvPr/>
        </p:nvSpPr>
        <p:spPr>
          <a:xfrm rot="16200000">
            <a:off x="8956891" y="27874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71A992A2-4BE1-014F-BF45-FD67326A391B}"/>
                  </a:ext>
                </a:extLst>
              </p:cNvPr>
              <p:cNvSpPr txBox="1">
                <a:spLocks/>
              </p:cNvSpPr>
              <p:nvPr/>
            </p:nvSpPr>
            <p:spPr>
              <a:xfrm>
                <a:off x="8945038" y="2141321"/>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32" name="Content Placeholder 2">
                <a:extLst>
                  <a:ext uri="{FF2B5EF4-FFF2-40B4-BE49-F238E27FC236}">
                    <a16:creationId xmlns:a16="http://schemas.microsoft.com/office/drawing/2014/main" id="{71A992A2-4BE1-014F-BF45-FD67326A391B}"/>
                  </a:ext>
                </a:extLst>
              </p:cNvPr>
              <p:cNvSpPr txBox="1">
                <a:spLocks noRot="1" noChangeAspect="1" noMove="1" noResize="1" noEditPoints="1" noAdjustHandles="1" noChangeArrowheads="1" noChangeShapeType="1" noTextEdit="1"/>
              </p:cNvSpPr>
              <p:nvPr/>
            </p:nvSpPr>
            <p:spPr>
              <a:xfrm>
                <a:off x="8945038" y="2141321"/>
                <a:ext cx="750397" cy="503588"/>
              </a:xfrm>
              <a:prstGeom prst="rect">
                <a:avLst/>
              </a:prstGeom>
              <a:blipFill>
                <a:blip r:embed="rId16"/>
                <a:stretch>
                  <a:fillRect b="-7317"/>
                </a:stretch>
              </a:blipFill>
            </p:spPr>
            <p:txBody>
              <a:bodyPr/>
              <a:lstStyle/>
              <a:p>
                <a:r>
                  <a:rPr lang="en-US">
                    <a:noFill/>
                  </a:rPr>
                  <a:t> </a:t>
                </a:r>
              </a:p>
            </p:txBody>
          </p:sp>
        </mc:Fallback>
      </mc:AlternateContent>
      <p:sp>
        <p:nvSpPr>
          <p:cNvPr id="133" name="Content Placeholder 2">
            <a:extLst>
              <a:ext uri="{FF2B5EF4-FFF2-40B4-BE49-F238E27FC236}">
                <a16:creationId xmlns:a16="http://schemas.microsoft.com/office/drawing/2014/main" id="{0CC10928-8B3E-4340-BAF5-15341A6663B2}"/>
              </a:ext>
            </a:extLst>
          </p:cNvPr>
          <p:cNvSpPr txBox="1">
            <a:spLocks/>
          </p:cNvSpPr>
          <p:nvPr/>
        </p:nvSpPr>
        <p:spPr>
          <a:xfrm>
            <a:off x="8559975" y="17390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marrón</a:t>
            </a:r>
            <a:endParaRPr lang="en-US" sz="2400" dirty="0">
              <a:solidFill>
                <a:srgbClr val="C00000"/>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74" name="Content Placeholder 2">
                <a:extLst>
                  <a:ext uri="{FF2B5EF4-FFF2-40B4-BE49-F238E27FC236}">
                    <a16:creationId xmlns:a16="http://schemas.microsoft.com/office/drawing/2014/main" id="{99201B80-2359-BA40-A810-ACBC77A6B481}"/>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xmlns="">
          <p:sp>
            <p:nvSpPr>
              <p:cNvPr id="174" name="Content Placeholder 2">
                <a:extLst>
                  <a:ext uri="{FF2B5EF4-FFF2-40B4-BE49-F238E27FC236}">
                    <a16:creationId xmlns:a16="http://schemas.microsoft.com/office/drawing/2014/main" id="{99201B80-2359-BA40-A810-ACBC77A6B481}"/>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17"/>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1422869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3"/>
                <a:stretch>
                  <a:fillRect b="-29268"/>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5"/>
                <a:stretch>
                  <a:fillRect b="-30000"/>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6"/>
                <a:stretch>
                  <a:fillRect b="-9756"/>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0D2D9CE3-D746-BF44-B221-E316FC9B2557}"/>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xmlns="">
          <p:sp>
            <p:nvSpPr>
              <p:cNvPr id="88" name="Content Placeholder 2">
                <a:extLst>
                  <a:ext uri="{FF2B5EF4-FFF2-40B4-BE49-F238E27FC236}">
                    <a16:creationId xmlns:a16="http://schemas.microsoft.com/office/drawing/2014/main" id="{0D2D9CE3-D746-BF44-B221-E316FC9B2557}"/>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7"/>
                <a:stretch>
                  <a:fillRect l="-637" b="-31579"/>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9"/>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0"/>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1"/>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2"/>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
        <p:nvSpPr>
          <p:cNvPr id="121" name="Right Arrow 120">
            <a:extLst>
              <a:ext uri="{FF2B5EF4-FFF2-40B4-BE49-F238E27FC236}">
                <a16:creationId xmlns:a16="http://schemas.microsoft.com/office/drawing/2014/main" id="{74AEA8C7-187B-574D-9777-1A834381D24F}"/>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BA641891-C81F-FA4A-ABDE-CBA2DAFDB7CF}"/>
              </a:ext>
            </a:extLst>
          </p:cNvPr>
          <p:cNvGrpSpPr/>
          <p:nvPr/>
        </p:nvGrpSpPr>
        <p:grpSpPr>
          <a:xfrm rot="16200000">
            <a:off x="8564485" y="3810604"/>
            <a:ext cx="1364224" cy="311369"/>
            <a:chOff x="2297660" y="4140835"/>
            <a:chExt cx="1364224" cy="311369"/>
          </a:xfrm>
        </p:grpSpPr>
        <p:sp>
          <p:nvSpPr>
            <p:cNvPr id="123" name="Rounded Rectangle 122">
              <a:extLst>
                <a:ext uri="{FF2B5EF4-FFF2-40B4-BE49-F238E27FC236}">
                  <a16:creationId xmlns:a16="http://schemas.microsoft.com/office/drawing/2014/main" id="{702B690D-3D73-1440-BED8-4E45D332C7E8}"/>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A9AF0A46-127E-DA40-808E-BC2D649B792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3A6D8FAB-CFDA-9D45-A275-99C6643E486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C610767A-1E2E-AF4A-A3CC-959CB9D181A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3916E197-4D8B-7443-BDC4-7E286C1118C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D253DFC4-C20A-D740-BC1C-693E0ABC21A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66A8F2FC-6063-3A4F-BD92-70DB50131CF5}"/>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0916C2D8-F978-0F4B-B044-6004EA6C8CB0}"/>
                  </a:ext>
                </a:extLst>
              </p:cNvPr>
              <p:cNvSpPr txBox="1">
                <a:spLocks/>
              </p:cNvSpPr>
              <p:nvPr/>
            </p:nvSpPr>
            <p:spPr>
              <a:xfrm>
                <a:off x="8533519" y="5403268"/>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0916C2D8-F978-0F4B-B044-6004EA6C8CB0}"/>
                  </a:ext>
                </a:extLst>
              </p:cNvPr>
              <p:cNvSpPr txBox="1">
                <a:spLocks noRot="1" noChangeAspect="1" noMove="1" noResize="1" noEditPoints="1" noAdjustHandles="1" noChangeArrowheads="1" noChangeShapeType="1" noTextEdit="1"/>
              </p:cNvSpPr>
              <p:nvPr/>
            </p:nvSpPr>
            <p:spPr>
              <a:xfrm>
                <a:off x="8533519" y="5403268"/>
                <a:ext cx="1469152" cy="503588"/>
              </a:xfrm>
              <a:prstGeom prst="rect">
                <a:avLst/>
              </a:prstGeom>
              <a:blipFill>
                <a:blip r:embed="rId15"/>
                <a:stretch>
                  <a:fillRect b="-26829"/>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4AF63BBB-0E72-AC41-A7FE-7D60349D192D}"/>
              </a:ext>
            </a:extLst>
          </p:cNvPr>
          <p:cNvSpPr/>
          <p:nvPr/>
        </p:nvSpPr>
        <p:spPr>
          <a:xfrm rot="16200000">
            <a:off x="8956891" y="27874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71A992A2-4BE1-014F-BF45-FD67326A391B}"/>
                  </a:ext>
                </a:extLst>
              </p:cNvPr>
              <p:cNvSpPr txBox="1">
                <a:spLocks/>
              </p:cNvSpPr>
              <p:nvPr/>
            </p:nvSpPr>
            <p:spPr>
              <a:xfrm>
                <a:off x="8945038" y="2141321"/>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32" name="Content Placeholder 2">
                <a:extLst>
                  <a:ext uri="{FF2B5EF4-FFF2-40B4-BE49-F238E27FC236}">
                    <a16:creationId xmlns:a16="http://schemas.microsoft.com/office/drawing/2014/main" id="{71A992A2-4BE1-014F-BF45-FD67326A391B}"/>
                  </a:ext>
                </a:extLst>
              </p:cNvPr>
              <p:cNvSpPr txBox="1">
                <a:spLocks noRot="1" noChangeAspect="1" noMove="1" noResize="1" noEditPoints="1" noAdjustHandles="1" noChangeArrowheads="1" noChangeShapeType="1" noTextEdit="1"/>
              </p:cNvSpPr>
              <p:nvPr/>
            </p:nvSpPr>
            <p:spPr>
              <a:xfrm>
                <a:off x="8945038" y="2141321"/>
                <a:ext cx="750397" cy="503588"/>
              </a:xfrm>
              <a:prstGeom prst="rect">
                <a:avLst/>
              </a:prstGeom>
              <a:blipFill>
                <a:blip r:embed="rId16"/>
                <a:stretch>
                  <a:fillRect b="-7317"/>
                </a:stretch>
              </a:blipFill>
            </p:spPr>
            <p:txBody>
              <a:bodyPr/>
              <a:lstStyle/>
              <a:p>
                <a:r>
                  <a:rPr lang="en-US">
                    <a:noFill/>
                  </a:rPr>
                  <a:t> </a:t>
                </a:r>
              </a:p>
            </p:txBody>
          </p:sp>
        </mc:Fallback>
      </mc:AlternateContent>
      <p:sp>
        <p:nvSpPr>
          <p:cNvPr id="133" name="Content Placeholder 2">
            <a:extLst>
              <a:ext uri="{FF2B5EF4-FFF2-40B4-BE49-F238E27FC236}">
                <a16:creationId xmlns:a16="http://schemas.microsoft.com/office/drawing/2014/main" id="{0CC10928-8B3E-4340-BAF5-15341A6663B2}"/>
              </a:ext>
            </a:extLst>
          </p:cNvPr>
          <p:cNvSpPr txBox="1">
            <a:spLocks/>
          </p:cNvSpPr>
          <p:nvPr/>
        </p:nvSpPr>
        <p:spPr>
          <a:xfrm>
            <a:off x="8559975" y="17390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marrón</a:t>
            </a:r>
            <a:endParaRPr lang="en-US" sz="2400" dirty="0">
              <a:solidFill>
                <a:srgbClr val="C00000"/>
              </a:solidFill>
              <a:latin typeface="Avenir Light" panose="020B0402020203020204" pitchFamily="34" charset="77"/>
            </a:endParaRPr>
          </a:p>
        </p:txBody>
      </p:sp>
      <p:sp>
        <p:nvSpPr>
          <p:cNvPr id="134" name="Right Arrow 133">
            <a:extLst>
              <a:ext uri="{FF2B5EF4-FFF2-40B4-BE49-F238E27FC236}">
                <a16:creationId xmlns:a16="http://schemas.microsoft.com/office/drawing/2014/main" id="{D415075F-1748-1B4B-9FFC-5F5862D08FE9}"/>
              </a:ext>
            </a:extLst>
          </p:cNvPr>
          <p:cNvSpPr/>
          <p:nvPr/>
        </p:nvSpPr>
        <p:spPr>
          <a:xfrm>
            <a:off x="949933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Right Arrow 134">
            <a:extLst>
              <a:ext uri="{FF2B5EF4-FFF2-40B4-BE49-F238E27FC236}">
                <a16:creationId xmlns:a16="http://schemas.microsoft.com/office/drawing/2014/main" id="{23482378-4103-1B47-B95C-0EB6C654F3F3}"/>
              </a:ext>
            </a:extLst>
          </p:cNvPr>
          <p:cNvSpPr/>
          <p:nvPr/>
        </p:nvSpPr>
        <p:spPr>
          <a:xfrm rot="16200000">
            <a:off x="10050018"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03B7D37D-026C-9743-83BC-65B1D2AAED9A}"/>
              </a:ext>
            </a:extLst>
          </p:cNvPr>
          <p:cNvGrpSpPr/>
          <p:nvPr/>
        </p:nvGrpSpPr>
        <p:grpSpPr>
          <a:xfrm rot="16200000">
            <a:off x="9664555" y="3764006"/>
            <a:ext cx="1364224" cy="311369"/>
            <a:chOff x="2297660" y="4140835"/>
            <a:chExt cx="1364224" cy="311369"/>
          </a:xfrm>
        </p:grpSpPr>
        <p:sp>
          <p:nvSpPr>
            <p:cNvPr id="164" name="Rounded Rectangle 163">
              <a:extLst>
                <a:ext uri="{FF2B5EF4-FFF2-40B4-BE49-F238E27FC236}">
                  <a16:creationId xmlns:a16="http://schemas.microsoft.com/office/drawing/2014/main" id="{BFE77D99-C7AC-2047-AA6A-6DBF80533D0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5" name="Oval 164">
              <a:extLst>
                <a:ext uri="{FF2B5EF4-FFF2-40B4-BE49-F238E27FC236}">
                  <a16:creationId xmlns:a16="http://schemas.microsoft.com/office/drawing/2014/main" id="{E6A68E3F-7CDA-3242-8304-57373A542BD5}"/>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6" name="Oval 165">
              <a:extLst>
                <a:ext uri="{FF2B5EF4-FFF2-40B4-BE49-F238E27FC236}">
                  <a16:creationId xmlns:a16="http://schemas.microsoft.com/office/drawing/2014/main" id="{00F11DB0-26C1-BB48-A178-E477EF68CA9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7" name="Oval 166">
              <a:extLst>
                <a:ext uri="{FF2B5EF4-FFF2-40B4-BE49-F238E27FC236}">
                  <a16:creationId xmlns:a16="http://schemas.microsoft.com/office/drawing/2014/main" id="{8C2A7E14-8D29-7A43-8AAB-4EF5592A792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8" name="Oval 167">
              <a:extLst>
                <a:ext uri="{FF2B5EF4-FFF2-40B4-BE49-F238E27FC236}">
                  <a16:creationId xmlns:a16="http://schemas.microsoft.com/office/drawing/2014/main" id="{858C2BBC-D3D7-D848-8571-341508F48F0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9" name="Oval 168">
              <a:extLst>
                <a:ext uri="{FF2B5EF4-FFF2-40B4-BE49-F238E27FC236}">
                  <a16:creationId xmlns:a16="http://schemas.microsoft.com/office/drawing/2014/main" id="{A40697A1-EE6C-034D-A61F-D8150B88EED1}"/>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70" name="Content Placeholder 2">
                <a:extLst>
                  <a:ext uri="{FF2B5EF4-FFF2-40B4-BE49-F238E27FC236}">
                    <a16:creationId xmlns:a16="http://schemas.microsoft.com/office/drawing/2014/main" id="{19D49FD8-F77F-A340-8796-53E1DF880C91}"/>
                  </a:ext>
                </a:extLst>
              </p:cNvPr>
              <p:cNvSpPr txBox="1">
                <a:spLocks/>
              </p:cNvSpPr>
              <p:nvPr/>
            </p:nvSpPr>
            <p:spPr>
              <a:xfrm>
                <a:off x="9599160" y="5379470"/>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70" name="Content Placeholder 2">
                <a:extLst>
                  <a:ext uri="{FF2B5EF4-FFF2-40B4-BE49-F238E27FC236}">
                    <a16:creationId xmlns:a16="http://schemas.microsoft.com/office/drawing/2014/main" id="{19D49FD8-F77F-A340-8796-53E1DF880C91}"/>
                  </a:ext>
                </a:extLst>
              </p:cNvPr>
              <p:cNvSpPr txBox="1">
                <a:spLocks noRot="1" noChangeAspect="1" noMove="1" noResize="1" noEditPoints="1" noAdjustHandles="1" noChangeArrowheads="1" noChangeShapeType="1" noTextEdit="1"/>
              </p:cNvSpPr>
              <p:nvPr/>
            </p:nvSpPr>
            <p:spPr>
              <a:xfrm>
                <a:off x="9599160" y="5379470"/>
                <a:ext cx="1469152" cy="503588"/>
              </a:xfrm>
              <a:prstGeom prst="rect">
                <a:avLst/>
              </a:prstGeom>
              <a:blipFill>
                <a:blip r:embed="rId17"/>
                <a:stretch>
                  <a:fillRect b="-26829"/>
                </a:stretch>
              </a:blipFill>
            </p:spPr>
            <p:txBody>
              <a:bodyPr/>
              <a:lstStyle/>
              <a:p>
                <a:r>
                  <a:rPr lang="en-US">
                    <a:noFill/>
                  </a:rPr>
                  <a:t> </a:t>
                </a:r>
              </a:p>
            </p:txBody>
          </p:sp>
        </mc:Fallback>
      </mc:AlternateContent>
      <p:sp>
        <p:nvSpPr>
          <p:cNvPr id="171" name="Right Arrow 170">
            <a:extLst>
              <a:ext uri="{FF2B5EF4-FFF2-40B4-BE49-F238E27FC236}">
                <a16:creationId xmlns:a16="http://schemas.microsoft.com/office/drawing/2014/main" id="{AC3E7966-E0C6-7F45-A675-776036B0C308}"/>
              </a:ext>
            </a:extLst>
          </p:cNvPr>
          <p:cNvSpPr/>
          <p:nvPr/>
        </p:nvSpPr>
        <p:spPr>
          <a:xfrm rot="16200000">
            <a:off x="10078627" y="275008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6F2E04F0-733E-B04F-81DB-B630182A9E6B}"/>
                  </a:ext>
                </a:extLst>
              </p:cNvPr>
              <p:cNvSpPr txBox="1">
                <a:spLocks/>
              </p:cNvSpPr>
              <p:nvPr/>
            </p:nvSpPr>
            <p:spPr>
              <a:xfrm>
                <a:off x="10066774" y="210391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6F2E04F0-733E-B04F-81DB-B630182A9E6B}"/>
                  </a:ext>
                </a:extLst>
              </p:cNvPr>
              <p:cNvSpPr txBox="1">
                <a:spLocks noRot="1" noChangeAspect="1" noMove="1" noResize="1" noEditPoints="1" noAdjustHandles="1" noChangeArrowheads="1" noChangeShapeType="1" noTextEdit="1"/>
              </p:cNvSpPr>
              <p:nvPr/>
            </p:nvSpPr>
            <p:spPr>
              <a:xfrm>
                <a:off x="10066774" y="2103914"/>
                <a:ext cx="750397" cy="503588"/>
              </a:xfrm>
              <a:prstGeom prst="rect">
                <a:avLst/>
              </a:prstGeom>
              <a:blipFill>
                <a:blip r:embed="rId18"/>
                <a:stretch>
                  <a:fillRect b="-7317"/>
                </a:stretch>
              </a:blipFill>
            </p:spPr>
            <p:txBody>
              <a:bodyPr/>
              <a:lstStyle/>
              <a:p>
                <a:r>
                  <a:rPr lang="en-US">
                    <a:noFill/>
                  </a:rPr>
                  <a:t> </a:t>
                </a:r>
              </a:p>
            </p:txBody>
          </p:sp>
        </mc:Fallback>
      </mc:AlternateContent>
      <p:sp>
        <p:nvSpPr>
          <p:cNvPr id="174" name="Content Placeholder 2">
            <a:extLst>
              <a:ext uri="{FF2B5EF4-FFF2-40B4-BE49-F238E27FC236}">
                <a16:creationId xmlns:a16="http://schemas.microsoft.com/office/drawing/2014/main" id="{87BACB3C-5D17-414D-8B8D-C60D54F810BD}"/>
              </a:ext>
            </a:extLst>
          </p:cNvPr>
          <p:cNvSpPr txBox="1">
            <a:spLocks/>
          </p:cNvSpPr>
          <p:nvPr/>
        </p:nvSpPr>
        <p:spPr>
          <a:xfrm>
            <a:off x="9725779" y="173747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corrio</a:t>
            </a:r>
            <a:endParaRPr lang="en-US" sz="2400" dirty="0">
              <a:solidFill>
                <a:srgbClr val="C00000"/>
              </a:solidFill>
              <a:latin typeface="Avenir Light" panose="020B0402020203020204" pitchFamily="34" charset="77"/>
            </a:endParaRPr>
          </a:p>
        </p:txBody>
      </p:sp>
    </p:spTree>
    <p:extLst>
      <p:ext uri="{BB962C8B-B14F-4D97-AF65-F5344CB8AC3E}">
        <p14:creationId xmlns:p14="http://schemas.microsoft.com/office/powerpoint/2010/main" val="1726294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826500" cy="625438"/>
          </a:xfrm>
        </p:spPr>
        <p:txBody>
          <a:bodyPr>
            <a:normAutofit fontScale="90000"/>
          </a:bodyPr>
          <a:lstStyle/>
          <a:p>
            <a:r>
              <a:rPr lang="en-US" dirty="0"/>
              <a:t>seq2seq + 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4" y="1250088"/>
            <a:ext cx="5225928" cy="4440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0"/>
              </a:spcBef>
              <a:buNone/>
            </a:pPr>
            <a:r>
              <a:rPr lang="en-US" sz="2400" b="1" dirty="0">
                <a:latin typeface="Karla" charset="0"/>
                <a:ea typeface="Karla" charset="0"/>
                <a:cs typeface="Karla" charset="0"/>
              </a:rPr>
              <a:t>Attention:</a:t>
            </a:r>
          </a:p>
          <a:p>
            <a:pPr>
              <a:lnSpc>
                <a:spcPct val="150000"/>
              </a:lnSpc>
              <a:spcBef>
                <a:spcPts val="3000"/>
              </a:spcBef>
            </a:pPr>
            <a:r>
              <a:rPr lang="en-US" sz="2400" dirty="0">
                <a:latin typeface="Karla" charset="0"/>
                <a:ea typeface="Karla" charset="0"/>
                <a:cs typeface="Karla" charset="0"/>
              </a:rPr>
              <a:t>greatly improves seq2seq results</a:t>
            </a:r>
          </a:p>
          <a:p>
            <a:pPr>
              <a:lnSpc>
                <a:spcPct val="150000"/>
              </a:lnSpc>
              <a:spcBef>
                <a:spcPts val="3000"/>
              </a:spcBef>
            </a:pPr>
            <a:r>
              <a:rPr lang="en-US" sz="2400" dirty="0">
                <a:latin typeface="Karla" charset="0"/>
                <a:ea typeface="Karla" charset="0"/>
                <a:cs typeface="Karla" charset="0"/>
              </a:rPr>
              <a:t>allows us to visualize the contribution each word gave during each step of the decoder</a:t>
            </a:r>
          </a:p>
        </p:txBody>
      </p:sp>
      <p:pic>
        <p:nvPicPr>
          <p:cNvPr id="2" name="Picture 1">
            <a:extLst>
              <a:ext uri="{FF2B5EF4-FFF2-40B4-BE49-F238E27FC236}">
                <a16:creationId xmlns:a16="http://schemas.microsoft.com/office/drawing/2014/main" id="{8E2B39D6-7CA2-8D4E-AAC0-E6EDAD741E99}"/>
              </a:ext>
            </a:extLst>
          </p:cNvPr>
          <p:cNvPicPr>
            <a:picLocks noChangeAspect="1"/>
          </p:cNvPicPr>
          <p:nvPr/>
        </p:nvPicPr>
        <p:blipFill>
          <a:blip r:embed="rId3"/>
          <a:stretch>
            <a:fillRect/>
          </a:stretch>
        </p:blipFill>
        <p:spPr>
          <a:xfrm>
            <a:off x="6195134" y="949387"/>
            <a:ext cx="5342013" cy="5041900"/>
          </a:xfrm>
          <a:prstGeom prst="rect">
            <a:avLst/>
          </a:prstGeom>
        </p:spPr>
      </p:pic>
      <p:sp>
        <p:nvSpPr>
          <p:cNvPr id="3" name="Rectangle 2">
            <a:extLst>
              <a:ext uri="{FF2B5EF4-FFF2-40B4-BE49-F238E27FC236}">
                <a16:creationId xmlns:a16="http://schemas.microsoft.com/office/drawing/2014/main" id="{40B4A5D9-131B-4D4E-8D3D-3E71AE9B3E08}"/>
              </a:ext>
            </a:extLst>
          </p:cNvPr>
          <p:cNvSpPr/>
          <p:nvPr/>
        </p:nvSpPr>
        <p:spPr>
          <a:xfrm>
            <a:off x="424726" y="6279635"/>
            <a:ext cx="4332148" cy="369332"/>
          </a:xfrm>
          <a:prstGeom prst="rect">
            <a:avLst/>
          </a:prstGeom>
        </p:spPr>
        <p:txBody>
          <a:bodyPr wrap="none">
            <a:spAutoFit/>
          </a:bodyPr>
          <a:lstStyle/>
          <a:p>
            <a:r>
              <a:rPr lang="en-US" i="1" dirty="0">
                <a:solidFill>
                  <a:srgbClr val="111111"/>
                </a:solidFill>
                <a:latin typeface="Noto Sans"/>
              </a:rPr>
              <a:t>Image source: Fig 3 in </a:t>
            </a:r>
            <a:r>
              <a:rPr lang="en-US" i="1" dirty="0">
                <a:solidFill>
                  <a:srgbClr val="F9493F"/>
                </a:solidFill>
                <a:latin typeface="Noto Sans"/>
                <a:hlinkClick r:id="rId4"/>
              </a:rPr>
              <a:t>Bahdanau et al., 2015</a:t>
            </a:r>
            <a:endParaRPr lang="en-US" dirty="0"/>
          </a:p>
        </p:txBody>
      </p:sp>
    </p:spTree>
    <p:extLst>
      <p:ext uri="{BB962C8B-B14F-4D97-AF65-F5344CB8AC3E}">
        <p14:creationId xmlns:p14="http://schemas.microsoft.com/office/powerpoint/2010/main" val="1063482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6709" y="477872"/>
            <a:ext cx="9074138" cy="671530"/>
          </a:xfrm>
          <a:prstGeom prst="rect">
            <a:avLst/>
          </a:prstGeom>
        </p:spPr>
        <p:txBody>
          <a:bodyPr vert="horz" wrap="square" lIns="0" tIns="9525" rIns="0" bIns="0" rtlCol="0" anchor="ctr">
            <a:spAutoFit/>
          </a:bodyPr>
          <a:lstStyle/>
          <a:p>
            <a:pPr marL="12700" marR="5080">
              <a:lnSpc>
                <a:spcPct val="100699"/>
              </a:lnSpc>
              <a:spcBef>
                <a:spcPts val="75"/>
              </a:spcBef>
            </a:pPr>
            <a:r>
              <a:rPr spc="-120" dirty="0" err="1"/>
              <a:t>ELMo</a:t>
            </a:r>
            <a:r>
              <a:rPr spc="-120" dirty="0"/>
              <a:t>: </a:t>
            </a:r>
            <a:r>
              <a:rPr spc="-150" dirty="0"/>
              <a:t>Embeddings from</a:t>
            </a:r>
            <a:r>
              <a:rPr spc="-540" dirty="0"/>
              <a:t> </a:t>
            </a:r>
            <a:r>
              <a:rPr spc="-165" dirty="0"/>
              <a:t>Language  </a:t>
            </a:r>
            <a:r>
              <a:rPr spc="-50" dirty="0"/>
              <a:t>Models</a:t>
            </a:r>
          </a:p>
        </p:txBody>
      </p:sp>
      <p:sp>
        <p:nvSpPr>
          <p:cNvPr id="3" name="object 3"/>
          <p:cNvSpPr txBox="1"/>
          <p:nvPr/>
        </p:nvSpPr>
        <p:spPr>
          <a:xfrm>
            <a:off x="806709" y="1679446"/>
            <a:ext cx="8336788" cy="4089709"/>
          </a:xfrm>
          <a:prstGeom prst="rect">
            <a:avLst/>
          </a:prstGeom>
        </p:spPr>
        <p:txBody>
          <a:bodyPr vert="horz" wrap="square" lIns="0" tIns="9525" rIns="0" bIns="0" rtlCol="0">
            <a:spAutoFit/>
          </a:bodyPr>
          <a:lstStyle/>
          <a:p>
            <a:pPr marL="12700" marR="421005">
              <a:lnSpc>
                <a:spcPct val="100800"/>
              </a:lnSpc>
              <a:spcBef>
                <a:spcPts val="75"/>
              </a:spcBef>
              <a:defRPr/>
            </a:pPr>
            <a:r>
              <a:rPr sz="2400" dirty="0">
                <a:solidFill>
                  <a:prstClr val="black"/>
                </a:solidFill>
                <a:latin typeface="Arial"/>
                <a:cs typeface="Arial"/>
              </a:rPr>
              <a:t>Deep contextualized word representations.</a:t>
            </a:r>
            <a:r>
              <a:rPr lang="en-US" sz="2400" dirty="0">
                <a:solidFill>
                  <a:prstClr val="black"/>
                </a:solidFill>
                <a:latin typeface="Arial"/>
                <a:cs typeface="Arial"/>
              </a:rPr>
              <a:t> Peters et al.</a:t>
            </a:r>
            <a:r>
              <a:rPr sz="2400" dirty="0">
                <a:solidFill>
                  <a:prstClr val="black"/>
                </a:solidFill>
                <a:latin typeface="Arial"/>
                <a:cs typeface="Arial"/>
              </a:rPr>
              <a:t> NAACL</a:t>
            </a:r>
            <a:r>
              <a:rPr lang="en-US" sz="2400" dirty="0">
                <a:solidFill>
                  <a:prstClr val="black"/>
                </a:solidFill>
                <a:latin typeface="Arial"/>
                <a:cs typeface="Arial"/>
              </a:rPr>
              <a:t> </a:t>
            </a:r>
            <a:r>
              <a:rPr sz="2400" dirty="0">
                <a:solidFill>
                  <a:prstClr val="black"/>
                </a:solidFill>
                <a:latin typeface="Arial"/>
                <a:cs typeface="Arial"/>
              </a:rPr>
              <a:t>2018.  https://arxiv.org/abs/1802.05365</a:t>
            </a:r>
          </a:p>
          <a:p>
            <a:pPr marL="355600" indent="-342900">
              <a:spcBef>
                <a:spcPts val="625"/>
              </a:spcBef>
              <a:buClr>
                <a:srgbClr val="CC0000"/>
              </a:buClr>
              <a:buFont typeface="Times New Roman"/>
              <a:buChar char="•"/>
              <a:tabLst>
                <a:tab pos="354965" algn="l"/>
                <a:tab pos="355600" algn="l"/>
              </a:tabLst>
              <a:defRPr/>
            </a:pPr>
            <a:r>
              <a:rPr lang="en-US" sz="2400" dirty="0">
                <a:solidFill>
                  <a:prstClr val="black"/>
                </a:solidFill>
                <a:latin typeface="Arial"/>
                <a:cs typeface="Arial"/>
              </a:rPr>
              <a:t>“Instead of using a fixed embedding for each word, </a:t>
            </a:r>
            <a:r>
              <a:rPr lang="en-US" sz="2400" dirty="0" err="1">
                <a:solidFill>
                  <a:prstClr val="black"/>
                </a:solidFill>
                <a:latin typeface="Arial"/>
                <a:cs typeface="Arial"/>
              </a:rPr>
              <a:t>ELMo</a:t>
            </a:r>
            <a:r>
              <a:rPr lang="en-US" sz="2400" dirty="0">
                <a:solidFill>
                  <a:prstClr val="black"/>
                </a:solidFill>
                <a:latin typeface="Arial"/>
                <a:cs typeface="Arial"/>
              </a:rPr>
              <a:t> looks at the entire sentence before assigning each word in it an embedding.”</a:t>
            </a:r>
          </a:p>
          <a:p>
            <a:pPr marL="355600" indent="-342900">
              <a:spcBef>
                <a:spcPts val="625"/>
              </a:spcBef>
              <a:buClr>
                <a:srgbClr val="CC0000"/>
              </a:buClr>
              <a:buFont typeface="Times New Roman"/>
              <a:buChar char="•"/>
              <a:tabLst>
                <a:tab pos="354965" algn="l"/>
                <a:tab pos="355600" algn="l"/>
              </a:tabLst>
              <a:defRPr/>
            </a:pPr>
            <a:r>
              <a:rPr sz="2400" dirty="0">
                <a:solidFill>
                  <a:prstClr val="black"/>
                </a:solidFill>
                <a:latin typeface="Arial"/>
                <a:cs typeface="Arial"/>
              </a:rPr>
              <a:t>Breakout version of </a:t>
            </a:r>
            <a:r>
              <a:rPr sz="2400" b="1" dirty="0">
                <a:solidFill>
                  <a:prstClr val="black"/>
                </a:solidFill>
                <a:latin typeface="Trebuchet MS"/>
                <a:cs typeface="Trebuchet MS"/>
              </a:rPr>
              <a:t>word token vectors </a:t>
            </a:r>
            <a:r>
              <a:rPr sz="2400" dirty="0">
                <a:solidFill>
                  <a:prstClr val="black"/>
                </a:solidFill>
                <a:latin typeface="Arial"/>
                <a:cs typeface="Arial"/>
              </a:rPr>
              <a:t>or</a:t>
            </a:r>
          </a:p>
          <a:p>
            <a:pPr marL="355600">
              <a:defRPr/>
            </a:pPr>
            <a:r>
              <a:rPr sz="2400" b="1" dirty="0">
                <a:solidFill>
                  <a:prstClr val="black"/>
                </a:solidFill>
                <a:latin typeface="Trebuchet MS"/>
                <a:cs typeface="Trebuchet MS"/>
              </a:rPr>
              <a:t>contextual word vectors</a:t>
            </a:r>
            <a:endParaRPr sz="2400" dirty="0">
              <a:solidFill>
                <a:prstClr val="black"/>
              </a:solidFill>
              <a:latin typeface="Trebuchet MS"/>
              <a:cs typeface="Trebuchet MS"/>
            </a:endParaRPr>
          </a:p>
          <a:p>
            <a:pPr marL="355600" marR="5080" indent="-342900">
              <a:lnSpc>
                <a:spcPct val="100800"/>
              </a:lnSpc>
              <a:spcBef>
                <a:spcPts val="505"/>
              </a:spcBef>
              <a:buClr>
                <a:srgbClr val="CC0000"/>
              </a:buClr>
              <a:buFont typeface="Times New Roman"/>
              <a:buChar char="•"/>
              <a:tabLst>
                <a:tab pos="354965" algn="l"/>
                <a:tab pos="355600" algn="l"/>
              </a:tabLst>
              <a:defRPr/>
            </a:pPr>
            <a:r>
              <a:rPr sz="2400" dirty="0">
                <a:solidFill>
                  <a:prstClr val="black"/>
                </a:solidFill>
                <a:latin typeface="Arial"/>
                <a:cs typeface="Arial"/>
              </a:rPr>
              <a:t>Learn word token vectors using long contexts not context  windows (here, whole sentence, could be longer)</a:t>
            </a:r>
          </a:p>
          <a:p>
            <a:pPr marL="355600" indent="-342900">
              <a:spcBef>
                <a:spcPts val="625"/>
              </a:spcBef>
              <a:buClr>
                <a:srgbClr val="CC0000"/>
              </a:buClr>
              <a:buFont typeface="Times New Roman"/>
              <a:buChar char="•"/>
              <a:tabLst>
                <a:tab pos="354965" algn="l"/>
                <a:tab pos="355600" algn="l"/>
              </a:tabLst>
              <a:defRPr/>
            </a:pPr>
            <a:r>
              <a:rPr sz="2400" dirty="0">
                <a:solidFill>
                  <a:prstClr val="black"/>
                </a:solidFill>
                <a:latin typeface="Arial"/>
                <a:cs typeface="Arial"/>
              </a:rPr>
              <a:t>Learn a deep Bi-NLM and use all its layers in prediction</a:t>
            </a:r>
          </a:p>
        </p:txBody>
      </p:sp>
      <p:sp>
        <p:nvSpPr>
          <p:cNvPr id="4" name="object 4"/>
          <p:cNvSpPr/>
          <p:nvPr/>
        </p:nvSpPr>
        <p:spPr>
          <a:xfrm>
            <a:off x="9217152" y="2792243"/>
            <a:ext cx="2974848" cy="2346960"/>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6" name="TextBox 5">
            <a:extLst>
              <a:ext uri="{FF2B5EF4-FFF2-40B4-BE49-F238E27FC236}">
                <a16:creationId xmlns:a16="http://schemas.microsoft.com/office/drawing/2014/main" id="{DE0F3DFC-5016-40B5-8F1D-A2B698F51F06}"/>
              </a:ext>
            </a:extLst>
          </p:cNvPr>
          <p:cNvSpPr txBox="1"/>
          <p:nvPr/>
        </p:nvSpPr>
        <p:spPr>
          <a:xfrm>
            <a:off x="806709" y="6380128"/>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154" y="362118"/>
            <a:ext cx="9329673" cy="671530"/>
          </a:xfrm>
          <a:prstGeom prst="rect">
            <a:avLst/>
          </a:prstGeom>
        </p:spPr>
        <p:txBody>
          <a:bodyPr vert="horz" wrap="square" lIns="0" tIns="9525" rIns="0" bIns="0" rtlCol="0" anchor="ctr">
            <a:spAutoFit/>
          </a:bodyPr>
          <a:lstStyle/>
          <a:p>
            <a:pPr marL="12700" marR="5080">
              <a:lnSpc>
                <a:spcPct val="100699"/>
              </a:lnSpc>
              <a:spcBef>
                <a:spcPts val="75"/>
              </a:spcBef>
            </a:pPr>
            <a:r>
              <a:rPr spc="-120" dirty="0" err="1"/>
              <a:t>ELMo</a:t>
            </a:r>
            <a:r>
              <a:rPr spc="-120" dirty="0"/>
              <a:t>: </a:t>
            </a:r>
            <a:r>
              <a:rPr spc="-150" dirty="0"/>
              <a:t>Embeddings from</a:t>
            </a:r>
            <a:r>
              <a:rPr spc="-540" dirty="0"/>
              <a:t> </a:t>
            </a:r>
            <a:r>
              <a:rPr spc="-165" dirty="0"/>
              <a:t>Language  </a:t>
            </a:r>
            <a:r>
              <a:rPr spc="-50" dirty="0"/>
              <a:t>Models</a:t>
            </a:r>
          </a:p>
        </p:txBody>
      </p:sp>
      <p:sp>
        <p:nvSpPr>
          <p:cNvPr id="3" name="object 3"/>
          <p:cNvSpPr txBox="1"/>
          <p:nvPr/>
        </p:nvSpPr>
        <p:spPr>
          <a:xfrm>
            <a:off x="791154" y="1615571"/>
            <a:ext cx="8355330" cy="3829510"/>
          </a:xfrm>
          <a:prstGeom prst="rect">
            <a:avLst/>
          </a:prstGeom>
        </p:spPr>
        <p:txBody>
          <a:bodyPr vert="horz" wrap="square" lIns="0" tIns="92075" rIns="0" bIns="0" rtlCol="0">
            <a:spAutoFit/>
          </a:bodyPr>
          <a:lstStyle/>
          <a:p>
            <a:pPr marL="355600" indent="-342900">
              <a:spcBef>
                <a:spcPts val="725"/>
              </a:spcBef>
              <a:buClr>
                <a:srgbClr val="CC0000"/>
              </a:buClr>
              <a:buFont typeface="Times New Roman"/>
              <a:buChar char="•"/>
              <a:tabLst>
                <a:tab pos="354965" algn="l"/>
                <a:tab pos="355600" algn="l"/>
              </a:tabLst>
              <a:defRPr/>
            </a:pPr>
            <a:r>
              <a:rPr sz="2400" dirty="0">
                <a:solidFill>
                  <a:prstClr val="black"/>
                </a:solidFill>
                <a:latin typeface="Arial"/>
                <a:cs typeface="Arial"/>
              </a:rPr>
              <a:t>Train a bidirectional LM</a:t>
            </a:r>
          </a:p>
          <a:p>
            <a:pPr marL="355600" indent="-342900">
              <a:spcBef>
                <a:spcPts val="620"/>
              </a:spcBef>
              <a:buClr>
                <a:srgbClr val="CC0000"/>
              </a:buClr>
              <a:buFont typeface="Times New Roman"/>
              <a:buChar char="•"/>
              <a:tabLst>
                <a:tab pos="354965" algn="l"/>
                <a:tab pos="355600" algn="l"/>
              </a:tabLst>
              <a:defRPr/>
            </a:pPr>
            <a:r>
              <a:rPr sz="2400" dirty="0">
                <a:solidFill>
                  <a:prstClr val="black"/>
                </a:solidFill>
                <a:latin typeface="Arial"/>
                <a:cs typeface="Arial"/>
              </a:rPr>
              <a:t>Aim at performant but not overly large LM:</a:t>
            </a:r>
          </a:p>
          <a:p>
            <a:pPr marL="698500" lvl="1" indent="-228600">
              <a:spcBef>
                <a:spcPts val="625"/>
              </a:spcBef>
              <a:buClr>
                <a:srgbClr val="3A87FF"/>
              </a:buClr>
              <a:buFont typeface="Times New Roman"/>
              <a:buChar char="•"/>
              <a:tabLst>
                <a:tab pos="698500" algn="l"/>
              </a:tabLst>
              <a:defRPr/>
            </a:pPr>
            <a:r>
              <a:rPr sz="2400" dirty="0">
                <a:solidFill>
                  <a:prstClr val="black"/>
                </a:solidFill>
                <a:latin typeface="Arial"/>
                <a:cs typeface="Arial"/>
              </a:rPr>
              <a:t>Use 2 biLSTM layers</a:t>
            </a:r>
          </a:p>
          <a:p>
            <a:pPr marL="698500" lvl="1" indent="-228600">
              <a:spcBef>
                <a:spcPts val="505"/>
              </a:spcBef>
              <a:buClr>
                <a:srgbClr val="3A87FF"/>
              </a:buClr>
              <a:buFont typeface="Times New Roman"/>
              <a:buChar char="•"/>
              <a:tabLst>
                <a:tab pos="698500" algn="l"/>
              </a:tabLst>
              <a:defRPr/>
            </a:pPr>
            <a:r>
              <a:rPr sz="2400" dirty="0">
                <a:solidFill>
                  <a:prstClr val="black"/>
                </a:solidFill>
                <a:latin typeface="Arial"/>
                <a:cs typeface="Arial"/>
              </a:rPr>
              <a:t>Use character CNN to build initial word representation </a:t>
            </a:r>
          </a:p>
          <a:p>
            <a:pPr marL="698500" marR="1014730" lvl="1" indent="-228600">
              <a:lnSpc>
                <a:spcPts val="2810"/>
              </a:lnSpc>
              <a:spcBef>
                <a:spcPts val="760"/>
              </a:spcBef>
              <a:buClr>
                <a:srgbClr val="3A87FF"/>
              </a:buClr>
              <a:buFont typeface="Times New Roman"/>
              <a:buChar char="•"/>
              <a:tabLst>
                <a:tab pos="698500" algn="l"/>
              </a:tabLst>
              <a:defRPr/>
            </a:pPr>
            <a:r>
              <a:rPr sz="2400" dirty="0">
                <a:solidFill>
                  <a:prstClr val="black"/>
                </a:solidFill>
                <a:latin typeface="Arial"/>
                <a:cs typeface="Arial"/>
              </a:rPr>
              <a:t>User 4096 dim hidden/cell LSTM states with 512 dim projections to next input</a:t>
            </a:r>
          </a:p>
          <a:p>
            <a:pPr marL="698500" lvl="1" indent="-228600">
              <a:spcBef>
                <a:spcPts val="515"/>
              </a:spcBef>
              <a:buClr>
                <a:srgbClr val="3A87FF"/>
              </a:buClr>
              <a:buFont typeface="Times New Roman"/>
              <a:buChar char="•"/>
              <a:tabLst>
                <a:tab pos="698500" algn="l"/>
              </a:tabLst>
              <a:defRPr/>
            </a:pPr>
            <a:r>
              <a:rPr sz="2400" dirty="0">
                <a:solidFill>
                  <a:prstClr val="black"/>
                </a:solidFill>
                <a:latin typeface="Arial"/>
                <a:cs typeface="Arial"/>
              </a:rPr>
              <a:t>Use a residual connection</a:t>
            </a:r>
          </a:p>
          <a:p>
            <a:pPr marL="698500" marR="207645" lvl="1" indent="-228600">
              <a:lnSpc>
                <a:spcPct val="100800"/>
              </a:lnSpc>
              <a:spcBef>
                <a:spcPts val="505"/>
              </a:spcBef>
              <a:buClr>
                <a:srgbClr val="3A87FF"/>
              </a:buClr>
              <a:buFont typeface="Times New Roman"/>
              <a:buChar char="•"/>
              <a:tabLst>
                <a:tab pos="698500" algn="l"/>
              </a:tabLst>
              <a:defRPr/>
            </a:pPr>
            <a:r>
              <a:rPr sz="2400" dirty="0">
                <a:solidFill>
                  <a:prstClr val="black"/>
                </a:solidFill>
                <a:latin typeface="Arial"/>
                <a:cs typeface="Arial"/>
              </a:rPr>
              <a:t>Tie parameters of token input and output (softmax) and tie these between forward and backward LMs</a:t>
            </a:r>
          </a:p>
        </p:txBody>
      </p:sp>
      <p:sp>
        <p:nvSpPr>
          <p:cNvPr id="5" name="TextBox 4">
            <a:extLst>
              <a:ext uri="{FF2B5EF4-FFF2-40B4-BE49-F238E27FC236}">
                <a16:creationId xmlns:a16="http://schemas.microsoft.com/office/drawing/2014/main" id="{80C5DA77-CA1A-4E8D-BD28-85FA2D02901F}"/>
              </a:ext>
            </a:extLst>
          </p:cNvPr>
          <p:cNvSpPr txBox="1"/>
          <p:nvPr/>
        </p:nvSpPr>
        <p:spPr>
          <a:xfrm>
            <a:off x="875930" y="6525163"/>
            <a:ext cx="2406364" cy="276999"/>
          </a:xfrm>
          <a:prstGeom prst="rect">
            <a:avLst/>
          </a:prstGeom>
          <a:noFill/>
        </p:spPr>
        <p:txBody>
          <a:bodyPr wrap="none" rtlCol="0">
            <a:spAutoFit/>
          </a:bodyPr>
          <a:lstStyle/>
          <a:p>
            <a:pPr>
              <a:defRPr/>
            </a:pPr>
            <a:r>
              <a:rPr lang="en-US" sz="1200" dirty="0">
                <a:solidFill>
                  <a:prstClr val="black"/>
                </a:solidFill>
                <a:latin typeface="Calibri"/>
              </a:rPr>
              <a:t>Adapted from Christopher Manning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3581" y="224391"/>
            <a:ext cx="7683004" cy="671530"/>
          </a:xfrm>
          <a:prstGeom prst="rect">
            <a:avLst/>
          </a:prstGeom>
        </p:spPr>
        <p:txBody>
          <a:bodyPr vert="horz" wrap="square" lIns="0" tIns="9525" rIns="0" bIns="0" rtlCol="0" anchor="ctr">
            <a:spAutoFit/>
          </a:bodyPr>
          <a:lstStyle>
            <a:lvl1pPr marL="12700" marR="5080">
              <a:lnSpc>
                <a:spcPct val="100699"/>
              </a:lnSpc>
              <a:spcBef>
                <a:spcPts val="75"/>
              </a:spcBef>
              <a:buNone/>
              <a:defRPr sz="4400" spc="-120">
                <a:latin typeface="+mj-lt"/>
                <a:ea typeface="+mj-ea"/>
                <a:cs typeface="+mj-cs"/>
              </a:defRPr>
            </a:lvl1pPr>
          </a:lstStyle>
          <a:p>
            <a:r>
              <a:rPr dirty="0"/>
              <a:t>ELMo used in a sequence tagger</a:t>
            </a:r>
          </a:p>
        </p:txBody>
      </p:sp>
      <p:sp>
        <p:nvSpPr>
          <p:cNvPr id="6" name="object 6"/>
          <p:cNvSpPr/>
          <p:nvPr/>
        </p:nvSpPr>
        <p:spPr>
          <a:xfrm>
            <a:off x="2115313" y="5830823"/>
            <a:ext cx="3054095" cy="569976"/>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8" name="object 8"/>
          <p:cNvSpPr/>
          <p:nvPr/>
        </p:nvSpPr>
        <p:spPr>
          <a:xfrm>
            <a:off x="5843080" y="2028533"/>
            <a:ext cx="1016635" cy="1327785"/>
          </a:xfrm>
          <a:custGeom>
            <a:avLst/>
            <a:gdLst/>
            <a:ahLst/>
            <a:cxnLst/>
            <a:rect l="l" t="t" r="r" b="b"/>
            <a:pathLst>
              <a:path w="1016635" h="1327785">
                <a:moveTo>
                  <a:pt x="1016546" y="0"/>
                </a:moveTo>
                <a:lnTo>
                  <a:pt x="0" y="0"/>
                </a:lnTo>
                <a:lnTo>
                  <a:pt x="0" y="1327505"/>
                </a:lnTo>
                <a:lnTo>
                  <a:pt x="1016546" y="1327505"/>
                </a:lnTo>
                <a:lnTo>
                  <a:pt x="1016546"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0" name="TextBox 9">
            <a:extLst>
              <a:ext uri="{FF2B5EF4-FFF2-40B4-BE49-F238E27FC236}">
                <a16:creationId xmlns:a16="http://schemas.microsoft.com/office/drawing/2014/main" id="{141B33A3-FB64-407D-958E-FD59DD7C8A19}"/>
              </a:ext>
            </a:extLst>
          </p:cNvPr>
          <p:cNvSpPr txBox="1"/>
          <p:nvPr/>
        </p:nvSpPr>
        <p:spPr>
          <a:xfrm>
            <a:off x="1524001" y="6581002"/>
            <a:ext cx="8164607" cy="276999"/>
          </a:xfrm>
          <a:prstGeom prst="rect">
            <a:avLst/>
          </a:prstGeom>
          <a:noFill/>
        </p:spPr>
        <p:txBody>
          <a:bodyPr wrap="none" rtlCol="0">
            <a:spAutoFit/>
          </a:bodyPr>
          <a:lstStyle/>
          <a:p>
            <a:pPr lvl="0">
              <a:defRPr/>
            </a:pPr>
            <a:r>
              <a:rPr lang="en-US" sz="1200" dirty="0">
                <a:solidFill>
                  <a:prstClr val="black"/>
                </a:solidFill>
                <a:latin typeface="Calibri"/>
              </a:rPr>
              <a:t>Christopher Manning, </a:t>
            </a:r>
            <a:r>
              <a:rPr lang="en-US" sz="1200" dirty="0">
                <a:solidFill>
                  <a:prstClr val="black"/>
                </a:solidFill>
              </a:rPr>
              <a:t>figure from </a:t>
            </a:r>
            <a:r>
              <a:rPr lang="en-US" sz="1200" dirty="0">
                <a:solidFill>
                  <a:prstClr val="black"/>
                </a:solidFill>
                <a:hlinkClick r:id="rId3"/>
              </a:rPr>
              <a:t>https://tsenghungchen.github.io/posts/elmo/</a:t>
            </a:r>
            <a:r>
              <a:rPr lang="en-US" sz="1200" dirty="0">
                <a:solidFill>
                  <a:prstClr val="black"/>
                </a:solidFill>
              </a:rPr>
              <a:t>, paper at </a:t>
            </a:r>
            <a:r>
              <a:rPr lang="en-US" sz="1200" dirty="0">
                <a:solidFill>
                  <a:prstClr val="black"/>
                </a:solidFill>
                <a:hlinkClick r:id="rId4"/>
              </a:rPr>
              <a:t>https://arxiv.org/pdf/1802.05365.pdf</a:t>
            </a:r>
            <a:r>
              <a:rPr lang="en-US" sz="1200" dirty="0">
                <a:solidFill>
                  <a:prstClr val="black"/>
                </a:solidFill>
              </a:rPr>
              <a:t>  </a:t>
            </a:r>
            <a:endParaRPr lang="en-US" sz="1200" dirty="0">
              <a:solidFill>
                <a:prstClr val="black"/>
              </a:solidFill>
              <a:latin typeface="Calibri"/>
            </a:endParaRPr>
          </a:p>
        </p:txBody>
      </p:sp>
      <p:pic>
        <p:nvPicPr>
          <p:cNvPr id="11" name="Picture 10" descr="A screenshot of a cell phone&#10;&#10;Description automatically generated">
            <a:extLst>
              <a:ext uri="{FF2B5EF4-FFF2-40B4-BE49-F238E27FC236}">
                <a16:creationId xmlns:a16="http://schemas.microsoft.com/office/drawing/2014/main" id="{684AC834-B1B6-4F76-BDF6-4F54D23EC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81" y="991180"/>
            <a:ext cx="9144000" cy="488595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19091" y="172236"/>
            <a:ext cx="8877670" cy="671530"/>
          </a:xfrm>
          <a:prstGeom prst="rect">
            <a:avLst/>
          </a:prstGeom>
        </p:spPr>
        <p:txBody>
          <a:bodyPr vert="horz" wrap="square" lIns="0" tIns="9525" rIns="0" bIns="0" rtlCol="0" anchor="ctr">
            <a:spAutoFit/>
          </a:bodyPr>
          <a:lstStyle/>
          <a:p>
            <a:pPr marL="12700" marR="5080">
              <a:lnSpc>
                <a:spcPct val="100699"/>
              </a:lnSpc>
              <a:spcBef>
                <a:spcPts val="75"/>
              </a:spcBef>
            </a:pPr>
            <a:r>
              <a:rPr spc="-120" dirty="0"/>
              <a:t>ELMo results: Great for all tasks</a:t>
            </a:r>
          </a:p>
        </p:txBody>
      </p:sp>
      <p:sp>
        <p:nvSpPr>
          <p:cNvPr id="3" name="object 3"/>
          <p:cNvSpPr/>
          <p:nvPr/>
        </p:nvSpPr>
        <p:spPr>
          <a:xfrm>
            <a:off x="1524000" y="1783079"/>
            <a:ext cx="9144000" cy="2755392"/>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sp>
        <p:nvSpPr>
          <p:cNvPr id="5" name="TextBox 4">
            <a:extLst>
              <a:ext uri="{FF2B5EF4-FFF2-40B4-BE49-F238E27FC236}">
                <a16:creationId xmlns:a16="http://schemas.microsoft.com/office/drawing/2014/main" id="{D7716AFF-BB7B-4B34-90DD-C9621230AA04}"/>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271" y="168330"/>
            <a:ext cx="10884023" cy="671530"/>
          </a:xfrm>
          <a:prstGeom prst="rect">
            <a:avLst/>
          </a:prstGeom>
        </p:spPr>
        <p:txBody>
          <a:bodyPr vert="horz" wrap="square" lIns="0" tIns="9525" rIns="0" bIns="0" rtlCol="0" anchor="ctr">
            <a:spAutoFit/>
          </a:bodyPr>
          <a:lstStyle/>
          <a:p>
            <a:pPr marL="12700" marR="5080">
              <a:lnSpc>
                <a:spcPct val="100699"/>
              </a:lnSpc>
              <a:spcBef>
                <a:spcPts val="75"/>
              </a:spcBef>
            </a:pPr>
            <a:r>
              <a:rPr spc="-120" dirty="0"/>
              <a:t>ELMo: </a:t>
            </a:r>
            <a:r>
              <a:rPr lang="en-US" spc="-120" dirty="0"/>
              <a:t>Roles of different </a:t>
            </a:r>
            <a:r>
              <a:rPr spc="-120" dirty="0"/>
              <a:t>layers</a:t>
            </a:r>
          </a:p>
        </p:txBody>
      </p:sp>
      <p:sp>
        <p:nvSpPr>
          <p:cNvPr id="3" name="object 3"/>
          <p:cNvSpPr txBox="1"/>
          <p:nvPr/>
        </p:nvSpPr>
        <p:spPr>
          <a:xfrm>
            <a:off x="488271" y="1473334"/>
            <a:ext cx="8193405" cy="2455159"/>
          </a:xfrm>
          <a:prstGeom prst="rect">
            <a:avLst/>
          </a:prstGeom>
        </p:spPr>
        <p:txBody>
          <a:bodyPr vert="horz" wrap="square" lIns="0" tIns="92075" rIns="0" bIns="0" rtlCol="0">
            <a:spAutoFit/>
          </a:bodyPr>
          <a:lstStyle/>
          <a:p>
            <a:pPr marL="355600" indent="-342900">
              <a:spcBef>
                <a:spcPts val="725"/>
              </a:spcBef>
              <a:buClr>
                <a:srgbClr val="CC0000"/>
              </a:buClr>
              <a:buFont typeface="Times New Roman"/>
              <a:buChar char="•"/>
              <a:tabLst>
                <a:tab pos="354965" algn="l"/>
                <a:tab pos="355600" algn="l"/>
              </a:tabLst>
              <a:defRPr/>
            </a:pPr>
            <a:r>
              <a:rPr sz="2400" dirty="0">
                <a:solidFill>
                  <a:prstClr val="black"/>
                </a:solidFill>
                <a:latin typeface="Arial"/>
                <a:cs typeface="Arial"/>
              </a:rPr>
              <a:t>The two biLSTM NLM layers have differentiated uses/meanings</a:t>
            </a:r>
          </a:p>
          <a:p>
            <a:pPr marL="698500" lvl="1" indent="-228600">
              <a:spcBef>
                <a:spcPts val="620"/>
              </a:spcBef>
              <a:buClr>
                <a:srgbClr val="3A87FF"/>
              </a:buClr>
              <a:buFont typeface="Times New Roman"/>
              <a:buChar char="•"/>
              <a:tabLst>
                <a:tab pos="698500" algn="l"/>
              </a:tabLst>
              <a:defRPr/>
            </a:pPr>
            <a:r>
              <a:rPr sz="2400" dirty="0">
                <a:solidFill>
                  <a:prstClr val="black"/>
                </a:solidFill>
                <a:latin typeface="Arial"/>
                <a:cs typeface="Arial"/>
              </a:rPr>
              <a:t>Lower layer is better for lower-level syntax, etc.</a:t>
            </a:r>
          </a:p>
          <a:p>
            <a:pPr marL="1041400" lvl="2" indent="-228600">
              <a:spcBef>
                <a:spcPts val="520"/>
              </a:spcBef>
              <a:buClr>
                <a:srgbClr val="CC0000"/>
              </a:buClr>
              <a:buFont typeface="Times New Roman"/>
              <a:buChar char="•"/>
              <a:tabLst>
                <a:tab pos="1040765" algn="l"/>
                <a:tab pos="1041400" algn="l"/>
              </a:tabLst>
              <a:defRPr/>
            </a:pPr>
            <a:r>
              <a:rPr sz="2000" dirty="0">
                <a:solidFill>
                  <a:prstClr val="black"/>
                </a:solidFill>
                <a:latin typeface="Arial"/>
                <a:cs typeface="Arial"/>
              </a:rPr>
              <a:t>Part-of-speech tagging, syntactic dependencies, NER</a:t>
            </a:r>
          </a:p>
          <a:p>
            <a:pPr marL="698500" lvl="1" indent="-228600">
              <a:spcBef>
                <a:spcPts val="490"/>
              </a:spcBef>
              <a:buClr>
                <a:srgbClr val="3A87FF"/>
              </a:buClr>
              <a:buFont typeface="Times New Roman"/>
              <a:buChar char="•"/>
              <a:tabLst>
                <a:tab pos="698500" algn="l"/>
              </a:tabLst>
              <a:defRPr/>
            </a:pPr>
            <a:r>
              <a:rPr sz="2400" dirty="0">
                <a:solidFill>
                  <a:prstClr val="black"/>
                </a:solidFill>
                <a:latin typeface="Arial"/>
                <a:cs typeface="Arial"/>
              </a:rPr>
              <a:t>Higher layer is better for higher-level semantics</a:t>
            </a:r>
          </a:p>
          <a:p>
            <a:pPr marL="1041400" lvl="2" indent="-228600">
              <a:spcBef>
                <a:spcPts val="520"/>
              </a:spcBef>
              <a:buClr>
                <a:srgbClr val="CC0000"/>
              </a:buClr>
              <a:buFont typeface="Times New Roman"/>
              <a:buChar char="•"/>
              <a:tabLst>
                <a:tab pos="1040765" algn="l"/>
                <a:tab pos="1041400" algn="l"/>
              </a:tabLst>
              <a:defRPr/>
            </a:pPr>
            <a:r>
              <a:rPr sz="2000" dirty="0">
                <a:solidFill>
                  <a:prstClr val="black"/>
                </a:solidFill>
                <a:latin typeface="Arial"/>
                <a:cs typeface="Arial"/>
              </a:rPr>
              <a:t>Sentiment, Semantic role labeling, question answering, SNLI</a:t>
            </a:r>
          </a:p>
        </p:txBody>
      </p:sp>
      <p:sp>
        <p:nvSpPr>
          <p:cNvPr id="6" name="TextBox 5">
            <a:extLst>
              <a:ext uri="{FF2B5EF4-FFF2-40B4-BE49-F238E27FC236}">
                <a16:creationId xmlns:a16="http://schemas.microsoft.com/office/drawing/2014/main" id="{BE65BD21-CA10-4CC1-B0E0-DF2C0454B630}"/>
              </a:ext>
            </a:extLst>
          </p:cNvPr>
          <p:cNvSpPr txBox="1"/>
          <p:nvPr/>
        </p:nvSpPr>
        <p:spPr>
          <a:xfrm>
            <a:off x="1524000" y="6581002"/>
            <a:ext cx="2406364" cy="276999"/>
          </a:xfrm>
          <a:prstGeom prst="rect">
            <a:avLst/>
          </a:prstGeom>
          <a:noFill/>
        </p:spPr>
        <p:txBody>
          <a:bodyPr wrap="none" rtlCol="0">
            <a:spAutoFit/>
          </a:bodyPr>
          <a:lstStyle/>
          <a:p>
            <a:pPr>
              <a:defRPr/>
            </a:pPr>
            <a:r>
              <a:rPr lang="en-US" sz="1200" dirty="0">
                <a:solidFill>
                  <a:prstClr val="black"/>
                </a:solidFill>
                <a:latin typeface="Calibri"/>
              </a:rPr>
              <a:t>Adapted from C</a:t>
            </a:r>
            <a:r>
              <a:rPr lang="en-US" sz="1200" dirty="0" err="1">
                <a:solidFill>
                  <a:prstClr val="black"/>
                </a:solidFill>
                <a:latin typeface="Calibri"/>
              </a:rPr>
              <a:t>hristopher</a:t>
            </a:r>
            <a:r>
              <a:rPr lang="en-US" sz="1200" dirty="0">
                <a:solidFill>
                  <a:prstClr val="black"/>
                </a:solidFill>
                <a:latin typeface="Calibri"/>
              </a:rPr>
              <a:t> Manning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DA8232-209A-4A33-B647-F1A53F4DDB71}"/>
              </a:ext>
            </a:extLst>
          </p:cNvPr>
          <p:cNvGrpSpPr/>
          <p:nvPr/>
        </p:nvGrpSpPr>
        <p:grpSpPr>
          <a:xfrm>
            <a:off x="772357" y="1541485"/>
            <a:ext cx="8622460" cy="3936437"/>
            <a:chOff x="1937385" y="1665773"/>
            <a:chExt cx="8622460" cy="3936437"/>
          </a:xfrm>
        </p:grpSpPr>
        <p:sp>
          <p:nvSpPr>
            <p:cNvPr id="3" name="object 3"/>
            <p:cNvSpPr txBox="1"/>
            <p:nvPr/>
          </p:nvSpPr>
          <p:spPr>
            <a:xfrm>
              <a:off x="1937385" y="1665773"/>
              <a:ext cx="8622460" cy="1261082"/>
            </a:xfrm>
            <a:prstGeom prst="rect">
              <a:avLst/>
            </a:prstGeom>
          </p:spPr>
          <p:txBody>
            <a:bodyPr vert="horz" wrap="square" lIns="0" tIns="72866" rIns="0" bIns="0" rtlCol="0">
              <a:spAutoFit/>
            </a:bodyPr>
            <a:lstStyle/>
            <a:p>
              <a:pPr marL="266700" indent="-257175">
                <a:spcBef>
                  <a:spcPts val="574"/>
                </a:spcBef>
                <a:buClr>
                  <a:srgbClr val="8B1515"/>
                </a:buClr>
                <a:buFont typeface="Times New Roman"/>
                <a:buChar char="•"/>
                <a:tabLst>
                  <a:tab pos="266224" algn="l"/>
                  <a:tab pos="266700" algn="l"/>
                </a:tabLst>
              </a:pPr>
              <a:r>
                <a:rPr sz="1875" b="1" spc="8" dirty="0">
                  <a:latin typeface="Calibri"/>
                  <a:cs typeface="Calibri"/>
                </a:rPr>
                <a:t>O(sequence</a:t>
              </a:r>
              <a:r>
                <a:rPr sz="1875" b="1" spc="26" dirty="0">
                  <a:latin typeface="Calibri"/>
                  <a:cs typeface="Calibri"/>
                </a:rPr>
                <a:t> </a:t>
              </a:r>
              <a:r>
                <a:rPr sz="1875" b="1" spc="8" dirty="0">
                  <a:latin typeface="Calibri"/>
                  <a:cs typeface="Calibri"/>
                </a:rPr>
                <a:t>length)</a:t>
              </a:r>
              <a:r>
                <a:rPr sz="1875" b="1" spc="19" dirty="0">
                  <a:latin typeface="Calibri"/>
                  <a:cs typeface="Calibri"/>
                </a:rPr>
                <a:t> </a:t>
              </a:r>
              <a:r>
                <a:rPr sz="1875" spc="8" dirty="0">
                  <a:latin typeface="Calibri"/>
                  <a:cs typeface="Calibri"/>
                </a:rPr>
                <a:t>steps</a:t>
              </a:r>
              <a:r>
                <a:rPr sz="1875" spc="-4" dirty="0">
                  <a:latin typeface="Calibri"/>
                  <a:cs typeface="Calibri"/>
                </a:rPr>
                <a:t> </a:t>
              </a:r>
              <a:r>
                <a:rPr sz="1875" spc="4" dirty="0">
                  <a:latin typeface="Calibri"/>
                  <a:cs typeface="Calibri"/>
                </a:rPr>
                <a:t>for</a:t>
              </a:r>
              <a:r>
                <a:rPr sz="1875" spc="11" dirty="0">
                  <a:latin typeface="Calibri"/>
                  <a:cs typeface="Calibri"/>
                </a:rPr>
                <a:t> </a:t>
              </a:r>
              <a:r>
                <a:rPr sz="1875" spc="4" dirty="0">
                  <a:latin typeface="Calibri"/>
                  <a:cs typeface="Calibri"/>
                </a:rPr>
                <a:t>distant</a:t>
              </a:r>
              <a:r>
                <a:rPr sz="1875" spc="-4" dirty="0">
                  <a:latin typeface="Calibri"/>
                  <a:cs typeface="Calibri"/>
                </a:rPr>
                <a:t> </a:t>
              </a:r>
              <a:r>
                <a:rPr sz="1875" spc="11" dirty="0">
                  <a:latin typeface="Calibri"/>
                  <a:cs typeface="Calibri"/>
                </a:rPr>
                <a:t>word</a:t>
              </a:r>
              <a:r>
                <a:rPr sz="1875" spc="15" dirty="0">
                  <a:latin typeface="Calibri"/>
                  <a:cs typeface="Calibri"/>
                </a:rPr>
                <a:t> </a:t>
              </a:r>
              <a:r>
                <a:rPr sz="1875" spc="4" dirty="0">
                  <a:latin typeface="Calibri"/>
                  <a:cs typeface="Calibri"/>
                </a:rPr>
                <a:t>pairs</a:t>
              </a:r>
              <a:r>
                <a:rPr sz="1875" spc="-8" dirty="0">
                  <a:latin typeface="Calibri"/>
                  <a:cs typeface="Calibri"/>
                </a:rPr>
                <a:t> </a:t>
              </a:r>
              <a:r>
                <a:rPr sz="1875" spc="8" dirty="0">
                  <a:latin typeface="Calibri"/>
                  <a:cs typeface="Calibri"/>
                </a:rPr>
                <a:t>to</a:t>
              </a:r>
              <a:r>
                <a:rPr sz="1875" spc="15" dirty="0">
                  <a:latin typeface="Calibri"/>
                  <a:cs typeface="Calibri"/>
                </a:rPr>
                <a:t> </a:t>
              </a:r>
              <a:r>
                <a:rPr sz="1875" spc="8" dirty="0">
                  <a:latin typeface="Calibri"/>
                  <a:cs typeface="Calibri"/>
                </a:rPr>
                <a:t>interact </a:t>
              </a:r>
              <a:r>
                <a:rPr sz="1875" spc="11" dirty="0">
                  <a:latin typeface="Calibri"/>
                  <a:cs typeface="Calibri"/>
                </a:rPr>
                <a:t>means:</a:t>
              </a:r>
              <a:endParaRPr sz="1875" dirty="0">
                <a:latin typeface="Calibri"/>
                <a:cs typeface="Calibri"/>
              </a:endParaRPr>
            </a:p>
            <a:p>
              <a:pPr marL="523875" lvl="1" indent="-171450">
                <a:spcBef>
                  <a:spcPts val="439"/>
                </a:spcBef>
                <a:buClr>
                  <a:srgbClr val="007B92"/>
                </a:buClr>
                <a:buFont typeface="Times New Roman"/>
                <a:buChar char="•"/>
                <a:tabLst>
                  <a:tab pos="523875" algn="l"/>
                </a:tabLst>
              </a:pPr>
              <a:r>
                <a:rPr sz="1725" spc="-4" dirty="0">
                  <a:latin typeface="Calibri"/>
                  <a:cs typeface="Calibri"/>
                </a:rPr>
                <a:t>Hard</a:t>
              </a:r>
              <a:r>
                <a:rPr sz="1725" spc="8" dirty="0">
                  <a:latin typeface="Calibri"/>
                  <a:cs typeface="Calibri"/>
                </a:rPr>
                <a:t> </a:t>
              </a:r>
              <a:r>
                <a:rPr sz="1725" spc="-4" dirty="0">
                  <a:latin typeface="Calibri"/>
                  <a:cs typeface="Calibri"/>
                </a:rPr>
                <a:t>to</a:t>
              </a:r>
              <a:r>
                <a:rPr sz="1725" spc="4" dirty="0">
                  <a:latin typeface="Calibri"/>
                  <a:cs typeface="Calibri"/>
                </a:rPr>
                <a:t> </a:t>
              </a:r>
              <a:r>
                <a:rPr sz="1725" dirty="0">
                  <a:latin typeface="Calibri"/>
                  <a:cs typeface="Calibri"/>
                </a:rPr>
                <a:t>learn</a:t>
              </a:r>
              <a:r>
                <a:rPr sz="1725" spc="8" dirty="0">
                  <a:latin typeface="Calibri"/>
                  <a:cs typeface="Calibri"/>
                </a:rPr>
                <a:t> </a:t>
              </a:r>
              <a:r>
                <a:rPr sz="1725" spc="-4" dirty="0">
                  <a:latin typeface="Calibri"/>
                  <a:cs typeface="Calibri"/>
                </a:rPr>
                <a:t>long-distance</a:t>
              </a:r>
              <a:r>
                <a:rPr sz="1725" spc="8" dirty="0">
                  <a:latin typeface="Calibri"/>
                  <a:cs typeface="Calibri"/>
                </a:rPr>
                <a:t> </a:t>
              </a:r>
              <a:r>
                <a:rPr sz="1725" spc="-4" dirty="0">
                  <a:latin typeface="Calibri"/>
                  <a:cs typeface="Calibri"/>
                </a:rPr>
                <a:t>dependencies</a:t>
              </a:r>
              <a:r>
                <a:rPr sz="1725" spc="4" dirty="0">
                  <a:latin typeface="Calibri"/>
                  <a:cs typeface="Calibri"/>
                </a:rPr>
                <a:t> </a:t>
              </a:r>
              <a:r>
                <a:rPr sz="1725" spc="-4" dirty="0">
                  <a:latin typeface="Calibri"/>
                  <a:cs typeface="Calibri"/>
                </a:rPr>
                <a:t>(because</a:t>
              </a:r>
              <a:r>
                <a:rPr sz="1725" spc="15" dirty="0">
                  <a:latin typeface="Calibri"/>
                  <a:cs typeface="Calibri"/>
                </a:rPr>
                <a:t> </a:t>
              </a:r>
              <a:r>
                <a:rPr sz="1725" dirty="0">
                  <a:latin typeface="Calibri"/>
                  <a:cs typeface="Calibri"/>
                </a:rPr>
                <a:t>gradient</a:t>
              </a:r>
              <a:r>
                <a:rPr sz="1725" spc="8" dirty="0">
                  <a:latin typeface="Calibri"/>
                  <a:cs typeface="Calibri"/>
                </a:rPr>
                <a:t> </a:t>
              </a:r>
              <a:r>
                <a:rPr sz="1725" dirty="0">
                  <a:latin typeface="Calibri"/>
                  <a:cs typeface="Calibri"/>
                </a:rPr>
                <a:t>problems!)</a:t>
              </a:r>
            </a:p>
            <a:p>
              <a:pPr marL="523875" marR="3810" lvl="1" indent="-171450">
                <a:spcBef>
                  <a:spcPts val="413"/>
                </a:spcBef>
                <a:buClr>
                  <a:srgbClr val="007B92"/>
                </a:buClr>
                <a:buFont typeface="Times New Roman"/>
                <a:buChar char="•"/>
                <a:tabLst>
                  <a:tab pos="523875" algn="l"/>
                </a:tabLst>
              </a:pPr>
              <a:r>
                <a:rPr sz="1725" dirty="0">
                  <a:latin typeface="Calibri"/>
                  <a:cs typeface="Calibri"/>
                </a:rPr>
                <a:t>Linear</a:t>
              </a:r>
              <a:r>
                <a:rPr sz="1725" spc="-15" dirty="0">
                  <a:latin typeface="Calibri"/>
                  <a:cs typeface="Calibri"/>
                </a:rPr>
                <a:t> </a:t>
              </a:r>
              <a:r>
                <a:rPr sz="1725" spc="-4" dirty="0">
                  <a:latin typeface="Calibri"/>
                  <a:cs typeface="Calibri"/>
                </a:rPr>
                <a:t>order of </a:t>
              </a:r>
              <a:r>
                <a:rPr sz="1725" dirty="0">
                  <a:latin typeface="Calibri"/>
                  <a:cs typeface="Calibri"/>
                </a:rPr>
                <a:t>words</a:t>
              </a:r>
              <a:r>
                <a:rPr sz="1725" spc="4" dirty="0">
                  <a:latin typeface="Calibri"/>
                  <a:cs typeface="Calibri"/>
                </a:rPr>
                <a:t> </a:t>
              </a:r>
              <a:r>
                <a:rPr sz="1725" dirty="0">
                  <a:latin typeface="Calibri"/>
                  <a:cs typeface="Calibri"/>
                </a:rPr>
                <a:t>is </a:t>
              </a:r>
              <a:r>
                <a:rPr sz="1725" spc="-4" dirty="0">
                  <a:latin typeface="Calibri"/>
                  <a:cs typeface="Calibri"/>
                </a:rPr>
                <a:t>“baked</a:t>
              </a:r>
              <a:r>
                <a:rPr sz="1725" spc="4" dirty="0">
                  <a:latin typeface="Calibri"/>
                  <a:cs typeface="Calibri"/>
                </a:rPr>
                <a:t> </a:t>
              </a:r>
              <a:r>
                <a:rPr sz="1725" dirty="0">
                  <a:latin typeface="Calibri"/>
                  <a:cs typeface="Calibri"/>
                </a:rPr>
                <a:t>in”;</a:t>
              </a:r>
              <a:r>
                <a:rPr sz="1725" spc="-4" dirty="0">
                  <a:latin typeface="Calibri"/>
                  <a:cs typeface="Calibri"/>
                </a:rPr>
                <a:t> </a:t>
              </a:r>
              <a:r>
                <a:rPr lang="en-US" sz="1725" spc="-4" dirty="0">
                  <a:latin typeface="Calibri"/>
                  <a:cs typeface="Calibri"/>
                </a:rPr>
                <a:t>not necessarily</a:t>
              </a:r>
              <a:r>
                <a:rPr sz="1725" dirty="0">
                  <a:latin typeface="Calibri"/>
                  <a:cs typeface="Calibri"/>
                </a:rPr>
                <a:t> the </a:t>
              </a:r>
              <a:r>
                <a:rPr sz="1725" spc="-379" dirty="0">
                  <a:latin typeface="Calibri"/>
                  <a:cs typeface="Calibri"/>
                </a:rPr>
                <a:t> </a:t>
              </a:r>
              <a:r>
                <a:rPr sz="1725" spc="-4" dirty="0">
                  <a:latin typeface="Calibri"/>
                  <a:cs typeface="Calibri"/>
                </a:rPr>
                <a:t>right</a:t>
              </a:r>
              <a:r>
                <a:rPr sz="1725" spc="-8" dirty="0">
                  <a:latin typeface="Calibri"/>
                  <a:cs typeface="Calibri"/>
                </a:rPr>
                <a:t> </a:t>
              </a:r>
              <a:r>
                <a:rPr sz="1725" dirty="0">
                  <a:latin typeface="Calibri"/>
                  <a:cs typeface="Calibri"/>
                </a:rPr>
                <a:t>way</a:t>
              </a:r>
              <a:r>
                <a:rPr sz="1725" spc="8" dirty="0">
                  <a:latin typeface="Calibri"/>
                  <a:cs typeface="Calibri"/>
                </a:rPr>
                <a:t> </a:t>
              </a:r>
              <a:r>
                <a:rPr sz="1725" dirty="0">
                  <a:latin typeface="Calibri"/>
                  <a:cs typeface="Calibri"/>
                </a:rPr>
                <a:t>to think</a:t>
              </a:r>
              <a:r>
                <a:rPr sz="1725" spc="8" dirty="0">
                  <a:latin typeface="Calibri"/>
                  <a:cs typeface="Calibri"/>
                </a:rPr>
                <a:t> </a:t>
              </a:r>
              <a:r>
                <a:rPr sz="1725" dirty="0">
                  <a:latin typeface="Calibri"/>
                  <a:cs typeface="Calibri"/>
                </a:rPr>
                <a:t>about </a:t>
              </a:r>
              <a:r>
                <a:rPr sz="1725" spc="-4" dirty="0">
                  <a:latin typeface="Calibri"/>
                  <a:cs typeface="Calibri"/>
                </a:rPr>
                <a:t>sentences…</a:t>
              </a:r>
              <a:endParaRPr sz="1725" dirty="0">
                <a:latin typeface="Calibri"/>
                <a:cs typeface="Calibri"/>
              </a:endParaRPr>
            </a:p>
          </p:txBody>
        </p:sp>
        <p:grpSp>
          <p:nvGrpSpPr>
            <p:cNvPr id="4" name="object 4"/>
            <p:cNvGrpSpPr/>
            <p:nvPr/>
          </p:nvGrpSpPr>
          <p:grpSpPr>
            <a:xfrm>
              <a:off x="3661409" y="3599308"/>
              <a:ext cx="1736408" cy="866775"/>
              <a:chOff x="2849879" y="3656076"/>
              <a:chExt cx="2315210" cy="1155700"/>
            </a:xfrm>
          </p:grpSpPr>
          <p:sp>
            <p:nvSpPr>
              <p:cNvPr id="5" name="object 5"/>
              <p:cNvSpPr/>
              <p:nvPr/>
            </p:nvSpPr>
            <p:spPr>
              <a:xfrm>
                <a:off x="2849880" y="3657599"/>
                <a:ext cx="285115" cy="1153795"/>
              </a:xfrm>
              <a:custGeom>
                <a:avLst/>
                <a:gdLst/>
                <a:ahLst/>
                <a:cxnLst/>
                <a:rect l="l" t="t" r="r" b="b"/>
                <a:pathLst>
                  <a:path w="285114" h="1153795">
                    <a:moveTo>
                      <a:pt x="284988" y="672096"/>
                    </a:moveTo>
                    <a:lnTo>
                      <a:pt x="0" y="672096"/>
                    </a:lnTo>
                    <a:lnTo>
                      <a:pt x="0" y="1153668"/>
                    </a:lnTo>
                    <a:lnTo>
                      <a:pt x="284988" y="1153668"/>
                    </a:lnTo>
                    <a:lnTo>
                      <a:pt x="284988" y="672096"/>
                    </a:lnTo>
                    <a:close/>
                  </a:path>
                  <a:path w="285114" h="1153795">
                    <a:moveTo>
                      <a:pt x="284988" y="0"/>
                    </a:moveTo>
                    <a:lnTo>
                      <a:pt x="0" y="0"/>
                    </a:lnTo>
                    <a:lnTo>
                      <a:pt x="0" y="481584"/>
                    </a:lnTo>
                    <a:lnTo>
                      <a:pt x="284988" y="481584"/>
                    </a:lnTo>
                    <a:lnTo>
                      <a:pt x="284988" y="0"/>
                    </a:lnTo>
                    <a:close/>
                  </a:path>
                </a:pathLst>
              </a:custGeom>
              <a:solidFill>
                <a:srgbClr val="007B92"/>
              </a:solidFill>
            </p:spPr>
            <p:txBody>
              <a:bodyPr wrap="square" lIns="0" tIns="0" rIns="0" bIns="0" rtlCol="0"/>
              <a:lstStyle/>
              <a:p>
                <a:endParaRPr sz="1350"/>
              </a:p>
            </p:txBody>
          </p:sp>
          <p:pic>
            <p:nvPicPr>
              <p:cNvPr id="6" name="object 6"/>
              <p:cNvPicPr/>
              <p:nvPr/>
            </p:nvPicPr>
            <p:blipFill>
              <a:blip r:embed="rId2" cstate="print"/>
              <a:stretch>
                <a:fillRect/>
              </a:stretch>
            </p:blipFill>
            <p:spPr>
              <a:xfrm>
                <a:off x="2953511" y="4139184"/>
                <a:ext cx="76200" cy="189230"/>
              </a:xfrm>
              <a:prstGeom prst="rect">
                <a:avLst/>
              </a:prstGeom>
            </p:spPr>
          </p:pic>
          <p:sp>
            <p:nvSpPr>
              <p:cNvPr id="7" name="object 7"/>
              <p:cNvSpPr/>
              <p:nvPr/>
            </p:nvSpPr>
            <p:spPr>
              <a:xfrm>
                <a:off x="3569208" y="3656075"/>
                <a:ext cx="287020" cy="1153795"/>
              </a:xfrm>
              <a:custGeom>
                <a:avLst/>
                <a:gdLst/>
                <a:ahLst/>
                <a:cxnLst/>
                <a:rect l="l" t="t" r="r" b="b"/>
                <a:pathLst>
                  <a:path w="287020" h="1153795">
                    <a:moveTo>
                      <a:pt x="286512" y="672084"/>
                    </a:moveTo>
                    <a:lnTo>
                      <a:pt x="0" y="672084"/>
                    </a:lnTo>
                    <a:lnTo>
                      <a:pt x="0" y="1153668"/>
                    </a:lnTo>
                    <a:lnTo>
                      <a:pt x="286512" y="1153668"/>
                    </a:lnTo>
                    <a:lnTo>
                      <a:pt x="286512" y="672084"/>
                    </a:lnTo>
                    <a:close/>
                  </a:path>
                  <a:path w="287020" h="1153795">
                    <a:moveTo>
                      <a:pt x="286512" y="0"/>
                    </a:moveTo>
                    <a:lnTo>
                      <a:pt x="0" y="0"/>
                    </a:lnTo>
                    <a:lnTo>
                      <a:pt x="0" y="481584"/>
                    </a:lnTo>
                    <a:lnTo>
                      <a:pt x="286512" y="481584"/>
                    </a:lnTo>
                    <a:lnTo>
                      <a:pt x="286512" y="0"/>
                    </a:lnTo>
                    <a:close/>
                  </a:path>
                </a:pathLst>
              </a:custGeom>
              <a:solidFill>
                <a:srgbClr val="007B92"/>
              </a:solidFill>
            </p:spPr>
            <p:txBody>
              <a:bodyPr wrap="square" lIns="0" tIns="0" rIns="0" bIns="0" rtlCol="0"/>
              <a:lstStyle/>
              <a:p>
                <a:endParaRPr sz="1350"/>
              </a:p>
            </p:txBody>
          </p:sp>
          <p:pic>
            <p:nvPicPr>
              <p:cNvPr id="8" name="object 8"/>
              <p:cNvPicPr/>
              <p:nvPr/>
            </p:nvPicPr>
            <p:blipFill>
              <a:blip r:embed="rId2" cstate="print"/>
              <a:stretch>
                <a:fillRect/>
              </a:stretch>
            </p:blipFill>
            <p:spPr>
              <a:xfrm>
                <a:off x="3674363" y="4137660"/>
                <a:ext cx="76200" cy="189229"/>
              </a:xfrm>
              <a:prstGeom prst="rect">
                <a:avLst/>
              </a:prstGeom>
            </p:spPr>
          </p:pic>
          <p:sp>
            <p:nvSpPr>
              <p:cNvPr id="9" name="object 9"/>
              <p:cNvSpPr/>
              <p:nvPr/>
            </p:nvSpPr>
            <p:spPr>
              <a:xfrm>
                <a:off x="3133344" y="3859021"/>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sp>
            <p:nvSpPr>
              <p:cNvPr id="10" name="object 10"/>
              <p:cNvSpPr/>
              <p:nvPr/>
            </p:nvSpPr>
            <p:spPr>
              <a:xfrm>
                <a:off x="4282440" y="3656075"/>
                <a:ext cx="285115" cy="1153795"/>
              </a:xfrm>
              <a:custGeom>
                <a:avLst/>
                <a:gdLst/>
                <a:ahLst/>
                <a:cxnLst/>
                <a:rect l="l" t="t" r="r" b="b"/>
                <a:pathLst>
                  <a:path w="285114" h="1153795">
                    <a:moveTo>
                      <a:pt x="284988" y="672084"/>
                    </a:moveTo>
                    <a:lnTo>
                      <a:pt x="0" y="672084"/>
                    </a:lnTo>
                    <a:lnTo>
                      <a:pt x="0" y="1153668"/>
                    </a:lnTo>
                    <a:lnTo>
                      <a:pt x="284988" y="1153668"/>
                    </a:lnTo>
                    <a:lnTo>
                      <a:pt x="284988" y="672084"/>
                    </a:lnTo>
                    <a:close/>
                  </a:path>
                  <a:path w="285114" h="1153795">
                    <a:moveTo>
                      <a:pt x="284988" y="0"/>
                    </a:moveTo>
                    <a:lnTo>
                      <a:pt x="0" y="0"/>
                    </a:lnTo>
                    <a:lnTo>
                      <a:pt x="0" y="481584"/>
                    </a:lnTo>
                    <a:lnTo>
                      <a:pt x="284988" y="481584"/>
                    </a:lnTo>
                    <a:lnTo>
                      <a:pt x="284988" y="0"/>
                    </a:lnTo>
                    <a:close/>
                  </a:path>
                </a:pathLst>
              </a:custGeom>
              <a:solidFill>
                <a:srgbClr val="007B92"/>
              </a:solidFill>
            </p:spPr>
            <p:txBody>
              <a:bodyPr wrap="square" lIns="0" tIns="0" rIns="0" bIns="0" rtlCol="0"/>
              <a:lstStyle/>
              <a:p>
                <a:endParaRPr sz="1350"/>
              </a:p>
            </p:txBody>
          </p:sp>
          <p:pic>
            <p:nvPicPr>
              <p:cNvPr id="11" name="object 11"/>
              <p:cNvPicPr/>
              <p:nvPr/>
            </p:nvPicPr>
            <p:blipFill>
              <a:blip r:embed="rId2" cstate="print"/>
              <a:stretch>
                <a:fillRect/>
              </a:stretch>
            </p:blipFill>
            <p:spPr>
              <a:xfrm>
                <a:off x="4386071" y="4137660"/>
                <a:ext cx="76200" cy="189229"/>
              </a:xfrm>
              <a:prstGeom prst="rect">
                <a:avLst/>
              </a:prstGeom>
            </p:spPr>
          </p:pic>
          <p:sp>
            <p:nvSpPr>
              <p:cNvPr id="12" name="object 12"/>
              <p:cNvSpPr/>
              <p:nvPr/>
            </p:nvSpPr>
            <p:spPr>
              <a:xfrm>
                <a:off x="3845052" y="3855973"/>
                <a:ext cx="436880" cy="746760"/>
              </a:xfrm>
              <a:custGeom>
                <a:avLst/>
                <a:gdLst/>
                <a:ahLst/>
                <a:cxnLst/>
                <a:rect l="l" t="t" r="r" b="b"/>
                <a:pathLst>
                  <a:path w="436879" h="746760">
                    <a:moveTo>
                      <a:pt x="434975" y="708406"/>
                    </a:moveTo>
                    <a:lnTo>
                      <a:pt x="422668" y="702310"/>
                    </a:lnTo>
                    <a:lnTo>
                      <a:pt x="358648" y="670560"/>
                    </a:lnTo>
                    <a:lnTo>
                      <a:pt x="358749" y="702360"/>
                    </a:lnTo>
                    <a:lnTo>
                      <a:pt x="0" y="703453"/>
                    </a:lnTo>
                    <a:lnTo>
                      <a:pt x="0" y="716153"/>
                    </a:lnTo>
                    <a:lnTo>
                      <a:pt x="358787" y="715060"/>
                    </a:lnTo>
                    <a:lnTo>
                      <a:pt x="358902" y="746760"/>
                    </a:lnTo>
                    <a:lnTo>
                      <a:pt x="434975" y="708406"/>
                    </a:lnTo>
                    <a:close/>
                  </a:path>
                  <a:path w="436879" h="746760">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pic>
            <p:nvPicPr>
              <p:cNvPr id="13" name="object 13"/>
              <p:cNvPicPr/>
              <p:nvPr/>
            </p:nvPicPr>
            <p:blipFill>
              <a:blip r:embed="rId3" cstate="print"/>
              <a:stretch>
                <a:fillRect/>
              </a:stretch>
            </p:blipFill>
            <p:spPr>
              <a:xfrm>
                <a:off x="5047487" y="3838956"/>
                <a:ext cx="117348" cy="117348"/>
              </a:xfrm>
              <a:prstGeom prst="rect">
                <a:avLst/>
              </a:prstGeom>
            </p:spPr>
          </p:pic>
          <p:sp>
            <p:nvSpPr>
              <p:cNvPr id="14" name="object 14"/>
              <p:cNvSpPr/>
              <p:nvPr/>
            </p:nvSpPr>
            <p:spPr>
              <a:xfrm>
                <a:off x="4584191" y="3846830"/>
                <a:ext cx="434975" cy="76200"/>
              </a:xfrm>
              <a:custGeom>
                <a:avLst/>
                <a:gdLst/>
                <a:ahLst/>
                <a:cxnLst/>
                <a:rect l="l" t="t" r="r" b="b"/>
                <a:pathLst>
                  <a:path w="434975" h="76200">
                    <a:moveTo>
                      <a:pt x="422680" y="31750"/>
                    </a:moveTo>
                    <a:lnTo>
                      <a:pt x="371475" y="31750"/>
                    </a:lnTo>
                    <a:lnTo>
                      <a:pt x="371475" y="44450"/>
                    </a:lnTo>
                    <a:lnTo>
                      <a:pt x="358796" y="44489"/>
                    </a:lnTo>
                    <a:lnTo>
                      <a:pt x="358902"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pic>
            <p:nvPicPr>
              <p:cNvPr id="15" name="object 15"/>
              <p:cNvPicPr/>
              <p:nvPr/>
            </p:nvPicPr>
            <p:blipFill>
              <a:blip r:embed="rId3" cstate="print"/>
              <a:stretch>
                <a:fillRect/>
              </a:stretch>
            </p:blipFill>
            <p:spPr>
              <a:xfrm>
                <a:off x="5047487" y="4500372"/>
                <a:ext cx="117348" cy="117347"/>
              </a:xfrm>
              <a:prstGeom prst="rect">
                <a:avLst/>
              </a:prstGeom>
            </p:spPr>
          </p:pic>
          <p:sp>
            <p:nvSpPr>
              <p:cNvPr id="16" name="object 16"/>
              <p:cNvSpPr/>
              <p:nvPr/>
            </p:nvSpPr>
            <p:spPr>
              <a:xfrm>
                <a:off x="4582667" y="4517390"/>
                <a:ext cx="434975" cy="76200"/>
              </a:xfrm>
              <a:custGeom>
                <a:avLst/>
                <a:gdLst/>
                <a:ahLst/>
                <a:cxnLst/>
                <a:rect l="l" t="t" r="r" b="b"/>
                <a:pathLst>
                  <a:path w="434975" h="76200">
                    <a:moveTo>
                      <a:pt x="422680" y="31750"/>
                    </a:moveTo>
                    <a:lnTo>
                      <a:pt x="371475" y="31750"/>
                    </a:lnTo>
                    <a:lnTo>
                      <a:pt x="371475" y="44450"/>
                    </a:lnTo>
                    <a:lnTo>
                      <a:pt x="358796" y="44489"/>
                    </a:lnTo>
                    <a:lnTo>
                      <a:pt x="358902"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grpSp>
        <p:sp>
          <p:nvSpPr>
            <p:cNvPr id="17" name="object 17"/>
            <p:cNvSpPr txBox="1"/>
            <p:nvPr/>
          </p:nvSpPr>
          <p:spPr>
            <a:xfrm>
              <a:off x="3551302" y="4528432"/>
              <a:ext cx="1808321" cy="301590"/>
            </a:xfrm>
            <a:prstGeom prst="rect">
              <a:avLst/>
            </a:prstGeom>
          </p:spPr>
          <p:txBody>
            <a:bodyPr vert="horz" wrap="square" lIns="0" tIns="12859" rIns="0" bIns="0" rtlCol="0">
              <a:spAutoFit/>
            </a:bodyPr>
            <a:lstStyle/>
            <a:p>
              <a:pPr marL="9525">
                <a:spcBef>
                  <a:spcPts val="101"/>
                </a:spcBef>
                <a:tabLst>
                  <a:tab pos="555784" algn="l"/>
                  <a:tab pos="1102043" algn="l"/>
                  <a:tab pos="1632109" algn="l"/>
                </a:tabLst>
              </a:pPr>
              <a:r>
                <a:rPr sz="1875" i="1" spc="8" dirty="0">
                  <a:latin typeface="Calibri"/>
                  <a:cs typeface="Calibri"/>
                </a:rPr>
                <a:t>Th</a:t>
              </a:r>
              <a:r>
                <a:rPr sz="1875" i="1" spc="11" dirty="0">
                  <a:latin typeface="Calibri"/>
                  <a:cs typeface="Calibri"/>
                </a:rPr>
                <a:t>e</a:t>
              </a:r>
              <a:r>
                <a:rPr sz="1875" i="1" dirty="0">
                  <a:latin typeface="Calibri"/>
                  <a:cs typeface="Calibri"/>
                </a:rPr>
                <a:t>	</a:t>
              </a:r>
              <a:r>
                <a:rPr sz="1875" b="1" i="1" spc="11" dirty="0">
                  <a:solidFill>
                    <a:srgbClr val="007B92"/>
                  </a:solidFill>
                  <a:latin typeface="Calibri"/>
                  <a:cs typeface="Calibri"/>
                </a:rPr>
                <a:t>chef</a:t>
              </a:r>
              <a:r>
                <a:rPr sz="1875" b="1" i="1" dirty="0">
                  <a:solidFill>
                    <a:srgbClr val="007B92"/>
                  </a:solidFill>
                  <a:latin typeface="Calibri"/>
                  <a:cs typeface="Calibri"/>
                </a:rPr>
                <a:t>	</a:t>
              </a:r>
              <a:r>
                <a:rPr sz="2813" i="1" spc="17" baseline="1111" dirty="0">
                  <a:latin typeface="Calibri"/>
                  <a:cs typeface="Calibri"/>
                </a:rPr>
                <a:t>who</a:t>
              </a:r>
              <a:r>
                <a:rPr sz="2813" i="1" baseline="1111" dirty="0">
                  <a:latin typeface="Calibri"/>
                  <a:cs typeface="Calibri"/>
                </a:rPr>
                <a:t>	</a:t>
              </a:r>
              <a:r>
                <a:rPr sz="2813" i="1" spc="23" baseline="1111" dirty="0">
                  <a:latin typeface="Calibri"/>
                  <a:cs typeface="Calibri"/>
                </a:rPr>
                <a:t>…</a:t>
              </a:r>
              <a:endParaRPr sz="2813" baseline="1111">
                <a:latin typeface="Calibri"/>
                <a:cs typeface="Calibri"/>
              </a:endParaRPr>
            </a:p>
          </p:txBody>
        </p:sp>
        <p:sp>
          <p:nvSpPr>
            <p:cNvPr id="18" name="object 18"/>
            <p:cNvSpPr txBox="1"/>
            <p:nvPr/>
          </p:nvSpPr>
          <p:spPr>
            <a:xfrm>
              <a:off x="8247888" y="4588573"/>
              <a:ext cx="421005" cy="301044"/>
            </a:xfrm>
            <a:prstGeom prst="rect">
              <a:avLst/>
            </a:prstGeom>
          </p:spPr>
          <p:txBody>
            <a:bodyPr vert="horz" wrap="square" lIns="0" tIns="12383" rIns="0" bIns="0" rtlCol="0">
              <a:spAutoFit/>
            </a:bodyPr>
            <a:lstStyle/>
            <a:p>
              <a:pPr marL="9525">
                <a:spcBef>
                  <a:spcPts val="98"/>
                </a:spcBef>
              </a:pPr>
              <a:r>
                <a:rPr sz="1875" b="1" i="1" spc="8" dirty="0">
                  <a:solidFill>
                    <a:srgbClr val="007B92"/>
                  </a:solidFill>
                  <a:latin typeface="Calibri"/>
                  <a:cs typeface="Calibri"/>
                </a:rPr>
                <a:t>was</a:t>
              </a:r>
              <a:endParaRPr sz="1875">
                <a:latin typeface="Calibri"/>
                <a:cs typeface="Calibri"/>
              </a:endParaRPr>
            </a:p>
          </p:txBody>
        </p:sp>
        <p:grpSp>
          <p:nvGrpSpPr>
            <p:cNvPr id="19" name="object 19"/>
            <p:cNvGrpSpPr/>
            <p:nvPr/>
          </p:nvGrpSpPr>
          <p:grpSpPr>
            <a:xfrm>
              <a:off x="7389877" y="3599308"/>
              <a:ext cx="1102995" cy="874395"/>
              <a:chOff x="7821168" y="3656076"/>
              <a:chExt cx="1470660" cy="1165860"/>
            </a:xfrm>
          </p:grpSpPr>
          <p:sp>
            <p:nvSpPr>
              <p:cNvPr id="20" name="object 20"/>
              <p:cNvSpPr/>
              <p:nvPr/>
            </p:nvSpPr>
            <p:spPr>
              <a:xfrm>
                <a:off x="9006840" y="3668267"/>
                <a:ext cx="285115" cy="1153795"/>
              </a:xfrm>
              <a:custGeom>
                <a:avLst/>
                <a:gdLst/>
                <a:ahLst/>
                <a:cxnLst/>
                <a:rect l="l" t="t" r="r" b="b"/>
                <a:pathLst>
                  <a:path w="285115" h="1153795">
                    <a:moveTo>
                      <a:pt x="284988" y="672084"/>
                    </a:moveTo>
                    <a:lnTo>
                      <a:pt x="0" y="672084"/>
                    </a:lnTo>
                    <a:lnTo>
                      <a:pt x="0" y="1153668"/>
                    </a:lnTo>
                    <a:lnTo>
                      <a:pt x="284988" y="1153668"/>
                    </a:lnTo>
                    <a:lnTo>
                      <a:pt x="284988" y="672084"/>
                    </a:lnTo>
                    <a:close/>
                  </a:path>
                  <a:path w="285115" h="1153795">
                    <a:moveTo>
                      <a:pt x="284988" y="0"/>
                    </a:moveTo>
                    <a:lnTo>
                      <a:pt x="0" y="0"/>
                    </a:lnTo>
                    <a:lnTo>
                      <a:pt x="0" y="483108"/>
                    </a:lnTo>
                    <a:lnTo>
                      <a:pt x="284988" y="483108"/>
                    </a:lnTo>
                    <a:lnTo>
                      <a:pt x="284988" y="0"/>
                    </a:lnTo>
                    <a:close/>
                  </a:path>
                </a:pathLst>
              </a:custGeom>
              <a:solidFill>
                <a:srgbClr val="007B92"/>
              </a:solidFill>
            </p:spPr>
            <p:txBody>
              <a:bodyPr wrap="square" lIns="0" tIns="0" rIns="0" bIns="0" rtlCol="0"/>
              <a:lstStyle/>
              <a:p>
                <a:endParaRPr sz="1350"/>
              </a:p>
            </p:txBody>
          </p:sp>
          <p:pic>
            <p:nvPicPr>
              <p:cNvPr id="21" name="object 21"/>
              <p:cNvPicPr/>
              <p:nvPr/>
            </p:nvPicPr>
            <p:blipFill>
              <a:blip r:embed="rId4" cstate="print"/>
              <a:stretch>
                <a:fillRect/>
              </a:stretch>
            </p:blipFill>
            <p:spPr>
              <a:xfrm>
                <a:off x="9110472" y="4151376"/>
                <a:ext cx="76200" cy="189230"/>
              </a:xfrm>
              <a:prstGeom prst="rect">
                <a:avLst/>
              </a:prstGeom>
            </p:spPr>
          </p:pic>
          <p:sp>
            <p:nvSpPr>
              <p:cNvPr id="22" name="object 22"/>
              <p:cNvSpPr/>
              <p:nvPr/>
            </p:nvSpPr>
            <p:spPr>
              <a:xfrm>
                <a:off x="8560308" y="3852925"/>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sp>
            <p:nvSpPr>
              <p:cNvPr id="23" name="object 23"/>
              <p:cNvSpPr/>
              <p:nvPr/>
            </p:nvSpPr>
            <p:spPr>
              <a:xfrm>
                <a:off x="8266176" y="3656075"/>
                <a:ext cx="287020" cy="1153795"/>
              </a:xfrm>
              <a:custGeom>
                <a:avLst/>
                <a:gdLst/>
                <a:ahLst/>
                <a:cxnLst/>
                <a:rect l="l" t="t" r="r" b="b"/>
                <a:pathLst>
                  <a:path w="287020" h="1153795">
                    <a:moveTo>
                      <a:pt x="286499" y="672084"/>
                    </a:moveTo>
                    <a:lnTo>
                      <a:pt x="0" y="672084"/>
                    </a:lnTo>
                    <a:lnTo>
                      <a:pt x="0" y="1153668"/>
                    </a:lnTo>
                    <a:lnTo>
                      <a:pt x="286499" y="1153668"/>
                    </a:lnTo>
                    <a:lnTo>
                      <a:pt x="286499" y="672084"/>
                    </a:lnTo>
                    <a:close/>
                  </a:path>
                  <a:path w="287020" h="1153795">
                    <a:moveTo>
                      <a:pt x="286499" y="0"/>
                    </a:moveTo>
                    <a:lnTo>
                      <a:pt x="0" y="0"/>
                    </a:lnTo>
                    <a:lnTo>
                      <a:pt x="0" y="481584"/>
                    </a:lnTo>
                    <a:lnTo>
                      <a:pt x="286499" y="481584"/>
                    </a:lnTo>
                    <a:lnTo>
                      <a:pt x="286499" y="0"/>
                    </a:lnTo>
                    <a:close/>
                  </a:path>
                </a:pathLst>
              </a:custGeom>
              <a:solidFill>
                <a:srgbClr val="007B92"/>
              </a:solidFill>
            </p:spPr>
            <p:txBody>
              <a:bodyPr wrap="square" lIns="0" tIns="0" rIns="0" bIns="0" rtlCol="0"/>
              <a:lstStyle/>
              <a:p>
                <a:endParaRPr sz="1350"/>
              </a:p>
            </p:txBody>
          </p:sp>
          <p:pic>
            <p:nvPicPr>
              <p:cNvPr id="24" name="object 24"/>
              <p:cNvPicPr/>
              <p:nvPr/>
            </p:nvPicPr>
            <p:blipFill>
              <a:blip r:embed="rId2" cstate="print"/>
              <a:stretch>
                <a:fillRect/>
              </a:stretch>
            </p:blipFill>
            <p:spPr>
              <a:xfrm>
                <a:off x="8371332" y="4137660"/>
                <a:ext cx="76200" cy="189229"/>
              </a:xfrm>
              <a:prstGeom prst="rect">
                <a:avLst/>
              </a:prstGeom>
            </p:spPr>
          </p:pic>
          <p:sp>
            <p:nvSpPr>
              <p:cNvPr id="25" name="object 25"/>
              <p:cNvSpPr/>
              <p:nvPr/>
            </p:nvSpPr>
            <p:spPr>
              <a:xfrm>
                <a:off x="7821168" y="3854449"/>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grpSp>
        <p:grpSp>
          <p:nvGrpSpPr>
            <p:cNvPr id="26" name="object 26"/>
            <p:cNvGrpSpPr/>
            <p:nvPr/>
          </p:nvGrpSpPr>
          <p:grpSpPr>
            <a:xfrm>
              <a:off x="5692523" y="3593592"/>
              <a:ext cx="1396841" cy="866775"/>
              <a:chOff x="5558028" y="3648455"/>
              <a:chExt cx="1862455" cy="1155700"/>
            </a:xfrm>
          </p:grpSpPr>
          <p:sp>
            <p:nvSpPr>
              <p:cNvPr id="27" name="object 27"/>
              <p:cNvSpPr/>
              <p:nvPr/>
            </p:nvSpPr>
            <p:spPr>
              <a:xfrm>
                <a:off x="5558028" y="3649979"/>
                <a:ext cx="285115" cy="1153795"/>
              </a:xfrm>
              <a:custGeom>
                <a:avLst/>
                <a:gdLst/>
                <a:ahLst/>
                <a:cxnLst/>
                <a:rect l="l" t="t" r="r" b="b"/>
                <a:pathLst>
                  <a:path w="285114" h="1153795">
                    <a:moveTo>
                      <a:pt x="284988" y="670572"/>
                    </a:moveTo>
                    <a:lnTo>
                      <a:pt x="0" y="670572"/>
                    </a:lnTo>
                    <a:lnTo>
                      <a:pt x="0" y="1153668"/>
                    </a:lnTo>
                    <a:lnTo>
                      <a:pt x="284988" y="1153668"/>
                    </a:lnTo>
                    <a:lnTo>
                      <a:pt x="284988" y="670572"/>
                    </a:lnTo>
                    <a:close/>
                  </a:path>
                  <a:path w="285114" h="1153795">
                    <a:moveTo>
                      <a:pt x="284988" y="0"/>
                    </a:moveTo>
                    <a:lnTo>
                      <a:pt x="0" y="0"/>
                    </a:lnTo>
                    <a:lnTo>
                      <a:pt x="0" y="481584"/>
                    </a:lnTo>
                    <a:lnTo>
                      <a:pt x="284988" y="481584"/>
                    </a:lnTo>
                    <a:lnTo>
                      <a:pt x="284988" y="0"/>
                    </a:lnTo>
                    <a:close/>
                  </a:path>
                </a:pathLst>
              </a:custGeom>
              <a:solidFill>
                <a:srgbClr val="A6A6A6"/>
              </a:solidFill>
            </p:spPr>
            <p:txBody>
              <a:bodyPr wrap="square" lIns="0" tIns="0" rIns="0" bIns="0" rtlCol="0"/>
              <a:lstStyle/>
              <a:p>
                <a:endParaRPr sz="1350"/>
              </a:p>
            </p:txBody>
          </p:sp>
          <p:pic>
            <p:nvPicPr>
              <p:cNvPr id="28" name="object 28"/>
              <p:cNvPicPr/>
              <p:nvPr/>
            </p:nvPicPr>
            <p:blipFill>
              <a:blip r:embed="rId2" cstate="print"/>
              <a:stretch>
                <a:fillRect/>
              </a:stretch>
            </p:blipFill>
            <p:spPr>
              <a:xfrm>
                <a:off x="5663184" y="4130039"/>
                <a:ext cx="76200" cy="189230"/>
              </a:xfrm>
              <a:prstGeom prst="rect">
                <a:avLst/>
              </a:prstGeom>
            </p:spPr>
          </p:pic>
          <p:sp>
            <p:nvSpPr>
              <p:cNvPr id="29" name="object 29"/>
              <p:cNvSpPr/>
              <p:nvPr/>
            </p:nvSpPr>
            <p:spPr>
              <a:xfrm>
                <a:off x="6278880" y="3648455"/>
                <a:ext cx="285115" cy="1153795"/>
              </a:xfrm>
              <a:custGeom>
                <a:avLst/>
                <a:gdLst/>
                <a:ahLst/>
                <a:cxnLst/>
                <a:rect l="l" t="t" r="r" b="b"/>
                <a:pathLst>
                  <a:path w="285115" h="1153795">
                    <a:moveTo>
                      <a:pt x="284988" y="670560"/>
                    </a:moveTo>
                    <a:lnTo>
                      <a:pt x="0" y="670560"/>
                    </a:lnTo>
                    <a:lnTo>
                      <a:pt x="0" y="1153668"/>
                    </a:lnTo>
                    <a:lnTo>
                      <a:pt x="284988" y="1153668"/>
                    </a:lnTo>
                    <a:lnTo>
                      <a:pt x="284988" y="670560"/>
                    </a:lnTo>
                    <a:close/>
                  </a:path>
                  <a:path w="285115" h="1153795">
                    <a:moveTo>
                      <a:pt x="284988" y="0"/>
                    </a:moveTo>
                    <a:lnTo>
                      <a:pt x="0" y="0"/>
                    </a:lnTo>
                    <a:lnTo>
                      <a:pt x="0" y="481584"/>
                    </a:lnTo>
                    <a:lnTo>
                      <a:pt x="284988" y="481584"/>
                    </a:lnTo>
                    <a:lnTo>
                      <a:pt x="284988" y="0"/>
                    </a:lnTo>
                    <a:close/>
                  </a:path>
                </a:pathLst>
              </a:custGeom>
              <a:solidFill>
                <a:srgbClr val="A6A6A6"/>
              </a:solidFill>
            </p:spPr>
            <p:txBody>
              <a:bodyPr wrap="square" lIns="0" tIns="0" rIns="0" bIns="0" rtlCol="0"/>
              <a:lstStyle/>
              <a:p>
                <a:endParaRPr sz="1350"/>
              </a:p>
            </p:txBody>
          </p:sp>
          <p:pic>
            <p:nvPicPr>
              <p:cNvPr id="30" name="object 30"/>
              <p:cNvPicPr/>
              <p:nvPr/>
            </p:nvPicPr>
            <p:blipFill>
              <a:blip r:embed="rId2" cstate="print"/>
              <a:stretch>
                <a:fillRect/>
              </a:stretch>
            </p:blipFill>
            <p:spPr>
              <a:xfrm>
                <a:off x="6382512" y="4130039"/>
                <a:ext cx="76200" cy="189230"/>
              </a:xfrm>
              <a:prstGeom prst="rect">
                <a:avLst/>
              </a:prstGeom>
            </p:spPr>
          </p:pic>
          <p:sp>
            <p:nvSpPr>
              <p:cNvPr id="31" name="object 31"/>
              <p:cNvSpPr/>
              <p:nvPr/>
            </p:nvSpPr>
            <p:spPr>
              <a:xfrm>
                <a:off x="5852160" y="3854449"/>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sp>
            <p:nvSpPr>
              <p:cNvPr id="32" name="object 32"/>
              <p:cNvSpPr/>
              <p:nvPr/>
            </p:nvSpPr>
            <p:spPr>
              <a:xfrm>
                <a:off x="6998208" y="3648455"/>
                <a:ext cx="285115" cy="1153795"/>
              </a:xfrm>
              <a:custGeom>
                <a:avLst/>
                <a:gdLst/>
                <a:ahLst/>
                <a:cxnLst/>
                <a:rect l="l" t="t" r="r" b="b"/>
                <a:pathLst>
                  <a:path w="285115" h="1153795">
                    <a:moveTo>
                      <a:pt x="284988" y="670560"/>
                    </a:moveTo>
                    <a:lnTo>
                      <a:pt x="0" y="670560"/>
                    </a:lnTo>
                    <a:lnTo>
                      <a:pt x="0" y="1153668"/>
                    </a:lnTo>
                    <a:lnTo>
                      <a:pt x="284988" y="1153668"/>
                    </a:lnTo>
                    <a:lnTo>
                      <a:pt x="284988" y="670560"/>
                    </a:lnTo>
                    <a:close/>
                  </a:path>
                  <a:path w="285115" h="1153795">
                    <a:moveTo>
                      <a:pt x="284988" y="0"/>
                    </a:moveTo>
                    <a:lnTo>
                      <a:pt x="0" y="0"/>
                    </a:lnTo>
                    <a:lnTo>
                      <a:pt x="0" y="481584"/>
                    </a:lnTo>
                    <a:lnTo>
                      <a:pt x="284988" y="481584"/>
                    </a:lnTo>
                    <a:lnTo>
                      <a:pt x="284988" y="0"/>
                    </a:lnTo>
                    <a:close/>
                  </a:path>
                </a:pathLst>
              </a:custGeom>
              <a:solidFill>
                <a:srgbClr val="A6A6A6"/>
              </a:solidFill>
            </p:spPr>
            <p:txBody>
              <a:bodyPr wrap="square" lIns="0" tIns="0" rIns="0" bIns="0" rtlCol="0"/>
              <a:lstStyle/>
              <a:p>
                <a:endParaRPr sz="1350"/>
              </a:p>
            </p:txBody>
          </p:sp>
          <p:pic>
            <p:nvPicPr>
              <p:cNvPr id="33" name="object 33"/>
              <p:cNvPicPr/>
              <p:nvPr/>
            </p:nvPicPr>
            <p:blipFill>
              <a:blip r:embed="rId2" cstate="print"/>
              <a:stretch>
                <a:fillRect/>
              </a:stretch>
            </p:blipFill>
            <p:spPr>
              <a:xfrm>
                <a:off x="7103364" y="4130039"/>
                <a:ext cx="76200" cy="189230"/>
              </a:xfrm>
              <a:prstGeom prst="rect">
                <a:avLst/>
              </a:prstGeom>
            </p:spPr>
          </p:pic>
          <p:pic>
            <p:nvPicPr>
              <p:cNvPr id="34" name="object 34"/>
              <p:cNvPicPr/>
              <p:nvPr/>
            </p:nvPicPr>
            <p:blipFill>
              <a:blip r:embed="rId5" cstate="print"/>
              <a:stretch>
                <a:fillRect/>
              </a:stretch>
            </p:blipFill>
            <p:spPr>
              <a:xfrm>
                <a:off x="7304532" y="3838955"/>
                <a:ext cx="115824" cy="117348"/>
              </a:xfrm>
              <a:prstGeom prst="rect">
                <a:avLst/>
              </a:prstGeom>
            </p:spPr>
          </p:pic>
          <p:pic>
            <p:nvPicPr>
              <p:cNvPr id="35" name="object 35"/>
              <p:cNvPicPr/>
              <p:nvPr/>
            </p:nvPicPr>
            <p:blipFill>
              <a:blip r:embed="rId5" cstate="print"/>
              <a:stretch>
                <a:fillRect/>
              </a:stretch>
            </p:blipFill>
            <p:spPr>
              <a:xfrm>
                <a:off x="7304532" y="4500372"/>
                <a:ext cx="115824" cy="117347"/>
              </a:xfrm>
              <a:prstGeom prst="rect">
                <a:avLst/>
              </a:prstGeom>
            </p:spPr>
          </p:pic>
          <p:sp>
            <p:nvSpPr>
              <p:cNvPr id="36" name="object 36"/>
              <p:cNvSpPr/>
              <p:nvPr/>
            </p:nvSpPr>
            <p:spPr>
              <a:xfrm>
                <a:off x="6553200" y="3845305"/>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grpSp>
        <p:pic>
          <p:nvPicPr>
            <p:cNvPr id="37" name="object 37"/>
            <p:cNvPicPr/>
            <p:nvPr/>
          </p:nvPicPr>
          <p:blipFill>
            <a:blip r:embed="rId6" cstate="print"/>
            <a:stretch>
              <a:fillRect/>
            </a:stretch>
          </p:blipFill>
          <p:spPr>
            <a:xfrm>
              <a:off x="5435347" y="3736467"/>
              <a:ext cx="88011" cy="88011"/>
            </a:xfrm>
            <a:prstGeom prst="rect">
              <a:avLst/>
            </a:prstGeom>
          </p:spPr>
        </p:pic>
        <p:pic>
          <p:nvPicPr>
            <p:cNvPr id="38" name="object 38"/>
            <p:cNvPicPr/>
            <p:nvPr/>
          </p:nvPicPr>
          <p:blipFill>
            <a:blip r:embed="rId6" cstate="print"/>
            <a:stretch>
              <a:fillRect/>
            </a:stretch>
          </p:blipFill>
          <p:spPr>
            <a:xfrm>
              <a:off x="5561076" y="3736467"/>
              <a:ext cx="88011" cy="88011"/>
            </a:xfrm>
            <a:prstGeom prst="rect">
              <a:avLst/>
            </a:prstGeom>
          </p:spPr>
        </p:pic>
        <p:pic>
          <p:nvPicPr>
            <p:cNvPr id="39" name="object 39"/>
            <p:cNvPicPr/>
            <p:nvPr/>
          </p:nvPicPr>
          <p:blipFill>
            <a:blip r:embed="rId6" cstate="print"/>
            <a:stretch>
              <a:fillRect/>
            </a:stretch>
          </p:blipFill>
          <p:spPr>
            <a:xfrm>
              <a:off x="5435347" y="4232529"/>
              <a:ext cx="88011" cy="88010"/>
            </a:xfrm>
            <a:prstGeom prst="rect">
              <a:avLst/>
            </a:prstGeom>
          </p:spPr>
        </p:pic>
        <p:pic>
          <p:nvPicPr>
            <p:cNvPr id="40" name="object 40"/>
            <p:cNvPicPr/>
            <p:nvPr/>
          </p:nvPicPr>
          <p:blipFill>
            <a:blip r:embed="rId6" cstate="print"/>
            <a:stretch>
              <a:fillRect/>
            </a:stretch>
          </p:blipFill>
          <p:spPr>
            <a:xfrm>
              <a:off x="5561076" y="4232529"/>
              <a:ext cx="88011" cy="88010"/>
            </a:xfrm>
            <a:prstGeom prst="rect">
              <a:avLst/>
            </a:prstGeom>
          </p:spPr>
        </p:pic>
        <p:pic>
          <p:nvPicPr>
            <p:cNvPr id="41" name="object 41"/>
            <p:cNvPicPr/>
            <p:nvPr/>
          </p:nvPicPr>
          <p:blipFill>
            <a:blip r:embed="rId3" cstate="print"/>
            <a:stretch>
              <a:fillRect/>
            </a:stretch>
          </p:blipFill>
          <p:spPr>
            <a:xfrm>
              <a:off x="7126986" y="3736467"/>
              <a:ext cx="88011" cy="88011"/>
            </a:xfrm>
            <a:prstGeom prst="rect">
              <a:avLst/>
            </a:prstGeom>
          </p:spPr>
        </p:pic>
        <p:pic>
          <p:nvPicPr>
            <p:cNvPr id="42" name="object 42"/>
            <p:cNvPicPr/>
            <p:nvPr/>
          </p:nvPicPr>
          <p:blipFill>
            <a:blip r:embed="rId3" cstate="print"/>
            <a:stretch>
              <a:fillRect/>
            </a:stretch>
          </p:blipFill>
          <p:spPr>
            <a:xfrm>
              <a:off x="7252717" y="3736467"/>
              <a:ext cx="88010" cy="88011"/>
            </a:xfrm>
            <a:prstGeom prst="rect">
              <a:avLst/>
            </a:prstGeom>
          </p:spPr>
        </p:pic>
        <p:pic>
          <p:nvPicPr>
            <p:cNvPr id="43" name="object 43"/>
            <p:cNvPicPr/>
            <p:nvPr/>
          </p:nvPicPr>
          <p:blipFill>
            <a:blip r:embed="rId3" cstate="print"/>
            <a:stretch>
              <a:fillRect/>
            </a:stretch>
          </p:blipFill>
          <p:spPr>
            <a:xfrm>
              <a:off x="7126986" y="4232529"/>
              <a:ext cx="88011" cy="88010"/>
            </a:xfrm>
            <a:prstGeom prst="rect">
              <a:avLst/>
            </a:prstGeom>
          </p:spPr>
        </p:pic>
        <p:pic>
          <p:nvPicPr>
            <p:cNvPr id="44" name="object 44"/>
            <p:cNvPicPr/>
            <p:nvPr/>
          </p:nvPicPr>
          <p:blipFill>
            <a:blip r:embed="rId3" cstate="print"/>
            <a:stretch>
              <a:fillRect/>
            </a:stretch>
          </p:blipFill>
          <p:spPr>
            <a:xfrm>
              <a:off x="7252717" y="4232529"/>
              <a:ext cx="88010" cy="88010"/>
            </a:xfrm>
            <a:prstGeom prst="rect">
              <a:avLst/>
            </a:prstGeom>
          </p:spPr>
        </p:pic>
        <p:sp>
          <p:nvSpPr>
            <p:cNvPr id="45" name="object 45"/>
            <p:cNvSpPr/>
            <p:nvPr/>
          </p:nvSpPr>
          <p:spPr>
            <a:xfrm>
              <a:off x="7708678" y="4512565"/>
              <a:ext cx="103346" cy="389573"/>
            </a:xfrm>
            <a:custGeom>
              <a:avLst/>
              <a:gdLst/>
              <a:ahLst/>
              <a:cxnLst/>
              <a:rect l="l" t="t" r="r" b="b"/>
              <a:pathLst>
                <a:path w="137795" h="519429">
                  <a:moveTo>
                    <a:pt x="94017" y="73229"/>
                  </a:moveTo>
                  <a:lnTo>
                    <a:pt x="0" y="516509"/>
                  </a:lnTo>
                  <a:lnTo>
                    <a:pt x="12446" y="519176"/>
                  </a:lnTo>
                  <a:lnTo>
                    <a:pt x="106446" y="75854"/>
                  </a:lnTo>
                  <a:lnTo>
                    <a:pt x="94017" y="73229"/>
                  </a:lnTo>
                  <a:close/>
                </a:path>
                <a:path w="137795" h="519429">
                  <a:moveTo>
                    <a:pt x="131918" y="60833"/>
                  </a:moveTo>
                  <a:lnTo>
                    <a:pt x="96647" y="60833"/>
                  </a:lnTo>
                  <a:lnTo>
                    <a:pt x="109093" y="63373"/>
                  </a:lnTo>
                  <a:lnTo>
                    <a:pt x="106446" y="75854"/>
                  </a:lnTo>
                  <a:lnTo>
                    <a:pt x="137541" y="82423"/>
                  </a:lnTo>
                  <a:lnTo>
                    <a:pt x="131918" y="60833"/>
                  </a:lnTo>
                  <a:close/>
                </a:path>
                <a:path w="137795" h="519429">
                  <a:moveTo>
                    <a:pt x="96647" y="60833"/>
                  </a:moveTo>
                  <a:lnTo>
                    <a:pt x="94017" y="73229"/>
                  </a:lnTo>
                  <a:lnTo>
                    <a:pt x="106446" y="75854"/>
                  </a:lnTo>
                  <a:lnTo>
                    <a:pt x="109093" y="63373"/>
                  </a:lnTo>
                  <a:lnTo>
                    <a:pt x="96647" y="60833"/>
                  </a:lnTo>
                  <a:close/>
                </a:path>
                <a:path w="137795" h="519429">
                  <a:moveTo>
                    <a:pt x="116078" y="0"/>
                  </a:moveTo>
                  <a:lnTo>
                    <a:pt x="62992" y="66675"/>
                  </a:lnTo>
                  <a:lnTo>
                    <a:pt x="94017" y="73229"/>
                  </a:lnTo>
                  <a:lnTo>
                    <a:pt x="96647" y="60833"/>
                  </a:lnTo>
                  <a:lnTo>
                    <a:pt x="131918" y="60833"/>
                  </a:lnTo>
                  <a:lnTo>
                    <a:pt x="116078" y="0"/>
                  </a:lnTo>
                  <a:close/>
                </a:path>
              </a:pathLst>
            </a:custGeom>
            <a:solidFill>
              <a:srgbClr val="000000"/>
            </a:solidFill>
          </p:spPr>
          <p:txBody>
            <a:bodyPr wrap="square" lIns="0" tIns="0" rIns="0" bIns="0" rtlCol="0"/>
            <a:lstStyle/>
            <a:p>
              <a:endParaRPr sz="1350"/>
            </a:p>
          </p:txBody>
        </p:sp>
        <p:sp>
          <p:nvSpPr>
            <p:cNvPr id="46" name="object 46"/>
            <p:cNvSpPr txBox="1"/>
            <p:nvPr/>
          </p:nvSpPr>
          <p:spPr>
            <a:xfrm>
              <a:off x="6196585" y="5006341"/>
              <a:ext cx="3384709" cy="595869"/>
            </a:xfrm>
            <a:prstGeom prst="rect">
              <a:avLst/>
            </a:prstGeom>
            <a:ln w="9525">
              <a:solidFill>
                <a:srgbClr val="600058"/>
              </a:solidFill>
            </a:ln>
          </p:spPr>
          <p:txBody>
            <a:bodyPr vert="horz" wrap="square" lIns="0" tIns="17145" rIns="0" bIns="0" rtlCol="0">
              <a:spAutoFit/>
            </a:bodyPr>
            <a:lstStyle/>
            <a:p>
              <a:pPr marL="69056" marR="79534">
                <a:lnSpc>
                  <a:spcPct val="101600"/>
                </a:lnSpc>
                <a:spcBef>
                  <a:spcPts val="135"/>
                </a:spcBef>
              </a:pPr>
              <a:r>
                <a:rPr sz="1875" spc="8" dirty="0">
                  <a:solidFill>
                    <a:srgbClr val="600058"/>
                  </a:solidFill>
                  <a:latin typeface="Calibri"/>
                  <a:cs typeface="Calibri"/>
                </a:rPr>
                <a:t>Info of </a:t>
              </a:r>
              <a:r>
                <a:rPr sz="1875" b="1" i="1" spc="8" dirty="0">
                  <a:solidFill>
                    <a:srgbClr val="600058"/>
                  </a:solidFill>
                  <a:latin typeface="Calibri"/>
                  <a:cs typeface="Calibri"/>
                </a:rPr>
                <a:t>chef </a:t>
              </a:r>
              <a:r>
                <a:rPr sz="1875" spc="8" dirty="0">
                  <a:solidFill>
                    <a:srgbClr val="600058"/>
                  </a:solidFill>
                  <a:latin typeface="Calibri"/>
                  <a:cs typeface="Calibri"/>
                </a:rPr>
                <a:t>has </a:t>
              </a:r>
              <a:r>
                <a:rPr sz="1875" spc="11" dirty="0">
                  <a:solidFill>
                    <a:srgbClr val="600058"/>
                  </a:solidFill>
                  <a:latin typeface="Calibri"/>
                  <a:cs typeface="Calibri"/>
                </a:rPr>
                <a:t>gone </a:t>
              </a:r>
              <a:r>
                <a:rPr sz="1875" spc="8" dirty="0">
                  <a:solidFill>
                    <a:srgbClr val="600058"/>
                  </a:solidFill>
                  <a:latin typeface="Calibri"/>
                  <a:cs typeface="Calibri"/>
                </a:rPr>
                <a:t>through </a:t>
              </a:r>
              <a:r>
                <a:rPr sz="1875" spc="11" dirty="0">
                  <a:solidFill>
                    <a:srgbClr val="600058"/>
                  </a:solidFill>
                  <a:latin typeface="Calibri"/>
                  <a:cs typeface="Calibri"/>
                </a:rPr>
                <a:t> O(sequence</a:t>
              </a:r>
              <a:r>
                <a:rPr sz="1875" spc="-23" dirty="0">
                  <a:solidFill>
                    <a:srgbClr val="600058"/>
                  </a:solidFill>
                  <a:latin typeface="Calibri"/>
                  <a:cs typeface="Calibri"/>
                </a:rPr>
                <a:t> </a:t>
              </a:r>
              <a:r>
                <a:rPr sz="1875" spc="8" dirty="0">
                  <a:solidFill>
                    <a:srgbClr val="600058"/>
                  </a:solidFill>
                  <a:latin typeface="Calibri"/>
                  <a:cs typeface="Calibri"/>
                </a:rPr>
                <a:t>length)</a:t>
              </a:r>
              <a:r>
                <a:rPr sz="1875" spc="-23" dirty="0">
                  <a:solidFill>
                    <a:srgbClr val="600058"/>
                  </a:solidFill>
                  <a:latin typeface="Calibri"/>
                  <a:cs typeface="Calibri"/>
                </a:rPr>
                <a:t> </a:t>
              </a:r>
              <a:r>
                <a:rPr sz="1875" spc="11" dirty="0">
                  <a:solidFill>
                    <a:srgbClr val="600058"/>
                  </a:solidFill>
                  <a:latin typeface="Calibri"/>
                  <a:cs typeface="Calibri"/>
                </a:rPr>
                <a:t>many</a:t>
              </a:r>
              <a:r>
                <a:rPr sz="1875" spc="-8" dirty="0">
                  <a:solidFill>
                    <a:srgbClr val="600058"/>
                  </a:solidFill>
                  <a:latin typeface="Calibri"/>
                  <a:cs typeface="Calibri"/>
                </a:rPr>
                <a:t> </a:t>
              </a:r>
              <a:r>
                <a:rPr sz="1875" spc="8" dirty="0">
                  <a:solidFill>
                    <a:srgbClr val="600058"/>
                  </a:solidFill>
                  <a:latin typeface="Calibri"/>
                  <a:cs typeface="Calibri"/>
                </a:rPr>
                <a:t>layers!</a:t>
              </a:r>
              <a:endParaRPr sz="1875">
                <a:latin typeface="Calibri"/>
                <a:cs typeface="Calibri"/>
              </a:endParaRPr>
            </a:p>
          </p:txBody>
        </p:sp>
      </p:grpSp>
      <p:sp>
        <p:nvSpPr>
          <p:cNvPr id="48" name="TextBox 47">
            <a:extLst>
              <a:ext uri="{FF2B5EF4-FFF2-40B4-BE49-F238E27FC236}">
                <a16:creationId xmlns:a16="http://schemas.microsoft.com/office/drawing/2014/main" id="{40B9620E-B9E5-441C-B0B6-C7B92CCCF6DD}"/>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
        <p:nvSpPr>
          <p:cNvPr id="49" name="Title 48">
            <a:extLst>
              <a:ext uri="{FF2B5EF4-FFF2-40B4-BE49-F238E27FC236}">
                <a16:creationId xmlns:a16="http://schemas.microsoft.com/office/drawing/2014/main" id="{B27926ED-8773-4493-BF42-8AABBCD95EC9}"/>
              </a:ext>
            </a:extLst>
          </p:cNvPr>
          <p:cNvSpPr>
            <a:spLocks noGrp="1"/>
          </p:cNvSpPr>
          <p:nvPr>
            <p:ph type="title"/>
          </p:nvPr>
        </p:nvSpPr>
        <p:spPr>
          <a:xfrm>
            <a:off x="772357" y="121851"/>
            <a:ext cx="10173810" cy="1355436"/>
          </a:xfrm>
        </p:spPr>
        <p:txBody>
          <a:bodyPr vert="horz" wrap="square" lIns="0" tIns="9525" rIns="0" bIns="0" rtlCol="0" anchor="ctr">
            <a:spAutoFit/>
          </a:bodyPr>
          <a:lstStyle/>
          <a:p>
            <a:pPr marL="12700" marR="5080">
              <a:lnSpc>
                <a:spcPct val="100699"/>
              </a:lnSpc>
              <a:spcBef>
                <a:spcPts val="75"/>
              </a:spcBef>
            </a:pPr>
            <a:r>
              <a:rPr lang="en-US" spc="-120" dirty="0"/>
              <a:t>Issues with recurrent models: </a:t>
            </a:r>
            <a:br>
              <a:rPr lang="en-US" spc="-120" dirty="0"/>
            </a:br>
            <a:r>
              <a:rPr lang="en-US" spc="-120" dirty="0"/>
              <a:t>Linear interaction distance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5623" y="59584"/>
            <a:ext cx="10244831" cy="1230111"/>
          </a:xfrm>
          <a:prstGeom prst="rect">
            <a:avLst/>
          </a:prstGeom>
        </p:spPr>
        <p:txBody>
          <a:bodyPr vert="horz" lIns="91440" tIns="45720" rIns="91440" bIns="45720" rtlCol="0" anchor="ctr">
            <a:normAutofit fontScale="90000"/>
          </a:bodyPr>
          <a:lstStyle/>
          <a:p>
            <a:r>
              <a:rPr dirty="0"/>
              <a:t>How do we have usable meaning in a computer?</a:t>
            </a:r>
          </a:p>
        </p:txBody>
      </p:sp>
      <p:sp>
        <p:nvSpPr>
          <p:cNvPr id="3" name="object 3"/>
          <p:cNvSpPr txBox="1"/>
          <p:nvPr/>
        </p:nvSpPr>
        <p:spPr>
          <a:xfrm>
            <a:off x="2155341" y="1097953"/>
            <a:ext cx="7599269" cy="1219130"/>
          </a:xfrm>
          <a:prstGeom prst="rect">
            <a:avLst/>
          </a:prstGeom>
        </p:spPr>
        <p:txBody>
          <a:bodyPr vert="horz" wrap="square" lIns="0" tIns="24652" rIns="0" bIns="0" rtlCol="0">
            <a:spAutoFit/>
          </a:bodyPr>
          <a:lstStyle/>
          <a:p>
            <a:pPr marL="11206" marR="4483" defTabSz="806867">
              <a:lnSpc>
                <a:spcPts val="2735"/>
              </a:lnSpc>
              <a:spcBef>
                <a:spcPts val="193"/>
              </a:spcBef>
              <a:defRPr/>
            </a:pPr>
            <a:r>
              <a:rPr sz="2294" u="sng" spc="-88" dirty="0">
                <a:solidFill>
                  <a:prstClr val="black"/>
                </a:solidFill>
                <a:uFill>
                  <a:solidFill>
                    <a:srgbClr val="000000"/>
                  </a:solidFill>
                </a:uFill>
                <a:latin typeface="Trebuchet MS"/>
                <a:cs typeface="Trebuchet MS"/>
              </a:rPr>
              <a:t>Common</a:t>
            </a:r>
            <a:r>
              <a:rPr sz="2294" u="sng" spc="-199" dirty="0">
                <a:solidFill>
                  <a:prstClr val="black"/>
                </a:solidFill>
                <a:uFill>
                  <a:solidFill>
                    <a:srgbClr val="000000"/>
                  </a:solidFill>
                </a:uFill>
                <a:latin typeface="Trebuchet MS"/>
                <a:cs typeface="Trebuchet MS"/>
              </a:rPr>
              <a:t> </a:t>
            </a:r>
            <a:r>
              <a:rPr sz="2294" u="sng" spc="-110" dirty="0">
                <a:solidFill>
                  <a:prstClr val="black"/>
                </a:solidFill>
                <a:uFill>
                  <a:solidFill>
                    <a:srgbClr val="000000"/>
                  </a:solidFill>
                </a:uFill>
                <a:latin typeface="Trebuchet MS"/>
                <a:cs typeface="Trebuchet MS"/>
              </a:rPr>
              <a:t>solution</a:t>
            </a:r>
            <a:r>
              <a:rPr sz="2294" spc="-110" dirty="0">
                <a:solidFill>
                  <a:prstClr val="black"/>
                </a:solidFill>
                <a:latin typeface="Trebuchet MS"/>
                <a:cs typeface="Trebuchet MS"/>
              </a:rPr>
              <a:t>:</a:t>
            </a:r>
            <a:r>
              <a:rPr sz="2294" spc="-194" dirty="0">
                <a:solidFill>
                  <a:prstClr val="black"/>
                </a:solidFill>
                <a:latin typeface="Trebuchet MS"/>
                <a:cs typeface="Trebuchet MS"/>
              </a:rPr>
              <a:t> </a:t>
            </a:r>
            <a:r>
              <a:rPr sz="2294" spc="-71" dirty="0">
                <a:solidFill>
                  <a:prstClr val="black"/>
                </a:solidFill>
                <a:latin typeface="Trebuchet MS"/>
                <a:cs typeface="Trebuchet MS"/>
              </a:rPr>
              <a:t>Use</a:t>
            </a:r>
            <a:r>
              <a:rPr sz="2294" spc="-194" dirty="0">
                <a:solidFill>
                  <a:prstClr val="black"/>
                </a:solidFill>
                <a:latin typeface="Trebuchet MS"/>
                <a:cs typeface="Trebuchet MS"/>
              </a:rPr>
              <a:t> e.g.</a:t>
            </a:r>
            <a:r>
              <a:rPr sz="2294" spc="-199" dirty="0">
                <a:solidFill>
                  <a:prstClr val="black"/>
                </a:solidFill>
                <a:latin typeface="Trebuchet MS"/>
                <a:cs typeface="Trebuchet MS"/>
              </a:rPr>
              <a:t> </a:t>
            </a:r>
            <a:r>
              <a:rPr sz="2294" spc="-93" dirty="0">
                <a:solidFill>
                  <a:srgbClr val="BB57BE"/>
                </a:solidFill>
                <a:latin typeface="Trebuchet MS"/>
                <a:cs typeface="Trebuchet MS"/>
              </a:rPr>
              <a:t>WordNet</a:t>
            </a:r>
            <a:r>
              <a:rPr sz="2294" spc="-93" dirty="0">
                <a:solidFill>
                  <a:prstClr val="black"/>
                </a:solidFill>
                <a:latin typeface="Trebuchet MS"/>
                <a:cs typeface="Trebuchet MS"/>
              </a:rPr>
              <a:t>,</a:t>
            </a:r>
            <a:r>
              <a:rPr sz="2294" spc="-190" dirty="0">
                <a:solidFill>
                  <a:prstClr val="black"/>
                </a:solidFill>
                <a:latin typeface="Trebuchet MS"/>
                <a:cs typeface="Trebuchet MS"/>
              </a:rPr>
              <a:t> </a:t>
            </a:r>
            <a:r>
              <a:rPr sz="2294" spc="-110" dirty="0">
                <a:solidFill>
                  <a:prstClr val="black"/>
                </a:solidFill>
                <a:latin typeface="Trebuchet MS"/>
                <a:cs typeface="Trebuchet MS"/>
              </a:rPr>
              <a:t>a</a:t>
            </a:r>
            <a:r>
              <a:rPr sz="2294" spc="-199" dirty="0">
                <a:solidFill>
                  <a:prstClr val="black"/>
                </a:solidFill>
                <a:latin typeface="Trebuchet MS"/>
                <a:cs typeface="Trebuchet MS"/>
              </a:rPr>
              <a:t> </a:t>
            </a:r>
            <a:r>
              <a:rPr sz="2294" spc="-88" dirty="0">
                <a:solidFill>
                  <a:prstClr val="black"/>
                </a:solidFill>
                <a:latin typeface="Trebuchet MS"/>
                <a:cs typeface="Trebuchet MS"/>
              </a:rPr>
              <a:t>thesaurus</a:t>
            </a:r>
            <a:r>
              <a:rPr sz="2294" spc="-194" dirty="0">
                <a:solidFill>
                  <a:prstClr val="black"/>
                </a:solidFill>
                <a:latin typeface="Trebuchet MS"/>
                <a:cs typeface="Trebuchet MS"/>
              </a:rPr>
              <a:t> </a:t>
            </a:r>
            <a:r>
              <a:rPr sz="2294" spc="-110" dirty="0">
                <a:solidFill>
                  <a:prstClr val="black"/>
                </a:solidFill>
                <a:latin typeface="Trebuchet MS"/>
                <a:cs typeface="Trebuchet MS"/>
              </a:rPr>
              <a:t>containing</a:t>
            </a:r>
            <a:r>
              <a:rPr sz="2294" spc="-207" dirty="0">
                <a:solidFill>
                  <a:prstClr val="black"/>
                </a:solidFill>
                <a:latin typeface="Trebuchet MS"/>
                <a:cs typeface="Trebuchet MS"/>
              </a:rPr>
              <a:t> </a:t>
            </a:r>
            <a:r>
              <a:rPr sz="2294" spc="-110" dirty="0">
                <a:solidFill>
                  <a:prstClr val="black"/>
                </a:solidFill>
                <a:latin typeface="Trebuchet MS"/>
                <a:cs typeface="Trebuchet MS"/>
              </a:rPr>
              <a:t>lists  </a:t>
            </a:r>
            <a:r>
              <a:rPr sz="2294" spc="-97" dirty="0">
                <a:solidFill>
                  <a:prstClr val="black"/>
                </a:solidFill>
                <a:latin typeface="Trebuchet MS"/>
                <a:cs typeface="Trebuchet MS"/>
              </a:rPr>
              <a:t>of</a:t>
            </a:r>
            <a:r>
              <a:rPr sz="2294" spc="-199" dirty="0">
                <a:solidFill>
                  <a:prstClr val="black"/>
                </a:solidFill>
                <a:latin typeface="Trebuchet MS"/>
                <a:cs typeface="Trebuchet MS"/>
              </a:rPr>
              <a:t> </a:t>
            </a:r>
            <a:r>
              <a:rPr sz="2294" b="1" spc="-128" dirty="0">
                <a:solidFill>
                  <a:prstClr val="black"/>
                </a:solidFill>
                <a:latin typeface="Trebuchet MS"/>
                <a:cs typeface="Trebuchet MS"/>
              </a:rPr>
              <a:t>synonym</a:t>
            </a:r>
            <a:r>
              <a:rPr sz="2294" b="1" spc="-216" dirty="0">
                <a:solidFill>
                  <a:prstClr val="black"/>
                </a:solidFill>
                <a:latin typeface="Trebuchet MS"/>
                <a:cs typeface="Trebuchet MS"/>
              </a:rPr>
              <a:t> </a:t>
            </a:r>
            <a:r>
              <a:rPr sz="2294" b="1" spc="-119" dirty="0">
                <a:solidFill>
                  <a:prstClr val="black"/>
                </a:solidFill>
                <a:latin typeface="Trebuchet MS"/>
                <a:cs typeface="Trebuchet MS"/>
              </a:rPr>
              <a:t>sets</a:t>
            </a:r>
            <a:r>
              <a:rPr sz="2294" b="1" spc="-199" dirty="0">
                <a:solidFill>
                  <a:prstClr val="black"/>
                </a:solidFill>
                <a:latin typeface="Trebuchet MS"/>
                <a:cs typeface="Trebuchet MS"/>
              </a:rPr>
              <a:t> </a:t>
            </a:r>
            <a:r>
              <a:rPr sz="2294" spc="-88" dirty="0">
                <a:solidFill>
                  <a:prstClr val="black"/>
                </a:solidFill>
                <a:latin typeface="Trebuchet MS"/>
                <a:cs typeface="Trebuchet MS"/>
              </a:rPr>
              <a:t>and</a:t>
            </a:r>
            <a:r>
              <a:rPr sz="2294" spc="-202" dirty="0">
                <a:solidFill>
                  <a:prstClr val="black"/>
                </a:solidFill>
                <a:latin typeface="Trebuchet MS"/>
                <a:cs typeface="Trebuchet MS"/>
              </a:rPr>
              <a:t> </a:t>
            </a:r>
            <a:r>
              <a:rPr sz="2294" b="1" spc="-146" dirty="0">
                <a:solidFill>
                  <a:prstClr val="black"/>
                </a:solidFill>
                <a:latin typeface="Trebuchet MS"/>
                <a:cs typeface="Trebuchet MS"/>
              </a:rPr>
              <a:t>hypernyms</a:t>
            </a:r>
            <a:r>
              <a:rPr sz="2294" b="1" spc="-202" dirty="0">
                <a:solidFill>
                  <a:prstClr val="black"/>
                </a:solidFill>
                <a:latin typeface="Trebuchet MS"/>
                <a:cs typeface="Trebuchet MS"/>
              </a:rPr>
              <a:t> </a:t>
            </a:r>
            <a:r>
              <a:rPr sz="2294" spc="-154" dirty="0">
                <a:solidFill>
                  <a:prstClr val="black"/>
                </a:solidFill>
                <a:latin typeface="Trebuchet MS"/>
                <a:cs typeface="Trebuchet MS"/>
              </a:rPr>
              <a:t>(“is</a:t>
            </a:r>
            <a:r>
              <a:rPr sz="2294" spc="-207" dirty="0">
                <a:solidFill>
                  <a:prstClr val="black"/>
                </a:solidFill>
                <a:latin typeface="Trebuchet MS"/>
                <a:cs typeface="Trebuchet MS"/>
              </a:rPr>
              <a:t> </a:t>
            </a:r>
            <a:r>
              <a:rPr sz="2294" spc="-185" dirty="0">
                <a:solidFill>
                  <a:prstClr val="black"/>
                </a:solidFill>
                <a:latin typeface="Trebuchet MS"/>
                <a:cs typeface="Trebuchet MS"/>
              </a:rPr>
              <a:t>a”</a:t>
            </a:r>
            <a:r>
              <a:rPr sz="2294" spc="-207" dirty="0">
                <a:solidFill>
                  <a:prstClr val="black"/>
                </a:solidFill>
                <a:latin typeface="Trebuchet MS"/>
                <a:cs typeface="Trebuchet MS"/>
              </a:rPr>
              <a:t> </a:t>
            </a:r>
            <a:r>
              <a:rPr sz="2294" spc="-119" dirty="0">
                <a:solidFill>
                  <a:prstClr val="black"/>
                </a:solidFill>
                <a:latin typeface="Trebuchet MS"/>
                <a:cs typeface="Trebuchet MS"/>
              </a:rPr>
              <a:t>relationships).</a:t>
            </a:r>
            <a:endParaRPr sz="2294" dirty="0">
              <a:solidFill>
                <a:prstClr val="black"/>
              </a:solidFill>
              <a:latin typeface="Trebuchet MS"/>
              <a:cs typeface="Trebuchet MS"/>
            </a:endParaRPr>
          </a:p>
          <a:p>
            <a:pPr marL="11206" defTabSz="806867">
              <a:spcBef>
                <a:spcPts val="1924"/>
              </a:spcBef>
              <a:tabLst>
                <a:tab pos="4628837" algn="l"/>
              </a:tabLst>
              <a:defRPr/>
            </a:pPr>
            <a:r>
              <a:rPr sz="1677" i="1" spc="-115" dirty="0">
                <a:solidFill>
                  <a:prstClr val="black"/>
                </a:solidFill>
                <a:latin typeface="Trebuchet MS"/>
                <a:cs typeface="Trebuchet MS"/>
              </a:rPr>
              <a:t>e.g. </a:t>
            </a:r>
            <a:r>
              <a:rPr sz="1677" i="1" spc="-62" dirty="0">
                <a:solidFill>
                  <a:prstClr val="black"/>
                </a:solidFill>
                <a:latin typeface="Trebuchet MS"/>
                <a:cs typeface="Trebuchet MS"/>
              </a:rPr>
              <a:t>synonym </a:t>
            </a:r>
            <a:r>
              <a:rPr sz="1677" i="1" spc="-75" dirty="0">
                <a:solidFill>
                  <a:prstClr val="black"/>
                </a:solidFill>
                <a:latin typeface="Trebuchet MS"/>
                <a:cs typeface="Trebuchet MS"/>
              </a:rPr>
              <a:t>sets</a:t>
            </a:r>
            <a:r>
              <a:rPr sz="1677" i="1" spc="-146" dirty="0">
                <a:solidFill>
                  <a:prstClr val="black"/>
                </a:solidFill>
                <a:latin typeface="Trebuchet MS"/>
                <a:cs typeface="Trebuchet MS"/>
              </a:rPr>
              <a:t> </a:t>
            </a:r>
            <a:r>
              <a:rPr sz="1677" i="1" spc="-71" dirty="0">
                <a:solidFill>
                  <a:prstClr val="black"/>
                </a:solidFill>
                <a:latin typeface="Trebuchet MS"/>
                <a:cs typeface="Trebuchet MS"/>
              </a:rPr>
              <a:t>containing</a:t>
            </a:r>
            <a:r>
              <a:rPr sz="1677" i="1" spc="-101" dirty="0">
                <a:solidFill>
                  <a:prstClr val="black"/>
                </a:solidFill>
                <a:latin typeface="Trebuchet MS"/>
                <a:cs typeface="Trebuchet MS"/>
              </a:rPr>
              <a:t> </a:t>
            </a:r>
            <a:r>
              <a:rPr sz="1677" i="1" spc="-97" dirty="0">
                <a:solidFill>
                  <a:prstClr val="black"/>
                </a:solidFill>
                <a:latin typeface="Trebuchet MS"/>
                <a:cs typeface="Trebuchet MS"/>
              </a:rPr>
              <a:t>“good”:	</a:t>
            </a:r>
            <a:r>
              <a:rPr sz="1677" i="1" spc="-115" dirty="0">
                <a:solidFill>
                  <a:prstClr val="black"/>
                </a:solidFill>
                <a:latin typeface="Trebuchet MS"/>
                <a:cs typeface="Trebuchet MS"/>
              </a:rPr>
              <a:t>e.g. </a:t>
            </a:r>
            <a:r>
              <a:rPr sz="1677" i="1" spc="-79" dirty="0">
                <a:solidFill>
                  <a:prstClr val="black"/>
                </a:solidFill>
                <a:latin typeface="Trebuchet MS"/>
                <a:cs typeface="Trebuchet MS"/>
              </a:rPr>
              <a:t>hypernyms </a:t>
            </a:r>
            <a:r>
              <a:rPr sz="1677" i="1" spc="-97" dirty="0">
                <a:solidFill>
                  <a:prstClr val="black"/>
                </a:solidFill>
                <a:latin typeface="Trebuchet MS"/>
                <a:cs typeface="Trebuchet MS"/>
              </a:rPr>
              <a:t>of</a:t>
            </a:r>
            <a:r>
              <a:rPr sz="1677" i="1" spc="-163" dirty="0">
                <a:solidFill>
                  <a:prstClr val="black"/>
                </a:solidFill>
                <a:latin typeface="Trebuchet MS"/>
                <a:cs typeface="Trebuchet MS"/>
              </a:rPr>
              <a:t> </a:t>
            </a:r>
            <a:r>
              <a:rPr sz="1677" i="1" spc="-93" dirty="0">
                <a:solidFill>
                  <a:prstClr val="black"/>
                </a:solidFill>
                <a:latin typeface="Trebuchet MS"/>
                <a:cs typeface="Trebuchet MS"/>
              </a:rPr>
              <a:t>“panda”:</a:t>
            </a:r>
            <a:endParaRPr sz="1677" dirty="0">
              <a:solidFill>
                <a:prstClr val="black"/>
              </a:solidFill>
              <a:latin typeface="Trebuchet MS"/>
              <a:cs typeface="Trebuchet MS"/>
            </a:endParaRPr>
          </a:p>
        </p:txBody>
      </p:sp>
      <p:sp>
        <p:nvSpPr>
          <p:cNvPr id="4" name="object 4"/>
          <p:cNvSpPr/>
          <p:nvPr/>
        </p:nvSpPr>
        <p:spPr>
          <a:xfrm>
            <a:off x="6685654" y="3387987"/>
            <a:ext cx="3133165" cy="2885739"/>
          </a:xfrm>
          <a:prstGeom prst="rect">
            <a:avLst/>
          </a:prstGeom>
          <a:blipFill>
            <a:blip r:embed="rId2"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5" name="object 5"/>
          <p:cNvSpPr txBox="1"/>
          <p:nvPr/>
        </p:nvSpPr>
        <p:spPr>
          <a:xfrm>
            <a:off x="6773238" y="3515286"/>
            <a:ext cx="2616574" cy="2660374"/>
          </a:xfrm>
          <a:prstGeom prst="rect">
            <a:avLst/>
          </a:prstGeom>
        </p:spPr>
        <p:txBody>
          <a:bodyPr vert="horz" wrap="square" lIns="0" tIns="11206" rIns="0" bIns="0" rtlCol="0">
            <a:spAutoFit/>
          </a:bodyPr>
          <a:lstStyle/>
          <a:p>
            <a:pPr marL="11206" marR="255508" defTabSz="806867">
              <a:spcBef>
                <a:spcPts val="88"/>
              </a:spcBef>
              <a:defRPr/>
            </a:pPr>
            <a:r>
              <a:rPr sz="1324" spc="-4" dirty="0">
                <a:solidFill>
                  <a:prstClr val="black"/>
                </a:solidFill>
                <a:latin typeface="Noto Sans Mono CJK JP Regular"/>
                <a:cs typeface="Noto Sans Mono CJK JP Regular"/>
              </a:rPr>
              <a:t>[Synset('procyonid.n.01'),  Synset('carnivore.n.01'),  Synset('placental.n.01'),  Synset('mammal.n.01'),  Synset('vertebrate.n.01'),  Synset('chordate.n.01'),  Synset('animal.n.01'),  Synset('organism.n.01'),  Synset('living_thing.n.01'),  Synset('whole.n.02'),</a:t>
            </a:r>
            <a:endParaRPr sz="1324">
              <a:solidFill>
                <a:prstClr val="black"/>
              </a:solidFill>
              <a:latin typeface="Noto Sans Mono CJK JP Regular"/>
              <a:cs typeface="Noto Sans Mono CJK JP Regular"/>
            </a:endParaRPr>
          </a:p>
          <a:p>
            <a:pPr marL="11206" marR="4483" defTabSz="806867">
              <a:defRPr/>
            </a:pPr>
            <a:r>
              <a:rPr sz="1324" spc="-4" dirty="0">
                <a:solidFill>
                  <a:prstClr val="black"/>
                </a:solidFill>
                <a:latin typeface="Noto Sans Mono CJK JP Regular"/>
                <a:cs typeface="Noto Sans Mono CJK JP Regular"/>
              </a:rPr>
              <a:t>Synset('object.n.01'),  Synset('physical_entity.n.01'),  Synset('entity.n.01')]</a:t>
            </a:r>
            <a:endParaRPr sz="1324">
              <a:solidFill>
                <a:prstClr val="black"/>
              </a:solidFill>
              <a:latin typeface="Noto Sans Mono CJK JP Regular"/>
              <a:cs typeface="Noto Sans Mono CJK JP Regular"/>
            </a:endParaRPr>
          </a:p>
        </p:txBody>
      </p:sp>
      <p:sp>
        <p:nvSpPr>
          <p:cNvPr id="6" name="object 6"/>
          <p:cNvSpPr/>
          <p:nvPr/>
        </p:nvSpPr>
        <p:spPr>
          <a:xfrm>
            <a:off x="2067935" y="3374540"/>
            <a:ext cx="4402567" cy="2888428"/>
          </a:xfrm>
          <a:prstGeom prst="rect">
            <a:avLst/>
          </a:prstGeom>
          <a:blipFill>
            <a:blip r:embed="rId3"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7" name="object 7"/>
          <p:cNvSpPr txBox="1"/>
          <p:nvPr/>
        </p:nvSpPr>
        <p:spPr>
          <a:xfrm>
            <a:off x="2155340" y="3402330"/>
            <a:ext cx="4206128" cy="2841321"/>
          </a:xfrm>
          <a:prstGeom prst="rect">
            <a:avLst/>
          </a:prstGeom>
        </p:spPr>
        <p:txBody>
          <a:bodyPr vert="horz" wrap="square" lIns="0" tIns="11206" rIns="0" bIns="0" rtlCol="0">
            <a:spAutoFit/>
          </a:bodyPr>
          <a:lstStyle/>
          <a:p>
            <a:pPr marL="11206" defTabSz="806867">
              <a:spcBef>
                <a:spcPts val="88"/>
              </a:spcBef>
              <a:defRPr/>
            </a:pPr>
            <a:r>
              <a:rPr sz="1324" spc="-4" dirty="0">
                <a:solidFill>
                  <a:prstClr val="black"/>
                </a:solidFill>
                <a:latin typeface="Noto Sans Mono CJK JP Regular"/>
                <a:cs typeface="Noto Sans Mono CJK JP Regular"/>
              </a:rPr>
              <a:t>noun:</a:t>
            </a:r>
            <a:r>
              <a:rPr sz="1324" spc="-1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marR="2514734" defTabSz="806867">
              <a:defRPr/>
            </a:pPr>
            <a:r>
              <a:rPr sz="1324" spc="-4" dirty="0">
                <a:solidFill>
                  <a:prstClr val="black"/>
                </a:solidFill>
                <a:latin typeface="Noto Sans Mono CJK JP Regular"/>
                <a:cs typeface="Noto Sans Mono CJK JP Regular"/>
              </a:rPr>
              <a:t>noun: good,</a:t>
            </a:r>
            <a:r>
              <a:rPr sz="1324" spc="-9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goodness  noun: good,</a:t>
            </a:r>
            <a:r>
              <a:rPr sz="1324" spc="-9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goodness</a:t>
            </a:r>
            <a:endParaRPr sz="1324" dirty="0">
              <a:solidFill>
                <a:prstClr val="black"/>
              </a:solidFill>
              <a:latin typeface="Noto Sans Mono CJK JP Regular"/>
              <a:cs typeface="Noto Sans Mono CJK JP Regular"/>
            </a:endParaRPr>
          </a:p>
          <a:p>
            <a:pPr marL="11206" marR="1426585" defTabSz="806867">
              <a:defRPr/>
            </a:pPr>
            <a:r>
              <a:rPr sz="1324" spc="-4" dirty="0">
                <a:solidFill>
                  <a:prstClr val="black"/>
                </a:solidFill>
                <a:latin typeface="Noto Sans Mono CJK JP Regular"/>
                <a:cs typeface="Noto Sans Mono CJK JP Regular"/>
              </a:rPr>
              <a:t>noun: commodity, trade_good,</a:t>
            </a:r>
            <a:r>
              <a:rPr sz="1324" spc="-9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  adj:</a:t>
            </a:r>
            <a:r>
              <a:rPr sz="1324" spc="-1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marR="2430686" defTabSz="806867">
              <a:defRPr/>
            </a:pPr>
            <a:r>
              <a:rPr sz="1324" spc="-4" dirty="0">
                <a:solidFill>
                  <a:prstClr val="black"/>
                </a:solidFill>
                <a:latin typeface="Noto Sans Mono CJK JP Regular"/>
                <a:cs typeface="Noto Sans Mono CJK JP Regular"/>
              </a:rPr>
              <a:t>adj (sat): full,</a:t>
            </a:r>
            <a:r>
              <a:rPr sz="1324" spc="-9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  adj:</a:t>
            </a:r>
            <a:r>
              <a:rPr sz="1324" spc="-18"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marR="4483" defTabSz="806867">
              <a:defRPr/>
            </a:pPr>
            <a:r>
              <a:rPr sz="1324" spc="-4" dirty="0">
                <a:solidFill>
                  <a:prstClr val="black"/>
                </a:solidFill>
                <a:latin typeface="Noto Sans Mono CJK JP Regular"/>
                <a:cs typeface="Noto Sans Mono CJK JP Regular"/>
              </a:rPr>
              <a:t>adj (sat): estimable, good, honorable,</a:t>
            </a:r>
            <a:r>
              <a:rPr sz="1324" spc="-93"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respectable  adj (sat): beneficial,</a:t>
            </a:r>
            <a:r>
              <a:rPr sz="1324" spc="-26"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defTabSz="806867">
              <a:defRPr/>
            </a:pPr>
            <a:r>
              <a:rPr sz="1324" spc="-4" dirty="0">
                <a:solidFill>
                  <a:prstClr val="black"/>
                </a:solidFill>
                <a:latin typeface="Noto Sans Mono CJK JP Regular"/>
                <a:cs typeface="Noto Sans Mono CJK JP Regular"/>
              </a:rPr>
              <a:t>adj (sat):</a:t>
            </a:r>
            <a:r>
              <a:rPr sz="1324" spc="-18"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defTabSz="806867">
              <a:defRPr/>
            </a:pPr>
            <a:r>
              <a:rPr sz="1324" spc="-4" dirty="0">
                <a:solidFill>
                  <a:prstClr val="black"/>
                </a:solidFill>
                <a:latin typeface="Noto Sans Mono CJK JP Regular"/>
                <a:cs typeface="Noto Sans Mono CJK JP Regular"/>
              </a:rPr>
              <a:t>adj (sat): good, just,</a:t>
            </a:r>
            <a:r>
              <a:rPr sz="1324" spc="-35"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upright</a:t>
            </a:r>
            <a:endParaRPr sz="1324" dirty="0">
              <a:solidFill>
                <a:prstClr val="black"/>
              </a:solidFill>
              <a:latin typeface="Noto Sans Mono CJK JP Regular"/>
              <a:cs typeface="Noto Sans Mono CJK JP Regular"/>
            </a:endParaRPr>
          </a:p>
          <a:p>
            <a:pPr marL="11206" defTabSz="806867">
              <a:defRPr/>
            </a:pPr>
            <a:r>
              <a:rPr sz="1324" spc="-662" dirty="0">
                <a:solidFill>
                  <a:prstClr val="black"/>
                </a:solidFill>
                <a:latin typeface="Noto Sans Mono CJK JP Regular"/>
                <a:cs typeface="Noto Sans Mono CJK JP Regular"/>
              </a:rPr>
              <a:t>…</a:t>
            </a:r>
            <a:endParaRPr sz="1324" dirty="0">
              <a:solidFill>
                <a:prstClr val="black"/>
              </a:solidFill>
              <a:latin typeface="Noto Sans Mono CJK JP Regular"/>
              <a:cs typeface="Noto Sans Mono CJK JP Regular"/>
            </a:endParaRPr>
          </a:p>
          <a:p>
            <a:pPr marL="11206" defTabSz="806867">
              <a:lnSpc>
                <a:spcPts val="1544"/>
              </a:lnSpc>
              <a:defRPr/>
            </a:pPr>
            <a:r>
              <a:rPr sz="1324" spc="-4" dirty="0">
                <a:solidFill>
                  <a:prstClr val="black"/>
                </a:solidFill>
                <a:latin typeface="Noto Sans Mono CJK JP Regular"/>
                <a:cs typeface="Noto Sans Mono CJK JP Regular"/>
              </a:rPr>
              <a:t>adverb: well,</a:t>
            </a:r>
            <a:r>
              <a:rPr sz="1324" spc="-22"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a:p>
            <a:pPr marL="11206" defTabSz="806867">
              <a:lnSpc>
                <a:spcPts val="1544"/>
              </a:lnSpc>
              <a:defRPr/>
            </a:pPr>
            <a:r>
              <a:rPr sz="1324" spc="-4" dirty="0">
                <a:solidFill>
                  <a:prstClr val="black"/>
                </a:solidFill>
                <a:latin typeface="Noto Sans Mono CJK JP Regular"/>
                <a:cs typeface="Noto Sans Mono CJK JP Regular"/>
              </a:rPr>
              <a:t>adverb: thoroughly, soundly,</a:t>
            </a:r>
            <a:r>
              <a:rPr sz="1324" spc="-31" dirty="0">
                <a:solidFill>
                  <a:prstClr val="black"/>
                </a:solidFill>
                <a:latin typeface="Noto Sans Mono CJK JP Regular"/>
                <a:cs typeface="Noto Sans Mono CJK JP Regular"/>
              </a:rPr>
              <a:t> </a:t>
            </a:r>
            <a:r>
              <a:rPr sz="1324" spc="-4" dirty="0">
                <a:solidFill>
                  <a:prstClr val="black"/>
                </a:solidFill>
                <a:latin typeface="Noto Sans Mono CJK JP Regular"/>
                <a:cs typeface="Noto Sans Mono CJK JP Regular"/>
              </a:rPr>
              <a:t>good</a:t>
            </a:r>
            <a:endParaRPr sz="1324" dirty="0">
              <a:solidFill>
                <a:prstClr val="black"/>
              </a:solidFill>
              <a:latin typeface="Noto Sans Mono CJK JP Regular"/>
              <a:cs typeface="Noto Sans Mono CJK JP Regular"/>
            </a:endParaRPr>
          </a:p>
        </p:txBody>
      </p:sp>
      <p:sp>
        <p:nvSpPr>
          <p:cNvPr id="8" name="object 8"/>
          <p:cNvSpPr txBox="1"/>
          <p:nvPr/>
        </p:nvSpPr>
        <p:spPr>
          <a:xfrm>
            <a:off x="2104390" y="2432292"/>
            <a:ext cx="4375897" cy="767258"/>
          </a:xfrm>
          <a:prstGeom prst="rect">
            <a:avLst/>
          </a:prstGeom>
          <a:solidFill>
            <a:srgbClr val="F2F2F2"/>
          </a:solidFill>
        </p:spPr>
        <p:txBody>
          <a:bodyPr vert="horz" wrap="square" lIns="0" tIns="41462" rIns="0" bIns="0" rtlCol="0">
            <a:spAutoFit/>
          </a:bodyPr>
          <a:lstStyle/>
          <a:p>
            <a:pPr marL="85730" defTabSz="806867">
              <a:lnSpc>
                <a:spcPts val="1112"/>
              </a:lnSpc>
              <a:spcBef>
                <a:spcPts val="326"/>
              </a:spcBef>
              <a:defRPr/>
            </a:pPr>
            <a:r>
              <a:rPr sz="971" spc="-13" dirty="0">
                <a:solidFill>
                  <a:srgbClr val="177245"/>
                </a:solidFill>
                <a:latin typeface="Noto Sans Mono CJK JP Regular"/>
                <a:cs typeface="Noto Sans Mono CJK JP Regular"/>
              </a:rPr>
              <a:t>from </a:t>
            </a:r>
            <a:r>
              <a:rPr sz="971" spc="-18" dirty="0">
                <a:solidFill>
                  <a:prstClr val="black"/>
                </a:solidFill>
                <a:latin typeface="Noto Sans Mono CJK JP Regular"/>
                <a:cs typeface="Noto Sans Mono CJK JP Regular"/>
              </a:rPr>
              <a:t>nltk.corpus </a:t>
            </a:r>
            <a:r>
              <a:rPr sz="971" spc="-18" dirty="0">
                <a:solidFill>
                  <a:srgbClr val="177245"/>
                </a:solidFill>
                <a:latin typeface="Noto Sans Mono CJK JP Regular"/>
                <a:cs typeface="Noto Sans Mono CJK JP Regular"/>
              </a:rPr>
              <a:t>import </a:t>
            </a:r>
            <a:r>
              <a:rPr sz="971" spc="-18" dirty="0">
                <a:solidFill>
                  <a:prstClr val="black"/>
                </a:solidFill>
                <a:latin typeface="Noto Sans Mono CJK JP Regular"/>
                <a:cs typeface="Noto Sans Mono CJK JP Regular"/>
              </a:rPr>
              <a:t>wordnet </a:t>
            </a:r>
            <a:r>
              <a:rPr sz="971" spc="-9" dirty="0">
                <a:solidFill>
                  <a:srgbClr val="177245"/>
                </a:solidFill>
                <a:latin typeface="Noto Sans Mono CJK JP Regular"/>
                <a:cs typeface="Noto Sans Mono CJK JP Regular"/>
              </a:rPr>
              <a:t>as</a:t>
            </a:r>
            <a:r>
              <a:rPr sz="971" spc="-93" dirty="0">
                <a:solidFill>
                  <a:srgbClr val="177245"/>
                </a:solidFill>
                <a:latin typeface="Noto Sans Mono CJK JP Regular"/>
                <a:cs typeface="Noto Sans Mono CJK JP Regular"/>
              </a:rPr>
              <a:t> </a:t>
            </a:r>
            <a:r>
              <a:rPr sz="971" spc="-18" dirty="0">
                <a:solidFill>
                  <a:prstClr val="black"/>
                </a:solidFill>
                <a:latin typeface="Noto Sans Mono CJK JP Regular"/>
                <a:cs typeface="Noto Sans Mono CJK JP Regular"/>
              </a:rPr>
              <a:t>wn</a:t>
            </a:r>
            <a:endParaRPr sz="971">
              <a:solidFill>
                <a:prstClr val="black"/>
              </a:solidFill>
              <a:latin typeface="Noto Sans Mono CJK JP Regular"/>
              <a:cs typeface="Noto Sans Mono CJK JP Regular"/>
            </a:endParaRPr>
          </a:p>
          <a:p>
            <a:pPr marL="85730" defTabSz="806867">
              <a:lnSpc>
                <a:spcPts val="1112"/>
              </a:lnSpc>
              <a:defRPr/>
            </a:pPr>
            <a:r>
              <a:rPr sz="971" spc="-18" dirty="0">
                <a:solidFill>
                  <a:prstClr val="black"/>
                </a:solidFill>
                <a:latin typeface="Noto Sans Mono CJK JP Regular"/>
                <a:cs typeface="Noto Sans Mono CJK JP Regular"/>
              </a:rPr>
              <a:t>poses </a:t>
            </a:r>
            <a:r>
              <a:rPr sz="971" dirty="0">
                <a:solidFill>
                  <a:prstClr val="black"/>
                </a:solidFill>
                <a:latin typeface="Noto Sans Mono CJK JP Regular"/>
                <a:cs typeface="Noto Sans Mono CJK JP Regular"/>
              </a:rPr>
              <a:t>= { </a:t>
            </a:r>
            <a:r>
              <a:rPr sz="971" spc="-18" dirty="0">
                <a:solidFill>
                  <a:srgbClr val="A4001D"/>
                </a:solidFill>
                <a:latin typeface="Noto Sans Mono CJK JP Regular"/>
                <a:cs typeface="Noto Sans Mono CJK JP Regular"/>
              </a:rPr>
              <a:t>'n'</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'noun', 'v'</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'verb', 's'</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'adj (s)', 'a'</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'adj',</a:t>
            </a:r>
            <a:r>
              <a:rPr sz="971" spc="-132" dirty="0">
                <a:solidFill>
                  <a:srgbClr val="A4001D"/>
                </a:solidFill>
                <a:latin typeface="Noto Sans Mono CJK JP Regular"/>
                <a:cs typeface="Noto Sans Mono CJK JP Regular"/>
              </a:rPr>
              <a:t> </a:t>
            </a:r>
            <a:r>
              <a:rPr sz="971" spc="-18" dirty="0">
                <a:solidFill>
                  <a:srgbClr val="A4001D"/>
                </a:solidFill>
                <a:latin typeface="Noto Sans Mono CJK JP Regular"/>
                <a:cs typeface="Noto Sans Mono CJK JP Regular"/>
              </a:rPr>
              <a:t>'r'</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'adv'</a:t>
            </a:r>
            <a:r>
              <a:rPr sz="971" spc="-18" dirty="0">
                <a:solidFill>
                  <a:prstClr val="black"/>
                </a:solidFill>
                <a:latin typeface="Noto Sans Mono CJK JP Regular"/>
                <a:cs typeface="Noto Sans Mono CJK JP Regular"/>
              </a:rPr>
              <a:t>}</a:t>
            </a:r>
            <a:endParaRPr sz="971">
              <a:solidFill>
                <a:prstClr val="black"/>
              </a:solidFill>
              <a:latin typeface="Noto Sans Mono CJK JP Regular"/>
              <a:cs typeface="Noto Sans Mono CJK JP Regular"/>
            </a:endParaRPr>
          </a:p>
          <a:p>
            <a:pPr marL="85730" defTabSz="806867">
              <a:lnSpc>
                <a:spcPts val="1156"/>
              </a:lnSpc>
              <a:defRPr/>
            </a:pPr>
            <a:r>
              <a:rPr sz="971" spc="-13" dirty="0">
                <a:solidFill>
                  <a:srgbClr val="177245"/>
                </a:solidFill>
                <a:latin typeface="Noto Sans Mono CJK JP Regular"/>
                <a:cs typeface="Noto Sans Mono CJK JP Regular"/>
              </a:rPr>
              <a:t>for </a:t>
            </a:r>
            <a:r>
              <a:rPr sz="971" spc="-18" dirty="0">
                <a:solidFill>
                  <a:prstClr val="black"/>
                </a:solidFill>
                <a:latin typeface="Noto Sans Mono CJK JP Regular"/>
                <a:cs typeface="Noto Sans Mono CJK JP Regular"/>
              </a:rPr>
              <a:t>synset </a:t>
            </a:r>
            <a:r>
              <a:rPr sz="971" spc="-9" dirty="0">
                <a:solidFill>
                  <a:srgbClr val="177245"/>
                </a:solidFill>
                <a:latin typeface="Noto Sans Mono CJK JP Regular"/>
                <a:cs typeface="Noto Sans Mono CJK JP Regular"/>
              </a:rPr>
              <a:t>in</a:t>
            </a:r>
            <a:r>
              <a:rPr sz="971" spc="-71" dirty="0">
                <a:solidFill>
                  <a:srgbClr val="177245"/>
                </a:solidFill>
                <a:latin typeface="Noto Sans Mono CJK JP Regular"/>
                <a:cs typeface="Noto Sans Mono CJK JP Regular"/>
              </a:rPr>
              <a:t> </a:t>
            </a:r>
            <a:r>
              <a:rPr sz="971" spc="-18" dirty="0">
                <a:solidFill>
                  <a:prstClr val="black"/>
                </a:solidFill>
                <a:latin typeface="Noto Sans Mono CJK JP Regular"/>
                <a:cs typeface="Noto Sans Mono CJK JP Regular"/>
              </a:rPr>
              <a:t>wn.synsets(</a:t>
            </a:r>
            <a:r>
              <a:rPr sz="971" spc="-18" dirty="0">
                <a:solidFill>
                  <a:srgbClr val="A4001D"/>
                </a:solidFill>
                <a:latin typeface="Noto Sans Mono CJK JP Regular"/>
                <a:cs typeface="Noto Sans Mono CJK JP Regular"/>
              </a:rPr>
              <a:t>"good"</a:t>
            </a:r>
            <a:r>
              <a:rPr sz="971" spc="-18" dirty="0">
                <a:solidFill>
                  <a:prstClr val="black"/>
                </a:solidFill>
                <a:latin typeface="Noto Sans Mono CJK JP Regular"/>
                <a:cs typeface="Noto Sans Mono CJK JP Regular"/>
              </a:rPr>
              <a:t>):</a:t>
            </a:r>
            <a:endParaRPr sz="971">
              <a:solidFill>
                <a:prstClr val="black"/>
              </a:solidFill>
              <a:latin typeface="Noto Sans Mono CJK JP Regular"/>
              <a:cs typeface="Noto Sans Mono CJK JP Regular"/>
            </a:endParaRPr>
          </a:p>
          <a:p>
            <a:pPr marL="324988" defTabSz="806867">
              <a:lnSpc>
                <a:spcPts val="1143"/>
              </a:lnSpc>
              <a:defRPr/>
            </a:pPr>
            <a:r>
              <a:rPr sz="971" spc="-18" dirty="0">
                <a:solidFill>
                  <a:srgbClr val="177245"/>
                </a:solidFill>
                <a:latin typeface="Noto Sans Mono CJK JP Regular"/>
                <a:cs typeface="Noto Sans Mono CJK JP Regular"/>
              </a:rPr>
              <a:t>print</a:t>
            </a:r>
            <a:r>
              <a:rPr sz="971" spc="-18" dirty="0">
                <a:solidFill>
                  <a:prstClr val="black"/>
                </a:solidFill>
                <a:latin typeface="Noto Sans Mono CJK JP Regular"/>
                <a:cs typeface="Noto Sans Mono CJK JP Regular"/>
              </a:rPr>
              <a:t>(</a:t>
            </a:r>
            <a:r>
              <a:rPr sz="971" spc="-18" dirty="0">
                <a:solidFill>
                  <a:srgbClr val="A4001D"/>
                </a:solidFill>
                <a:latin typeface="Noto Sans Mono CJK JP Regular"/>
                <a:cs typeface="Noto Sans Mono CJK JP Regular"/>
              </a:rPr>
              <a:t>"{}:</a:t>
            </a:r>
            <a:r>
              <a:rPr sz="971" spc="-35" dirty="0">
                <a:solidFill>
                  <a:srgbClr val="A4001D"/>
                </a:solidFill>
                <a:latin typeface="Noto Sans Mono CJK JP Regular"/>
                <a:cs typeface="Noto Sans Mono CJK JP Regular"/>
              </a:rPr>
              <a:t> </a:t>
            </a:r>
            <a:r>
              <a:rPr sz="971" spc="-18" dirty="0">
                <a:solidFill>
                  <a:srgbClr val="A4001D"/>
                </a:solidFill>
                <a:latin typeface="Noto Sans Mono CJK JP Regular"/>
                <a:cs typeface="Noto Sans Mono CJK JP Regular"/>
              </a:rPr>
              <a:t>{}"</a:t>
            </a:r>
            <a:r>
              <a:rPr sz="971" spc="-18" dirty="0">
                <a:solidFill>
                  <a:prstClr val="black"/>
                </a:solidFill>
                <a:latin typeface="Noto Sans Mono CJK JP Regular"/>
                <a:cs typeface="Noto Sans Mono CJK JP Regular"/>
              </a:rPr>
              <a:t>.format(poses[synset.pos()],</a:t>
            </a:r>
            <a:endParaRPr sz="971">
              <a:solidFill>
                <a:prstClr val="black"/>
              </a:solidFill>
              <a:latin typeface="Noto Sans Mono CJK JP Regular"/>
              <a:cs typeface="Noto Sans Mono CJK JP Regular"/>
            </a:endParaRPr>
          </a:p>
          <a:p>
            <a:pPr marL="802944" defTabSz="806867">
              <a:lnSpc>
                <a:spcPts val="1156"/>
              </a:lnSpc>
              <a:defRPr/>
            </a:pPr>
            <a:r>
              <a:rPr sz="971" spc="-9" dirty="0">
                <a:solidFill>
                  <a:srgbClr val="A4001D"/>
                </a:solidFill>
                <a:latin typeface="Noto Sans Mono CJK JP Regular"/>
                <a:cs typeface="Noto Sans Mono CJK JP Regular"/>
              </a:rPr>
              <a:t>", </a:t>
            </a:r>
            <a:r>
              <a:rPr sz="971" spc="-18" dirty="0">
                <a:solidFill>
                  <a:srgbClr val="A4001D"/>
                </a:solidFill>
                <a:latin typeface="Noto Sans Mono CJK JP Regular"/>
                <a:cs typeface="Noto Sans Mono CJK JP Regular"/>
              </a:rPr>
              <a:t>"</a:t>
            </a:r>
            <a:r>
              <a:rPr sz="971" spc="-18" dirty="0">
                <a:solidFill>
                  <a:prstClr val="black"/>
                </a:solidFill>
                <a:latin typeface="Noto Sans Mono CJK JP Regular"/>
                <a:cs typeface="Noto Sans Mono CJK JP Regular"/>
              </a:rPr>
              <a:t>.join([l.name() </a:t>
            </a:r>
            <a:r>
              <a:rPr sz="971" spc="-13" dirty="0">
                <a:solidFill>
                  <a:srgbClr val="177245"/>
                </a:solidFill>
                <a:latin typeface="Noto Sans Mono CJK JP Regular"/>
                <a:cs typeface="Noto Sans Mono CJK JP Regular"/>
              </a:rPr>
              <a:t>for </a:t>
            </a:r>
            <a:r>
              <a:rPr sz="971" dirty="0">
                <a:solidFill>
                  <a:prstClr val="black"/>
                </a:solidFill>
                <a:latin typeface="Noto Sans Mono CJK JP Regular"/>
                <a:cs typeface="Noto Sans Mono CJK JP Regular"/>
              </a:rPr>
              <a:t>l </a:t>
            </a:r>
            <a:r>
              <a:rPr sz="971" spc="-9" dirty="0">
                <a:solidFill>
                  <a:srgbClr val="177245"/>
                </a:solidFill>
                <a:latin typeface="Noto Sans Mono CJK JP Regular"/>
                <a:cs typeface="Noto Sans Mono CJK JP Regular"/>
              </a:rPr>
              <a:t>in</a:t>
            </a:r>
            <a:r>
              <a:rPr sz="971" spc="-137" dirty="0">
                <a:solidFill>
                  <a:srgbClr val="177245"/>
                </a:solidFill>
                <a:latin typeface="Noto Sans Mono CJK JP Regular"/>
                <a:cs typeface="Noto Sans Mono CJK JP Regular"/>
              </a:rPr>
              <a:t> </a:t>
            </a:r>
            <a:r>
              <a:rPr sz="971" spc="-18" dirty="0">
                <a:solidFill>
                  <a:prstClr val="black"/>
                </a:solidFill>
                <a:latin typeface="Noto Sans Mono CJK JP Regular"/>
                <a:cs typeface="Noto Sans Mono CJK JP Regular"/>
              </a:rPr>
              <a:t>synset.lemmas()])))</a:t>
            </a:r>
            <a:endParaRPr sz="971">
              <a:solidFill>
                <a:prstClr val="black"/>
              </a:solidFill>
              <a:latin typeface="Noto Sans Mono CJK JP Regular"/>
              <a:cs typeface="Noto Sans Mono CJK JP Regular"/>
            </a:endParaRPr>
          </a:p>
        </p:txBody>
      </p:sp>
      <p:sp>
        <p:nvSpPr>
          <p:cNvPr id="9" name="object 9"/>
          <p:cNvSpPr txBox="1"/>
          <p:nvPr/>
        </p:nvSpPr>
        <p:spPr>
          <a:xfrm>
            <a:off x="6665753" y="2432294"/>
            <a:ext cx="3108511" cy="797775"/>
          </a:xfrm>
          <a:prstGeom prst="rect">
            <a:avLst/>
          </a:prstGeom>
          <a:solidFill>
            <a:srgbClr val="F2F2F2"/>
          </a:solidFill>
        </p:spPr>
        <p:txBody>
          <a:bodyPr vert="horz" wrap="square" lIns="0" tIns="44824" rIns="0" bIns="0" rtlCol="0">
            <a:spAutoFit/>
          </a:bodyPr>
          <a:lstStyle/>
          <a:p>
            <a:pPr marL="85730" marR="140081" defTabSz="806867">
              <a:lnSpc>
                <a:spcPct val="99000"/>
              </a:lnSpc>
              <a:spcBef>
                <a:spcPts val="353"/>
              </a:spcBef>
              <a:defRPr/>
            </a:pPr>
            <a:r>
              <a:rPr sz="1235" spc="-9" dirty="0">
                <a:solidFill>
                  <a:srgbClr val="177245"/>
                </a:solidFill>
                <a:latin typeface="Noto Sans Mono CJK JP Regular"/>
                <a:cs typeface="Noto Sans Mono CJK JP Regular"/>
              </a:rPr>
              <a:t>from </a:t>
            </a:r>
            <a:r>
              <a:rPr sz="1235" spc="-9" dirty="0">
                <a:solidFill>
                  <a:prstClr val="black"/>
                </a:solidFill>
                <a:latin typeface="Noto Sans Mono CJK JP Regular"/>
                <a:cs typeface="Noto Sans Mono CJK JP Regular"/>
              </a:rPr>
              <a:t>nltk.corpus </a:t>
            </a:r>
            <a:r>
              <a:rPr sz="1235" spc="-9" dirty="0">
                <a:solidFill>
                  <a:srgbClr val="177245"/>
                </a:solidFill>
                <a:latin typeface="Noto Sans Mono CJK JP Regular"/>
                <a:cs typeface="Noto Sans Mono CJK JP Regular"/>
              </a:rPr>
              <a:t>import </a:t>
            </a:r>
            <a:r>
              <a:rPr sz="1235" spc="-9" dirty="0">
                <a:solidFill>
                  <a:prstClr val="black"/>
                </a:solidFill>
                <a:latin typeface="Noto Sans Mono CJK JP Regular"/>
                <a:cs typeface="Noto Sans Mono CJK JP Regular"/>
              </a:rPr>
              <a:t>wordnet </a:t>
            </a:r>
            <a:r>
              <a:rPr sz="1235" spc="-4" dirty="0">
                <a:solidFill>
                  <a:srgbClr val="177245"/>
                </a:solidFill>
                <a:latin typeface="Noto Sans Mono CJK JP Regular"/>
                <a:cs typeface="Noto Sans Mono CJK JP Regular"/>
              </a:rPr>
              <a:t>as </a:t>
            </a:r>
            <a:r>
              <a:rPr sz="1235" spc="-9" dirty="0">
                <a:solidFill>
                  <a:prstClr val="black"/>
                </a:solidFill>
                <a:latin typeface="Noto Sans Mono CJK JP Regular"/>
                <a:cs typeface="Noto Sans Mono CJK JP Regular"/>
              </a:rPr>
              <a:t>wn  panda </a:t>
            </a:r>
            <a:r>
              <a:rPr sz="1235" dirty="0">
                <a:solidFill>
                  <a:prstClr val="black"/>
                </a:solidFill>
                <a:latin typeface="Noto Sans Mono CJK JP Regular"/>
                <a:cs typeface="Noto Sans Mono CJK JP Regular"/>
              </a:rPr>
              <a:t>= </a:t>
            </a:r>
            <a:r>
              <a:rPr sz="1235" spc="-9" dirty="0">
                <a:solidFill>
                  <a:prstClr val="black"/>
                </a:solidFill>
                <a:latin typeface="Noto Sans Mono CJK JP Regular"/>
                <a:cs typeface="Noto Sans Mono CJK JP Regular"/>
              </a:rPr>
              <a:t>wn.synset(</a:t>
            </a:r>
            <a:r>
              <a:rPr sz="1235" spc="-9" dirty="0">
                <a:solidFill>
                  <a:srgbClr val="A4001D"/>
                </a:solidFill>
                <a:latin typeface="Noto Sans Mono CJK JP Regular"/>
                <a:cs typeface="Noto Sans Mono CJK JP Regular"/>
              </a:rPr>
              <a:t>"panda.n.01"</a:t>
            </a:r>
            <a:r>
              <a:rPr sz="1235" spc="-9" dirty="0">
                <a:solidFill>
                  <a:prstClr val="black"/>
                </a:solidFill>
                <a:latin typeface="Noto Sans Mono CJK JP Regular"/>
                <a:cs typeface="Noto Sans Mono CJK JP Regular"/>
              </a:rPr>
              <a:t>)  hyper </a:t>
            </a:r>
            <a:r>
              <a:rPr sz="1235" dirty="0">
                <a:solidFill>
                  <a:prstClr val="black"/>
                </a:solidFill>
                <a:latin typeface="Noto Sans Mono CJK JP Regular"/>
                <a:cs typeface="Noto Sans Mono CJK JP Regular"/>
              </a:rPr>
              <a:t>= </a:t>
            </a:r>
            <a:r>
              <a:rPr sz="1235" spc="-9" dirty="0">
                <a:solidFill>
                  <a:srgbClr val="177245"/>
                </a:solidFill>
                <a:latin typeface="Noto Sans Mono CJK JP Regular"/>
                <a:cs typeface="Noto Sans Mono CJK JP Regular"/>
              </a:rPr>
              <a:t>lambda </a:t>
            </a:r>
            <a:r>
              <a:rPr sz="1235" spc="-4" dirty="0">
                <a:solidFill>
                  <a:prstClr val="black"/>
                </a:solidFill>
                <a:latin typeface="Noto Sans Mono CJK JP Regular"/>
                <a:cs typeface="Noto Sans Mono CJK JP Regular"/>
              </a:rPr>
              <a:t>s: </a:t>
            </a:r>
            <a:r>
              <a:rPr sz="1235" spc="-9" dirty="0">
                <a:solidFill>
                  <a:prstClr val="black"/>
                </a:solidFill>
                <a:latin typeface="Noto Sans Mono CJK JP Regular"/>
                <a:cs typeface="Noto Sans Mono CJK JP Regular"/>
              </a:rPr>
              <a:t>s.hypernyms()  </a:t>
            </a:r>
            <a:r>
              <a:rPr sz="1235" spc="-9" dirty="0">
                <a:solidFill>
                  <a:srgbClr val="177245"/>
                </a:solidFill>
                <a:latin typeface="Noto Sans Mono CJK JP Regular"/>
                <a:cs typeface="Noto Sans Mono CJK JP Regular"/>
              </a:rPr>
              <a:t>list</a:t>
            </a:r>
            <a:r>
              <a:rPr sz="1235" spc="-9" dirty="0">
                <a:solidFill>
                  <a:prstClr val="black"/>
                </a:solidFill>
                <a:latin typeface="Noto Sans Mono CJK JP Regular"/>
                <a:cs typeface="Noto Sans Mono CJK JP Regular"/>
              </a:rPr>
              <a:t>(panda.closure(hyper))</a:t>
            </a:r>
            <a:endParaRPr sz="1235">
              <a:solidFill>
                <a:prstClr val="black"/>
              </a:solidFill>
              <a:latin typeface="Noto Sans Mono CJK JP Regular"/>
              <a:cs typeface="Noto Sans Mono CJK JP Regular"/>
            </a:endParaRPr>
          </a:p>
        </p:txBody>
      </p:sp>
      <p:sp>
        <p:nvSpPr>
          <p:cNvPr id="11" name="TextBox 10">
            <a:extLst>
              <a:ext uri="{FF2B5EF4-FFF2-40B4-BE49-F238E27FC236}">
                <a16:creationId xmlns:a16="http://schemas.microsoft.com/office/drawing/2014/main" id="{40C46C32-D860-46E8-A95A-E6596CAB498A}"/>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C53607-7706-4F8F-9052-8BC13D193B22}"/>
              </a:ext>
            </a:extLst>
          </p:cNvPr>
          <p:cNvGrpSpPr/>
          <p:nvPr/>
        </p:nvGrpSpPr>
        <p:grpSpPr>
          <a:xfrm>
            <a:off x="343271" y="1726023"/>
            <a:ext cx="8976851" cy="5131977"/>
            <a:chOff x="1524001" y="1726024"/>
            <a:chExt cx="8976851" cy="5131977"/>
          </a:xfrm>
        </p:grpSpPr>
        <p:sp>
          <p:nvSpPr>
            <p:cNvPr id="3" name="object 3"/>
            <p:cNvSpPr txBox="1"/>
            <p:nvPr/>
          </p:nvSpPr>
          <p:spPr>
            <a:xfrm>
              <a:off x="1937386" y="1726024"/>
              <a:ext cx="8563466" cy="1516762"/>
            </a:xfrm>
            <a:prstGeom prst="rect">
              <a:avLst/>
            </a:prstGeom>
          </p:spPr>
          <p:txBody>
            <a:bodyPr vert="horz" wrap="square" lIns="0" tIns="12383" rIns="0" bIns="0" rtlCol="0">
              <a:spAutoFit/>
            </a:bodyPr>
            <a:lstStyle/>
            <a:p>
              <a:pPr marL="266700" indent="-257175">
                <a:spcBef>
                  <a:spcPts val="98"/>
                </a:spcBef>
                <a:buClr>
                  <a:srgbClr val="8B1515"/>
                </a:buClr>
                <a:buFont typeface="Times New Roman"/>
                <a:buChar char="•"/>
                <a:tabLst>
                  <a:tab pos="266224" algn="l"/>
                  <a:tab pos="266700" algn="l"/>
                </a:tabLst>
              </a:pPr>
              <a:r>
                <a:rPr sz="1875" spc="8" dirty="0">
                  <a:latin typeface="Calibri"/>
                  <a:cs typeface="Calibri"/>
                </a:rPr>
                <a:t>Forward</a:t>
              </a:r>
              <a:r>
                <a:rPr sz="1875" dirty="0">
                  <a:latin typeface="Calibri"/>
                  <a:cs typeface="Calibri"/>
                </a:rPr>
                <a:t> </a:t>
              </a:r>
              <a:r>
                <a:rPr sz="1875" spc="11" dirty="0">
                  <a:latin typeface="Calibri"/>
                  <a:cs typeface="Calibri"/>
                </a:rPr>
                <a:t>and</a:t>
              </a:r>
              <a:r>
                <a:rPr sz="1875" spc="-15" dirty="0">
                  <a:latin typeface="Calibri"/>
                  <a:cs typeface="Calibri"/>
                </a:rPr>
                <a:t> </a:t>
              </a:r>
              <a:r>
                <a:rPr sz="1875" spc="8" dirty="0">
                  <a:latin typeface="Calibri"/>
                  <a:cs typeface="Calibri"/>
                </a:rPr>
                <a:t>backward</a:t>
              </a:r>
              <a:r>
                <a:rPr sz="1875" spc="4" dirty="0">
                  <a:latin typeface="Calibri"/>
                  <a:cs typeface="Calibri"/>
                </a:rPr>
                <a:t> </a:t>
              </a:r>
              <a:r>
                <a:rPr sz="1875" spc="8" dirty="0">
                  <a:latin typeface="Calibri"/>
                  <a:cs typeface="Calibri"/>
                </a:rPr>
                <a:t>passes</a:t>
              </a:r>
              <a:r>
                <a:rPr sz="1875" spc="-19" dirty="0">
                  <a:latin typeface="Calibri"/>
                  <a:cs typeface="Calibri"/>
                </a:rPr>
                <a:t> </a:t>
              </a:r>
              <a:r>
                <a:rPr sz="1875" spc="8" dirty="0">
                  <a:latin typeface="Calibri"/>
                  <a:cs typeface="Calibri"/>
                </a:rPr>
                <a:t>have</a:t>
              </a:r>
              <a:r>
                <a:rPr sz="1875" spc="41" dirty="0">
                  <a:latin typeface="Calibri"/>
                  <a:cs typeface="Calibri"/>
                </a:rPr>
                <a:t> </a:t>
              </a:r>
              <a:r>
                <a:rPr sz="1875" b="1" spc="8" dirty="0">
                  <a:latin typeface="Calibri"/>
                  <a:cs typeface="Calibri"/>
                </a:rPr>
                <a:t>O(sequence</a:t>
              </a:r>
              <a:r>
                <a:rPr sz="1875" b="1" spc="19" dirty="0">
                  <a:latin typeface="Calibri"/>
                  <a:cs typeface="Calibri"/>
                </a:rPr>
                <a:t> </a:t>
              </a:r>
              <a:r>
                <a:rPr sz="1875" b="1" spc="8" dirty="0">
                  <a:latin typeface="Calibri"/>
                  <a:cs typeface="Calibri"/>
                </a:rPr>
                <a:t>length)</a:t>
              </a:r>
              <a:r>
                <a:rPr lang="en-US" sz="1875" b="1" spc="8" dirty="0">
                  <a:latin typeface="Calibri"/>
                  <a:cs typeface="Calibri"/>
                </a:rPr>
                <a:t> </a:t>
              </a:r>
              <a:r>
                <a:rPr sz="1875" spc="4" dirty="0">
                  <a:latin typeface="Calibri"/>
                  <a:cs typeface="Calibri"/>
                </a:rPr>
                <a:t>unparallelizable</a:t>
              </a:r>
              <a:r>
                <a:rPr sz="1875" spc="-8" dirty="0">
                  <a:latin typeface="Calibri"/>
                  <a:cs typeface="Calibri"/>
                </a:rPr>
                <a:t> </a:t>
              </a:r>
              <a:r>
                <a:rPr sz="1875" spc="4" dirty="0">
                  <a:latin typeface="Calibri"/>
                  <a:cs typeface="Calibri"/>
                </a:rPr>
                <a:t>operations</a:t>
              </a:r>
              <a:endParaRPr sz="1875" dirty="0">
                <a:latin typeface="Calibri"/>
                <a:cs typeface="Calibri"/>
              </a:endParaRPr>
            </a:p>
            <a:p>
              <a:pPr marL="523875" lvl="1" indent="-171450">
                <a:spcBef>
                  <a:spcPts val="431"/>
                </a:spcBef>
                <a:buClr>
                  <a:srgbClr val="007B92"/>
                </a:buClr>
                <a:buFont typeface="Times New Roman"/>
                <a:buChar char="•"/>
                <a:tabLst>
                  <a:tab pos="523875" algn="l"/>
                </a:tabLst>
              </a:pPr>
              <a:r>
                <a:rPr sz="1725" spc="-4" dirty="0">
                  <a:latin typeface="Calibri"/>
                  <a:cs typeface="Calibri"/>
                </a:rPr>
                <a:t>GPUs can</a:t>
              </a:r>
              <a:r>
                <a:rPr sz="1725" spc="4" dirty="0">
                  <a:latin typeface="Calibri"/>
                  <a:cs typeface="Calibri"/>
                </a:rPr>
                <a:t> </a:t>
              </a:r>
              <a:r>
                <a:rPr sz="1725" dirty="0">
                  <a:latin typeface="Calibri"/>
                  <a:cs typeface="Calibri"/>
                </a:rPr>
                <a:t>perform a</a:t>
              </a:r>
              <a:r>
                <a:rPr sz="1725" spc="-15" dirty="0">
                  <a:latin typeface="Calibri"/>
                  <a:cs typeface="Calibri"/>
                </a:rPr>
                <a:t> </a:t>
              </a:r>
              <a:r>
                <a:rPr sz="1725" dirty="0">
                  <a:latin typeface="Calibri"/>
                  <a:cs typeface="Calibri"/>
                </a:rPr>
                <a:t>bunch</a:t>
              </a:r>
              <a:r>
                <a:rPr sz="1725" spc="4" dirty="0">
                  <a:latin typeface="Calibri"/>
                  <a:cs typeface="Calibri"/>
                </a:rPr>
                <a:t> </a:t>
              </a:r>
              <a:r>
                <a:rPr sz="1725" spc="-4" dirty="0">
                  <a:latin typeface="Calibri"/>
                  <a:cs typeface="Calibri"/>
                </a:rPr>
                <a:t>of </a:t>
              </a:r>
              <a:r>
                <a:rPr sz="1725" dirty="0">
                  <a:latin typeface="Calibri"/>
                  <a:cs typeface="Calibri"/>
                </a:rPr>
                <a:t>independent</a:t>
              </a:r>
              <a:r>
                <a:rPr sz="1725" spc="-8" dirty="0">
                  <a:latin typeface="Calibri"/>
                  <a:cs typeface="Calibri"/>
                </a:rPr>
                <a:t> </a:t>
              </a:r>
              <a:r>
                <a:rPr sz="1725" dirty="0">
                  <a:latin typeface="Calibri"/>
                  <a:cs typeface="Calibri"/>
                </a:rPr>
                <a:t>computations</a:t>
              </a:r>
              <a:r>
                <a:rPr sz="1725" spc="11" dirty="0">
                  <a:latin typeface="Calibri"/>
                  <a:cs typeface="Calibri"/>
                </a:rPr>
                <a:t> </a:t>
              </a:r>
              <a:r>
                <a:rPr sz="1725" dirty="0">
                  <a:latin typeface="Calibri"/>
                  <a:cs typeface="Calibri"/>
                </a:rPr>
                <a:t>at </a:t>
              </a:r>
              <a:r>
                <a:rPr sz="1725" spc="-4" dirty="0">
                  <a:latin typeface="Calibri"/>
                  <a:cs typeface="Calibri"/>
                </a:rPr>
                <a:t>once!</a:t>
              </a:r>
              <a:endParaRPr sz="1725" dirty="0">
                <a:latin typeface="Calibri"/>
                <a:cs typeface="Calibri"/>
              </a:endParaRPr>
            </a:p>
            <a:p>
              <a:pPr marL="523875" lvl="1" indent="-171450">
                <a:spcBef>
                  <a:spcPts val="413"/>
                </a:spcBef>
                <a:buClr>
                  <a:srgbClr val="007B92"/>
                </a:buClr>
                <a:buFont typeface="Times New Roman"/>
                <a:buChar char="•"/>
                <a:tabLst>
                  <a:tab pos="523875" algn="l"/>
                </a:tabLst>
              </a:pPr>
              <a:r>
                <a:rPr sz="1725" dirty="0">
                  <a:latin typeface="Calibri"/>
                  <a:cs typeface="Calibri"/>
                </a:rPr>
                <a:t>But</a:t>
              </a:r>
              <a:r>
                <a:rPr sz="1725" spc="8" dirty="0">
                  <a:latin typeface="Calibri"/>
                  <a:cs typeface="Calibri"/>
                </a:rPr>
                <a:t> </a:t>
              </a:r>
              <a:r>
                <a:rPr sz="1725" dirty="0">
                  <a:latin typeface="Calibri"/>
                  <a:cs typeface="Calibri"/>
                </a:rPr>
                <a:t>future</a:t>
              </a:r>
              <a:r>
                <a:rPr sz="1725" spc="4" dirty="0">
                  <a:latin typeface="Calibri"/>
                  <a:cs typeface="Calibri"/>
                </a:rPr>
                <a:t> </a:t>
              </a:r>
              <a:r>
                <a:rPr sz="1725" dirty="0">
                  <a:latin typeface="Calibri"/>
                  <a:cs typeface="Calibri"/>
                </a:rPr>
                <a:t>RNN </a:t>
              </a:r>
              <a:r>
                <a:rPr sz="1725" spc="-4" dirty="0">
                  <a:latin typeface="Calibri"/>
                  <a:cs typeface="Calibri"/>
                </a:rPr>
                <a:t>hidden</a:t>
              </a:r>
              <a:r>
                <a:rPr sz="1725" spc="8" dirty="0">
                  <a:latin typeface="Calibri"/>
                  <a:cs typeface="Calibri"/>
                </a:rPr>
                <a:t> </a:t>
              </a:r>
              <a:r>
                <a:rPr sz="1725" spc="-4" dirty="0">
                  <a:latin typeface="Calibri"/>
                  <a:cs typeface="Calibri"/>
                </a:rPr>
                <a:t>states</a:t>
              </a:r>
              <a:r>
                <a:rPr sz="1725" spc="15" dirty="0">
                  <a:latin typeface="Calibri"/>
                  <a:cs typeface="Calibri"/>
                </a:rPr>
                <a:t> </a:t>
              </a:r>
              <a:r>
                <a:rPr sz="1725" dirty="0">
                  <a:latin typeface="Calibri"/>
                  <a:cs typeface="Calibri"/>
                </a:rPr>
                <a:t>can’t </a:t>
              </a:r>
              <a:r>
                <a:rPr sz="1725" spc="-4" dirty="0">
                  <a:latin typeface="Calibri"/>
                  <a:cs typeface="Calibri"/>
                </a:rPr>
                <a:t>be</a:t>
              </a:r>
              <a:r>
                <a:rPr sz="1725" spc="8" dirty="0">
                  <a:latin typeface="Calibri"/>
                  <a:cs typeface="Calibri"/>
                </a:rPr>
                <a:t> </a:t>
              </a:r>
              <a:r>
                <a:rPr sz="1725" spc="-4" dirty="0">
                  <a:latin typeface="Calibri"/>
                  <a:cs typeface="Calibri"/>
                </a:rPr>
                <a:t>computed</a:t>
              </a:r>
              <a:r>
                <a:rPr sz="1725" spc="19" dirty="0">
                  <a:latin typeface="Calibri"/>
                  <a:cs typeface="Calibri"/>
                </a:rPr>
                <a:t> </a:t>
              </a:r>
              <a:r>
                <a:rPr sz="1725" dirty="0">
                  <a:latin typeface="Calibri"/>
                  <a:cs typeface="Calibri"/>
                </a:rPr>
                <a:t>in</a:t>
              </a:r>
              <a:r>
                <a:rPr sz="1725" spc="8" dirty="0">
                  <a:latin typeface="Calibri"/>
                  <a:cs typeface="Calibri"/>
                </a:rPr>
                <a:t> </a:t>
              </a:r>
              <a:r>
                <a:rPr sz="1725" dirty="0">
                  <a:latin typeface="Calibri"/>
                  <a:cs typeface="Calibri"/>
                </a:rPr>
                <a:t>full</a:t>
              </a:r>
              <a:r>
                <a:rPr sz="1725" spc="-15" dirty="0">
                  <a:latin typeface="Calibri"/>
                  <a:cs typeface="Calibri"/>
                </a:rPr>
                <a:t> </a:t>
              </a:r>
              <a:r>
                <a:rPr sz="1725" spc="-4" dirty="0">
                  <a:latin typeface="Calibri"/>
                  <a:cs typeface="Calibri"/>
                </a:rPr>
                <a:t>before</a:t>
              </a:r>
              <a:r>
                <a:rPr sz="1725" spc="4" dirty="0">
                  <a:latin typeface="Calibri"/>
                  <a:cs typeface="Calibri"/>
                </a:rPr>
                <a:t> </a:t>
              </a:r>
              <a:r>
                <a:rPr sz="1725" spc="-4" dirty="0">
                  <a:latin typeface="Calibri"/>
                  <a:cs typeface="Calibri"/>
                </a:rPr>
                <a:t>past </a:t>
              </a:r>
              <a:r>
                <a:rPr sz="1725" dirty="0">
                  <a:latin typeface="Calibri"/>
                  <a:cs typeface="Calibri"/>
                </a:rPr>
                <a:t>RNN</a:t>
              </a:r>
            </a:p>
            <a:p>
              <a:pPr marL="523875"/>
              <a:r>
                <a:rPr sz="1725" spc="-4" dirty="0">
                  <a:latin typeface="Calibri"/>
                  <a:cs typeface="Calibri"/>
                </a:rPr>
                <a:t>hidden</a:t>
              </a:r>
              <a:r>
                <a:rPr sz="1725" spc="-8" dirty="0">
                  <a:latin typeface="Calibri"/>
                  <a:cs typeface="Calibri"/>
                </a:rPr>
                <a:t> </a:t>
              </a:r>
              <a:r>
                <a:rPr sz="1725" spc="-4" dirty="0">
                  <a:latin typeface="Calibri"/>
                  <a:cs typeface="Calibri"/>
                </a:rPr>
                <a:t>states</a:t>
              </a:r>
              <a:r>
                <a:rPr sz="1725" spc="11" dirty="0">
                  <a:latin typeface="Calibri"/>
                  <a:cs typeface="Calibri"/>
                </a:rPr>
                <a:t> </a:t>
              </a:r>
              <a:r>
                <a:rPr sz="1725" spc="-4" dirty="0">
                  <a:latin typeface="Calibri"/>
                  <a:cs typeface="Calibri"/>
                </a:rPr>
                <a:t>have</a:t>
              </a:r>
              <a:r>
                <a:rPr sz="1725" dirty="0">
                  <a:latin typeface="Calibri"/>
                  <a:cs typeface="Calibri"/>
                </a:rPr>
                <a:t> </a:t>
              </a:r>
              <a:r>
                <a:rPr sz="1725" spc="-4" dirty="0">
                  <a:latin typeface="Calibri"/>
                  <a:cs typeface="Calibri"/>
                </a:rPr>
                <a:t>been </a:t>
              </a:r>
              <a:r>
                <a:rPr sz="1725" dirty="0">
                  <a:latin typeface="Calibri"/>
                  <a:cs typeface="Calibri"/>
                </a:rPr>
                <a:t>computed</a:t>
              </a:r>
            </a:p>
            <a:p>
              <a:pPr marL="523875" lvl="1" indent="-171450">
                <a:spcBef>
                  <a:spcPts val="416"/>
                </a:spcBef>
                <a:buClr>
                  <a:srgbClr val="007B92"/>
                </a:buClr>
                <a:buFont typeface="Times New Roman"/>
                <a:buChar char="•"/>
                <a:tabLst>
                  <a:tab pos="523875" algn="l"/>
                </a:tabLst>
              </a:pPr>
              <a:r>
                <a:rPr sz="1725" dirty="0">
                  <a:latin typeface="Calibri"/>
                  <a:cs typeface="Calibri"/>
                </a:rPr>
                <a:t>Inhibits</a:t>
              </a:r>
              <a:r>
                <a:rPr sz="1725" spc="-4" dirty="0">
                  <a:latin typeface="Calibri"/>
                  <a:cs typeface="Calibri"/>
                </a:rPr>
                <a:t> </a:t>
              </a:r>
              <a:r>
                <a:rPr sz="1725" dirty="0">
                  <a:latin typeface="Calibri"/>
                  <a:cs typeface="Calibri"/>
                </a:rPr>
                <a:t>training</a:t>
              </a:r>
              <a:r>
                <a:rPr sz="1725" spc="-4" dirty="0">
                  <a:latin typeface="Calibri"/>
                  <a:cs typeface="Calibri"/>
                </a:rPr>
                <a:t> on</a:t>
              </a:r>
              <a:r>
                <a:rPr sz="1725" dirty="0">
                  <a:latin typeface="Calibri"/>
                  <a:cs typeface="Calibri"/>
                </a:rPr>
                <a:t> very</a:t>
              </a:r>
              <a:r>
                <a:rPr sz="1725" spc="-15" dirty="0">
                  <a:latin typeface="Calibri"/>
                  <a:cs typeface="Calibri"/>
                </a:rPr>
                <a:t> </a:t>
              </a:r>
              <a:r>
                <a:rPr sz="1725" dirty="0">
                  <a:latin typeface="Calibri"/>
                  <a:cs typeface="Calibri"/>
                </a:rPr>
                <a:t>large</a:t>
              </a:r>
              <a:r>
                <a:rPr sz="1725" spc="-8" dirty="0">
                  <a:latin typeface="Calibri"/>
                  <a:cs typeface="Calibri"/>
                </a:rPr>
                <a:t> </a:t>
              </a:r>
              <a:r>
                <a:rPr sz="1725" spc="-4" dirty="0">
                  <a:latin typeface="Calibri"/>
                  <a:cs typeface="Calibri"/>
                </a:rPr>
                <a:t>datasets!</a:t>
              </a:r>
              <a:endParaRPr sz="1725" dirty="0">
                <a:latin typeface="Calibri"/>
                <a:cs typeface="Calibri"/>
              </a:endParaRPr>
            </a:p>
          </p:txBody>
        </p:sp>
        <p:pic>
          <p:nvPicPr>
            <p:cNvPr id="4" name="object 4"/>
            <p:cNvPicPr/>
            <p:nvPr/>
          </p:nvPicPr>
          <p:blipFill>
            <a:blip r:embed="rId2" cstate="print"/>
            <a:stretch>
              <a:fillRect/>
            </a:stretch>
          </p:blipFill>
          <p:spPr>
            <a:xfrm>
              <a:off x="3739133" y="4335400"/>
              <a:ext cx="57150" cy="141923"/>
            </a:xfrm>
            <a:prstGeom prst="rect">
              <a:avLst/>
            </a:prstGeom>
          </p:spPr>
        </p:pic>
        <p:sp>
          <p:nvSpPr>
            <p:cNvPr id="5" name="object 5"/>
            <p:cNvSpPr txBox="1"/>
            <p:nvPr/>
          </p:nvSpPr>
          <p:spPr>
            <a:xfrm>
              <a:off x="3691892" y="4948808"/>
              <a:ext cx="758189" cy="301044"/>
            </a:xfrm>
            <a:prstGeom prst="rect">
              <a:avLst/>
            </a:prstGeom>
          </p:spPr>
          <p:txBody>
            <a:bodyPr vert="horz" wrap="square" lIns="0" tIns="12383" rIns="0" bIns="0" rtlCol="0">
              <a:spAutoFit/>
            </a:bodyPr>
            <a:lstStyle/>
            <a:p>
              <a:pPr marL="38100">
                <a:spcBef>
                  <a:spcPts val="98"/>
                </a:spcBef>
                <a:tabLst>
                  <a:tab pos="514350" algn="l"/>
                </a:tabLst>
              </a:pPr>
              <a:r>
                <a:rPr sz="1875" i="1" dirty="0">
                  <a:latin typeface="Calibri"/>
                  <a:cs typeface="Calibri"/>
                </a:rPr>
                <a:t>h</a:t>
              </a:r>
              <a:r>
                <a:rPr sz="1913" i="1" baseline="-19607" dirty="0">
                  <a:latin typeface="Calibri"/>
                  <a:cs typeface="Calibri"/>
                </a:rPr>
                <a:t>1	</a:t>
              </a:r>
              <a:r>
                <a:rPr sz="1875" i="1" dirty="0">
                  <a:latin typeface="Calibri"/>
                  <a:cs typeface="Calibri"/>
                </a:rPr>
                <a:t>h</a:t>
              </a:r>
              <a:r>
                <a:rPr sz="1913" i="1" baseline="-19607" dirty="0">
                  <a:latin typeface="Calibri"/>
                  <a:cs typeface="Calibri"/>
                </a:rPr>
                <a:t>2</a:t>
              </a:r>
              <a:endParaRPr sz="1913" baseline="-19607">
                <a:latin typeface="Calibri"/>
                <a:cs typeface="Calibri"/>
              </a:endParaRPr>
            </a:p>
          </p:txBody>
        </p:sp>
        <p:sp>
          <p:nvSpPr>
            <p:cNvPr id="6" name="object 6"/>
            <p:cNvSpPr txBox="1"/>
            <p:nvPr/>
          </p:nvSpPr>
          <p:spPr>
            <a:xfrm>
              <a:off x="3661410" y="4477132"/>
              <a:ext cx="213836" cy="306334"/>
            </a:xfrm>
            <a:prstGeom prst="rect">
              <a:avLst/>
            </a:prstGeom>
            <a:solidFill>
              <a:srgbClr val="007B92"/>
            </a:solidFill>
          </p:spPr>
          <p:txBody>
            <a:bodyPr vert="horz" wrap="square" lIns="0" tIns="40481" rIns="0" bIns="0" rtlCol="0">
              <a:spAutoFit/>
            </a:bodyPr>
            <a:lstStyle/>
            <a:p>
              <a:pPr marL="50006">
                <a:spcBef>
                  <a:spcPts val="319"/>
                </a:spcBef>
              </a:pPr>
              <a:r>
                <a:rPr sz="1725" dirty="0">
                  <a:solidFill>
                    <a:srgbClr val="FFFFFF"/>
                  </a:solidFill>
                  <a:latin typeface="Calibri"/>
                  <a:cs typeface="Calibri"/>
                </a:rPr>
                <a:t>0</a:t>
              </a:r>
              <a:endParaRPr sz="1725">
                <a:latin typeface="Calibri"/>
                <a:cs typeface="Calibri"/>
              </a:endParaRPr>
            </a:p>
          </p:txBody>
        </p:sp>
        <p:sp>
          <p:nvSpPr>
            <p:cNvPr id="7" name="object 7"/>
            <p:cNvSpPr txBox="1"/>
            <p:nvPr/>
          </p:nvSpPr>
          <p:spPr>
            <a:xfrm>
              <a:off x="3661410" y="3974211"/>
              <a:ext cx="213836" cy="287098"/>
            </a:xfrm>
            <a:prstGeom prst="rect">
              <a:avLst/>
            </a:prstGeom>
            <a:solidFill>
              <a:srgbClr val="007B92"/>
            </a:solidFill>
          </p:spPr>
          <p:txBody>
            <a:bodyPr vert="horz" wrap="square" lIns="0" tIns="21431" rIns="0" bIns="0" rtlCol="0">
              <a:spAutoFit/>
            </a:bodyPr>
            <a:lstStyle/>
            <a:p>
              <a:pPr marL="56198">
                <a:spcBef>
                  <a:spcPts val="169"/>
                </a:spcBef>
              </a:pPr>
              <a:r>
                <a:rPr sz="1725" dirty="0">
                  <a:solidFill>
                    <a:srgbClr val="FFFFFF"/>
                  </a:solidFill>
                  <a:latin typeface="Calibri"/>
                  <a:cs typeface="Calibri"/>
                </a:rPr>
                <a:t>1</a:t>
              </a:r>
              <a:endParaRPr sz="1725">
                <a:latin typeface="Calibri"/>
                <a:cs typeface="Calibri"/>
              </a:endParaRPr>
            </a:p>
          </p:txBody>
        </p:sp>
        <p:grpSp>
          <p:nvGrpSpPr>
            <p:cNvPr id="8" name="object 8"/>
            <p:cNvGrpSpPr/>
            <p:nvPr/>
          </p:nvGrpSpPr>
          <p:grpSpPr>
            <a:xfrm>
              <a:off x="5692523" y="3966210"/>
              <a:ext cx="1396841" cy="866775"/>
              <a:chOff x="5558028" y="4145279"/>
              <a:chExt cx="1862455" cy="1155700"/>
            </a:xfrm>
          </p:grpSpPr>
          <p:sp>
            <p:nvSpPr>
              <p:cNvPr id="9" name="object 9"/>
              <p:cNvSpPr/>
              <p:nvPr/>
            </p:nvSpPr>
            <p:spPr>
              <a:xfrm>
                <a:off x="5558028" y="4146803"/>
                <a:ext cx="285115" cy="1153795"/>
              </a:xfrm>
              <a:custGeom>
                <a:avLst/>
                <a:gdLst/>
                <a:ahLst/>
                <a:cxnLst/>
                <a:rect l="l" t="t" r="r" b="b"/>
                <a:pathLst>
                  <a:path w="285114" h="1153795">
                    <a:moveTo>
                      <a:pt x="284988" y="672084"/>
                    </a:moveTo>
                    <a:lnTo>
                      <a:pt x="0" y="672084"/>
                    </a:lnTo>
                    <a:lnTo>
                      <a:pt x="0" y="1153668"/>
                    </a:lnTo>
                    <a:lnTo>
                      <a:pt x="284988" y="1153668"/>
                    </a:lnTo>
                    <a:lnTo>
                      <a:pt x="284988" y="672084"/>
                    </a:lnTo>
                    <a:close/>
                  </a:path>
                  <a:path w="285114" h="1153795">
                    <a:moveTo>
                      <a:pt x="284988" y="0"/>
                    </a:moveTo>
                    <a:lnTo>
                      <a:pt x="0" y="0"/>
                    </a:lnTo>
                    <a:lnTo>
                      <a:pt x="0" y="483108"/>
                    </a:lnTo>
                    <a:lnTo>
                      <a:pt x="284988" y="483108"/>
                    </a:lnTo>
                    <a:lnTo>
                      <a:pt x="284988" y="0"/>
                    </a:lnTo>
                    <a:close/>
                  </a:path>
                </a:pathLst>
              </a:custGeom>
              <a:solidFill>
                <a:srgbClr val="A6A6A6"/>
              </a:solidFill>
            </p:spPr>
            <p:txBody>
              <a:bodyPr wrap="square" lIns="0" tIns="0" rIns="0" bIns="0" rtlCol="0"/>
              <a:lstStyle/>
              <a:p>
                <a:endParaRPr sz="1350"/>
              </a:p>
            </p:txBody>
          </p:sp>
          <p:pic>
            <p:nvPicPr>
              <p:cNvPr id="10" name="object 10"/>
              <p:cNvPicPr/>
              <p:nvPr/>
            </p:nvPicPr>
            <p:blipFill>
              <a:blip r:embed="rId3" cstate="print"/>
              <a:stretch>
                <a:fillRect/>
              </a:stretch>
            </p:blipFill>
            <p:spPr>
              <a:xfrm>
                <a:off x="5663184" y="4628387"/>
                <a:ext cx="76200" cy="189230"/>
              </a:xfrm>
              <a:prstGeom prst="rect">
                <a:avLst/>
              </a:prstGeom>
            </p:spPr>
          </p:pic>
          <p:sp>
            <p:nvSpPr>
              <p:cNvPr id="11" name="object 11"/>
              <p:cNvSpPr/>
              <p:nvPr/>
            </p:nvSpPr>
            <p:spPr>
              <a:xfrm>
                <a:off x="6278880" y="4145279"/>
                <a:ext cx="285115" cy="1153795"/>
              </a:xfrm>
              <a:custGeom>
                <a:avLst/>
                <a:gdLst/>
                <a:ahLst/>
                <a:cxnLst/>
                <a:rect l="l" t="t" r="r" b="b"/>
                <a:pathLst>
                  <a:path w="285115" h="1153795">
                    <a:moveTo>
                      <a:pt x="284988" y="672084"/>
                    </a:moveTo>
                    <a:lnTo>
                      <a:pt x="0" y="672084"/>
                    </a:lnTo>
                    <a:lnTo>
                      <a:pt x="0" y="1153668"/>
                    </a:lnTo>
                    <a:lnTo>
                      <a:pt x="284988" y="1153668"/>
                    </a:lnTo>
                    <a:lnTo>
                      <a:pt x="284988" y="672084"/>
                    </a:lnTo>
                    <a:close/>
                  </a:path>
                  <a:path w="285115" h="1153795">
                    <a:moveTo>
                      <a:pt x="284988" y="0"/>
                    </a:moveTo>
                    <a:lnTo>
                      <a:pt x="0" y="0"/>
                    </a:lnTo>
                    <a:lnTo>
                      <a:pt x="0" y="483108"/>
                    </a:lnTo>
                    <a:lnTo>
                      <a:pt x="284988" y="483108"/>
                    </a:lnTo>
                    <a:lnTo>
                      <a:pt x="284988" y="0"/>
                    </a:lnTo>
                    <a:close/>
                  </a:path>
                </a:pathLst>
              </a:custGeom>
              <a:solidFill>
                <a:srgbClr val="A6A6A6"/>
              </a:solidFill>
            </p:spPr>
            <p:txBody>
              <a:bodyPr wrap="square" lIns="0" tIns="0" rIns="0" bIns="0" rtlCol="0"/>
              <a:lstStyle/>
              <a:p>
                <a:endParaRPr sz="1350"/>
              </a:p>
            </p:txBody>
          </p:sp>
          <p:pic>
            <p:nvPicPr>
              <p:cNvPr id="12" name="object 12"/>
              <p:cNvPicPr/>
              <p:nvPr/>
            </p:nvPicPr>
            <p:blipFill>
              <a:blip r:embed="rId3" cstate="print"/>
              <a:stretch>
                <a:fillRect/>
              </a:stretch>
            </p:blipFill>
            <p:spPr>
              <a:xfrm>
                <a:off x="6382512" y="4628387"/>
                <a:ext cx="76200" cy="189230"/>
              </a:xfrm>
              <a:prstGeom prst="rect">
                <a:avLst/>
              </a:prstGeom>
            </p:spPr>
          </p:pic>
          <p:sp>
            <p:nvSpPr>
              <p:cNvPr id="13" name="object 13"/>
              <p:cNvSpPr/>
              <p:nvPr/>
            </p:nvSpPr>
            <p:spPr>
              <a:xfrm>
                <a:off x="5852160" y="4352797"/>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sp>
            <p:nvSpPr>
              <p:cNvPr id="14" name="object 14"/>
              <p:cNvSpPr/>
              <p:nvPr/>
            </p:nvSpPr>
            <p:spPr>
              <a:xfrm>
                <a:off x="6998208" y="4145279"/>
                <a:ext cx="285115" cy="1153795"/>
              </a:xfrm>
              <a:custGeom>
                <a:avLst/>
                <a:gdLst/>
                <a:ahLst/>
                <a:cxnLst/>
                <a:rect l="l" t="t" r="r" b="b"/>
                <a:pathLst>
                  <a:path w="285115" h="1153795">
                    <a:moveTo>
                      <a:pt x="284988" y="672084"/>
                    </a:moveTo>
                    <a:lnTo>
                      <a:pt x="0" y="672084"/>
                    </a:lnTo>
                    <a:lnTo>
                      <a:pt x="0" y="1153668"/>
                    </a:lnTo>
                    <a:lnTo>
                      <a:pt x="284988" y="1153668"/>
                    </a:lnTo>
                    <a:lnTo>
                      <a:pt x="284988" y="672084"/>
                    </a:lnTo>
                    <a:close/>
                  </a:path>
                  <a:path w="285115" h="1153795">
                    <a:moveTo>
                      <a:pt x="284988" y="0"/>
                    </a:moveTo>
                    <a:lnTo>
                      <a:pt x="0" y="0"/>
                    </a:lnTo>
                    <a:lnTo>
                      <a:pt x="0" y="483108"/>
                    </a:lnTo>
                    <a:lnTo>
                      <a:pt x="284988" y="483108"/>
                    </a:lnTo>
                    <a:lnTo>
                      <a:pt x="284988" y="0"/>
                    </a:lnTo>
                    <a:close/>
                  </a:path>
                </a:pathLst>
              </a:custGeom>
              <a:solidFill>
                <a:srgbClr val="A6A6A6"/>
              </a:solidFill>
            </p:spPr>
            <p:txBody>
              <a:bodyPr wrap="square" lIns="0" tIns="0" rIns="0" bIns="0" rtlCol="0"/>
              <a:lstStyle/>
              <a:p>
                <a:endParaRPr sz="1350"/>
              </a:p>
            </p:txBody>
          </p:sp>
          <p:pic>
            <p:nvPicPr>
              <p:cNvPr id="15" name="object 15"/>
              <p:cNvPicPr/>
              <p:nvPr/>
            </p:nvPicPr>
            <p:blipFill>
              <a:blip r:embed="rId3" cstate="print"/>
              <a:stretch>
                <a:fillRect/>
              </a:stretch>
            </p:blipFill>
            <p:spPr>
              <a:xfrm>
                <a:off x="7103364" y="4628387"/>
                <a:ext cx="76200" cy="189230"/>
              </a:xfrm>
              <a:prstGeom prst="rect">
                <a:avLst/>
              </a:prstGeom>
            </p:spPr>
          </p:pic>
          <p:pic>
            <p:nvPicPr>
              <p:cNvPr id="16" name="object 16"/>
              <p:cNvPicPr/>
              <p:nvPr/>
            </p:nvPicPr>
            <p:blipFill>
              <a:blip r:embed="rId4" cstate="print"/>
              <a:stretch>
                <a:fillRect/>
              </a:stretch>
            </p:blipFill>
            <p:spPr>
              <a:xfrm>
                <a:off x="7304532" y="4337303"/>
                <a:ext cx="115824" cy="115823"/>
              </a:xfrm>
              <a:prstGeom prst="rect">
                <a:avLst/>
              </a:prstGeom>
            </p:spPr>
          </p:pic>
          <p:pic>
            <p:nvPicPr>
              <p:cNvPr id="17" name="object 17"/>
              <p:cNvPicPr/>
              <p:nvPr/>
            </p:nvPicPr>
            <p:blipFill>
              <a:blip r:embed="rId5" cstate="print"/>
              <a:stretch>
                <a:fillRect/>
              </a:stretch>
            </p:blipFill>
            <p:spPr>
              <a:xfrm>
                <a:off x="7304532" y="4998719"/>
                <a:ext cx="115824" cy="117348"/>
              </a:xfrm>
              <a:prstGeom prst="rect">
                <a:avLst/>
              </a:prstGeom>
            </p:spPr>
          </p:pic>
          <p:sp>
            <p:nvSpPr>
              <p:cNvPr id="18" name="object 18"/>
              <p:cNvSpPr/>
              <p:nvPr/>
            </p:nvSpPr>
            <p:spPr>
              <a:xfrm>
                <a:off x="6553200" y="4342129"/>
                <a:ext cx="436880" cy="748665"/>
              </a:xfrm>
              <a:custGeom>
                <a:avLst/>
                <a:gdLst/>
                <a:ahLst/>
                <a:cxnLst/>
                <a:rect l="l" t="t" r="r" b="b"/>
                <a:pathLst>
                  <a:path w="436879" h="748664">
                    <a:moveTo>
                      <a:pt x="434975" y="709930"/>
                    </a:moveTo>
                    <a:lnTo>
                      <a:pt x="422668" y="703834"/>
                    </a:lnTo>
                    <a:lnTo>
                      <a:pt x="358648" y="672084"/>
                    </a:lnTo>
                    <a:lnTo>
                      <a:pt x="358749" y="703884"/>
                    </a:lnTo>
                    <a:lnTo>
                      <a:pt x="0" y="704977"/>
                    </a:lnTo>
                    <a:lnTo>
                      <a:pt x="0" y="717677"/>
                    </a:lnTo>
                    <a:lnTo>
                      <a:pt x="358787" y="716584"/>
                    </a:lnTo>
                    <a:lnTo>
                      <a:pt x="358902" y="748284"/>
                    </a:lnTo>
                    <a:lnTo>
                      <a:pt x="434975" y="709930"/>
                    </a:lnTo>
                    <a:close/>
                  </a:path>
                  <a:path w="436879" h="748664">
                    <a:moveTo>
                      <a:pt x="436499" y="37846"/>
                    </a:moveTo>
                    <a:lnTo>
                      <a:pt x="424192" y="31750"/>
                    </a:lnTo>
                    <a:lnTo>
                      <a:pt x="360172" y="0"/>
                    </a:lnTo>
                    <a:lnTo>
                      <a:pt x="360273" y="31800"/>
                    </a:lnTo>
                    <a:lnTo>
                      <a:pt x="1524" y="32893"/>
                    </a:lnTo>
                    <a:lnTo>
                      <a:pt x="1524" y="45593"/>
                    </a:lnTo>
                    <a:lnTo>
                      <a:pt x="360311" y="44500"/>
                    </a:lnTo>
                    <a:lnTo>
                      <a:pt x="360426" y="76200"/>
                    </a:lnTo>
                    <a:lnTo>
                      <a:pt x="436499" y="37846"/>
                    </a:lnTo>
                    <a:close/>
                  </a:path>
                </a:pathLst>
              </a:custGeom>
              <a:solidFill>
                <a:srgbClr val="000000"/>
              </a:solidFill>
            </p:spPr>
            <p:txBody>
              <a:bodyPr wrap="square" lIns="0" tIns="0" rIns="0" bIns="0" rtlCol="0"/>
              <a:lstStyle/>
              <a:p>
                <a:endParaRPr sz="1350"/>
              </a:p>
            </p:txBody>
          </p:sp>
        </p:grpSp>
        <p:pic>
          <p:nvPicPr>
            <p:cNvPr id="19" name="object 19"/>
            <p:cNvPicPr/>
            <p:nvPr/>
          </p:nvPicPr>
          <p:blipFill>
            <a:blip r:embed="rId6" cstate="print"/>
            <a:stretch>
              <a:fillRect/>
            </a:stretch>
          </p:blipFill>
          <p:spPr>
            <a:xfrm>
              <a:off x="5435347" y="4110229"/>
              <a:ext cx="88011" cy="86867"/>
            </a:xfrm>
            <a:prstGeom prst="rect">
              <a:avLst/>
            </a:prstGeom>
          </p:spPr>
        </p:pic>
        <p:grpSp>
          <p:nvGrpSpPr>
            <p:cNvPr id="20" name="object 20"/>
            <p:cNvGrpSpPr/>
            <p:nvPr/>
          </p:nvGrpSpPr>
          <p:grpSpPr>
            <a:xfrm>
              <a:off x="4962145" y="4110228"/>
              <a:ext cx="435769" cy="87154"/>
              <a:chOff x="4584191" y="4337303"/>
              <a:chExt cx="581025" cy="116205"/>
            </a:xfrm>
          </p:grpSpPr>
          <p:pic>
            <p:nvPicPr>
              <p:cNvPr id="21" name="object 21"/>
              <p:cNvPicPr/>
              <p:nvPr/>
            </p:nvPicPr>
            <p:blipFill>
              <a:blip r:embed="rId7" cstate="print"/>
              <a:stretch>
                <a:fillRect/>
              </a:stretch>
            </p:blipFill>
            <p:spPr>
              <a:xfrm>
                <a:off x="5047487" y="4337303"/>
                <a:ext cx="117348" cy="115823"/>
              </a:xfrm>
              <a:prstGeom prst="rect">
                <a:avLst/>
              </a:prstGeom>
            </p:spPr>
          </p:pic>
          <p:sp>
            <p:nvSpPr>
              <p:cNvPr id="22" name="object 22"/>
              <p:cNvSpPr/>
              <p:nvPr/>
            </p:nvSpPr>
            <p:spPr>
              <a:xfrm>
                <a:off x="4584191" y="4343653"/>
                <a:ext cx="434975" cy="76200"/>
              </a:xfrm>
              <a:custGeom>
                <a:avLst/>
                <a:gdLst/>
                <a:ahLst/>
                <a:cxnLst/>
                <a:rect l="l" t="t" r="r" b="b"/>
                <a:pathLst>
                  <a:path w="434975" h="76200">
                    <a:moveTo>
                      <a:pt x="422680" y="31750"/>
                    </a:moveTo>
                    <a:lnTo>
                      <a:pt x="371475" y="31750"/>
                    </a:lnTo>
                    <a:lnTo>
                      <a:pt x="371475" y="44450"/>
                    </a:lnTo>
                    <a:lnTo>
                      <a:pt x="358796" y="44489"/>
                    </a:lnTo>
                    <a:lnTo>
                      <a:pt x="358902"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grpSp>
        <p:pic>
          <p:nvPicPr>
            <p:cNvPr id="23" name="object 23"/>
            <p:cNvPicPr/>
            <p:nvPr/>
          </p:nvPicPr>
          <p:blipFill>
            <a:blip r:embed="rId6" cstate="print"/>
            <a:stretch>
              <a:fillRect/>
            </a:stretch>
          </p:blipFill>
          <p:spPr>
            <a:xfrm>
              <a:off x="5561076" y="4110229"/>
              <a:ext cx="88011" cy="86867"/>
            </a:xfrm>
            <a:prstGeom prst="rect">
              <a:avLst/>
            </a:prstGeom>
          </p:spPr>
        </p:pic>
        <p:grpSp>
          <p:nvGrpSpPr>
            <p:cNvPr id="24" name="object 24"/>
            <p:cNvGrpSpPr/>
            <p:nvPr/>
          </p:nvGrpSpPr>
          <p:grpSpPr>
            <a:xfrm>
              <a:off x="4961002" y="4606291"/>
              <a:ext cx="436721" cy="88106"/>
              <a:chOff x="4582667" y="4998720"/>
              <a:chExt cx="582295" cy="117475"/>
            </a:xfrm>
          </p:grpSpPr>
          <p:pic>
            <p:nvPicPr>
              <p:cNvPr id="25" name="object 25"/>
              <p:cNvPicPr/>
              <p:nvPr/>
            </p:nvPicPr>
            <p:blipFill>
              <a:blip r:embed="rId8" cstate="print"/>
              <a:stretch>
                <a:fillRect/>
              </a:stretch>
            </p:blipFill>
            <p:spPr>
              <a:xfrm>
                <a:off x="5047487" y="4998720"/>
                <a:ext cx="117348" cy="117348"/>
              </a:xfrm>
              <a:prstGeom prst="rect">
                <a:avLst/>
              </a:prstGeom>
            </p:spPr>
          </p:pic>
          <p:sp>
            <p:nvSpPr>
              <p:cNvPr id="26" name="object 26"/>
              <p:cNvSpPr/>
              <p:nvPr/>
            </p:nvSpPr>
            <p:spPr>
              <a:xfrm>
                <a:off x="4582667" y="5015738"/>
                <a:ext cx="434975" cy="76200"/>
              </a:xfrm>
              <a:custGeom>
                <a:avLst/>
                <a:gdLst/>
                <a:ahLst/>
                <a:cxnLst/>
                <a:rect l="l" t="t" r="r" b="b"/>
                <a:pathLst>
                  <a:path w="434975" h="76200">
                    <a:moveTo>
                      <a:pt x="422680" y="31750"/>
                    </a:moveTo>
                    <a:lnTo>
                      <a:pt x="371475" y="31750"/>
                    </a:lnTo>
                    <a:lnTo>
                      <a:pt x="371475" y="44450"/>
                    </a:lnTo>
                    <a:lnTo>
                      <a:pt x="358796" y="44489"/>
                    </a:lnTo>
                    <a:lnTo>
                      <a:pt x="358902" y="76200"/>
                    </a:lnTo>
                    <a:lnTo>
                      <a:pt x="434975" y="37845"/>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grpSp>
        <p:pic>
          <p:nvPicPr>
            <p:cNvPr id="27" name="object 27"/>
            <p:cNvPicPr/>
            <p:nvPr/>
          </p:nvPicPr>
          <p:blipFill>
            <a:blip r:embed="rId9" cstate="print"/>
            <a:stretch>
              <a:fillRect/>
            </a:stretch>
          </p:blipFill>
          <p:spPr>
            <a:xfrm>
              <a:off x="5435347" y="4606291"/>
              <a:ext cx="88011" cy="88011"/>
            </a:xfrm>
            <a:prstGeom prst="rect">
              <a:avLst/>
            </a:prstGeom>
          </p:spPr>
        </p:pic>
        <p:pic>
          <p:nvPicPr>
            <p:cNvPr id="28" name="object 28"/>
            <p:cNvPicPr/>
            <p:nvPr/>
          </p:nvPicPr>
          <p:blipFill>
            <a:blip r:embed="rId9" cstate="print"/>
            <a:stretch>
              <a:fillRect/>
            </a:stretch>
          </p:blipFill>
          <p:spPr>
            <a:xfrm>
              <a:off x="5561076" y="4606291"/>
              <a:ext cx="88011" cy="88011"/>
            </a:xfrm>
            <a:prstGeom prst="rect">
              <a:avLst/>
            </a:prstGeom>
          </p:spPr>
        </p:pic>
        <p:pic>
          <p:nvPicPr>
            <p:cNvPr id="29" name="object 29"/>
            <p:cNvPicPr/>
            <p:nvPr/>
          </p:nvPicPr>
          <p:blipFill>
            <a:blip r:embed="rId7" cstate="print"/>
            <a:stretch>
              <a:fillRect/>
            </a:stretch>
          </p:blipFill>
          <p:spPr>
            <a:xfrm>
              <a:off x="7126986" y="4110229"/>
              <a:ext cx="88011" cy="86867"/>
            </a:xfrm>
            <a:prstGeom prst="rect">
              <a:avLst/>
            </a:prstGeom>
          </p:spPr>
        </p:pic>
        <p:pic>
          <p:nvPicPr>
            <p:cNvPr id="30" name="object 30"/>
            <p:cNvPicPr/>
            <p:nvPr/>
          </p:nvPicPr>
          <p:blipFill>
            <a:blip r:embed="rId7" cstate="print"/>
            <a:stretch>
              <a:fillRect/>
            </a:stretch>
          </p:blipFill>
          <p:spPr>
            <a:xfrm>
              <a:off x="7252717" y="4110229"/>
              <a:ext cx="88010" cy="86867"/>
            </a:xfrm>
            <a:prstGeom prst="rect">
              <a:avLst/>
            </a:prstGeom>
          </p:spPr>
        </p:pic>
        <p:pic>
          <p:nvPicPr>
            <p:cNvPr id="31" name="object 31"/>
            <p:cNvPicPr/>
            <p:nvPr/>
          </p:nvPicPr>
          <p:blipFill>
            <a:blip r:embed="rId8" cstate="print"/>
            <a:stretch>
              <a:fillRect/>
            </a:stretch>
          </p:blipFill>
          <p:spPr>
            <a:xfrm>
              <a:off x="7252717" y="4606291"/>
              <a:ext cx="88010" cy="88011"/>
            </a:xfrm>
            <a:prstGeom prst="rect">
              <a:avLst/>
            </a:prstGeom>
          </p:spPr>
        </p:pic>
        <p:pic>
          <p:nvPicPr>
            <p:cNvPr id="32" name="object 32"/>
            <p:cNvPicPr/>
            <p:nvPr/>
          </p:nvPicPr>
          <p:blipFill>
            <a:blip r:embed="rId8" cstate="print"/>
            <a:stretch>
              <a:fillRect/>
            </a:stretch>
          </p:blipFill>
          <p:spPr>
            <a:xfrm>
              <a:off x="7126986" y="4606291"/>
              <a:ext cx="88011" cy="88011"/>
            </a:xfrm>
            <a:prstGeom prst="rect">
              <a:avLst/>
            </a:prstGeom>
          </p:spPr>
        </p:pic>
        <p:grpSp>
          <p:nvGrpSpPr>
            <p:cNvPr id="33" name="object 33"/>
            <p:cNvGrpSpPr/>
            <p:nvPr/>
          </p:nvGrpSpPr>
          <p:grpSpPr>
            <a:xfrm>
              <a:off x="7723633" y="3973068"/>
              <a:ext cx="215265" cy="865346"/>
              <a:chOff x="8266176" y="4154423"/>
              <a:chExt cx="287020" cy="1153795"/>
            </a:xfrm>
          </p:grpSpPr>
          <p:sp>
            <p:nvSpPr>
              <p:cNvPr id="34" name="object 34"/>
              <p:cNvSpPr/>
              <p:nvPr/>
            </p:nvSpPr>
            <p:spPr>
              <a:xfrm>
                <a:off x="8266176" y="4154423"/>
                <a:ext cx="287020" cy="1153795"/>
              </a:xfrm>
              <a:custGeom>
                <a:avLst/>
                <a:gdLst/>
                <a:ahLst/>
                <a:cxnLst/>
                <a:rect l="l" t="t" r="r" b="b"/>
                <a:pathLst>
                  <a:path w="287020" h="1153795">
                    <a:moveTo>
                      <a:pt x="286499" y="670560"/>
                    </a:moveTo>
                    <a:lnTo>
                      <a:pt x="0" y="670560"/>
                    </a:lnTo>
                    <a:lnTo>
                      <a:pt x="0" y="1153668"/>
                    </a:lnTo>
                    <a:lnTo>
                      <a:pt x="286499" y="1153668"/>
                    </a:lnTo>
                    <a:lnTo>
                      <a:pt x="286499" y="670560"/>
                    </a:lnTo>
                    <a:close/>
                  </a:path>
                  <a:path w="287020" h="1153795">
                    <a:moveTo>
                      <a:pt x="286499" y="0"/>
                    </a:moveTo>
                    <a:lnTo>
                      <a:pt x="0" y="0"/>
                    </a:lnTo>
                    <a:lnTo>
                      <a:pt x="0" y="481584"/>
                    </a:lnTo>
                    <a:lnTo>
                      <a:pt x="286499" y="481584"/>
                    </a:lnTo>
                    <a:lnTo>
                      <a:pt x="286499" y="0"/>
                    </a:lnTo>
                    <a:close/>
                  </a:path>
                </a:pathLst>
              </a:custGeom>
              <a:solidFill>
                <a:srgbClr val="007B92"/>
              </a:solidFill>
            </p:spPr>
            <p:txBody>
              <a:bodyPr wrap="square" lIns="0" tIns="0" rIns="0" bIns="0" rtlCol="0"/>
              <a:lstStyle/>
              <a:p>
                <a:endParaRPr sz="1350"/>
              </a:p>
            </p:txBody>
          </p:sp>
          <p:pic>
            <p:nvPicPr>
              <p:cNvPr id="35" name="object 35"/>
              <p:cNvPicPr/>
              <p:nvPr/>
            </p:nvPicPr>
            <p:blipFill>
              <a:blip r:embed="rId3" cstate="print"/>
              <a:stretch>
                <a:fillRect/>
              </a:stretch>
            </p:blipFill>
            <p:spPr>
              <a:xfrm>
                <a:off x="8371332" y="4636007"/>
                <a:ext cx="76200" cy="189230"/>
              </a:xfrm>
              <a:prstGeom prst="rect">
                <a:avLst/>
              </a:prstGeom>
            </p:spPr>
          </p:pic>
        </p:grpSp>
        <p:sp>
          <p:nvSpPr>
            <p:cNvPr id="36" name="object 36"/>
            <p:cNvSpPr txBox="1"/>
            <p:nvPr/>
          </p:nvSpPr>
          <p:spPr>
            <a:xfrm>
              <a:off x="8279131" y="3982211"/>
              <a:ext cx="213836" cy="306814"/>
            </a:xfrm>
            <a:prstGeom prst="rect">
              <a:avLst/>
            </a:prstGeom>
            <a:solidFill>
              <a:srgbClr val="007B92"/>
            </a:solidFill>
          </p:spPr>
          <p:txBody>
            <a:bodyPr vert="horz" wrap="square" lIns="0" tIns="29527" rIns="0" bIns="0" rtlCol="0">
              <a:spAutoFit/>
            </a:bodyPr>
            <a:lstStyle/>
            <a:p>
              <a:pPr marL="68580">
                <a:spcBef>
                  <a:spcPts val="232"/>
                </a:spcBef>
              </a:pPr>
              <a:r>
                <a:rPr dirty="0">
                  <a:solidFill>
                    <a:srgbClr val="FFFFFF"/>
                  </a:solidFill>
                  <a:latin typeface="Calibri"/>
                  <a:cs typeface="Calibri"/>
                </a:rPr>
                <a:t>T</a:t>
              </a:r>
              <a:endParaRPr>
                <a:latin typeface="Calibri"/>
                <a:cs typeface="Calibri"/>
              </a:endParaRPr>
            </a:p>
          </p:txBody>
        </p:sp>
        <p:grpSp>
          <p:nvGrpSpPr>
            <p:cNvPr id="37" name="object 37"/>
            <p:cNvGrpSpPr/>
            <p:nvPr/>
          </p:nvGrpSpPr>
          <p:grpSpPr>
            <a:xfrm>
              <a:off x="7389878" y="4120705"/>
              <a:ext cx="1221581" cy="726758"/>
              <a:chOff x="7821168" y="4351273"/>
              <a:chExt cx="1628775" cy="969010"/>
            </a:xfrm>
          </p:grpSpPr>
          <p:sp>
            <p:nvSpPr>
              <p:cNvPr id="38" name="object 38"/>
              <p:cNvSpPr/>
              <p:nvPr/>
            </p:nvSpPr>
            <p:spPr>
              <a:xfrm>
                <a:off x="7821168" y="4351273"/>
                <a:ext cx="1176020" cy="749935"/>
              </a:xfrm>
              <a:custGeom>
                <a:avLst/>
                <a:gdLst/>
                <a:ahLst/>
                <a:cxnLst/>
                <a:rect l="l" t="t" r="r" b="b"/>
                <a:pathLst>
                  <a:path w="1176020" h="749935">
                    <a:moveTo>
                      <a:pt x="434975" y="711454"/>
                    </a:moveTo>
                    <a:lnTo>
                      <a:pt x="422668" y="705358"/>
                    </a:lnTo>
                    <a:lnTo>
                      <a:pt x="358648" y="673608"/>
                    </a:lnTo>
                    <a:lnTo>
                      <a:pt x="358749" y="705408"/>
                    </a:lnTo>
                    <a:lnTo>
                      <a:pt x="0" y="706501"/>
                    </a:lnTo>
                    <a:lnTo>
                      <a:pt x="0" y="719201"/>
                    </a:lnTo>
                    <a:lnTo>
                      <a:pt x="358787" y="718108"/>
                    </a:lnTo>
                    <a:lnTo>
                      <a:pt x="358902" y="749808"/>
                    </a:lnTo>
                    <a:lnTo>
                      <a:pt x="434975" y="711454"/>
                    </a:lnTo>
                    <a:close/>
                  </a:path>
                  <a:path w="1176020" h="749935">
                    <a:moveTo>
                      <a:pt x="436499" y="39370"/>
                    </a:moveTo>
                    <a:lnTo>
                      <a:pt x="424192" y="33274"/>
                    </a:lnTo>
                    <a:lnTo>
                      <a:pt x="360172" y="1524"/>
                    </a:lnTo>
                    <a:lnTo>
                      <a:pt x="360273" y="33324"/>
                    </a:lnTo>
                    <a:lnTo>
                      <a:pt x="1524" y="34417"/>
                    </a:lnTo>
                    <a:lnTo>
                      <a:pt x="1524" y="47117"/>
                    </a:lnTo>
                    <a:lnTo>
                      <a:pt x="360311" y="46024"/>
                    </a:lnTo>
                    <a:lnTo>
                      <a:pt x="360426" y="77724"/>
                    </a:lnTo>
                    <a:lnTo>
                      <a:pt x="436499" y="39370"/>
                    </a:lnTo>
                    <a:close/>
                  </a:path>
                  <a:path w="1176020" h="749935">
                    <a:moveTo>
                      <a:pt x="1175639" y="37846"/>
                    </a:moveTo>
                    <a:lnTo>
                      <a:pt x="1163332" y="31750"/>
                    </a:lnTo>
                    <a:lnTo>
                      <a:pt x="1099312" y="0"/>
                    </a:lnTo>
                    <a:lnTo>
                      <a:pt x="1099413" y="31800"/>
                    </a:lnTo>
                    <a:lnTo>
                      <a:pt x="740664" y="32893"/>
                    </a:lnTo>
                    <a:lnTo>
                      <a:pt x="740664" y="45593"/>
                    </a:lnTo>
                    <a:lnTo>
                      <a:pt x="1099451" y="44500"/>
                    </a:lnTo>
                    <a:lnTo>
                      <a:pt x="1099566" y="76200"/>
                    </a:lnTo>
                    <a:lnTo>
                      <a:pt x="1175639" y="37846"/>
                    </a:lnTo>
                    <a:close/>
                  </a:path>
                </a:pathLst>
              </a:custGeom>
              <a:solidFill>
                <a:srgbClr val="000000"/>
              </a:solidFill>
            </p:spPr>
            <p:txBody>
              <a:bodyPr wrap="square" lIns="0" tIns="0" rIns="0" bIns="0" rtlCol="0"/>
              <a:lstStyle/>
              <a:p>
                <a:endParaRPr sz="1350"/>
              </a:p>
            </p:txBody>
          </p:sp>
          <p:sp>
            <p:nvSpPr>
              <p:cNvPr id="39" name="object 39"/>
              <p:cNvSpPr/>
              <p:nvPr/>
            </p:nvSpPr>
            <p:spPr>
              <a:xfrm>
                <a:off x="9006840" y="4838699"/>
                <a:ext cx="285115" cy="481965"/>
              </a:xfrm>
              <a:custGeom>
                <a:avLst/>
                <a:gdLst/>
                <a:ahLst/>
                <a:cxnLst/>
                <a:rect l="l" t="t" r="r" b="b"/>
                <a:pathLst>
                  <a:path w="285115" h="481964">
                    <a:moveTo>
                      <a:pt x="284988" y="0"/>
                    </a:moveTo>
                    <a:lnTo>
                      <a:pt x="0" y="0"/>
                    </a:lnTo>
                    <a:lnTo>
                      <a:pt x="0" y="481584"/>
                    </a:lnTo>
                    <a:lnTo>
                      <a:pt x="284988" y="481584"/>
                    </a:lnTo>
                    <a:lnTo>
                      <a:pt x="284988" y="0"/>
                    </a:lnTo>
                    <a:close/>
                  </a:path>
                </a:pathLst>
              </a:custGeom>
              <a:solidFill>
                <a:srgbClr val="007B92"/>
              </a:solidFill>
            </p:spPr>
            <p:txBody>
              <a:bodyPr wrap="square" lIns="0" tIns="0" rIns="0" bIns="0" rtlCol="0"/>
              <a:lstStyle/>
              <a:p>
                <a:endParaRPr sz="1350"/>
              </a:p>
            </p:txBody>
          </p:sp>
          <p:pic>
            <p:nvPicPr>
              <p:cNvPr id="40" name="object 40"/>
              <p:cNvPicPr/>
              <p:nvPr/>
            </p:nvPicPr>
            <p:blipFill>
              <a:blip r:embed="rId3" cstate="print"/>
              <a:stretch>
                <a:fillRect/>
              </a:stretch>
            </p:blipFill>
            <p:spPr>
              <a:xfrm>
                <a:off x="9110472" y="4648199"/>
                <a:ext cx="76200" cy="189230"/>
              </a:xfrm>
              <a:prstGeom prst="rect">
                <a:avLst/>
              </a:prstGeom>
            </p:spPr>
          </p:pic>
          <p:sp>
            <p:nvSpPr>
              <p:cNvPr id="41" name="object 41"/>
              <p:cNvSpPr/>
              <p:nvPr/>
            </p:nvSpPr>
            <p:spPr>
              <a:xfrm>
                <a:off x="8560308" y="5023357"/>
                <a:ext cx="434975" cy="76200"/>
              </a:xfrm>
              <a:custGeom>
                <a:avLst/>
                <a:gdLst/>
                <a:ahLst/>
                <a:cxnLst/>
                <a:rect l="l" t="t" r="r" b="b"/>
                <a:pathLst>
                  <a:path w="434975" h="76200">
                    <a:moveTo>
                      <a:pt x="422680" y="31750"/>
                    </a:moveTo>
                    <a:lnTo>
                      <a:pt x="371475" y="31750"/>
                    </a:lnTo>
                    <a:lnTo>
                      <a:pt x="371475" y="44450"/>
                    </a:lnTo>
                    <a:lnTo>
                      <a:pt x="358796" y="44489"/>
                    </a:lnTo>
                    <a:lnTo>
                      <a:pt x="358901"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sp>
            <p:nvSpPr>
              <p:cNvPr id="42" name="object 42"/>
              <p:cNvSpPr/>
              <p:nvPr/>
            </p:nvSpPr>
            <p:spPr>
              <a:xfrm>
                <a:off x="9068816" y="4887594"/>
                <a:ext cx="381000" cy="358140"/>
              </a:xfrm>
              <a:custGeom>
                <a:avLst/>
                <a:gdLst/>
                <a:ahLst/>
                <a:cxnLst/>
                <a:rect l="l" t="t" r="r" b="b"/>
                <a:pathLst>
                  <a:path w="381000" h="358139">
                    <a:moveTo>
                      <a:pt x="381000" y="0"/>
                    </a:moveTo>
                    <a:lnTo>
                      <a:pt x="233172" y="0"/>
                    </a:lnTo>
                    <a:lnTo>
                      <a:pt x="143256" y="0"/>
                    </a:lnTo>
                    <a:lnTo>
                      <a:pt x="0" y="0"/>
                    </a:lnTo>
                    <a:lnTo>
                      <a:pt x="0" y="358140"/>
                    </a:lnTo>
                    <a:lnTo>
                      <a:pt x="143256" y="358140"/>
                    </a:lnTo>
                    <a:lnTo>
                      <a:pt x="233172" y="358140"/>
                    </a:lnTo>
                    <a:lnTo>
                      <a:pt x="381000" y="358140"/>
                    </a:lnTo>
                    <a:lnTo>
                      <a:pt x="381000" y="0"/>
                    </a:lnTo>
                    <a:close/>
                  </a:path>
                </a:pathLst>
              </a:custGeom>
              <a:solidFill>
                <a:srgbClr val="C0C0C0"/>
              </a:solidFill>
            </p:spPr>
            <p:txBody>
              <a:bodyPr wrap="square" lIns="0" tIns="0" rIns="0" bIns="0" rtlCol="0"/>
              <a:lstStyle/>
              <a:p>
                <a:endParaRPr sz="1350"/>
              </a:p>
            </p:txBody>
          </p:sp>
        </p:grpSp>
        <p:sp>
          <p:nvSpPr>
            <p:cNvPr id="43" name="object 43"/>
            <p:cNvSpPr txBox="1"/>
            <p:nvPr/>
          </p:nvSpPr>
          <p:spPr>
            <a:xfrm>
              <a:off x="8319325" y="4920462"/>
              <a:ext cx="259556"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T</a:t>
              </a:r>
              <a:endParaRPr sz="1913" baseline="-19607">
                <a:latin typeface="Calibri"/>
                <a:cs typeface="Calibri"/>
              </a:endParaRPr>
            </a:p>
          </p:txBody>
        </p:sp>
        <p:sp>
          <p:nvSpPr>
            <p:cNvPr id="44" name="object 44"/>
            <p:cNvSpPr txBox="1"/>
            <p:nvPr/>
          </p:nvSpPr>
          <p:spPr>
            <a:xfrm>
              <a:off x="8316943" y="4505136"/>
              <a:ext cx="305276" cy="275075"/>
            </a:xfrm>
            <a:prstGeom prst="rect">
              <a:avLst/>
            </a:prstGeom>
          </p:spPr>
          <p:txBody>
            <a:bodyPr vert="horz" wrap="square" lIns="0" tIns="9525" rIns="0" bIns="0" rtlCol="0">
              <a:spAutoFit/>
            </a:bodyPr>
            <a:lstStyle/>
            <a:p>
              <a:pPr marL="9525">
                <a:spcBef>
                  <a:spcPts val="75"/>
                </a:spcBef>
              </a:pPr>
              <a:r>
                <a:rPr sz="1725" spc="4" dirty="0">
                  <a:solidFill>
                    <a:srgbClr val="FFFFFF"/>
                  </a:solidFill>
                  <a:latin typeface="Calibri"/>
                  <a:cs typeface="Calibri"/>
                </a:rPr>
                <a:t>T</a:t>
              </a:r>
              <a:r>
                <a:rPr sz="1725" dirty="0">
                  <a:solidFill>
                    <a:srgbClr val="FFFFFF"/>
                  </a:solidFill>
                  <a:latin typeface="Calibri"/>
                  <a:cs typeface="Calibri"/>
                </a:rPr>
                <a:t>-1</a:t>
              </a:r>
              <a:endParaRPr sz="1725">
                <a:latin typeface="Calibri"/>
                <a:cs typeface="Calibri"/>
              </a:endParaRPr>
            </a:p>
          </p:txBody>
        </p:sp>
        <p:pic>
          <p:nvPicPr>
            <p:cNvPr id="45" name="object 45"/>
            <p:cNvPicPr/>
            <p:nvPr/>
          </p:nvPicPr>
          <p:blipFill>
            <a:blip r:embed="rId3" cstate="print"/>
            <a:stretch>
              <a:fillRect/>
            </a:stretch>
          </p:blipFill>
          <p:spPr>
            <a:xfrm>
              <a:off x="4279773" y="4334257"/>
              <a:ext cx="57150" cy="141923"/>
            </a:xfrm>
            <a:prstGeom prst="rect">
              <a:avLst/>
            </a:prstGeom>
          </p:spPr>
        </p:pic>
        <p:pic>
          <p:nvPicPr>
            <p:cNvPr id="46" name="object 46"/>
            <p:cNvPicPr/>
            <p:nvPr/>
          </p:nvPicPr>
          <p:blipFill>
            <a:blip r:embed="rId3" cstate="print"/>
            <a:stretch>
              <a:fillRect/>
            </a:stretch>
          </p:blipFill>
          <p:spPr>
            <a:xfrm>
              <a:off x="4813553" y="4334257"/>
              <a:ext cx="57150" cy="141923"/>
            </a:xfrm>
            <a:prstGeom prst="rect">
              <a:avLst/>
            </a:prstGeom>
          </p:spPr>
        </p:pic>
        <p:sp>
          <p:nvSpPr>
            <p:cNvPr id="47" name="object 47"/>
            <p:cNvSpPr/>
            <p:nvPr/>
          </p:nvSpPr>
          <p:spPr>
            <a:xfrm>
              <a:off x="3875152" y="4125278"/>
              <a:ext cx="326231" cy="57150"/>
            </a:xfrm>
            <a:custGeom>
              <a:avLst/>
              <a:gdLst/>
              <a:ahLst/>
              <a:cxnLst/>
              <a:rect l="l" t="t" r="r" b="b"/>
              <a:pathLst>
                <a:path w="434975" h="76200">
                  <a:moveTo>
                    <a:pt x="422680" y="31749"/>
                  </a:moveTo>
                  <a:lnTo>
                    <a:pt x="371474" y="31749"/>
                  </a:lnTo>
                  <a:lnTo>
                    <a:pt x="371474" y="44449"/>
                  </a:lnTo>
                  <a:lnTo>
                    <a:pt x="358796" y="44489"/>
                  </a:lnTo>
                  <a:lnTo>
                    <a:pt x="358902" y="76199"/>
                  </a:lnTo>
                  <a:lnTo>
                    <a:pt x="434974" y="37845"/>
                  </a:lnTo>
                  <a:lnTo>
                    <a:pt x="422680" y="31749"/>
                  </a:lnTo>
                  <a:close/>
                </a:path>
                <a:path w="434975" h="76200">
                  <a:moveTo>
                    <a:pt x="358753" y="31789"/>
                  </a:moveTo>
                  <a:lnTo>
                    <a:pt x="0" y="32892"/>
                  </a:lnTo>
                  <a:lnTo>
                    <a:pt x="0" y="45592"/>
                  </a:lnTo>
                  <a:lnTo>
                    <a:pt x="358796" y="44489"/>
                  </a:lnTo>
                  <a:lnTo>
                    <a:pt x="358753" y="31789"/>
                  </a:lnTo>
                  <a:close/>
                </a:path>
                <a:path w="434975" h="76200">
                  <a:moveTo>
                    <a:pt x="371474" y="31749"/>
                  </a:moveTo>
                  <a:lnTo>
                    <a:pt x="358753" y="31789"/>
                  </a:lnTo>
                  <a:lnTo>
                    <a:pt x="358796" y="44489"/>
                  </a:lnTo>
                  <a:lnTo>
                    <a:pt x="371474" y="44449"/>
                  </a:lnTo>
                  <a:lnTo>
                    <a:pt x="371474" y="31749"/>
                  </a:lnTo>
                  <a:close/>
                </a:path>
                <a:path w="434975" h="76200">
                  <a:moveTo>
                    <a:pt x="358647" y="0"/>
                  </a:moveTo>
                  <a:lnTo>
                    <a:pt x="358753" y="31789"/>
                  </a:lnTo>
                  <a:lnTo>
                    <a:pt x="422680" y="31749"/>
                  </a:lnTo>
                  <a:lnTo>
                    <a:pt x="358647" y="0"/>
                  </a:lnTo>
                  <a:close/>
                </a:path>
              </a:pathLst>
            </a:custGeom>
            <a:solidFill>
              <a:srgbClr val="000000"/>
            </a:solidFill>
          </p:spPr>
          <p:txBody>
            <a:bodyPr wrap="square" lIns="0" tIns="0" rIns="0" bIns="0" rtlCol="0"/>
            <a:lstStyle/>
            <a:p>
              <a:endParaRPr sz="1350"/>
            </a:p>
          </p:txBody>
        </p:sp>
        <p:sp>
          <p:nvSpPr>
            <p:cNvPr id="48" name="object 48"/>
            <p:cNvSpPr/>
            <p:nvPr/>
          </p:nvSpPr>
          <p:spPr>
            <a:xfrm>
              <a:off x="3874010" y="4629340"/>
              <a:ext cx="326231" cy="57150"/>
            </a:xfrm>
            <a:custGeom>
              <a:avLst/>
              <a:gdLst/>
              <a:ahLst/>
              <a:cxnLst/>
              <a:rect l="l" t="t" r="r" b="b"/>
              <a:pathLst>
                <a:path w="434975" h="76200">
                  <a:moveTo>
                    <a:pt x="422680" y="31750"/>
                  </a:moveTo>
                  <a:lnTo>
                    <a:pt x="371475" y="31750"/>
                  </a:lnTo>
                  <a:lnTo>
                    <a:pt x="371475" y="44450"/>
                  </a:lnTo>
                  <a:lnTo>
                    <a:pt x="358796" y="44489"/>
                  </a:lnTo>
                  <a:lnTo>
                    <a:pt x="358902"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7" y="0"/>
                  </a:moveTo>
                  <a:lnTo>
                    <a:pt x="358753" y="31789"/>
                  </a:lnTo>
                  <a:lnTo>
                    <a:pt x="422680" y="31750"/>
                  </a:lnTo>
                  <a:lnTo>
                    <a:pt x="358647" y="0"/>
                  </a:lnTo>
                  <a:close/>
                </a:path>
              </a:pathLst>
            </a:custGeom>
            <a:solidFill>
              <a:srgbClr val="000000"/>
            </a:solidFill>
          </p:spPr>
          <p:txBody>
            <a:bodyPr wrap="square" lIns="0" tIns="0" rIns="0" bIns="0" rtlCol="0"/>
            <a:lstStyle/>
            <a:p>
              <a:endParaRPr sz="1350"/>
            </a:p>
          </p:txBody>
        </p:sp>
        <p:sp>
          <p:nvSpPr>
            <p:cNvPr id="49" name="object 49"/>
            <p:cNvSpPr/>
            <p:nvPr/>
          </p:nvSpPr>
          <p:spPr>
            <a:xfrm>
              <a:off x="4408934" y="4121848"/>
              <a:ext cx="326231" cy="57150"/>
            </a:xfrm>
            <a:custGeom>
              <a:avLst/>
              <a:gdLst/>
              <a:ahLst/>
              <a:cxnLst/>
              <a:rect l="l" t="t" r="r" b="b"/>
              <a:pathLst>
                <a:path w="434975" h="76200">
                  <a:moveTo>
                    <a:pt x="422680" y="31750"/>
                  </a:moveTo>
                  <a:lnTo>
                    <a:pt x="371475" y="31750"/>
                  </a:lnTo>
                  <a:lnTo>
                    <a:pt x="371475" y="44450"/>
                  </a:lnTo>
                  <a:lnTo>
                    <a:pt x="358796" y="44489"/>
                  </a:lnTo>
                  <a:lnTo>
                    <a:pt x="358901" y="76200"/>
                  </a:lnTo>
                  <a:lnTo>
                    <a:pt x="434975" y="37845"/>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sp>
          <p:nvSpPr>
            <p:cNvPr id="50" name="object 50"/>
            <p:cNvSpPr/>
            <p:nvPr/>
          </p:nvSpPr>
          <p:spPr>
            <a:xfrm>
              <a:off x="4407791" y="4625912"/>
              <a:ext cx="326231" cy="57150"/>
            </a:xfrm>
            <a:custGeom>
              <a:avLst/>
              <a:gdLst/>
              <a:ahLst/>
              <a:cxnLst/>
              <a:rect l="l" t="t" r="r" b="b"/>
              <a:pathLst>
                <a:path w="434975" h="76200">
                  <a:moveTo>
                    <a:pt x="422680" y="31750"/>
                  </a:moveTo>
                  <a:lnTo>
                    <a:pt x="371475" y="31750"/>
                  </a:lnTo>
                  <a:lnTo>
                    <a:pt x="371475" y="44450"/>
                  </a:lnTo>
                  <a:lnTo>
                    <a:pt x="358796" y="44489"/>
                  </a:lnTo>
                  <a:lnTo>
                    <a:pt x="358901" y="76200"/>
                  </a:lnTo>
                  <a:lnTo>
                    <a:pt x="434975" y="37846"/>
                  </a:lnTo>
                  <a:lnTo>
                    <a:pt x="422680" y="31750"/>
                  </a:lnTo>
                  <a:close/>
                </a:path>
                <a:path w="434975" h="76200">
                  <a:moveTo>
                    <a:pt x="358753" y="31789"/>
                  </a:moveTo>
                  <a:lnTo>
                    <a:pt x="0" y="32893"/>
                  </a:lnTo>
                  <a:lnTo>
                    <a:pt x="0" y="45593"/>
                  </a:lnTo>
                  <a:lnTo>
                    <a:pt x="358796" y="44489"/>
                  </a:lnTo>
                  <a:lnTo>
                    <a:pt x="358753" y="31789"/>
                  </a:lnTo>
                  <a:close/>
                </a:path>
                <a:path w="434975" h="76200">
                  <a:moveTo>
                    <a:pt x="371475" y="31750"/>
                  </a:moveTo>
                  <a:lnTo>
                    <a:pt x="358753" y="31789"/>
                  </a:lnTo>
                  <a:lnTo>
                    <a:pt x="358796" y="44489"/>
                  </a:lnTo>
                  <a:lnTo>
                    <a:pt x="371475" y="44450"/>
                  </a:lnTo>
                  <a:lnTo>
                    <a:pt x="371475" y="31750"/>
                  </a:lnTo>
                  <a:close/>
                </a:path>
                <a:path w="434975" h="76200">
                  <a:moveTo>
                    <a:pt x="358648" y="0"/>
                  </a:moveTo>
                  <a:lnTo>
                    <a:pt x="358753" y="31789"/>
                  </a:lnTo>
                  <a:lnTo>
                    <a:pt x="422680" y="31750"/>
                  </a:lnTo>
                  <a:lnTo>
                    <a:pt x="358648" y="0"/>
                  </a:lnTo>
                  <a:close/>
                </a:path>
              </a:pathLst>
            </a:custGeom>
            <a:solidFill>
              <a:srgbClr val="000000"/>
            </a:solidFill>
          </p:spPr>
          <p:txBody>
            <a:bodyPr wrap="square" lIns="0" tIns="0" rIns="0" bIns="0" rtlCol="0"/>
            <a:lstStyle/>
            <a:p>
              <a:endParaRPr sz="1350"/>
            </a:p>
          </p:txBody>
        </p:sp>
        <p:sp>
          <p:nvSpPr>
            <p:cNvPr id="51" name="object 51"/>
            <p:cNvSpPr txBox="1"/>
            <p:nvPr/>
          </p:nvSpPr>
          <p:spPr>
            <a:xfrm>
              <a:off x="4200907" y="4475989"/>
              <a:ext cx="215265" cy="337111"/>
            </a:xfrm>
            <a:prstGeom prst="rect">
              <a:avLst/>
            </a:prstGeom>
            <a:solidFill>
              <a:srgbClr val="007B92"/>
            </a:solidFill>
          </p:spPr>
          <p:txBody>
            <a:bodyPr vert="horz" wrap="square" lIns="0" tIns="70961" rIns="0" bIns="0" rtlCol="0">
              <a:spAutoFit/>
            </a:bodyPr>
            <a:lstStyle/>
            <a:p>
              <a:pPr marL="50483">
                <a:spcBef>
                  <a:spcPts val="559"/>
                </a:spcBef>
              </a:pPr>
              <a:r>
                <a:rPr sz="1725" dirty="0">
                  <a:solidFill>
                    <a:srgbClr val="FFFFFF"/>
                  </a:solidFill>
                  <a:latin typeface="Calibri"/>
                  <a:cs typeface="Calibri"/>
                </a:rPr>
                <a:t>1</a:t>
              </a:r>
              <a:endParaRPr sz="1725">
                <a:latin typeface="Calibri"/>
                <a:cs typeface="Calibri"/>
              </a:endParaRPr>
            </a:p>
          </p:txBody>
        </p:sp>
        <p:sp>
          <p:nvSpPr>
            <p:cNvPr id="52" name="object 52"/>
            <p:cNvSpPr txBox="1"/>
            <p:nvPr/>
          </p:nvSpPr>
          <p:spPr>
            <a:xfrm>
              <a:off x="4200907" y="3973067"/>
              <a:ext cx="215265" cy="292868"/>
            </a:xfrm>
            <a:prstGeom prst="rect">
              <a:avLst/>
            </a:prstGeom>
            <a:solidFill>
              <a:srgbClr val="007B92"/>
            </a:solidFill>
          </p:spPr>
          <p:txBody>
            <a:bodyPr vert="horz" wrap="square" lIns="0" tIns="27146" rIns="0" bIns="0" rtlCol="0">
              <a:spAutoFit/>
            </a:bodyPr>
            <a:lstStyle/>
            <a:p>
              <a:pPr marL="50483">
                <a:spcBef>
                  <a:spcPts val="214"/>
                </a:spcBef>
              </a:pPr>
              <a:r>
                <a:rPr sz="1725" dirty="0">
                  <a:solidFill>
                    <a:srgbClr val="FFFFFF"/>
                  </a:solidFill>
                  <a:latin typeface="Calibri"/>
                  <a:cs typeface="Calibri"/>
                </a:rPr>
                <a:t>2</a:t>
              </a:r>
              <a:endParaRPr sz="1725">
                <a:latin typeface="Calibri"/>
                <a:cs typeface="Calibri"/>
              </a:endParaRPr>
            </a:p>
          </p:txBody>
        </p:sp>
        <p:sp>
          <p:nvSpPr>
            <p:cNvPr id="53" name="object 53"/>
            <p:cNvSpPr txBox="1"/>
            <p:nvPr/>
          </p:nvSpPr>
          <p:spPr>
            <a:xfrm>
              <a:off x="4735831" y="4475988"/>
              <a:ext cx="213836" cy="324128"/>
            </a:xfrm>
            <a:prstGeom prst="rect">
              <a:avLst/>
            </a:prstGeom>
            <a:solidFill>
              <a:srgbClr val="007B92"/>
            </a:solidFill>
          </p:spPr>
          <p:txBody>
            <a:bodyPr vert="horz" wrap="square" lIns="0" tIns="58103" rIns="0" bIns="0" rtlCol="0">
              <a:spAutoFit/>
            </a:bodyPr>
            <a:lstStyle/>
            <a:p>
              <a:pPr marL="56198">
                <a:spcBef>
                  <a:spcPts val="458"/>
                </a:spcBef>
              </a:pPr>
              <a:r>
                <a:rPr sz="1725" dirty="0">
                  <a:solidFill>
                    <a:srgbClr val="FFFFFF"/>
                  </a:solidFill>
                  <a:latin typeface="Calibri"/>
                  <a:cs typeface="Calibri"/>
                </a:rPr>
                <a:t>2</a:t>
              </a:r>
              <a:endParaRPr sz="1725">
                <a:latin typeface="Calibri"/>
                <a:cs typeface="Calibri"/>
              </a:endParaRPr>
            </a:p>
          </p:txBody>
        </p:sp>
        <p:sp>
          <p:nvSpPr>
            <p:cNvPr id="54" name="object 54"/>
            <p:cNvSpPr txBox="1"/>
            <p:nvPr/>
          </p:nvSpPr>
          <p:spPr>
            <a:xfrm>
              <a:off x="4735831" y="3973067"/>
              <a:ext cx="213836" cy="292868"/>
            </a:xfrm>
            <a:prstGeom prst="rect">
              <a:avLst/>
            </a:prstGeom>
            <a:solidFill>
              <a:srgbClr val="007B92"/>
            </a:solidFill>
          </p:spPr>
          <p:txBody>
            <a:bodyPr vert="horz" wrap="square" lIns="0" tIns="27146" rIns="0" bIns="0" rtlCol="0">
              <a:spAutoFit/>
            </a:bodyPr>
            <a:lstStyle/>
            <a:p>
              <a:pPr marL="62389">
                <a:spcBef>
                  <a:spcPts val="214"/>
                </a:spcBef>
              </a:pPr>
              <a:r>
                <a:rPr sz="1725" dirty="0">
                  <a:solidFill>
                    <a:srgbClr val="FFFFFF"/>
                  </a:solidFill>
                  <a:latin typeface="Calibri"/>
                  <a:cs typeface="Calibri"/>
                </a:rPr>
                <a:t>3</a:t>
              </a:r>
              <a:endParaRPr sz="1725">
                <a:latin typeface="Calibri"/>
                <a:cs typeface="Calibri"/>
              </a:endParaRPr>
            </a:p>
          </p:txBody>
        </p:sp>
        <p:sp>
          <p:nvSpPr>
            <p:cNvPr id="55" name="object 55"/>
            <p:cNvSpPr/>
            <p:nvPr/>
          </p:nvSpPr>
          <p:spPr>
            <a:xfrm>
              <a:off x="2999613" y="5469256"/>
              <a:ext cx="6487954" cy="318135"/>
            </a:xfrm>
            <a:custGeom>
              <a:avLst/>
              <a:gdLst/>
              <a:ahLst/>
              <a:cxnLst/>
              <a:rect l="l" t="t" r="r" b="b"/>
              <a:pathLst>
                <a:path w="8650605" h="424179">
                  <a:moveTo>
                    <a:pt x="0" y="423672"/>
                  </a:moveTo>
                  <a:lnTo>
                    <a:pt x="8650224" y="423672"/>
                  </a:lnTo>
                  <a:lnTo>
                    <a:pt x="8650224" y="0"/>
                  </a:lnTo>
                  <a:lnTo>
                    <a:pt x="0" y="0"/>
                  </a:lnTo>
                  <a:lnTo>
                    <a:pt x="0" y="423672"/>
                  </a:lnTo>
                  <a:close/>
                </a:path>
              </a:pathLst>
            </a:custGeom>
            <a:ln w="9525">
              <a:solidFill>
                <a:srgbClr val="600058"/>
              </a:solidFill>
            </a:ln>
          </p:spPr>
          <p:txBody>
            <a:bodyPr wrap="square" lIns="0" tIns="0" rIns="0" bIns="0" rtlCol="0"/>
            <a:lstStyle/>
            <a:p>
              <a:endParaRPr sz="1350"/>
            </a:p>
          </p:txBody>
        </p:sp>
        <p:sp>
          <p:nvSpPr>
            <p:cNvPr id="56" name="object 56"/>
            <p:cNvSpPr txBox="1"/>
            <p:nvPr/>
          </p:nvSpPr>
          <p:spPr>
            <a:xfrm>
              <a:off x="3050859" y="5510652"/>
              <a:ext cx="6364605" cy="246221"/>
            </a:xfrm>
            <a:prstGeom prst="rect">
              <a:avLst/>
            </a:prstGeom>
          </p:spPr>
          <p:txBody>
            <a:bodyPr vert="horz" wrap="square" lIns="0" tIns="0" rIns="0" bIns="0" rtlCol="0">
              <a:spAutoFit/>
            </a:bodyPr>
            <a:lstStyle/>
            <a:p>
              <a:pPr marL="9525">
                <a:lnSpc>
                  <a:spcPts val="1875"/>
                </a:lnSpc>
              </a:pPr>
              <a:r>
                <a:rPr sz="1875" spc="11" dirty="0">
                  <a:solidFill>
                    <a:srgbClr val="600058"/>
                  </a:solidFill>
                  <a:latin typeface="Calibri"/>
                  <a:cs typeface="Calibri"/>
                </a:rPr>
                <a:t>Numbers</a:t>
              </a:r>
              <a:r>
                <a:rPr sz="1875" spc="-8" dirty="0">
                  <a:solidFill>
                    <a:srgbClr val="600058"/>
                  </a:solidFill>
                  <a:latin typeface="Calibri"/>
                  <a:cs typeface="Calibri"/>
                </a:rPr>
                <a:t> </a:t>
              </a:r>
              <a:r>
                <a:rPr sz="1875" spc="8" dirty="0">
                  <a:solidFill>
                    <a:srgbClr val="600058"/>
                  </a:solidFill>
                  <a:latin typeface="Calibri"/>
                  <a:cs typeface="Calibri"/>
                </a:rPr>
                <a:t>indicate</a:t>
              </a:r>
              <a:r>
                <a:rPr sz="1875" spc="4" dirty="0">
                  <a:solidFill>
                    <a:srgbClr val="600058"/>
                  </a:solidFill>
                  <a:latin typeface="Calibri"/>
                  <a:cs typeface="Calibri"/>
                </a:rPr>
                <a:t> </a:t>
              </a:r>
              <a:r>
                <a:rPr sz="1875" spc="11" dirty="0">
                  <a:solidFill>
                    <a:srgbClr val="600058"/>
                  </a:solidFill>
                  <a:latin typeface="Calibri"/>
                  <a:cs typeface="Calibri"/>
                </a:rPr>
                <a:t>min</a:t>
              </a:r>
              <a:r>
                <a:rPr sz="1875" dirty="0">
                  <a:solidFill>
                    <a:srgbClr val="600058"/>
                  </a:solidFill>
                  <a:latin typeface="Calibri"/>
                  <a:cs typeface="Calibri"/>
                </a:rPr>
                <a:t> </a:t>
              </a:r>
              <a:r>
                <a:rPr sz="1875" spc="11" dirty="0">
                  <a:solidFill>
                    <a:srgbClr val="600058"/>
                  </a:solidFill>
                  <a:latin typeface="Calibri"/>
                  <a:cs typeface="Calibri"/>
                </a:rPr>
                <a:t>#</a:t>
              </a:r>
              <a:r>
                <a:rPr sz="1875" spc="4" dirty="0">
                  <a:solidFill>
                    <a:srgbClr val="600058"/>
                  </a:solidFill>
                  <a:latin typeface="Calibri"/>
                  <a:cs typeface="Calibri"/>
                </a:rPr>
                <a:t> </a:t>
              </a:r>
              <a:r>
                <a:rPr sz="1875" spc="8" dirty="0">
                  <a:solidFill>
                    <a:srgbClr val="600058"/>
                  </a:solidFill>
                  <a:latin typeface="Calibri"/>
                  <a:cs typeface="Calibri"/>
                </a:rPr>
                <a:t>of</a:t>
              </a:r>
              <a:r>
                <a:rPr sz="1875" spc="11" dirty="0">
                  <a:solidFill>
                    <a:srgbClr val="600058"/>
                  </a:solidFill>
                  <a:latin typeface="Calibri"/>
                  <a:cs typeface="Calibri"/>
                </a:rPr>
                <a:t> </a:t>
              </a:r>
              <a:r>
                <a:rPr sz="1875" spc="8" dirty="0">
                  <a:solidFill>
                    <a:srgbClr val="600058"/>
                  </a:solidFill>
                  <a:latin typeface="Calibri"/>
                  <a:cs typeface="Calibri"/>
                </a:rPr>
                <a:t>steps</a:t>
              </a:r>
              <a:r>
                <a:rPr sz="1875" spc="-4" dirty="0">
                  <a:solidFill>
                    <a:srgbClr val="600058"/>
                  </a:solidFill>
                  <a:latin typeface="Calibri"/>
                  <a:cs typeface="Calibri"/>
                </a:rPr>
                <a:t> </a:t>
              </a:r>
              <a:r>
                <a:rPr sz="1875" spc="8" dirty="0">
                  <a:solidFill>
                    <a:srgbClr val="600058"/>
                  </a:solidFill>
                  <a:latin typeface="Calibri"/>
                  <a:cs typeface="Calibri"/>
                </a:rPr>
                <a:t>before</a:t>
              </a:r>
              <a:r>
                <a:rPr sz="1875" spc="4" dirty="0">
                  <a:solidFill>
                    <a:srgbClr val="600058"/>
                  </a:solidFill>
                  <a:latin typeface="Calibri"/>
                  <a:cs typeface="Calibri"/>
                </a:rPr>
                <a:t> </a:t>
              </a:r>
              <a:r>
                <a:rPr sz="1875" spc="11" dirty="0">
                  <a:solidFill>
                    <a:srgbClr val="600058"/>
                  </a:solidFill>
                  <a:latin typeface="Calibri"/>
                  <a:cs typeface="Calibri"/>
                </a:rPr>
                <a:t>a</a:t>
              </a:r>
              <a:r>
                <a:rPr sz="1875" spc="8" dirty="0">
                  <a:solidFill>
                    <a:srgbClr val="600058"/>
                  </a:solidFill>
                  <a:latin typeface="Calibri"/>
                  <a:cs typeface="Calibri"/>
                </a:rPr>
                <a:t> state </a:t>
              </a:r>
              <a:r>
                <a:rPr sz="1875" spc="11" dirty="0">
                  <a:solidFill>
                    <a:srgbClr val="600058"/>
                  </a:solidFill>
                  <a:latin typeface="Calibri"/>
                  <a:cs typeface="Calibri"/>
                </a:rPr>
                <a:t>can</a:t>
              </a:r>
              <a:r>
                <a:rPr sz="1875" spc="4" dirty="0">
                  <a:solidFill>
                    <a:srgbClr val="600058"/>
                  </a:solidFill>
                  <a:latin typeface="Calibri"/>
                  <a:cs typeface="Calibri"/>
                </a:rPr>
                <a:t> </a:t>
              </a:r>
              <a:r>
                <a:rPr sz="1875" spc="8" dirty="0">
                  <a:solidFill>
                    <a:srgbClr val="600058"/>
                  </a:solidFill>
                  <a:latin typeface="Calibri"/>
                  <a:cs typeface="Calibri"/>
                </a:rPr>
                <a:t>be computed</a:t>
              </a:r>
              <a:endParaRPr sz="1875">
                <a:latin typeface="Calibri"/>
                <a:cs typeface="Calibri"/>
              </a:endParaRPr>
            </a:p>
          </p:txBody>
        </p:sp>
        <p:sp>
          <p:nvSpPr>
            <p:cNvPr id="58" name="TextBox 57">
              <a:extLst>
                <a:ext uri="{FF2B5EF4-FFF2-40B4-BE49-F238E27FC236}">
                  <a16:creationId xmlns:a16="http://schemas.microsoft.com/office/drawing/2014/main" id="{1A89E195-A00A-438B-B307-564127C9825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grpSp>
      <p:sp>
        <p:nvSpPr>
          <p:cNvPr id="59" name="Title 58">
            <a:extLst>
              <a:ext uri="{FF2B5EF4-FFF2-40B4-BE49-F238E27FC236}">
                <a16:creationId xmlns:a16="http://schemas.microsoft.com/office/drawing/2014/main" id="{E0D4232B-7888-43DD-AB55-9F8A83857230}"/>
              </a:ext>
            </a:extLst>
          </p:cNvPr>
          <p:cNvSpPr>
            <a:spLocks noGrp="1"/>
          </p:cNvSpPr>
          <p:nvPr>
            <p:ph type="title"/>
          </p:nvPr>
        </p:nvSpPr>
        <p:spPr>
          <a:xfrm>
            <a:off x="674703" y="160534"/>
            <a:ext cx="9579914" cy="1355436"/>
          </a:xfrm>
        </p:spPr>
        <p:txBody>
          <a:bodyPr vert="horz" wrap="square" lIns="0" tIns="9525" rIns="0" bIns="0" rtlCol="0" anchor="ctr">
            <a:spAutoFit/>
          </a:bodyPr>
          <a:lstStyle/>
          <a:p>
            <a:pPr marL="12700" marR="5080">
              <a:lnSpc>
                <a:spcPct val="100699"/>
              </a:lnSpc>
              <a:spcBef>
                <a:spcPts val="75"/>
              </a:spcBef>
            </a:pPr>
            <a:r>
              <a:rPr lang="en-US" spc="-120" dirty="0"/>
              <a:t>Issues with recurrent models: </a:t>
            </a:r>
            <a:br>
              <a:rPr lang="en-US" spc="-120" dirty="0"/>
            </a:br>
            <a:r>
              <a:rPr lang="en-US" spc="-120" dirty="0"/>
              <a:t>Lack of parallelizability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37385" y="1665775"/>
            <a:ext cx="7184708" cy="995625"/>
          </a:xfrm>
          <a:prstGeom prst="rect">
            <a:avLst/>
          </a:prstGeom>
        </p:spPr>
        <p:txBody>
          <a:bodyPr vert="horz" wrap="square" lIns="0" tIns="72866" rIns="0" bIns="0" rtlCol="0">
            <a:spAutoFit/>
          </a:bodyPr>
          <a:lstStyle/>
          <a:p>
            <a:pPr marL="266700" indent="-257175">
              <a:spcBef>
                <a:spcPts val="574"/>
              </a:spcBef>
              <a:buClr>
                <a:srgbClr val="8B1515"/>
              </a:buClr>
              <a:buFont typeface="Times New Roman"/>
              <a:buChar char="•"/>
              <a:tabLst>
                <a:tab pos="266224" algn="l"/>
                <a:tab pos="266700" algn="l"/>
              </a:tabLst>
            </a:pPr>
            <a:r>
              <a:rPr sz="1875" b="1" spc="8" dirty="0">
                <a:latin typeface="Calibri"/>
                <a:cs typeface="Calibri"/>
              </a:rPr>
              <a:t>Word window</a:t>
            </a:r>
            <a:r>
              <a:rPr sz="1875" b="1" spc="23" dirty="0">
                <a:latin typeface="Calibri"/>
                <a:cs typeface="Calibri"/>
              </a:rPr>
              <a:t> </a:t>
            </a:r>
            <a:r>
              <a:rPr sz="1875" b="1" spc="8" dirty="0">
                <a:latin typeface="Calibri"/>
                <a:cs typeface="Calibri"/>
              </a:rPr>
              <a:t>models</a:t>
            </a:r>
            <a:r>
              <a:rPr sz="1875" b="1" spc="4" dirty="0">
                <a:latin typeface="Calibri"/>
                <a:cs typeface="Calibri"/>
              </a:rPr>
              <a:t> </a:t>
            </a:r>
            <a:r>
              <a:rPr sz="1875" b="1" spc="8" dirty="0">
                <a:latin typeface="Calibri"/>
                <a:cs typeface="Calibri"/>
              </a:rPr>
              <a:t>aggregate</a:t>
            </a:r>
            <a:r>
              <a:rPr sz="1875" b="1" spc="15" dirty="0">
                <a:latin typeface="Calibri"/>
                <a:cs typeface="Calibri"/>
              </a:rPr>
              <a:t> </a:t>
            </a:r>
            <a:r>
              <a:rPr sz="1875" b="1" spc="8" dirty="0">
                <a:latin typeface="Calibri"/>
                <a:cs typeface="Calibri"/>
              </a:rPr>
              <a:t>local</a:t>
            </a:r>
            <a:r>
              <a:rPr sz="1875" b="1" spc="15" dirty="0">
                <a:latin typeface="Calibri"/>
                <a:cs typeface="Calibri"/>
              </a:rPr>
              <a:t> </a:t>
            </a:r>
            <a:r>
              <a:rPr sz="1875" b="1" spc="4" dirty="0">
                <a:latin typeface="Calibri"/>
                <a:cs typeface="Calibri"/>
              </a:rPr>
              <a:t>contexts</a:t>
            </a:r>
            <a:endParaRPr sz="1875" dirty="0">
              <a:latin typeface="Calibri"/>
              <a:cs typeface="Calibri"/>
            </a:endParaRPr>
          </a:p>
          <a:p>
            <a:pPr marL="523875" lvl="1" indent="-171450">
              <a:spcBef>
                <a:spcPts val="439"/>
              </a:spcBef>
              <a:buClr>
                <a:srgbClr val="007B92"/>
              </a:buClr>
              <a:buFont typeface="Times New Roman"/>
              <a:buChar char="•"/>
              <a:tabLst>
                <a:tab pos="523875" algn="l"/>
              </a:tabLst>
            </a:pPr>
            <a:r>
              <a:rPr sz="1725" spc="-4" dirty="0">
                <a:latin typeface="Calibri"/>
                <a:cs typeface="Calibri"/>
              </a:rPr>
              <a:t>Also</a:t>
            </a:r>
            <a:r>
              <a:rPr sz="1725" spc="-8" dirty="0">
                <a:latin typeface="Calibri"/>
                <a:cs typeface="Calibri"/>
              </a:rPr>
              <a:t> </a:t>
            </a:r>
            <a:r>
              <a:rPr sz="1725" dirty="0">
                <a:latin typeface="Calibri"/>
                <a:cs typeface="Calibri"/>
              </a:rPr>
              <a:t>known</a:t>
            </a:r>
            <a:r>
              <a:rPr sz="1725" spc="11" dirty="0">
                <a:latin typeface="Calibri"/>
                <a:cs typeface="Calibri"/>
              </a:rPr>
              <a:t> </a:t>
            </a:r>
            <a:r>
              <a:rPr sz="1725" dirty="0">
                <a:latin typeface="Calibri"/>
                <a:cs typeface="Calibri"/>
              </a:rPr>
              <a:t>as 1D </a:t>
            </a:r>
            <a:r>
              <a:rPr sz="1725" spc="-4" dirty="0">
                <a:latin typeface="Calibri"/>
                <a:cs typeface="Calibri"/>
              </a:rPr>
              <a:t>convolution</a:t>
            </a:r>
            <a:endParaRPr sz="1725" dirty="0">
              <a:latin typeface="Calibri"/>
              <a:cs typeface="Calibri"/>
            </a:endParaRPr>
          </a:p>
          <a:p>
            <a:pPr marL="523875" lvl="1" indent="-171450">
              <a:spcBef>
                <a:spcPts val="413"/>
              </a:spcBef>
              <a:buClr>
                <a:srgbClr val="007B92"/>
              </a:buClr>
              <a:buFont typeface="Times New Roman"/>
              <a:buChar char="•"/>
              <a:tabLst>
                <a:tab pos="523875" algn="l"/>
              </a:tabLst>
            </a:pPr>
            <a:r>
              <a:rPr sz="1725" dirty="0">
                <a:latin typeface="Calibri"/>
                <a:cs typeface="Calibri"/>
              </a:rPr>
              <a:t>Number </a:t>
            </a:r>
            <a:r>
              <a:rPr sz="1725" spc="-4" dirty="0">
                <a:latin typeface="Calibri"/>
                <a:cs typeface="Calibri"/>
              </a:rPr>
              <a:t>of</a:t>
            </a:r>
            <a:r>
              <a:rPr sz="1725" spc="8" dirty="0">
                <a:latin typeface="Calibri"/>
                <a:cs typeface="Calibri"/>
              </a:rPr>
              <a:t> </a:t>
            </a:r>
            <a:r>
              <a:rPr sz="1725" dirty="0">
                <a:latin typeface="Calibri"/>
                <a:cs typeface="Calibri"/>
              </a:rPr>
              <a:t>unparallelizable</a:t>
            </a:r>
            <a:r>
              <a:rPr sz="1725" spc="-15" dirty="0">
                <a:latin typeface="Calibri"/>
                <a:cs typeface="Calibri"/>
              </a:rPr>
              <a:t> </a:t>
            </a:r>
            <a:r>
              <a:rPr sz="1725" spc="-4" dirty="0">
                <a:latin typeface="Calibri"/>
                <a:cs typeface="Calibri"/>
              </a:rPr>
              <a:t>operations </a:t>
            </a:r>
            <a:r>
              <a:rPr lang="en-US" sz="1725" spc="-4" dirty="0">
                <a:latin typeface="Calibri"/>
                <a:cs typeface="Calibri"/>
              </a:rPr>
              <a:t>not tied to </a:t>
            </a:r>
            <a:r>
              <a:rPr sz="1725" spc="-4" dirty="0">
                <a:latin typeface="Calibri"/>
                <a:cs typeface="Calibri"/>
              </a:rPr>
              <a:t>sequence</a:t>
            </a:r>
            <a:r>
              <a:rPr sz="1725" spc="8" dirty="0">
                <a:latin typeface="Calibri"/>
                <a:cs typeface="Calibri"/>
              </a:rPr>
              <a:t> </a:t>
            </a:r>
            <a:r>
              <a:rPr sz="1725" dirty="0">
                <a:latin typeface="Calibri"/>
                <a:cs typeface="Calibri"/>
              </a:rPr>
              <a:t>length!</a:t>
            </a:r>
          </a:p>
        </p:txBody>
      </p:sp>
      <p:sp>
        <p:nvSpPr>
          <p:cNvPr id="4" name="object 4"/>
          <p:cNvSpPr/>
          <p:nvPr/>
        </p:nvSpPr>
        <p:spPr>
          <a:xfrm>
            <a:off x="2999613" y="5469256"/>
            <a:ext cx="6487954" cy="318135"/>
          </a:xfrm>
          <a:custGeom>
            <a:avLst/>
            <a:gdLst/>
            <a:ahLst/>
            <a:cxnLst/>
            <a:rect l="l" t="t" r="r" b="b"/>
            <a:pathLst>
              <a:path w="8650605" h="424179">
                <a:moveTo>
                  <a:pt x="0" y="423672"/>
                </a:moveTo>
                <a:lnTo>
                  <a:pt x="8650224" y="423672"/>
                </a:lnTo>
                <a:lnTo>
                  <a:pt x="8650224" y="0"/>
                </a:lnTo>
                <a:lnTo>
                  <a:pt x="0" y="0"/>
                </a:lnTo>
                <a:lnTo>
                  <a:pt x="0" y="423672"/>
                </a:lnTo>
                <a:close/>
              </a:path>
            </a:pathLst>
          </a:custGeom>
          <a:ln w="9525">
            <a:solidFill>
              <a:srgbClr val="600058"/>
            </a:solidFill>
          </a:ln>
        </p:spPr>
        <p:txBody>
          <a:bodyPr wrap="square" lIns="0" tIns="0" rIns="0" bIns="0" rtlCol="0"/>
          <a:lstStyle/>
          <a:p>
            <a:endParaRPr sz="1350"/>
          </a:p>
        </p:txBody>
      </p:sp>
      <p:sp>
        <p:nvSpPr>
          <p:cNvPr id="5" name="object 5"/>
          <p:cNvSpPr txBox="1"/>
          <p:nvPr/>
        </p:nvSpPr>
        <p:spPr>
          <a:xfrm>
            <a:off x="4769168" y="4595585"/>
            <a:ext cx="262414" cy="301525"/>
          </a:xfrm>
          <a:prstGeom prst="rect">
            <a:avLst/>
          </a:prstGeom>
        </p:spPr>
        <p:txBody>
          <a:bodyPr vert="horz" wrap="square" lIns="0" tIns="12859" rIns="0" bIns="0" rtlCol="0">
            <a:spAutoFit/>
          </a:bodyPr>
          <a:lstStyle/>
          <a:p>
            <a:pPr marL="28575">
              <a:spcBef>
                <a:spcPts val="101"/>
              </a:spcBef>
            </a:pPr>
            <a:r>
              <a:rPr sz="1875" i="1" dirty="0">
                <a:latin typeface="Calibri"/>
                <a:cs typeface="Calibri"/>
              </a:rPr>
              <a:t>h</a:t>
            </a:r>
            <a:r>
              <a:rPr sz="1913" i="1" baseline="-19607" dirty="0">
                <a:latin typeface="Calibri"/>
                <a:cs typeface="Calibri"/>
              </a:rPr>
              <a:t>1</a:t>
            </a:r>
            <a:endParaRPr sz="1913" baseline="-19607">
              <a:latin typeface="Calibri"/>
              <a:cs typeface="Calibri"/>
            </a:endParaRPr>
          </a:p>
        </p:txBody>
      </p:sp>
      <p:sp>
        <p:nvSpPr>
          <p:cNvPr id="6" name="object 6"/>
          <p:cNvSpPr txBox="1"/>
          <p:nvPr/>
        </p:nvSpPr>
        <p:spPr>
          <a:xfrm>
            <a:off x="5151405" y="4606634"/>
            <a:ext cx="262414" cy="301525"/>
          </a:xfrm>
          <a:prstGeom prst="rect">
            <a:avLst/>
          </a:prstGeom>
        </p:spPr>
        <p:txBody>
          <a:bodyPr vert="horz" wrap="square" lIns="0" tIns="12859" rIns="0" bIns="0" rtlCol="0">
            <a:spAutoFit/>
          </a:bodyPr>
          <a:lstStyle/>
          <a:p>
            <a:pPr marL="28575">
              <a:spcBef>
                <a:spcPts val="101"/>
              </a:spcBef>
            </a:pPr>
            <a:r>
              <a:rPr sz="1875" i="1" dirty="0">
                <a:latin typeface="Calibri"/>
                <a:cs typeface="Calibri"/>
              </a:rPr>
              <a:t>h</a:t>
            </a:r>
            <a:r>
              <a:rPr sz="1913" i="1" baseline="-21241" dirty="0">
                <a:latin typeface="Calibri"/>
                <a:cs typeface="Calibri"/>
              </a:rPr>
              <a:t>2</a:t>
            </a:r>
            <a:endParaRPr sz="1913" baseline="-21241">
              <a:latin typeface="Calibri"/>
              <a:cs typeface="Calibri"/>
            </a:endParaRPr>
          </a:p>
        </p:txBody>
      </p:sp>
      <p:graphicFrame>
        <p:nvGraphicFramePr>
          <p:cNvPr id="7" name="object 7"/>
          <p:cNvGraphicFramePr>
            <a:graphicFrameLocks noGrp="1"/>
          </p:cNvGraphicFramePr>
          <p:nvPr/>
        </p:nvGraphicFramePr>
        <p:xfrm>
          <a:off x="4779266" y="3346703"/>
          <a:ext cx="2733195" cy="1279014"/>
        </p:xfrm>
        <a:graphic>
          <a:graphicData uri="http://schemas.openxmlformats.org/drawingml/2006/table">
            <a:tbl>
              <a:tblPr firstRow="1" bandRow="1">
                <a:tableStyleId>{2D5ABB26-0587-4C30-8999-92F81FD0307C}</a:tableStyleId>
              </a:tblPr>
              <a:tblGrid>
                <a:gridCol w="188595">
                  <a:extLst>
                    <a:ext uri="{9D8B030D-6E8A-4147-A177-3AD203B41FA5}">
                      <a16:colId xmlns:a16="http://schemas.microsoft.com/office/drawing/2014/main" val="20000"/>
                    </a:ext>
                  </a:extLst>
                </a:gridCol>
                <a:gridCol w="174784">
                  <a:extLst>
                    <a:ext uri="{9D8B030D-6E8A-4147-A177-3AD203B41FA5}">
                      <a16:colId xmlns:a16="http://schemas.microsoft.com/office/drawing/2014/main" val="20001"/>
                    </a:ext>
                  </a:extLst>
                </a:gridCol>
                <a:gridCol w="188594">
                  <a:extLst>
                    <a:ext uri="{9D8B030D-6E8A-4147-A177-3AD203B41FA5}">
                      <a16:colId xmlns:a16="http://schemas.microsoft.com/office/drawing/2014/main" val="20002"/>
                    </a:ext>
                  </a:extLst>
                </a:gridCol>
                <a:gridCol w="174784">
                  <a:extLst>
                    <a:ext uri="{9D8B030D-6E8A-4147-A177-3AD203B41FA5}">
                      <a16:colId xmlns:a16="http://schemas.microsoft.com/office/drawing/2014/main" val="20003"/>
                    </a:ext>
                  </a:extLst>
                </a:gridCol>
                <a:gridCol w="188594">
                  <a:extLst>
                    <a:ext uri="{9D8B030D-6E8A-4147-A177-3AD203B41FA5}">
                      <a16:colId xmlns:a16="http://schemas.microsoft.com/office/drawing/2014/main" val="20004"/>
                    </a:ext>
                  </a:extLst>
                </a:gridCol>
                <a:gridCol w="174784">
                  <a:extLst>
                    <a:ext uri="{9D8B030D-6E8A-4147-A177-3AD203B41FA5}">
                      <a16:colId xmlns:a16="http://schemas.microsoft.com/office/drawing/2014/main" val="20005"/>
                    </a:ext>
                  </a:extLst>
                </a:gridCol>
                <a:gridCol w="188595">
                  <a:extLst>
                    <a:ext uri="{9D8B030D-6E8A-4147-A177-3AD203B41FA5}">
                      <a16:colId xmlns:a16="http://schemas.microsoft.com/office/drawing/2014/main" val="20006"/>
                    </a:ext>
                  </a:extLst>
                </a:gridCol>
                <a:gridCol w="174783">
                  <a:extLst>
                    <a:ext uri="{9D8B030D-6E8A-4147-A177-3AD203B41FA5}">
                      <a16:colId xmlns:a16="http://schemas.microsoft.com/office/drawing/2014/main" val="20007"/>
                    </a:ext>
                  </a:extLst>
                </a:gridCol>
                <a:gridCol w="189548">
                  <a:extLst>
                    <a:ext uri="{9D8B030D-6E8A-4147-A177-3AD203B41FA5}">
                      <a16:colId xmlns:a16="http://schemas.microsoft.com/office/drawing/2014/main" val="20008"/>
                    </a:ext>
                  </a:extLst>
                </a:gridCol>
                <a:gridCol w="174783">
                  <a:extLst>
                    <a:ext uri="{9D8B030D-6E8A-4147-A177-3AD203B41FA5}">
                      <a16:colId xmlns:a16="http://schemas.microsoft.com/office/drawing/2014/main" val="20009"/>
                    </a:ext>
                  </a:extLst>
                </a:gridCol>
                <a:gridCol w="188595">
                  <a:extLst>
                    <a:ext uri="{9D8B030D-6E8A-4147-A177-3AD203B41FA5}">
                      <a16:colId xmlns:a16="http://schemas.microsoft.com/office/drawing/2014/main" val="20010"/>
                    </a:ext>
                  </a:extLst>
                </a:gridCol>
                <a:gridCol w="174783">
                  <a:extLst>
                    <a:ext uri="{9D8B030D-6E8A-4147-A177-3AD203B41FA5}">
                      <a16:colId xmlns:a16="http://schemas.microsoft.com/office/drawing/2014/main" val="20011"/>
                    </a:ext>
                  </a:extLst>
                </a:gridCol>
                <a:gridCol w="188595">
                  <a:extLst>
                    <a:ext uri="{9D8B030D-6E8A-4147-A177-3AD203B41FA5}">
                      <a16:colId xmlns:a16="http://schemas.microsoft.com/office/drawing/2014/main" val="20012"/>
                    </a:ext>
                  </a:extLst>
                </a:gridCol>
                <a:gridCol w="174783">
                  <a:extLst>
                    <a:ext uri="{9D8B030D-6E8A-4147-A177-3AD203B41FA5}">
                      <a16:colId xmlns:a16="http://schemas.microsoft.com/office/drawing/2014/main" val="20013"/>
                    </a:ext>
                  </a:extLst>
                </a:gridCol>
                <a:gridCol w="188595">
                  <a:extLst>
                    <a:ext uri="{9D8B030D-6E8A-4147-A177-3AD203B41FA5}">
                      <a16:colId xmlns:a16="http://schemas.microsoft.com/office/drawing/2014/main" val="20014"/>
                    </a:ext>
                  </a:extLst>
                </a:gridCol>
              </a:tblGrid>
              <a:tr h="277748">
                <a:tc>
                  <a:txBody>
                    <a:bodyPr/>
                    <a:lstStyle/>
                    <a:p>
                      <a:pPr marR="47625" algn="r">
                        <a:lnSpc>
                          <a:spcPct val="100000"/>
                        </a:lnSpc>
                        <a:spcBef>
                          <a:spcPts val="315"/>
                        </a:spcBef>
                      </a:pPr>
                      <a:r>
                        <a:rPr sz="1400" dirty="0">
                          <a:solidFill>
                            <a:srgbClr val="FFFFFF"/>
                          </a:solidFill>
                          <a:latin typeface="Calibri"/>
                          <a:cs typeface="Calibri"/>
                        </a:rPr>
                        <a:t>2</a:t>
                      </a:r>
                      <a:endParaRPr sz="1400">
                        <a:latin typeface="Calibri"/>
                        <a:cs typeface="Calibri"/>
                      </a:endParaRPr>
                    </a:p>
                  </a:txBody>
                  <a:tcPr marL="0" marR="0" marT="30004"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7310">
                        <a:lnSpc>
                          <a:spcPct val="100000"/>
                        </a:lnSpc>
                        <a:spcBef>
                          <a:spcPts val="280"/>
                        </a:spcBef>
                      </a:pPr>
                      <a:r>
                        <a:rPr sz="1400" dirty="0">
                          <a:solidFill>
                            <a:srgbClr val="FFFFFF"/>
                          </a:solidFill>
                          <a:latin typeface="Calibri"/>
                          <a:cs typeface="Calibri"/>
                        </a:rPr>
                        <a:t>2</a:t>
                      </a:r>
                      <a:endParaRPr sz="1400">
                        <a:latin typeface="Calibri"/>
                        <a:cs typeface="Calibri"/>
                      </a:endParaRPr>
                    </a:p>
                  </a:txBody>
                  <a:tcPr marL="0" marR="0" marT="26670"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15875" algn="ctr">
                        <a:lnSpc>
                          <a:spcPct val="100000"/>
                        </a:lnSpc>
                        <a:spcBef>
                          <a:spcPts val="345"/>
                        </a:spcBef>
                      </a:pPr>
                      <a:r>
                        <a:rPr sz="1400" dirty="0">
                          <a:solidFill>
                            <a:srgbClr val="FFFFFF"/>
                          </a:solidFill>
                          <a:latin typeface="Calibri"/>
                          <a:cs typeface="Calibri"/>
                        </a:rPr>
                        <a:t>2</a:t>
                      </a:r>
                      <a:endParaRPr sz="1400">
                        <a:latin typeface="Calibri"/>
                        <a:cs typeface="Calibri"/>
                      </a:endParaRPr>
                    </a:p>
                  </a:txBody>
                  <a:tcPr marL="0" marR="0" marT="3286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2865">
                        <a:lnSpc>
                          <a:spcPct val="100000"/>
                        </a:lnSpc>
                        <a:spcBef>
                          <a:spcPts val="310"/>
                        </a:spcBef>
                      </a:pPr>
                      <a:r>
                        <a:rPr sz="1400" dirty="0">
                          <a:solidFill>
                            <a:srgbClr val="FFFFFF"/>
                          </a:solidFill>
                          <a:latin typeface="Calibri"/>
                          <a:cs typeface="Calibri"/>
                        </a:rPr>
                        <a:t>2</a:t>
                      </a:r>
                      <a:endParaRPr sz="1400">
                        <a:latin typeface="Calibri"/>
                        <a:cs typeface="Calibri"/>
                      </a:endParaRPr>
                    </a:p>
                  </a:txBody>
                  <a:tcPr marL="0" marR="0" marT="29528"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81915">
                        <a:lnSpc>
                          <a:spcPct val="100000"/>
                        </a:lnSpc>
                        <a:spcBef>
                          <a:spcPts val="345"/>
                        </a:spcBef>
                      </a:pPr>
                      <a:r>
                        <a:rPr sz="1400" dirty="0">
                          <a:solidFill>
                            <a:srgbClr val="FFFFFF"/>
                          </a:solidFill>
                          <a:latin typeface="Calibri"/>
                          <a:cs typeface="Calibri"/>
                        </a:rPr>
                        <a:t>2</a:t>
                      </a:r>
                      <a:endParaRPr sz="1400">
                        <a:latin typeface="Calibri"/>
                        <a:cs typeface="Calibri"/>
                      </a:endParaRPr>
                    </a:p>
                  </a:txBody>
                  <a:tcPr marL="0" marR="0" marT="3286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algn="ctr">
                        <a:lnSpc>
                          <a:spcPct val="100000"/>
                        </a:lnSpc>
                        <a:spcBef>
                          <a:spcPts val="310"/>
                        </a:spcBef>
                      </a:pPr>
                      <a:r>
                        <a:rPr sz="1400" dirty="0">
                          <a:solidFill>
                            <a:srgbClr val="FFFFFF"/>
                          </a:solidFill>
                          <a:latin typeface="Calibri"/>
                          <a:cs typeface="Calibri"/>
                        </a:rPr>
                        <a:t>2</a:t>
                      </a:r>
                      <a:endParaRPr sz="1400">
                        <a:latin typeface="Calibri"/>
                        <a:cs typeface="Calibri"/>
                      </a:endParaRPr>
                    </a:p>
                  </a:txBody>
                  <a:tcPr marL="0" marR="0" marT="29528"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80645">
                        <a:lnSpc>
                          <a:spcPct val="100000"/>
                        </a:lnSpc>
                        <a:spcBef>
                          <a:spcPts val="370"/>
                        </a:spcBef>
                      </a:pPr>
                      <a:r>
                        <a:rPr sz="1400" dirty="0">
                          <a:solidFill>
                            <a:srgbClr val="FFFFFF"/>
                          </a:solidFill>
                          <a:latin typeface="Calibri"/>
                          <a:cs typeface="Calibri"/>
                        </a:rPr>
                        <a:t>2</a:t>
                      </a:r>
                      <a:endParaRPr sz="1400">
                        <a:latin typeface="Calibri"/>
                        <a:cs typeface="Calibri"/>
                      </a:endParaRPr>
                    </a:p>
                  </a:txBody>
                  <a:tcPr marL="0" marR="0" marT="35243"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35" algn="ctr">
                        <a:lnSpc>
                          <a:spcPct val="100000"/>
                        </a:lnSpc>
                        <a:spcBef>
                          <a:spcPts val="330"/>
                        </a:spcBef>
                      </a:pPr>
                      <a:r>
                        <a:rPr sz="1400" dirty="0">
                          <a:solidFill>
                            <a:srgbClr val="FFFFFF"/>
                          </a:solidFill>
                          <a:latin typeface="Calibri"/>
                          <a:cs typeface="Calibri"/>
                        </a:rPr>
                        <a:t>2</a:t>
                      </a:r>
                      <a:endParaRPr sz="1400">
                        <a:latin typeface="Calibri"/>
                        <a:cs typeface="Calibri"/>
                      </a:endParaRPr>
                    </a:p>
                  </a:txBody>
                  <a:tcPr marL="0" marR="0" marT="31433" marB="0">
                    <a:solidFill>
                      <a:srgbClr val="007B92"/>
                    </a:solidFill>
                  </a:tcPr>
                </a:tc>
                <a:extLst>
                  <a:ext uri="{0D108BD9-81ED-4DB2-BD59-A6C34878D82A}">
                    <a16:rowId xmlns:a16="http://schemas.microsoft.com/office/drawing/2014/main" val="10000"/>
                  </a:ext>
                </a:extLst>
              </a:tr>
              <a:tr h="221742">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1"/>
                  </a:ext>
                </a:extLst>
              </a:tr>
              <a:tr h="276605">
                <a:tc>
                  <a:txBody>
                    <a:bodyPr/>
                    <a:lstStyle/>
                    <a:p>
                      <a:pPr marR="58419" algn="r">
                        <a:lnSpc>
                          <a:spcPct val="100000"/>
                        </a:lnSpc>
                        <a:spcBef>
                          <a:spcPts val="150"/>
                        </a:spcBef>
                      </a:pPr>
                      <a:r>
                        <a:rPr sz="1400" dirty="0">
                          <a:solidFill>
                            <a:srgbClr val="FFFFFF"/>
                          </a:solidFill>
                          <a:latin typeface="Calibri"/>
                          <a:cs typeface="Calibri"/>
                        </a:rPr>
                        <a:t>1</a:t>
                      </a:r>
                      <a:endParaRPr sz="1400">
                        <a:latin typeface="Calibri"/>
                        <a:cs typeface="Calibri"/>
                      </a:endParaRPr>
                    </a:p>
                  </a:txBody>
                  <a:tcPr marL="0" marR="0" marT="14288"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56515">
                        <a:lnSpc>
                          <a:spcPct val="100000"/>
                        </a:lnSpc>
                        <a:spcBef>
                          <a:spcPts val="115"/>
                        </a:spcBef>
                      </a:pPr>
                      <a:r>
                        <a:rPr sz="1400" dirty="0">
                          <a:solidFill>
                            <a:srgbClr val="FFFFFF"/>
                          </a:solidFill>
                          <a:latin typeface="Calibri"/>
                          <a:cs typeface="Calibri"/>
                        </a:rPr>
                        <a:t>1</a:t>
                      </a:r>
                      <a:endParaRPr sz="1400">
                        <a:latin typeface="Calibri"/>
                        <a:cs typeface="Calibri"/>
                      </a:endParaRPr>
                    </a:p>
                  </a:txBody>
                  <a:tcPr marL="0" marR="0" marT="10954"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algn="ctr">
                        <a:lnSpc>
                          <a:spcPct val="100000"/>
                        </a:lnSpc>
                        <a:spcBef>
                          <a:spcPts val="180"/>
                        </a:spcBef>
                      </a:pPr>
                      <a:r>
                        <a:rPr sz="1400" dirty="0">
                          <a:solidFill>
                            <a:srgbClr val="FFFFFF"/>
                          </a:solidFill>
                          <a:latin typeface="Calibri"/>
                          <a:cs typeface="Calibri"/>
                        </a:rPr>
                        <a:t>1</a:t>
                      </a:r>
                      <a:endParaRPr sz="1400">
                        <a:latin typeface="Calibri"/>
                        <a:cs typeface="Calibri"/>
                      </a:endParaRPr>
                    </a:p>
                  </a:txBody>
                  <a:tcPr marL="0" marR="0" marT="17145"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52069">
                        <a:lnSpc>
                          <a:spcPct val="100000"/>
                        </a:lnSpc>
                        <a:spcBef>
                          <a:spcPts val="145"/>
                        </a:spcBef>
                      </a:pPr>
                      <a:r>
                        <a:rPr sz="1400" dirty="0">
                          <a:solidFill>
                            <a:srgbClr val="FFFFFF"/>
                          </a:solidFill>
                          <a:latin typeface="Calibri"/>
                          <a:cs typeface="Calibri"/>
                        </a:rPr>
                        <a:t>1</a:t>
                      </a:r>
                      <a:endParaRPr sz="1400">
                        <a:latin typeface="Calibri"/>
                        <a:cs typeface="Calibri"/>
                      </a:endParaRPr>
                    </a:p>
                  </a:txBody>
                  <a:tcPr marL="0" marR="0" marT="1381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70485">
                        <a:lnSpc>
                          <a:spcPct val="100000"/>
                        </a:lnSpc>
                        <a:spcBef>
                          <a:spcPts val="180"/>
                        </a:spcBef>
                      </a:pPr>
                      <a:r>
                        <a:rPr sz="1400" dirty="0">
                          <a:solidFill>
                            <a:srgbClr val="FFFFFF"/>
                          </a:solidFill>
                          <a:latin typeface="Calibri"/>
                          <a:cs typeface="Calibri"/>
                        </a:rPr>
                        <a:t>1</a:t>
                      </a:r>
                      <a:endParaRPr sz="1400">
                        <a:latin typeface="Calibri"/>
                        <a:cs typeface="Calibri"/>
                      </a:endParaRPr>
                    </a:p>
                  </a:txBody>
                  <a:tcPr marL="0" marR="0" marT="17145"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13335" algn="ctr">
                        <a:lnSpc>
                          <a:spcPct val="100000"/>
                        </a:lnSpc>
                        <a:spcBef>
                          <a:spcPts val="145"/>
                        </a:spcBef>
                      </a:pPr>
                      <a:r>
                        <a:rPr sz="1400" dirty="0">
                          <a:solidFill>
                            <a:srgbClr val="FFFFFF"/>
                          </a:solidFill>
                          <a:latin typeface="Calibri"/>
                          <a:cs typeface="Calibri"/>
                        </a:rPr>
                        <a:t>1</a:t>
                      </a:r>
                      <a:endParaRPr sz="1400">
                        <a:latin typeface="Calibri"/>
                        <a:cs typeface="Calibri"/>
                      </a:endParaRPr>
                    </a:p>
                  </a:txBody>
                  <a:tcPr marL="0" marR="0" marT="1381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9850">
                        <a:lnSpc>
                          <a:spcPct val="100000"/>
                        </a:lnSpc>
                        <a:spcBef>
                          <a:spcPts val="200"/>
                        </a:spcBef>
                      </a:pPr>
                      <a:r>
                        <a:rPr sz="1400" dirty="0">
                          <a:solidFill>
                            <a:srgbClr val="FFFFFF"/>
                          </a:solidFill>
                          <a:latin typeface="Calibri"/>
                          <a:cs typeface="Calibri"/>
                        </a:rPr>
                        <a:t>1</a:t>
                      </a:r>
                      <a:endParaRPr sz="1400">
                        <a:latin typeface="Calibri"/>
                        <a:cs typeface="Calibri"/>
                      </a:endParaRPr>
                    </a:p>
                  </a:txBody>
                  <a:tcPr marL="0" marR="0" marT="19050"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12065" algn="ctr">
                        <a:lnSpc>
                          <a:spcPct val="100000"/>
                        </a:lnSpc>
                        <a:spcBef>
                          <a:spcPts val="160"/>
                        </a:spcBef>
                      </a:pPr>
                      <a:r>
                        <a:rPr sz="1400" dirty="0">
                          <a:solidFill>
                            <a:srgbClr val="FFFFFF"/>
                          </a:solidFill>
                          <a:latin typeface="Calibri"/>
                          <a:cs typeface="Calibri"/>
                        </a:rPr>
                        <a:t>1</a:t>
                      </a:r>
                      <a:endParaRPr sz="1400">
                        <a:latin typeface="Calibri"/>
                        <a:cs typeface="Calibri"/>
                      </a:endParaRPr>
                    </a:p>
                  </a:txBody>
                  <a:tcPr marL="0" marR="0" marT="15240" marB="0">
                    <a:solidFill>
                      <a:srgbClr val="007B92"/>
                    </a:solidFill>
                  </a:tcPr>
                </a:tc>
                <a:extLst>
                  <a:ext uri="{0D108BD9-81ED-4DB2-BD59-A6C34878D82A}">
                    <a16:rowId xmlns:a16="http://schemas.microsoft.com/office/drawing/2014/main" val="10002"/>
                  </a:ext>
                </a:extLst>
              </a:tr>
              <a:tr h="226314">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3"/>
                  </a:ext>
                </a:extLst>
              </a:tr>
              <a:tr h="276605">
                <a:tc>
                  <a:txBody>
                    <a:bodyPr/>
                    <a:lstStyle/>
                    <a:p>
                      <a:pPr marR="57150" algn="r">
                        <a:lnSpc>
                          <a:spcPct val="100000"/>
                        </a:lnSpc>
                        <a:spcBef>
                          <a:spcPts val="155"/>
                        </a:spcBef>
                      </a:pPr>
                      <a:r>
                        <a:rPr sz="1400" dirty="0">
                          <a:latin typeface="Calibri"/>
                          <a:cs typeface="Calibri"/>
                        </a:rPr>
                        <a:t>0</a:t>
                      </a:r>
                      <a:endParaRPr sz="1400">
                        <a:latin typeface="Calibri"/>
                        <a:cs typeface="Calibri"/>
                      </a:endParaRPr>
                    </a:p>
                  </a:txBody>
                  <a:tcPr marL="0" marR="0" marT="14764"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57785">
                        <a:lnSpc>
                          <a:spcPct val="100000"/>
                        </a:lnSpc>
                        <a:spcBef>
                          <a:spcPts val="120"/>
                        </a:spcBef>
                      </a:pPr>
                      <a:r>
                        <a:rPr sz="1400" dirty="0">
                          <a:latin typeface="Calibri"/>
                          <a:cs typeface="Calibri"/>
                        </a:rPr>
                        <a:t>0</a:t>
                      </a:r>
                      <a:endParaRPr sz="1400">
                        <a:latin typeface="Calibri"/>
                        <a:cs typeface="Calibri"/>
                      </a:endParaRPr>
                    </a:p>
                  </a:txBody>
                  <a:tcPr marL="0" marR="0" marT="11430"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algn="ctr">
                        <a:lnSpc>
                          <a:spcPct val="100000"/>
                        </a:lnSpc>
                        <a:spcBef>
                          <a:spcPts val="185"/>
                        </a:spcBef>
                      </a:pPr>
                      <a:r>
                        <a:rPr sz="1400" dirty="0">
                          <a:latin typeface="Calibri"/>
                          <a:cs typeface="Calibri"/>
                        </a:rPr>
                        <a:t>0</a:t>
                      </a:r>
                      <a:endParaRPr sz="1400">
                        <a:latin typeface="Calibri"/>
                        <a:cs typeface="Calibri"/>
                      </a:endParaRPr>
                    </a:p>
                  </a:txBody>
                  <a:tcPr marL="0" marR="0" marT="1762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53975">
                        <a:lnSpc>
                          <a:spcPct val="100000"/>
                        </a:lnSpc>
                        <a:spcBef>
                          <a:spcPts val="145"/>
                        </a:spcBef>
                      </a:pPr>
                      <a:r>
                        <a:rPr sz="1400" dirty="0">
                          <a:latin typeface="Calibri"/>
                          <a:cs typeface="Calibri"/>
                        </a:rPr>
                        <a:t>0</a:t>
                      </a:r>
                      <a:endParaRPr sz="1400">
                        <a:latin typeface="Calibri"/>
                        <a:cs typeface="Calibri"/>
                      </a:endParaRPr>
                    </a:p>
                  </a:txBody>
                  <a:tcPr marL="0" marR="0" marT="1381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72390">
                        <a:lnSpc>
                          <a:spcPct val="100000"/>
                        </a:lnSpc>
                        <a:spcBef>
                          <a:spcPts val="185"/>
                        </a:spcBef>
                      </a:pPr>
                      <a:r>
                        <a:rPr sz="1400" dirty="0">
                          <a:latin typeface="Calibri"/>
                          <a:cs typeface="Calibri"/>
                        </a:rPr>
                        <a:t>0</a:t>
                      </a:r>
                      <a:endParaRPr sz="1400">
                        <a:latin typeface="Calibri"/>
                        <a:cs typeface="Calibri"/>
                      </a:endParaRPr>
                    </a:p>
                  </a:txBody>
                  <a:tcPr marL="0" marR="0" marT="1762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R="10795" algn="ctr">
                        <a:lnSpc>
                          <a:spcPct val="100000"/>
                        </a:lnSpc>
                        <a:spcBef>
                          <a:spcPts val="145"/>
                        </a:spcBef>
                      </a:pPr>
                      <a:r>
                        <a:rPr sz="1400" dirty="0">
                          <a:latin typeface="Calibri"/>
                          <a:cs typeface="Calibri"/>
                        </a:rPr>
                        <a:t>0</a:t>
                      </a:r>
                      <a:endParaRPr sz="1400">
                        <a:latin typeface="Calibri"/>
                        <a:cs typeface="Calibri"/>
                      </a:endParaRPr>
                    </a:p>
                  </a:txBody>
                  <a:tcPr marL="0" marR="0" marT="1381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71120">
                        <a:lnSpc>
                          <a:spcPct val="100000"/>
                        </a:lnSpc>
                        <a:spcBef>
                          <a:spcPts val="204"/>
                        </a:spcBef>
                      </a:pPr>
                      <a:r>
                        <a:rPr sz="1400" dirty="0">
                          <a:latin typeface="Calibri"/>
                          <a:cs typeface="Calibri"/>
                        </a:rPr>
                        <a:t>0</a:t>
                      </a:r>
                      <a:endParaRPr sz="1400">
                        <a:latin typeface="Calibri"/>
                        <a:cs typeface="Calibri"/>
                      </a:endParaRPr>
                    </a:p>
                  </a:txBody>
                  <a:tcPr marL="0" marR="0" marT="19526"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R="9525" algn="ctr">
                        <a:lnSpc>
                          <a:spcPct val="100000"/>
                        </a:lnSpc>
                        <a:spcBef>
                          <a:spcPts val="170"/>
                        </a:spcBef>
                      </a:pPr>
                      <a:r>
                        <a:rPr sz="1400" dirty="0">
                          <a:latin typeface="Calibri"/>
                          <a:cs typeface="Calibri"/>
                        </a:rPr>
                        <a:t>0</a:t>
                      </a:r>
                      <a:endParaRPr sz="1400">
                        <a:latin typeface="Calibri"/>
                        <a:cs typeface="Calibri"/>
                      </a:endParaRPr>
                    </a:p>
                  </a:txBody>
                  <a:tcPr marL="0" marR="0" marT="16193" marB="0">
                    <a:solidFill>
                      <a:srgbClr val="929A90"/>
                    </a:solidFill>
                  </a:tcPr>
                </a:tc>
                <a:extLst>
                  <a:ext uri="{0D108BD9-81ED-4DB2-BD59-A6C34878D82A}">
                    <a16:rowId xmlns:a16="http://schemas.microsoft.com/office/drawing/2014/main" val="10004"/>
                  </a:ext>
                </a:extLst>
              </a:tr>
            </a:tbl>
          </a:graphicData>
        </a:graphic>
      </p:graphicFrame>
      <p:sp>
        <p:nvSpPr>
          <p:cNvPr id="8" name="object 8"/>
          <p:cNvSpPr txBox="1"/>
          <p:nvPr/>
        </p:nvSpPr>
        <p:spPr>
          <a:xfrm>
            <a:off x="7311200" y="4641532"/>
            <a:ext cx="259556"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T</a:t>
            </a:r>
            <a:endParaRPr sz="1913" baseline="-19607">
              <a:latin typeface="Calibri"/>
              <a:cs typeface="Calibri"/>
            </a:endParaRPr>
          </a:p>
        </p:txBody>
      </p:sp>
      <p:sp>
        <p:nvSpPr>
          <p:cNvPr id="9" name="object 9"/>
          <p:cNvSpPr txBox="1"/>
          <p:nvPr/>
        </p:nvSpPr>
        <p:spPr>
          <a:xfrm>
            <a:off x="2504123" y="3259730"/>
            <a:ext cx="1143476" cy="1316707"/>
          </a:xfrm>
          <a:prstGeom prst="rect">
            <a:avLst/>
          </a:prstGeom>
        </p:spPr>
        <p:txBody>
          <a:bodyPr vert="horz" wrap="square" lIns="0" tIns="15240" rIns="0" bIns="0" rtlCol="0">
            <a:spAutoFit/>
          </a:bodyPr>
          <a:lstStyle/>
          <a:p>
            <a:pPr marL="9525" marR="3810" indent="353378" algn="r">
              <a:lnSpc>
                <a:spcPct val="155800"/>
              </a:lnSpc>
              <a:spcBef>
                <a:spcPts val="120"/>
              </a:spcBef>
            </a:pPr>
            <a:r>
              <a:rPr sz="1875" i="1" spc="11" dirty="0">
                <a:latin typeface="Calibri"/>
                <a:cs typeface="Calibri"/>
              </a:rPr>
              <a:t>wi</a:t>
            </a:r>
            <a:r>
              <a:rPr sz="1875" i="1" dirty="0">
                <a:latin typeface="Calibri"/>
                <a:cs typeface="Calibri"/>
              </a:rPr>
              <a:t>n</a:t>
            </a:r>
            <a:r>
              <a:rPr sz="1875" i="1" spc="8" dirty="0">
                <a:latin typeface="Calibri"/>
                <a:cs typeface="Calibri"/>
              </a:rPr>
              <a:t>d</a:t>
            </a:r>
            <a:r>
              <a:rPr sz="1875" i="1" dirty="0">
                <a:latin typeface="Calibri"/>
                <a:cs typeface="Calibri"/>
              </a:rPr>
              <a:t>o</a:t>
            </a:r>
            <a:r>
              <a:rPr sz="1875" i="1" spc="11" dirty="0">
                <a:latin typeface="Calibri"/>
                <a:cs typeface="Calibri"/>
              </a:rPr>
              <a:t>w </a:t>
            </a:r>
            <a:r>
              <a:rPr sz="1875" i="1" spc="4" dirty="0">
                <a:latin typeface="Calibri"/>
                <a:cs typeface="Calibri"/>
              </a:rPr>
              <a:t> </a:t>
            </a:r>
            <a:r>
              <a:rPr sz="1875" i="1" spc="8" dirty="0">
                <a:latin typeface="Calibri"/>
                <a:cs typeface="Calibri"/>
              </a:rPr>
              <a:t>window </a:t>
            </a:r>
            <a:r>
              <a:rPr sz="1875" i="1" spc="11" dirty="0">
                <a:latin typeface="Calibri"/>
                <a:cs typeface="Calibri"/>
              </a:rPr>
              <a:t> </a:t>
            </a:r>
            <a:r>
              <a:rPr sz="1875" i="1" spc="8" dirty="0">
                <a:latin typeface="Calibri"/>
                <a:cs typeface="Calibri"/>
              </a:rPr>
              <a:t>embedding</a:t>
            </a:r>
            <a:endParaRPr sz="1875">
              <a:latin typeface="Calibri"/>
              <a:cs typeface="Calibri"/>
            </a:endParaRPr>
          </a:p>
        </p:txBody>
      </p:sp>
      <p:grpSp>
        <p:nvGrpSpPr>
          <p:cNvPr id="10" name="object 10"/>
          <p:cNvGrpSpPr/>
          <p:nvPr/>
        </p:nvGrpSpPr>
        <p:grpSpPr>
          <a:xfrm>
            <a:off x="4047744" y="4117084"/>
            <a:ext cx="2010727" cy="226698"/>
            <a:chOff x="3364991" y="4346448"/>
            <a:chExt cx="2680970" cy="302264"/>
          </a:xfrm>
        </p:grpSpPr>
        <p:sp>
          <p:nvSpPr>
            <p:cNvPr id="11" name="object 11"/>
            <p:cNvSpPr/>
            <p:nvPr/>
          </p:nvSpPr>
          <p:spPr>
            <a:xfrm>
              <a:off x="3364991" y="4346452"/>
              <a:ext cx="2193290" cy="302260"/>
            </a:xfrm>
            <a:custGeom>
              <a:avLst/>
              <a:gdLst/>
              <a:ahLst/>
              <a:cxnLst/>
              <a:rect l="l" t="t" r="r" b="b"/>
              <a:pathLst>
                <a:path w="2193290" h="302260">
                  <a:moveTo>
                    <a:pt x="1754378" y="0"/>
                  </a:moveTo>
                  <a:lnTo>
                    <a:pt x="438658" y="0"/>
                  </a:lnTo>
                  <a:lnTo>
                    <a:pt x="0" y="301751"/>
                  </a:lnTo>
                  <a:lnTo>
                    <a:pt x="2193036" y="301751"/>
                  </a:lnTo>
                  <a:lnTo>
                    <a:pt x="1754378" y="0"/>
                  </a:lnTo>
                  <a:close/>
                </a:path>
              </a:pathLst>
            </a:custGeom>
            <a:solidFill>
              <a:srgbClr val="FFACF8"/>
            </a:solidFill>
          </p:spPr>
          <p:txBody>
            <a:bodyPr wrap="square" lIns="0" tIns="0" rIns="0" bIns="0" rtlCol="0"/>
            <a:lstStyle/>
            <a:p>
              <a:endParaRPr sz="1350"/>
            </a:p>
          </p:txBody>
        </p:sp>
        <p:sp>
          <p:nvSpPr>
            <p:cNvPr id="12" name="object 12"/>
            <p:cNvSpPr/>
            <p:nvPr/>
          </p:nvSpPr>
          <p:spPr>
            <a:xfrm>
              <a:off x="3364991" y="4346452"/>
              <a:ext cx="2193290" cy="302260"/>
            </a:xfrm>
            <a:custGeom>
              <a:avLst/>
              <a:gdLst/>
              <a:ahLst/>
              <a:cxnLst/>
              <a:rect l="l" t="t" r="r" b="b"/>
              <a:pathLst>
                <a:path w="2193290" h="302260">
                  <a:moveTo>
                    <a:pt x="0" y="301751"/>
                  </a:moveTo>
                  <a:lnTo>
                    <a:pt x="2193036" y="301751"/>
                  </a:lnTo>
                  <a:lnTo>
                    <a:pt x="1754378" y="0"/>
                  </a:lnTo>
                  <a:lnTo>
                    <a:pt x="438658" y="0"/>
                  </a:lnTo>
                  <a:lnTo>
                    <a:pt x="0" y="301751"/>
                  </a:lnTo>
                  <a:close/>
                </a:path>
              </a:pathLst>
            </a:custGeom>
            <a:ln w="9525">
              <a:solidFill>
                <a:srgbClr val="393A3D"/>
              </a:solidFill>
            </a:ln>
          </p:spPr>
          <p:txBody>
            <a:bodyPr wrap="square" lIns="0" tIns="0" rIns="0" bIns="0" rtlCol="0"/>
            <a:lstStyle/>
            <a:p>
              <a:endParaRPr sz="1350"/>
            </a:p>
          </p:txBody>
        </p:sp>
        <p:sp>
          <p:nvSpPr>
            <p:cNvPr id="13" name="object 13"/>
            <p:cNvSpPr/>
            <p:nvPr/>
          </p:nvSpPr>
          <p:spPr>
            <a:xfrm>
              <a:off x="3852671" y="4346452"/>
              <a:ext cx="2193290" cy="302260"/>
            </a:xfrm>
            <a:custGeom>
              <a:avLst/>
              <a:gdLst/>
              <a:ahLst/>
              <a:cxnLst/>
              <a:rect l="l" t="t" r="r" b="b"/>
              <a:pathLst>
                <a:path w="2193290" h="302260">
                  <a:moveTo>
                    <a:pt x="1754377" y="0"/>
                  </a:moveTo>
                  <a:lnTo>
                    <a:pt x="438657" y="0"/>
                  </a:lnTo>
                  <a:lnTo>
                    <a:pt x="0" y="301751"/>
                  </a:lnTo>
                  <a:lnTo>
                    <a:pt x="2193036" y="301751"/>
                  </a:lnTo>
                  <a:lnTo>
                    <a:pt x="1754377" y="0"/>
                  </a:lnTo>
                  <a:close/>
                </a:path>
              </a:pathLst>
            </a:custGeom>
            <a:solidFill>
              <a:srgbClr val="FFACF8"/>
            </a:solidFill>
          </p:spPr>
          <p:txBody>
            <a:bodyPr wrap="square" lIns="0" tIns="0" rIns="0" bIns="0" rtlCol="0"/>
            <a:lstStyle/>
            <a:p>
              <a:endParaRPr sz="1350"/>
            </a:p>
          </p:txBody>
        </p:sp>
        <p:sp>
          <p:nvSpPr>
            <p:cNvPr id="14" name="object 14"/>
            <p:cNvSpPr/>
            <p:nvPr/>
          </p:nvSpPr>
          <p:spPr>
            <a:xfrm>
              <a:off x="3852670" y="4346448"/>
              <a:ext cx="2193290" cy="302260"/>
            </a:xfrm>
            <a:custGeom>
              <a:avLst/>
              <a:gdLst/>
              <a:ahLst/>
              <a:cxnLst/>
              <a:rect l="l" t="t" r="r" b="b"/>
              <a:pathLst>
                <a:path w="2193290" h="302260">
                  <a:moveTo>
                    <a:pt x="0" y="301751"/>
                  </a:moveTo>
                  <a:lnTo>
                    <a:pt x="2193036" y="301751"/>
                  </a:lnTo>
                  <a:lnTo>
                    <a:pt x="1754377" y="0"/>
                  </a:lnTo>
                  <a:lnTo>
                    <a:pt x="438657" y="0"/>
                  </a:lnTo>
                  <a:lnTo>
                    <a:pt x="0" y="301751"/>
                  </a:lnTo>
                  <a:close/>
                </a:path>
              </a:pathLst>
            </a:custGeom>
            <a:ln w="9525">
              <a:solidFill>
                <a:srgbClr val="393A3D"/>
              </a:solidFill>
            </a:ln>
          </p:spPr>
          <p:txBody>
            <a:bodyPr wrap="square" lIns="0" tIns="0" rIns="0" bIns="0" rtlCol="0"/>
            <a:lstStyle/>
            <a:p>
              <a:endParaRPr sz="1350"/>
            </a:p>
          </p:txBody>
        </p:sp>
      </p:grpSp>
      <p:grpSp>
        <p:nvGrpSpPr>
          <p:cNvPr id="15" name="object 15"/>
          <p:cNvGrpSpPr/>
          <p:nvPr/>
        </p:nvGrpSpPr>
        <p:grpSpPr>
          <a:xfrm>
            <a:off x="4766692" y="4117084"/>
            <a:ext cx="3476060" cy="226698"/>
            <a:chOff x="4323584" y="4346448"/>
            <a:chExt cx="4634743" cy="302264"/>
          </a:xfrm>
        </p:grpSpPr>
        <p:sp>
          <p:nvSpPr>
            <p:cNvPr id="16" name="object 16"/>
            <p:cNvSpPr/>
            <p:nvPr/>
          </p:nvSpPr>
          <p:spPr>
            <a:xfrm>
              <a:off x="4323584" y="4346452"/>
              <a:ext cx="2194558" cy="302260"/>
            </a:xfrm>
            <a:custGeom>
              <a:avLst/>
              <a:gdLst/>
              <a:ahLst/>
              <a:cxnLst/>
              <a:rect l="l" t="t" r="r" b="b"/>
              <a:pathLst>
                <a:path w="2194559" h="302260">
                  <a:moveTo>
                    <a:pt x="1755648" y="0"/>
                  </a:moveTo>
                  <a:lnTo>
                    <a:pt x="438912" y="0"/>
                  </a:lnTo>
                  <a:lnTo>
                    <a:pt x="0" y="301751"/>
                  </a:lnTo>
                  <a:lnTo>
                    <a:pt x="2194560" y="301751"/>
                  </a:lnTo>
                  <a:lnTo>
                    <a:pt x="1755648" y="0"/>
                  </a:lnTo>
                  <a:close/>
                </a:path>
              </a:pathLst>
            </a:custGeom>
            <a:solidFill>
              <a:srgbClr val="FFACF8"/>
            </a:solidFill>
          </p:spPr>
          <p:txBody>
            <a:bodyPr wrap="square" lIns="0" tIns="0" rIns="0" bIns="0" rtlCol="0"/>
            <a:lstStyle/>
            <a:p>
              <a:endParaRPr sz="1350"/>
            </a:p>
          </p:txBody>
        </p:sp>
        <p:sp>
          <p:nvSpPr>
            <p:cNvPr id="17" name="object 17"/>
            <p:cNvSpPr/>
            <p:nvPr/>
          </p:nvSpPr>
          <p:spPr>
            <a:xfrm>
              <a:off x="4323584" y="4346452"/>
              <a:ext cx="2194558" cy="302260"/>
            </a:xfrm>
            <a:custGeom>
              <a:avLst/>
              <a:gdLst/>
              <a:ahLst/>
              <a:cxnLst/>
              <a:rect l="l" t="t" r="r" b="b"/>
              <a:pathLst>
                <a:path w="2194559" h="302260">
                  <a:moveTo>
                    <a:pt x="0" y="301751"/>
                  </a:moveTo>
                  <a:lnTo>
                    <a:pt x="2194560" y="301751"/>
                  </a:lnTo>
                  <a:lnTo>
                    <a:pt x="1755648" y="0"/>
                  </a:lnTo>
                  <a:lnTo>
                    <a:pt x="438912" y="0"/>
                  </a:lnTo>
                  <a:lnTo>
                    <a:pt x="0" y="301751"/>
                  </a:lnTo>
                  <a:close/>
                </a:path>
              </a:pathLst>
            </a:custGeom>
            <a:ln w="9525">
              <a:solidFill>
                <a:srgbClr val="393A3D"/>
              </a:solidFill>
            </a:ln>
          </p:spPr>
          <p:txBody>
            <a:bodyPr wrap="square" lIns="0" tIns="0" rIns="0" bIns="0" rtlCol="0"/>
            <a:lstStyle/>
            <a:p>
              <a:endParaRPr sz="1350"/>
            </a:p>
          </p:txBody>
        </p:sp>
        <p:sp>
          <p:nvSpPr>
            <p:cNvPr id="18" name="object 18"/>
            <p:cNvSpPr/>
            <p:nvPr/>
          </p:nvSpPr>
          <p:spPr>
            <a:xfrm>
              <a:off x="4812789" y="4346452"/>
              <a:ext cx="2193289" cy="302260"/>
            </a:xfrm>
            <a:custGeom>
              <a:avLst/>
              <a:gdLst/>
              <a:ahLst/>
              <a:cxnLst/>
              <a:rect l="l" t="t" r="r" b="b"/>
              <a:pathLst>
                <a:path w="2193290" h="302260">
                  <a:moveTo>
                    <a:pt x="1754378" y="0"/>
                  </a:moveTo>
                  <a:lnTo>
                    <a:pt x="438658" y="0"/>
                  </a:lnTo>
                  <a:lnTo>
                    <a:pt x="0" y="301751"/>
                  </a:lnTo>
                  <a:lnTo>
                    <a:pt x="2193036" y="301751"/>
                  </a:lnTo>
                  <a:lnTo>
                    <a:pt x="1754378" y="0"/>
                  </a:lnTo>
                  <a:close/>
                </a:path>
              </a:pathLst>
            </a:custGeom>
            <a:solidFill>
              <a:srgbClr val="FFACF8"/>
            </a:solidFill>
          </p:spPr>
          <p:txBody>
            <a:bodyPr wrap="square" lIns="0" tIns="0" rIns="0" bIns="0" rtlCol="0"/>
            <a:lstStyle/>
            <a:p>
              <a:endParaRPr sz="1350"/>
            </a:p>
          </p:txBody>
        </p:sp>
        <p:sp>
          <p:nvSpPr>
            <p:cNvPr id="19" name="object 19"/>
            <p:cNvSpPr/>
            <p:nvPr/>
          </p:nvSpPr>
          <p:spPr>
            <a:xfrm>
              <a:off x="4812790" y="4346452"/>
              <a:ext cx="2193289" cy="302260"/>
            </a:xfrm>
            <a:custGeom>
              <a:avLst/>
              <a:gdLst/>
              <a:ahLst/>
              <a:cxnLst/>
              <a:rect l="l" t="t" r="r" b="b"/>
              <a:pathLst>
                <a:path w="2193290" h="302260">
                  <a:moveTo>
                    <a:pt x="0" y="301751"/>
                  </a:moveTo>
                  <a:lnTo>
                    <a:pt x="2193036" y="301751"/>
                  </a:lnTo>
                  <a:lnTo>
                    <a:pt x="1754378" y="0"/>
                  </a:lnTo>
                  <a:lnTo>
                    <a:pt x="438658" y="0"/>
                  </a:lnTo>
                  <a:lnTo>
                    <a:pt x="0" y="301751"/>
                  </a:lnTo>
                  <a:close/>
                </a:path>
              </a:pathLst>
            </a:custGeom>
            <a:ln w="9525">
              <a:solidFill>
                <a:srgbClr val="393A3D"/>
              </a:solidFill>
            </a:ln>
          </p:spPr>
          <p:txBody>
            <a:bodyPr wrap="square" lIns="0" tIns="0" rIns="0" bIns="0" rtlCol="0"/>
            <a:lstStyle/>
            <a:p>
              <a:endParaRPr sz="1350"/>
            </a:p>
          </p:txBody>
        </p:sp>
        <p:sp>
          <p:nvSpPr>
            <p:cNvPr id="20" name="object 20"/>
            <p:cNvSpPr/>
            <p:nvPr/>
          </p:nvSpPr>
          <p:spPr>
            <a:xfrm>
              <a:off x="5303517" y="4346452"/>
              <a:ext cx="2194559" cy="302260"/>
            </a:xfrm>
            <a:custGeom>
              <a:avLst/>
              <a:gdLst/>
              <a:ahLst/>
              <a:cxnLst/>
              <a:rect l="l" t="t" r="r" b="b"/>
              <a:pathLst>
                <a:path w="2194559" h="302260">
                  <a:moveTo>
                    <a:pt x="1755648" y="0"/>
                  </a:moveTo>
                  <a:lnTo>
                    <a:pt x="438912" y="0"/>
                  </a:lnTo>
                  <a:lnTo>
                    <a:pt x="0" y="301751"/>
                  </a:lnTo>
                  <a:lnTo>
                    <a:pt x="2194559" y="301751"/>
                  </a:lnTo>
                  <a:lnTo>
                    <a:pt x="1755648" y="0"/>
                  </a:lnTo>
                  <a:close/>
                </a:path>
              </a:pathLst>
            </a:custGeom>
            <a:solidFill>
              <a:srgbClr val="FFACF8"/>
            </a:solidFill>
          </p:spPr>
          <p:txBody>
            <a:bodyPr wrap="square" lIns="0" tIns="0" rIns="0" bIns="0" rtlCol="0"/>
            <a:lstStyle/>
            <a:p>
              <a:endParaRPr sz="1350"/>
            </a:p>
          </p:txBody>
        </p:sp>
        <p:sp>
          <p:nvSpPr>
            <p:cNvPr id="21" name="object 21"/>
            <p:cNvSpPr/>
            <p:nvPr/>
          </p:nvSpPr>
          <p:spPr>
            <a:xfrm>
              <a:off x="5303516" y="4346452"/>
              <a:ext cx="2194558" cy="302260"/>
            </a:xfrm>
            <a:custGeom>
              <a:avLst/>
              <a:gdLst/>
              <a:ahLst/>
              <a:cxnLst/>
              <a:rect l="l" t="t" r="r" b="b"/>
              <a:pathLst>
                <a:path w="2194559" h="302260">
                  <a:moveTo>
                    <a:pt x="0" y="301751"/>
                  </a:moveTo>
                  <a:lnTo>
                    <a:pt x="2194559" y="301751"/>
                  </a:lnTo>
                  <a:lnTo>
                    <a:pt x="1755648" y="0"/>
                  </a:lnTo>
                  <a:lnTo>
                    <a:pt x="438912" y="0"/>
                  </a:lnTo>
                  <a:lnTo>
                    <a:pt x="0" y="301751"/>
                  </a:lnTo>
                  <a:close/>
                </a:path>
              </a:pathLst>
            </a:custGeom>
            <a:ln w="9525">
              <a:solidFill>
                <a:srgbClr val="393A3D"/>
              </a:solidFill>
            </a:ln>
          </p:spPr>
          <p:txBody>
            <a:bodyPr wrap="square" lIns="0" tIns="0" rIns="0" bIns="0" rtlCol="0"/>
            <a:lstStyle/>
            <a:p>
              <a:endParaRPr sz="1350"/>
            </a:p>
          </p:txBody>
        </p:sp>
        <p:sp>
          <p:nvSpPr>
            <p:cNvPr id="22" name="object 22"/>
            <p:cNvSpPr/>
            <p:nvPr/>
          </p:nvSpPr>
          <p:spPr>
            <a:xfrm>
              <a:off x="5791196" y="4346452"/>
              <a:ext cx="2194558" cy="302260"/>
            </a:xfrm>
            <a:custGeom>
              <a:avLst/>
              <a:gdLst/>
              <a:ahLst/>
              <a:cxnLst/>
              <a:rect l="l" t="t" r="r" b="b"/>
              <a:pathLst>
                <a:path w="2194559" h="302260">
                  <a:moveTo>
                    <a:pt x="1755648" y="0"/>
                  </a:moveTo>
                  <a:lnTo>
                    <a:pt x="438912" y="0"/>
                  </a:lnTo>
                  <a:lnTo>
                    <a:pt x="0" y="301751"/>
                  </a:lnTo>
                  <a:lnTo>
                    <a:pt x="2194559" y="301751"/>
                  </a:lnTo>
                  <a:lnTo>
                    <a:pt x="1755648" y="0"/>
                  </a:lnTo>
                  <a:close/>
                </a:path>
              </a:pathLst>
            </a:custGeom>
            <a:solidFill>
              <a:srgbClr val="FFACF8"/>
            </a:solidFill>
          </p:spPr>
          <p:txBody>
            <a:bodyPr wrap="square" lIns="0" tIns="0" rIns="0" bIns="0" rtlCol="0"/>
            <a:lstStyle/>
            <a:p>
              <a:endParaRPr sz="1350"/>
            </a:p>
          </p:txBody>
        </p:sp>
        <p:sp>
          <p:nvSpPr>
            <p:cNvPr id="23" name="object 23"/>
            <p:cNvSpPr/>
            <p:nvPr/>
          </p:nvSpPr>
          <p:spPr>
            <a:xfrm>
              <a:off x="5791196" y="4346452"/>
              <a:ext cx="2194558" cy="302260"/>
            </a:xfrm>
            <a:custGeom>
              <a:avLst/>
              <a:gdLst/>
              <a:ahLst/>
              <a:cxnLst/>
              <a:rect l="l" t="t" r="r" b="b"/>
              <a:pathLst>
                <a:path w="2194559" h="302260">
                  <a:moveTo>
                    <a:pt x="0" y="301751"/>
                  </a:moveTo>
                  <a:lnTo>
                    <a:pt x="2194559" y="301751"/>
                  </a:lnTo>
                  <a:lnTo>
                    <a:pt x="1755648" y="0"/>
                  </a:lnTo>
                  <a:lnTo>
                    <a:pt x="438912" y="0"/>
                  </a:lnTo>
                  <a:lnTo>
                    <a:pt x="0" y="301751"/>
                  </a:lnTo>
                  <a:close/>
                </a:path>
              </a:pathLst>
            </a:custGeom>
            <a:ln w="9525">
              <a:solidFill>
                <a:srgbClr val="393A3D"/>
              </a:solidFill>
            </a:ln>
          </p:spPr>
          <p:txBody>
            <a:bodyPr wrap="square" lIns="0" tIns="0" rIns="0" bIns="0" rtlCol="0"/>
            <a:lstStyle/>
            <a:p>
              <a:endParaRPr sz="1350"/>
            </a:p>
          </p:txBody>
        </p:sp>
        <p:sp>
          <p:nvSpPr>
            <p:cNvPr id="24" name="object 24"/>
            <p:cNvSpPr/>
            <p:nvPr/>
          </p:nvSpPr>
          <p:spPr>
            <a:xfrm>
              <a:off x="6275829" y="4346452"/>
              <a:ext cx="2194559" cy="302260"/>
            </a:xfrm>
            <a:custGeom>
              <a:avLst/>
              <a:gdLst/>
              <a:ahLst/>
              <a:cxnLst/>
              <a:rect l="l" t="t" r="r" b="b"/>
              <a:pathLst>
                <a:path w="2194559" h="302260">
                  <a:moveTo>
                    <a:pt x="1755647" y="0"/>
                  </a:moveTo>
                  <a:lnTo>
                    <a:pt x="438912" y="0"/>
                  </a:lnTo>
                  <a:lnTo>
                    <a:pt x="0" y="301751"/>
                  </a:lnTo>
                  <a:lnTo>
                    <a:pt x="2194560" y="301751"/>
                  </a:lnTo>
                  <a:lnTo>
                    <a:pt x="1755647" y="0"/>
                  </a:lnTo>
                  <a:close/>
                </a:path>
              </a:pathLst>
            </a:custGeom>
            <a:solidFill>
              <a:srgbClr val="FFACF8"/>
            </a:solidFill>
          </p:spPr>
          <p:txBody>
            <a:bodyPr wrap="square" lIns="0" tIns="0" rIns="0" bIns="0" rtlCol="0"/>
            <a:lstStyle/>
            <a:p>
              <a:endParaRPr sz="1350"/>
            </a:p>
          </p:txBody>
        </p:sp>
        <p:sp>
          <p:nvSpPr>
            <p:cNvPr id="25" name="object 25"/>
            <p:cNvSpPr/>
            <p:nvPr/>
          </p:nvSpPr>
          <p:spPr>
            <a:xfrm>
              <a:off x="6275830" y="4346452"/>
              <a:ext cx="2194559" cy="302260"/>
            </a:xfrm>
            <a:custGeom>
              <a:avLst/>
              <a:gdLst/>
              <a:ahLst/>
              <a:cxnLst/>
              <a:rect l="l" t="t" r="r" b="b"/>
              <a:pathLst>
                <a:path w="2194559" h="302260">
                  <a:moveTo>
                    <a:pt x="0" y="301751"/>
                  </a:moveTo>
                  <a:lnTo>
                    <a:pt x="2194560" y="301751"/>
                  </a:lnTo>
                  <a:lnTo>
                    <a:pt x="1755647" y="0"/>
                  </a:lnTo>
                  <a:lnTo>
                    <a:pt x="438912" y="0"/>
                  </a:lnTo>
                  <a:lnTo>
                    <a:pt x="0" y="301751"/>
                  </a:lnTo>
                  <a:close/>
                </a:path>
              </a:pathLst>
            </a:custGeom>
            <a:ln w="9525">
              <a:solidFill>
                <a:srgbClr val="393A3D"/>
              </a:solidFill>
            </a:ln>
          </p:spPr>
          <p:txBody>
            <a:bodyPr wrap="square" lIns="0" tIns="0" rIns="0" bIns="0" rtlCol="0"/>
            <a:lstStyle/>
            <a:p>
              <a:endParaRPr sz="1350"/>
            </a:p>
          </p:txBody>
        </p:sp>
        <p:sp>
          <p:nvSpPr>
            <p:cNvPr id="26" name="object 26"/>
            <p:cNvSpPr/>
            <p:nvPr/>
          </p:nvSpPr>
          <p:spPr>
            <a:xfrm>
              <a:off x="6765036" y="4346452"/>
              <a:ext cx="2193290" cy="302260"/>
            </a:xfrm>
            <a:custGeom>
              <a:avLst/>
              <a:gdLst/>
              <a:ahLst/>
              <a:cxnLst/>
              <a:rect l="l" t="t" r="r" b="b"/>
              <a:pathLst>
                <a:path w="2193290" h="302260">
                  <a:moveTo>
                    <a:pt x="1754378" y="0"/>
                  </a:moveTo>
                  <a:lnTo>
                    <a:pt x="438658" y="0"/>
                  </a:lnTo>
                  <a:lnTo>
                    <a:pt x="0" y="301751"/>
                  </a:lnTo>
                  <a:lnTo>
                    <a:pt x="2193036" y="301751"/>
                  </a:lnTo>
                  <a:lnTo>
                    <a:pt x="1754378" y="0"/>
                  </a:lnTo>
                  <a:close/>
                </a:path>
              </a:pathLst>
            </a:custGeom>
            <a:solidFill>
              <a:srgbClr val="FFACF8"/>
            </a:solidFill>
          </p:spPr>
          <p:txBody>
            <a:bodyPr wrap="square" lIns="0" tIns="0" rIns="0" bIns="0" rtlCol="0"/>
            <a:lstStyle/>
            <a:p>
              <a:endParaRPr sz="1350"/>
            </a:p>
          </p:txBody>
        </p:sp>
        <p:sp>
          <p:nvSpPr>
            <p:cNvPr id="27" name="object 27"/>
            <p:cNvSpPr/>
            <p:nvPr/>
          </p:nvSpPr>
          <p:spPr>
            <a:xfrm>
              <a:off x="6765037" y="4346448"/>
              <a:ext cx="2193290" cy="302260"/>
            </a:xfrm>
            <a:custGeom>
              <a:avLst/>
              <a:gdLst/>
              <a:ahLst/>
              <a:cxnLst/>
              <a:rect l="l" t="t" r="r" b="b"/>
              <a:pathLst>
                <a:path w="2193290" h="302260">
                  <a:moveTo>
                    <a:pt x="0" y="301751"/>
                  </a:moveTo>
                  <a:lnTo>
                    <a:pt x="2193036" y="301751"/>
                  </a:lnTo>
                  <a:lnTo>
                    <a:pt x="1754378" y="0"/>
                  </a:lnTo>
                  <a:lnTo>
                    <a:pt x="438658" y="0"/>
                  </a:lnTo>
                  <a:lnTo>
                    <a:pt x="0" y="301751"/>
                  </a:lnTo>
                  <a:close/>
                </a:path>
              </a:pathLst>
            </a:custGeom>
            <a:ln w="9525">
              <a:solidFill>
                <a:srgbClr val="393A3D"/>
              </a:solidFill>
            </a:ln>
          </p:spPr>
          <p:txBody>
            <a:bodyPr wrap="square" lIns="0" tIns="0" rIns="0" bIns="0" rtlCol="0"/>
            <a:lstStyle/>
            <a:p>
              <a:endParaRPr sz="1350"/>
            </a:p>
          </p:txBody>
        </p:sp>
      </p:grpSp>
      <p:grpSp>
        <p:nvGrpSpPr>
          <p:cNvPr id="28" name="object 28"/>
          <p:cNvGrpSpPr/>
          <p:nvPr/>
        </p:nvGrpSpPr>
        <p:grpSpPr>
          <a:xfrm>
            <a:off x="4029456" y="3621022"/>
            <a:ext cx="4195002" cy="226698"/>
            <a:chOff x="3340607" y="3685032"/>
            <a:chExt cx="5593336" cy="302264"/>
          </a:xfrm>
        </p:grpSpPr>
        <p:sp>
          <p:nvSpPr>
            <p:cNvPr id="29" name="object 29"/>
            <p:cNvSpPr/>
            <p:nvPr/>
          </p:nvSpPr>
          <p:spPr>
            <a:xfrm>
              <a:off x="3340607" y="3685036"/>
              <a:ext cx="2193291" cy="302260"/>
            </a:xfrm>
            <a:custGeom>
              <a:avLst/>
              <a:gdLst/>
              <a:ahLst/>
              <a:cxnLst/>
              <a:rect l="l" t="t" r="r" b="b"/>
              <a:pathLst>
                <a:path w="2193290" h="302260">
                  <a:moveTo>
                    <a:pt x="1754377" y="0"/>
                  </a:moveTo>
                  <a:lnTo>
                    <a:pt x="438657" y="0"/>
                  </a:lnTo>
                  <a:lnTo>
                    <a:pt x="0" y="301752"/>
                  </a:lnTo>
                  <a:lnTo>
                    <a:pt x="2193036" y="301752"/>
                  </a:lnTo>
                  <a:lnTo>
                    <a:pt x="1754377" y="0"/>
                  </a:lnTo>
                  <a:close/>
                </a:path>
              </a:pathLst>
            </a:custGeom>
            <a:solidFill>
              <a:srgbClr val="FFACF8"/>
            </a:solidFill>
          </p:spPr>
          <p:txBody>
            <a:bodyPr wrap="square" lIns="0" tIns="0" rIns="0" bIns="0" rtlCol="0"/>
            <a:lstStyle/>
            <a:p>
              <a:endParaRPr sz="1350"/>
            </a:p>
          </p:txBody>
        </p:sp>
        <p:sp>
          <p:nvSpPr>
            <p:cNvPr id="30" name="object 30"/>
            <p:cNvSpPr/>
            <p:nvPr/>
          </p:nvSpPr>
          <p:spPr>
            <a:xfrm>
              <a:off x="3340607" y="3685036"/>
              <a:ext cx="2193291" cy="302260"/>
            </a:xfrm>
            <a:custGeom>
              <a:avLst/>
              <a:gdLst/>
              <a:ahLst/>
              <a:cxnLst/>
              <a:rect l="l" t="t" r="r" b="b"/>
              <a:pathLst>
                <a:path w="2193290" h="302260">
                  <a:moveTo>
                    <a:pt x="0" y="301752"/>
                  </a:moveTo>
                  <a:lnTo>
                    <a:pt x="2193036" y="301752"/>
                  </a:lnTo>
                  <a:lnTo>
                    <a:pt x="1754377" y="0"/>
                  </a:lnTo>
                  <a:lnTo>
                    <a:pt x="438657" y="0"/>
                  </a:lnTo>
                  <a:lnTo>
                    <a:pt x="0" y="301752"/>
                  </a:lnTo>
                  <a:close/>
                </a:path>
              </a:pathLst>
            </a:custGeom>
            <a:ln w="9525">
              <a:solidFill>
                <a:srgbClr val="393A3D"/>
              </a:solidFill>
            </a:ln>
          </p:spPr>
          <p:txBody>
            <a:bodyPr wrap="square" lIns="0" tIns="0" rIns="0" bIns="0" rtlCol="0"/>
            <a:lstStyle/>
            <a:p>
              <a:endParaRPr sz="1350"/>
            </a:p>
          </p:txBody>
        </p:sp>
        <p:sp>
          <p:nvSpPr>
            <p:cNvPr id="31" name="object 31"/>
            <p:cNvSpPr/>
            <p:nvPr/>
          </p:nvSpPr>
          <p:spPr>
            <a:xfrm>
              <a:off x="3828287" y="3685036"/>
              <a:ext cx="2194560" cy="302260"/>
            </a:xfrm>
            <a:custGeom>
              <a:avLst/>
              <a:gdLst/>
              <a:ahLst/>
              <a:cxnLst/>
              <a:rect l="l" t="t" r="r" b="b"/>
              <a:pathLst>
                <a:path w="2194560" h="302260">
                  <a:moveTo>
                    <a:pt x="1755648" y="0"/>
                  </a:moveTo>
                  <a:lnTo>
                    <a:pt x="438912" y="0"/>
                  </a:lnTo>
                  <a:lnTo>
                    <a:pt x="0" y="301752"/>
                  </a:lnTo>
                  <a:lnTo>
                    <a:pt x="2194560" y="301752"/>
                  </a:lnTo>
                  <a:lnTo>
                    <a:pt x="1755648" y="0"/>
                  </a:lnTo>
                  <a:close/>
                </a:path>
              </a:pathLst>
            </a:custGeom>
            <a:solidFill>
              <a:srgbClr val="FFACF8"/>
            </a:solidFill>
          </p:spPr>
          <p:txBody>
            <a:bodyPr wrap="square" lIns="0" tIns="0" rIns="0" bIns="0" rtlCol="0"/>
            <a:lstStyle/>
            <a:p>
              <a:endParaRPr sz="1350"/>
            </a:p>
          </p:txBody>
        </p:sp>
        <p:sp>
          <p:nvSpPr>
            <p:cNvPr id="32" name="object 32"/>
            <p:cNvSpPr/>
            <p:nvPr/>
          </p:nvSpPr>
          <p:spPr>
            <a:xfrm>
              <a:off x="3828287" y="3685036"/>
              <a:ext cx="2194560" cy="302260"/>
            </a:xfrm>
            <a:custGeom>
              <a:avLst/>
              <a:gdLst/>
              <a:ahLst/>
              <a:cxnLst/>
              <a:rect l="l" t="t" r="r" b="b"/>
              <a:pathLst>
                <a:path w="2194560" h="302260">
                  <a:moveTo>
                    <a:pt x="0" y="301752"/>
                  </a:moveTo>
                  <a:lnTo>
                    <a:pt x="2194560" y="301752"/>
                  </a:lnTo>
                  <a:lnTo>
                    <a:pt x="1755648" y="0"/>
                  </a:lnTo>
                  <a:lnTo>
                    <a:pt x="438912" y="0"/>
                  </a:lnTo>
                  <a:lnTo>
                    <a:pt x="0" y="301752"/>
                  </a:lnTo>
                  <a:close/>
                </a:path>
              </a:pathLst>
            </a:custGeom>
            <a:ln w="9525">
              <a:solidFill>
                <a:srgbClr val="393A3D"/>
              </a:solidFill>
            </a:ln>
          </p:spPr>
          <p:txBody>
            <a:bodyPr wrap="square" lIns="0" tIns="0" rIns="0" bIns="0" rtlCol="0"/>
            <a:lstStyle/>
            <a:p>
              <a:endParaRPr sz="1350"/>
            </a:p>
          </p:txBody>
        </p:sp>
        <p:sp>
          <p:nvSpPr>
            <p:cNvPr id="33" name="object 33"/>
            <p:cNvSpPr/>
            <p:nvPr/>
          </p:nvSpPr>
          <p:spPr>
            <a:xfrm>
              <a:off x="4300727" y="3685036"/>
              <a:ext cx="2193291" cy="302260"/>
            </a:xfrm>
            <a:custGeom>
              <a:avLst/>
              <a:gdLst/>
              <a:ahLst/>
              <a:cxnLst/>
              <a:rect l="l" t="t" r="r" b="b"/>
              <a:pathLst>
                <a:path w="2193290" h="302260">
                  <a:moveTo>
                    <a:pt x="1754377" y="0"/>
                  </a:moveTo>
                  <a:lnTo>
                    <a:pt x="438658" y="0"/>
                  </a:lnTo>
                  <a:lnTo>
                    <a:pt x="0" y="301752"/>
                  </a:lnTo>
                  <a:lnTo>
                    <a:pt x="2193036" y="301752"/>
                  </a:lnTo>
                  <a:lnTo>
                    <a:pt x="1754377" y="0"/>
                  </a:lnTo>
                  <a:close/>
                </a:path>
              </a:pathLst>
            </a:custGeom>
            <a:solidFill>
              <a:srgbClr val="FFACF8"/>
            </a:solidFill>
          </p:spPr>
          <p:txBody>
            <a:bodyPr wrap="square" lIns="0" tIns="0" rIns="0" bIns="0" rtlCol="0"/>
            <a:lstStyle/>
            <a:p>
              <a:endParaRPr sz="1350"/>
            </a:p>
          </p:txBody>
        </p:sp>
        <p:sp>
          <p:nvSpPr>
            <p:cNvPr id="34" name="object 34"/>
            <p:cNvSpPr/>
            <p:nvPr/>
          </p:nvSpPr>
          <p:spPr>
            <a:xfrm>
              <a:off x="4300727" y="3685036"/>
              <a:ext cx="2193291" cy="302260"/>
            </a:xfrm>
            <a:custGeom>
              <a:avLst/>
              <a:gdLst/>
              <a:ahLst/>
              <a:cxnLst/>
              <a:rect l="l" t="t" r="r" b="b"/>
              <a:pathLst>
                <a:path w="2193290" h="302260">
                  <a:moveTo>
                    <a:pt x="0" y="301752"/>
                  </a:moveTo>
                  <a:lnTo>
                    <a:pt x="2193036" y="301752"/>
                  </a:lnTo>
                  <a:lnTo>
                    <a:pt x="1754377" y="0"/>
                  </a:lnTo>
                  <a:lnTo>
                    <a:pt x="438658" y="0"/>
                  </a:lnTo>
                  <a:lnTo>
                    <a:pt x="0" y="301752"/>
                  </a:lnTo>
                  <a:close/>
                </a:path>
              </a:pathLst>
            </a:custGeom>
            <a:ln w="9525">
              <a:solidFill>
                <a:srgbClr val="393A3D"/>
              </a:solidFill>
            </a:ln>
          </p:spPr>
          <p:txBody>
            <a:bodyPr wrap="square" lIns="0" tIns="0" rIns="0" bIns="0" rtlCol="0"/>
            <a:lstStyle/>
            <a:p>
              <a:endParaRPr sz="1350"/>
            </a:p>
          </p:txBody>
        </p:sp>
        <p:sp>
          <p:nvSpPr>
            <p:cNvPr id="35" name="object 35"/>
            <p:cNvSpPr/>
            <p:nvPr/>
          </p:nvSpPr>
          <p:spPr>
            <a:xfrm>
              <a:off x="4788407" y="3685036"/>
              <a:ext cx="2193291" cy="302260"/>
            </a:xfrm>
            <a:custGeom>
              <a:avLst/>
              <a:gdLst/>
              <a:ahLst/>
              <a:cxnLst/>
              <a:rect l="l" t="t" r="r" b="b"/>
              <a:pathLst>
                <a:path w="2193290" h="302260">
                  <a:moveTo>
                    <a:pt x="1754377" y="0"/>
                  </a:moveTo>
                  <a:lnTo>
                    <a:pt x="438657" y="0"/>
                  </a:lnTo>
                  <a:lnTo>
                    <a:pt x="0" y="301752"/>
                  </a:lnTo>
                  <a:lnTo>
                    <a:pt x="2193036" y="301752"/>
                  </a:lnTo>
                  <a:lnTo>
                    <a:pt x="1754377" y="0"/>
                  </a:lnTo>
                  <a:close/>
                </a:path>
              </a:pathLst>
            </a:custGeom>
            <a:solidFill>
              <a:srgbClr val="FFACF8"/>
            </a:solidFill>
          </p:spPr>
          <p:txBody>
            <a:bodyPr wrap="square" lIns="0" tIns="0" rIns="0" bIns="0" rtlCol="0"/>
            <a:lstStyle/>
            <a:p>
              <a:endParaRPr sz="1350"/>
            </a:p>
          </p:txBody>
        </p:sp>
        <p:sp>
          <p:nvSpPr>
            <p:cNvPr id="36" name="object 36"/>
            <p:cNvSpPr/>
            <p:nvPr/>
          </p:nvSpPr>
          <p:spPr>
            <a:xfrm>
              <a:off x="4788407" y="3685036"/>
              <a:ext cx="2193291" cy="302260"/>
            </a:xfrm>
            <a:custGeom>
              <a:avLst/>
              <a:gdLst/>
              <a:ahLst/>
              <a:cxnLst/>
              <a:rect l="l" t="t" r="r" b="b"/>
              <a:pathLst>
                <a:path w="2193290" h="302260">
                  <a:moveTo>
                    <a:pt x="0" y="301752"/>
                  </a:moveTo>
                  <a:lnTo>
                    <a:pt x="2193036" y="301752"/>
                  </a:lnTo>
                  <a:lnTo>
                    <a:pt x="1754377" y="0"/>
                  </a:lnTo>
                  <a:lnTo>
                    <a:pt x="438657" y="0"/>
                  </a:lnTo>
                  <a:lnTo>
                    <a:pt x="0" y="301752"/>
                  </a:lnTo>
                  <a:close/>
                </a:path>
              </a:pathLst>
            </a:custGeom>
            <a:ln w="9525">
              <a:solidFill>
                <a:srgbClr val="393A3D"/>
              </a:solidFill>
            </a:ln>
          </p:spPr>
          <p:txBody>
            <a:bodyPr wrap="square" lIns="0" tIns="0" rIns="0" bIns="0" rtlCol="0"/>
            <a:lstStyle/>
            <a:p>
              <a:endParaRPr sz="1350"/>
            </a:p>
          </p:txBody>
        </p:sp>
        <p:sp>
          <p:nvSpPr>
            <p:cNvPr id="37" name="object 37"/>
            <p:cNvSpPr/>
            <p:nvPr/>
          </p:nvSpPr>
          <p:spPr>
            <a:xfrm>
              <a:off x="5279135" y="3685036"/>
              <a:ext cx="2194560" cy="302260"/>
            </a:xfrm>
            <a:custGeom>
              <a:avLst/>
              <a:gdLst/>
              <a:ahLst/>
              <a:cxnLst/>
              <a:rect l="l" t="t" r="r" b="b"/>
              <a:pathLst>
                <a:path w="2194559" h="302260">
                  <a:moveTo>
                    <a:pt x="1755647" y="0"/>
                  </a:moveTo>
                  <a:lnTo>
                    <a:pt x="438912" y="0"/>
                  </a:lnTo>
                  <a:lnTo>
                    <a:pt x="0" y="301752"/>
                  </a:lnTo>
                  <a:lnTo>
                    <a:pt x="2194560" y="301752"/>
                  </a:lnTo>
                  <a:lnTo>
                    <a:pt x="1755647" y="0"/>
                  </a:lnTo>
                  <a:close/>
                </a:path>
              </a:pathLst>
            </a:custGeom>
            <a:solidFill>
              <a:srgbClr val="FFACF8"/>
            </a:solidFill>
          </p:spPr>
          <p:txBody>
            <a:bodyPr wrap="square" lIns="0" tIns="0" rIns="0" bIns="0" rtlCol="0"/>
            <a:lstStyle/>
            <a:p>
              <a:endParaRPr sz="1350"/>
            </a:p>
          </p:txBody>
        </p:sp>
        <p:sp>
          <p:nvSpPr>
            <p:cNvPr id="38" name="object 38"/>
            <p:cNvSpPr/>
            <p:nvPr/>
          </p:nvSpPr>
          <p:spPr>
            <a:xfrm>
              <a:off x="5279135" y="3685036"/>
              <a:ext cx="2194560" cy="302260"/>
            </a:xfrm>
            <a:custGeom>
              <a:avLst/>
              <a:gdLst/>
              <a:ahLst/>
              <a:cxnLst/>
              <a:rect l="l" t="t" r="r" b="b"/>
              <a:pathLst>
                <a:path w="2194559" h="302260">
                  <a:moveTo>
                    <a:pt x="0" y="301752"/>
                  </a:moveTo>
                  <a:lnTo>
                    <a:pt x="2194560" y="301752"/>
                  </a:lnTo>
                  <a:lnTo>
                    <a:pt x="1755647" y="0"/>
                  </a:lnTo>
                  <a:lnTo>
                    <a:pt x="438912" y="0"/>
                  </a:lnTo>
                  <a:lnTo>
                    <a:pt x="0" y="301752"/>
                  </a:lnTo>
                  <a:close/>
                </a:path>
              </a:pathLst>
            </a:custGeom>
            <a:ln w="9525">
              <a:solidFill>
                <a:srgbClr val="393A3D"/>
              </a:solidFill>
            </a:ln>
          </p:spPr>
          <p:txBody>
            <a:bodyPr wrap="square" lIns="0" tIns="0" rIns="0" bIns="0" rtlCol="0"/>
            <a:lstStyle/>
            <a:p>
              <a:endParaRPr sz="1350"/>
            </a:p>
          </p:txBody>
        </p:sp>
        <p:sp>
          <p:nvSpPr>
            <p:cNvPr id="39" name="object 39"/>
            <p:cNvSpPr/>
            <p:nvPr/>
          </p:nvSpPr>
          <p:spPr>
            <a:xfrm>
              <a:off x="5766815" y="3685036"/>
              <a:ext cx="2194560" cy="302260"/>
            </a:xfrm>
            <a:custGeom>
              <a:avLst/>
              <a:gdLst/>
              <a:ahLst/>
              <a:cxnLst/>
              <a:rect l="l" t="t" r="r" b="b"/>
              <a:pathLst>
                <a:path w="2194559" h="302260">
                  <a:moveTo>
                    <a:pt x="1755648" y="0"/>
                  </a:moveTo>
                  <a:lnTo>
                    <a:pt x="438912" y="0"/>
                  </a:lnTo>
                  <a:lnTo>
                    <a:pt x="0" y="301752"/>
                  </a:lnTo>
                  <a:lnTo>
                    <a:pt x="2194560" y="301752"/>
                  </a:lnTo>
                  <a:lnTo>
                    <a:pt x="1755648" y="0"/>
                  </a:lnTo>
                  <a:close/>
                </a:path>
              </a:pathLst>
            </a:custGeom>
            <a:solidFill>
              <a:srgbClr val="FFACF8"/>
            </a:solidFill>
          </p:spPr>
          <p:txBody>
            <a:bodyPr wrap="square" lIns="0" tIns="0" rIns="0" bIns="0" rtlCol="0"/>
            <a:lstStyle/>
            <a:p>
              <a:endParaRPr sz="1350"/>
            </a:p>
          </p:txBody>
        </p:sp>
        <p:sp>
          <p:nvSpPr>
            <p:cNvPr id="40" name="object 40"/>
            <p:cNvSpPr/>
            <p:nvPr/>
          </p:nvSpPr>
          <p:spPr>
            <a:xfrm>
              <a:off x="5766815" y="3685036"/>
              <a:ext cx="2194560" cy="302260"/>
            </a:xfrm>
            <a:custGeom>
              <a:avLst/>
              <a:gdLst/>
              <a:ahLst/>
              <a:cxnLst/>
              <a:rect l="l" t="t" r="r" b="b"/>
              <a:pathLst>
                <a:path w="2194559" h="302260">
                  <a:moveTo>
                    <a:pt x="0" y="301752"/>
                  </a:moveTo>
                  <a:lnTo>
                    <a:pt x="2194560" y="301752"/>
                  </a:lnTo>
                  <a:lnTo>
                    <a:pt x="1755648" y="0"/>
                  </a:lnTo>
                  <a:lnTo>
                    <a:pt x="438912" y="0"/>
                  </a:lnTo>
                  <a:lnTo>
                    <a:pt x="0" y="301752"/>
                  </a:lnTo>
                  <a:close/>
                </a:path>
              </a:pathLst>
            </a:custGeom>
            <a:ln w="9525">
              <a:solidFill>
                <a:srgbClr val="393A3D"/>
              </a:solidFill>
            </a:ln>
          </p:spPr>
          <p:txBody>
            <a:bodyPr wrap="square" lIns="0" tIns="0" rIns="0" bIns="0" rtlCol="0"/>
            <a:lstStyle/>
            <a:p>
              <a:endParaRPr sz="1350"/>
            </a:p>
          </p:txBody>
        </p:sp>
        <p:sp>
          <p:nvSpPr>
            <p:cNvPr id="41" name="object 41"/>
            <p:cNvSpPr/>
            <p:nvPr/>
          </p:nvSpPr>
          <p:spPr>
            <a:xfrm>
              <a:off x="6252971" y="3685036"/>
              <a:ext cx="2193291" cy="302260"/>
            </a:xfrm>
            <a:custGeom>
              <a:avLst/>
              <a:gdLst/>
              <a:ahLst/>
              <a:cxnLst/>
              <a:rect l="l" t="t" r="r" b="b"/>
              <a:pathLst>
                <a:path w="2193290" h="302260">
                  <a:moveTo>
                    <a:pt x="1754377" y="0"/>
                  </a:moveTo>
                  <a:lnTo>
                    <a:pt x="438657" y="0"/>
                  </a:lnTo>
                  <a:lnTo>
                    <a:pt x="0" y="301752"/>
                  </a:lnTo>
                  <a:lnTo>
                    <a:pt x="2193035" y="301752"/>
                  </a:lnTo>
                  <a:lnTo>
                    <a:pt x="1754377" y="0"/>
                  </a:lnTo>
                  <a:close/>
                </a:path>
              </a:pathLst>
            </a:custGeom>
            <a:solidFill>
              <a:srgbClr val="FFACF8"/>
            </a:solidFill>
          </p:spPr>
          <p:txBody>
            <a:bodyPr wrap="square" lIns="0" tIns="0" rIns="0" bIns="0" rtlCol="0"/>
            <a:lstStyle/>
            <a:p>
              <a:endParaRPr sz="1350"/>
            </a:p>
          </p:txBody>
        </p:sp>
        <p:sp>
          <p:nvSpPr>
            <p:cNvPr id="42" name="object 42"/>
            <p:cNvSpPr/>
            <p:nvPr/>
          </p:nvSpPr>
          <p:spPr>
            <a:xfrm>
              <a:off x="6252971" y="3685036"/>
              <a:ext cx="2193291" cy="302260"/>
            </a:xfrm>
            <a:custGeom>
              <a:avLst/>
              <a:gdLst/>
              <a:ahLst/>
              <a:cxnLst/>
              <a:rect l="l" t="t" r="r" b="b"/>
              <a:pathLst>
                <a:path w="2193290" h="302260">
                  <a:moveTo>
                    <a:pt x="0" y="301752"/>
                  </a:moveTo>
                  <a:lnTo>
                    <a:pt x="2193035" y="301752"/>
                  </a:lnTo>
                  <a:lnTo>
                    <a:pt x="1754377" y="0"/>
                  </a:lnTo>
                  <a:lnTo>
                    <a:pt x="438657" y="0"/>
                  </a:lnTo>
                  <a:lnTo>
                    <a:pt x="0" y="301752"/>
                  </a:lnTo>
                  <a:close/>
                </a:path>
              </a:pathLst>
            </a:custGeom>
            <a:ln w="9525">
              <a:solidFill>
                <a:srgbClr val="393A3D"/>
              </a:solidFill>
            </a:ln>
          </p:spPr>
          <p:txBody>
            <a:bodyPr wrap="square" lIns="0" tIns="0" rIns="0" bIns="0" rtlCol="0"/>
            <a:lstStyle/>
            <a:p>
              <a:endParaRPr sz="1350"/>
            </a:p>
          </p:txBody>
        </p:sp>
        <p:sp>
          <p:nvSpPr>
            <p:cNvPr id="43" name="object 43"/>
            <p:cNvSpPr/>
            <p:nvPr/>
          </p:nvSpPr>
          <p:spPr>
            <a:xfrm>
              <a:off x="6740652" y="3685036"/>
              <a:ext cx="2193291" cy="302260"/>
            </a:xfrm>
            <a:custGeom>
              <a:avLst/>
              <a:gdLst/>
              <a:ahLst/>
              <a:cxnLst/>
              <a:rect l="l" t="t" r="r" b="b"/>
              <a:pathLst>
                <a:path w="2193290" h="302260">
                  <a:moveTo>
                    <a:pt x="1754377" y="0"/>
                  </a:moveTo>
                  <a:lnTo>
                    <a:pt x="438657" y="0"/>
                  </a:lnTo>
                  <a:lnTo>
                    <a:pt x="0" y="301752"/>
                  </a:lnTo>
                  <a:lnTo>
                    <a:pt x="2193036" y="301752"/>
                  </a:lnTo>
                  <a:lnTo>
                    <a:pt x="1754377" y="0"/>
                  </a:lnTo>
                  <a:close/>
                </a:path>
              </a:pathLst>
            </a:custGeom>
            <a:solidFill>
              <a:srgbClr val="FFACF8"/>
            </a:solidFill>
          </p:spPr>
          <p:txBody>
            <a:bodyPr wrap="square" lIns="0" tIns="0" rIns="0" bIns="0" rtlCol="0"/>
            <a:lstStyle/>
            <a:p>
              <a:endParaRPr sz="1350"/>
            </a:p>
          </p:txBody>
        </p:sp>
        <p:sp>
          <p:nvSpPr>
            <p:cNvPr id="44" name="object 44"/>
            <p:cNvSpPr/>
            <p:nvPr/>
          </p:nvSpPr>
          <p:spPr>
            <a:xfrm>
              <a:off x="6740651" y="3685032"/>
              <a:ext cx="2193291" cy="302260"/>
            </a:xfrm>
            <a:custGeom>
              <a:avLst/>
              <a:gdLst/>
              <a:ahLst/>
              <a:cxnLst/>
              <a:rect l="l" t="t" r="r" b="b"/>
              <a:pathLst>
                <a:path w="2193290" h="302260">
                  <a:moveTo>
                    <a:pt x="0" y="301752"/>
                  </a:moveTo>
                  <a:lnTo>
                    <a:pt x="2193036" y="301752"/>
                  </a:lnTo>
                  <a:lnTo>
                    <a:pt x="1754377" y="0"/>
                  </a:lnTo>
                  <a:lnTo>
                    <a:pt x="438657" y="0"/>
                  </a:lnTo>
                  <a:lnTo>
                    <a:pt x="0" y="301752"/>
                  </a:lnTo>
                  <a:close/>
                </a:path>
              </a:pathLst>
            </a:custGeom>
            <a:ln w="9525">
              <a:solidFill>
                <a:srgbClr val="393A3D"/>
              </a:solidFill>
            </a:ln>
          </p:spPr>
          <p:txBody>
            <a:bodyPr wrap="square" lIns="0" tIns="0" rIns="0" bIns="0" rtlCol="0"/>
            <a:lstStyle/>
            <a:p>
              <a:endParaRPr sz="1350"/>
            </a:p>
          </p:txBody>
        </p:sp>
      </p:grpSp>
      <p:sp>
        <p:nvSpPr>
          <p:cNvPr id="45" name="object 45"/>
          <p:cNvSpPr txBox="1"/>
          <p:nvPr/>
        </p:nvSpPr>
        <p:spPr>
          <a:xfrm>
            <a:off x="3050859" y="5510652"/>
            <a:ext cx="6364605" cy="246221"/>
          </a:xfrm>
          <a:prstGeom prst="rect">
            <a:avLst/>
          </a:prstGeom>
        </p:spPr>
        <p:txBody>
          <a:bodyPr vert="horz" wrap="square" lIns="0" tIns="0" rIns="0" bIns="0" rtlCol="0">
            <a:spAutoFit/>
          </a:bodyPr>
          <a:lstStyle/>
          <a:p>
            <a:pPr marL="9525">
              <a:lnSpc>
                <a:spcPts val="1875"/>
              </a:lnSpc>
            </a:pPr>
            <a:r>
              <a:rPr sz="1875" spc="11" dirty="0">
                <a:solidFill>
                  <a:srgbClr val="600058"/>
                </a:solidFill>
                <a:latin typeface="Calibri"/>
                <a:cs typeface="Calibri"/>
              </a:rPr>
              <a:t>Numbers</a:t>
            </a:r>
            <a:r>
              <a:rPr sz="1875" spc="-8" dirty="0">
                <a:solidFill>
                  <a:srgbClr val="600058"/>
                </a:solidFill>
                <a:latin typeface="Calibri"/>
                <a:cs typeface="Calibri"/>
              </a:rPr>
              <a:t> </a:t>
            </a:r>
            <a:r>
              <a:rPr sz="1875" spc="8" dirty="0">
                <a:solidFill>
                  <a:srgbClr val="600058"/>
                </a:solidFill>
                <a:latin typeface="Calibri"/>
                <a:cs typeface="Calibri"/>
              </a:rPr>
              <a:t>indicate</a:t>
            </a:r>
            <a:r>
              <a:rPr sz="1875" spc="4" dirty="0">
                <a:solidFill>
                  <a:srgbClr val="600058"/>
                </a:solidFill>
                <a:latin typeface="Calibri"/>
                <a:cs typeface="Calibri"/>
              </a:rPr>
              <a:t> </a:t>
            </a:r>
            <a:r>
              <a:rPr sz="1875" spc="11" dirty="0">
                <a:solidFill>
                  <a:srgbClr val="600058"/>
                </a:solidFill>
                <a:latin typeface="Calibri"/>
                <a:cs typeface="Calibri"/>
              </a:rPr>
              <a:t>min</a:t>
            </a:r>
            <a:r>
              <a:rPr sz="1875" dirty="0">
                <a:solidFill>
                  <a:srgbClr val="600058"/>
                </a:solidFill>
                <a:latin typeface="Calibri"/>
                <a:cs typeface="Calibri"/>
              </a:rPr>
              <a:t> </a:t>
            </a:r>
            <a:r>
              <a:rPr sz="1875" spc="11" dirty="0">
                <a:solidFill>
                  <a:srgbClr val="600058"/>
                </a:solidFill>
                <a:latin typeface="Calibri"/>
                <a:cs typeface="Calibri"/>
              </a:rPr>
              <a:t>#</a:t>
            </a:r>
            <a:r>
              <a:rPr sz="1875" spc="4" dirty="0">
                <a:solidFill>
                  <a:srgbClr val="600058"/>
                </a:solidFill>
                <a:latin typeface="Calibri"/>
                <a:cs typeface="Calibri"/>
              </a:rPr>
              <a:t> </a:t>
            </a:r>
            <a:r>
              <a:rPr sz="1875" spc="8" dirty="0">
                <a:solidFill>
                  <a:srgbClr val="600058"/>
                </a:solidFill>
                <a:latin typeface="Calibri"/>
                <a:cs typeface="Calibri"/>
              </a:rPr>
              <a:t>of</a:t>
            </a:r>
            <a:r>
              <a:rPr sz="1875" spc="11" dirty="0">
                <a:solidFill>
                  <a:srgbClr val="600058"/>
                </a:solidFill>
                <a:latin typeface="Calibri"/>
                <a:cs typeface="Calibri"/>
              </a:rPr>
              <a:t> </a:t>
            </a:r>
            <a:r>
              <a:rPr sz="1875" spc="8" dirty="0">
                <a:solidFill>
                  <a:srgbClr val="600058"/>
                </a:solidFill>
                <a:latin typeface="Calibri"/>
                <a:cs typeface="Calibri"/>
              </a:rPr>
              <a:t>steps</a:t>
            </a:r>
            <a:r>
              <a:rPr sz="1875" spc="-4" dirty="0">
                <a:solidFill>
                  <a:srgbClr val="600058"/>
                </a:solidFill>
                <a:latin typeface="Calibri"/>
                <a:cs typeface="Calibri"/>
              </a:rPr>
              <a:t> </a:t>
            </a:r>
            <a:r>
              <a:rPr sz="1875" spc="8" dirty="0">
                <a:solidFill>
                  <a:srgbClr val="600058"/>
                </a:solidFill>
                <a:latin typeface="Calibri"/>
                <a:cs typeface="Calibri"/>
              </a:rPr>
              <a:t>before</a:t>
            </a:r>
            <a:r>
              <a:rPr sz="1875" spc="4" dirty="0">
                <a:solidFill>
                  <a:srgbClr val="600058"/>
                </a:solidFill>
                <a:latin typeface="Calibri"/>
                <a:cs typeface="Calibri"/>
              </a:rPr>
              <a:t> </a:t>
            </a:r>
            <a:r>
              <a:rPr sz="1875" spc="11" dirty="0">
                <a:solidFill>
                  <a:srgbClr val="600058"/>
                </a:solidFill>
                <a:latin typeface="Calibri"/>
                <a:cs typeface="Calibri"/>
              </a:rPr>
              <a:t>a</a:t>
            </a:r>
            <a:r>
              <a:rPr sz="1875" spc="8" dirty="0">
                <a:solidFill>
                  <a:srgbClr val="600058"/>
                </a:solidFill>
                <a:latin typeface="Calibri"/>
                <a:cs typeface="Calibri"/>
              </a:rPr>
              <a:t> state </a:t>
            </a:r>
            <a:r>
              <a:rPr sz="1875" spc="11" dirty="0">
                <a:solidFill>
                  <a:srgbClr val="600058"/>
                </a:solidFill>
                <a:latin typeface="Calibri"/>
                <a:cs typeface="Calibri"/>
              </a:rPr>
              <a:t>can</a:t>
            </a:r>
            <a:r>
              <a:rPr sz="1875" spc="4" dirty="0">
                <a:solidFill>
                  <a:srgbClr val="600058"/>
                </a:solidFill>
                <a:latin typeface="Calibri"/>
                <a:cs typeface="Calibri"/>
              </a:rPr>
              <a:t> </a:t>
            </a:r>
            <a:r>
              <a:rPr sz="1875" spc="8" dirty="0">
                <a:solidFill>
                  <a:srgbClr val="600058"/>
                </a:solidFill>
                <a:latin typeface="Calibri"/>
                <a:cs typeface="Calibri"/>
              </a:rPr>
              <a:t>be computed</a:t>
            </a:r>
            <a:endParaRPr sz="1875">
              <a:latin typeface="Calibri"/>
              <a:cs typeface="Calibri"/>
            </a:endParaRPr>
          </a:p>
        </p:txBody>
      </p:sp>
      <p:sp>
        <p:nvSpPr>
          <p:cNvPr id="47" name="TextBox 46">
            <a:extLst>
              <a:ext uri="{FF2B5EF4-FFF2-40B4-BE49-F238E27FC236}">
                <a16:creationId xmlns:a16="http://schemas.microsoft.com/office/drawing/2014/main" id="{3F5E7713-601D-43FA-BA72-6EBB8DBF78DD}"/>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
        <p:nvSpPr>
          <p:cNvPr id="48" name="Title 47">
            <a:extLst>
              <a:ext uri="{FF2B5EF4-FFF2-40B4-BE49-F238E27FC236}">
                <a16:creationId xmlns:a16="http://schemas.microsoft.com/office/drawing/2014/main" id="{EA13D64C-4AF1-4168-8497-9613F49C473A}"/>
              </a:ext>
            </a:extLst>
          </p:cNvPr>
          <p:cNvSpPr>
            <a:spLocks noGrp="1"/>
          </p:cNvSpPr>
          <p:nvPr>
            <p:ph type="title"/>
          </p:nvPr>
        </p:nvSpPr>
        <p:spPr>
          <a:xfrm>
            <a:off x="756385" y="124129"/>
            <a:ext cx="9490513" cy="1355436"/>
          </a:xfrm>
        </p:spPr>
        <p:txBody>
          <a:bodyPr vert="horz" wrap="square" lIns="0" tIns="9525" rIns="0" bIns="0" rtlCol="0" anchor="ctr">
            <a:spAutoFit/>
          </a:bodyPr>
          <a:lstStyle/>
          <a:p>
            <a:pPr marL="12700" marR="5080">
              <a:lnSpc>
                <a:spcPct val="100699"/>
              </a:lnSpc>
              <a:spcBef>
                <a:spcPts val="75"/>
              </a:spcBef>
            </a:pPr>
            <a:r>
              <a:rPr lang="en-US" spc="-120" dirty="0"/>
              <a:t>If not recurrence, then what? </a:t>
            </a:r>
            <a:br>
              <a:rPr lang="en-US" spc="-120" dirty="0"/>
            </a:br>
            <a:r>
              <a:rPr lang="en-US" spc="-120" dirty="0"/>
              <a:t>How about word windows?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39FABB-9966-430E-895A-BA8204CAD492}"/>
              </a:ext>
            </a:extLst>
          </p:cNvPr>
          <p:cNvGrpSpPr/>
          <p:nvPr/>
        </p:nvGrpSpPr>
        <p:grpSpPr>
          <a:xfrm>
            <a:off x="1031863" y="1745672"/>
            <a:ext cx="8428862" cy="4142803"/>
            <a:chOff x="1937385" y="1665773"/>
            <a:chExt cx="8428862" cy="4142803"/>
          </a:xfrm>
        </p:grpSpPr>
        <p:sp>
          <p:nvSpPr>
            <p:cNvPr id="3" name="object 3"/>
            <p:cNvSpPr txBox="1"/>
            <p:nvPr/>
          </p:nvSpPr>
          <p:spPr>
            <a:xfrm>
              <a:off x="1937385" y="1665773"/>
              <a:ext cx="7279958" cy="1312378"/>
            </a:xfrm>
            <a:prstGeom prst="rect">
              <a:avLst/>
            </a:prstGeom>
          </p:spPr>
          <p:txBody>
            <a:bodyPr vert="horz" wrap="square" lIns="0" tIns="72866" rIns="0" bIns="0" rtlCol="0">
              <a:spAutoFit/>
            </a:bodyPr>
            <a:lstStyle/>
            <a:p>
              <a:pPr marL="266700" indent="-257175">
                <a:spcBef>
                  <a:spcPts val="574"/>
                </a:spcBef>
                <a:buClr>
                  <a:srgbClr val="8B1515"/>
                </a:buClr>
                <a:buFont typeface="Times New Roman"/>
                <a:buChar char="•"/>
                <a:tabLst>
                  <a:tab pos="266224" algn="l"/>
                  <a:tab pos="266700" algn="l"/>
                </a:tabLst>
              </a:pPr>
              <a:r>
                <a:rPr sz="1875" b="1" spc="8" dirty="0">
                  <a:latin typeface="Calibri"/>
                  <a:cs typeface="Calibri"/>
                </a:rPr>
                <a:t>Word window</a:t>
              </a:r>
              <a:r>
                <a:rPr sz="1875" b="1" spc="23" dirty="0">
                  <a:latin typeface="Calibri"/>
                  <a:cs typeface="Calibri"/>
                </a:rPr>
                <a:t> </a:t>
              </a:r>
              <a:r>
                <a:rPr sz="1875" b="1" spc="8" dirty="0">
                  <a:latin typeface="Calibri"/>
                  <a:cs typeface="Calibri"/>
                </a:rPr>
                <a:t>models</a:t>
              </a:r>
              <a:r>
                <a:rPr sz="1875" b="1" spc="4" dirty="0">
                  <a:latin typeface="Calibri"/>
                  <a:cs typeface="Calibri"/>
                </a:rPr>
                <a:t> </a:t>
              </a:r>
              <a:r>
                <a:rPr sz="1875" b="1" spc="8" dirty="0">
                  <a:latin typeface="Calibri"/>
                  <a:cs typeface="Calibri"/>
                </a:rPr>
                <a:t>aggregate</a:t>
              </a:r>
              <a:r>
                <a:rPr sz="1875" b="1" spc="15" dirty="0">
                  <a:latin typeface="Calibri"/>
                  <a:cs typeface="Calibri"/>
                </a:rPr>
                <a:t> </a:t>
              </a:r>
              <a:r>
                <a:rPr sz="1875" b="1" spc="8" dirty="0">
                  <a:latin typeface="Calibri"/>
                  <a:cs typeface="Calibri"/>
                </a:rPr>
                <a:t>local</a:t>
              </a:r>
              <a:r>
                <a:rPr sz="1875" b="1" spc="15" dirty="0">
                  <a:latin typeface="Calibri"/>
                  <a:cs typeface="Calibri"/>
                </a:rPr>
                <a:t> </a:t>
              </a:r>
              <a:r>
                <a:rPr sz="1875" b="1" spc="4" dirty="0">
                  <a:latin typeface="Calibri"/>
                  <a:cs typeface="Calibri"/>
                </a:rPr>
                <a:t>contexts</a:t>
              </a:r>
              <a:endParaRPr sz="1875" dirty="0">
                <a:latin typeface="Calibri"/>
                <a:cs typeface="Calibri"/>
              </a:endParaRPr>
            </a:p>
            <a:p>
              <a:pPr marL="266700" indent="-257175">
                <a:spcBef>
                  <a:spcPts val="439"/>
                </a:spcBef>
                <a:buClr>
                  <a:srgbClr val="8B1515"/>
                </a:buClr>
                <a:buFont typeface="Times New Roman"/>
                <a:buChar char="•"/>
                <a:tabLst>
                  <a:tab pos="266224" algn="l"/>
                  <a:tab pos="266700" algn="l"/>
                </a:tabLst>
              </a:pPr>
              <a:r>
                <a:rPr sz="1725" dirty="0">
                  <a:latin typeface="Calibri"/>
                  <a:cs typeface="Calibri"/>
                </a:rPr>
                <a:t>What</a:t>
              </a:r>
              <a:r>
                <a:rPr sz="1725" spc="4" dirty="0">
                  <a:latin typeface="Calibri"/>
                  <a:cs typeface="Calibri"/>
                </a:rPr>
                <a:t> </a:t>
              </a:r>
              <a:r>
                <a:rPr sz="1725" dirty="0">
                  <a:latin typeface="Calibri"/>
                  <a:cs typeface="Calibri"/>
                </a:rPr>
                <a:t>about </a:t>
              </a:r>
              <a:r>
                <a:rPr sz="1725" spc="-4" dirty="0">
                  <a:latin typeface="Calibri"/>
                  <a:cs typeface="Calibri"/>
                </a:rPr>
                <a:t>long-distance</a:t>
              </a:r>
              <a:r>
                <a:rPr sz="1725" dirty="0">
                  <a:latin typeface="Calibri"/>
                  <a:cs typeface="Calibri"/>
                </a:rPr>
                <a:t> </a:t>
              </a:r>
              <a:r>
                <a:rPr sz="1725" spc="-4" dirty="0">
                  <a:latin typeface="Calibri"/>
                  <a:cs typeface="Calibri"/>
                </a:rPr>
                <a:t>dependencies?</a:t>
              </a:r>
              <a:endParaRPr sz="1725" dirty="0">
                <a:latin typeface="Calibri"/>
                <a:cs typeface="Calibri"/>
              </a:endParaRPr>
            </a:p>
            <a:p>
              <a:pPr marL="523875" lvl="1" indent="-171450">
                <a:spcBef>
                  <a:spcPts val="413"/>
                </a:spcBef>
                <a:buClr>
                  <a:srgbClr val="007B92"/>
                </a:buClr>
                <a:buFont typeface="Times New Roman"/>
                <a:buChar char="•"/>
                <a:tabLst>
                  <a:tab pos="523875" algn="l"/>
                </a:tabLst>
              </a:pPr>
              <a:r>
                <a:rPr sz="1725" spc="-4" dirty="0">
                  <a:latin typeface="Calibri"/>
                  <a:cs typeface="Calibri"/>
                </a:rPr>
                <a:t>Stacking</a:t>
              </a:r>
              <a:r>
                <a:rPr sz="1725" spc="15" dirty="0">
                  <a:latin typeface="Calibri"/>
                  <a:cs typeface="Calibri"/>
                </a:rPr>
                <a:t> </a:t>
              </a:r>
              <a:r>
                <a:rPr sz="1725" dirty="0">
                  <a:latin typeface="Calibri"/>
                  <a:cs typeface="Calibri"/>
                </a:rPr>
                <a:t>word window layers</a:t>
              </a:r>
              <a:r>
                <a:rPr sz="1725" spc="-15" dirty="0">
                  <a:latin typeface="Calibri"/>
                  <a:cs typeface="Calibri"/>
                </a:rPr>
                <a:t> </a:t>
              </a:r>
              <a:r>
                <a:rPr sz="1725" dirty="0">
                  <a:latin typeface="Calibri"/>
                  <a:cs typeface="Calibri"/>
                </a:rPr>
                <a:t>allows interaction</a:t>
              </a:r>
              <a:r>
                <a:rPr sz="1725" spc="4" dirty="0">
                  <a:latin typeface="Calibri"/>
                  <a:cs typeface="Calibri"/>
                </a:rPr>
                <a:t> </a:t>
              </a:r>
              <a:r>
                <a:rPr sz="1725" dirty="0">
                  <a:latin typeface="Calibri"/>
                  <a:cs typeface="Calibri"/>
                </a:rPr>
                <a:t>between</a:t>
              </a:r>
              <a:r>
                <a:rPr sz="1725" spc="4" dirty="0">
                  <a:latin typeface="Calibri"/>
                  <a:cs typeface="Calibri"/>
                </a:rPr>
                <a:t> </a:t>
              </a:r>
              <a:r>
                <a:rPr sz="1725" spc="-4" dirty="0">
                  <a:latin typeface="Calibri"/>
                  <a:cs typeface="Calibri"/>
                </a:rPr>
                <a:t>farther</a:t>
              </a:r>
              <a:r>
                <a:rPr sz="1725" dirty="0">
                  <a:latin typeface="Calibri"/>
                  <a:cs typeface="Calibri"/>
                </a:rPr>
                <a:t> </a:t>
              </a:r>
              <a:r>
                <a:rPr sz="1725" spc="-4" dirty="0">
                  <a:latin typeface="Calibri"/>
                  <a:cs typeface="Calibri"/>
                </a:rPr>
                <a:t>words</a:t>
              </a:r>
              <a:endParaRPr sz="1725" dirty="0">
                <a:latin typeface="Calibri"/>
                <a:cs typeface="Calibri"/>
              </a:endParaRPr>
            </a:p>
            <a:p>
              <a:pPr marL="523875" lvl="1" indent="-171450">
                <a:spcBef>
                  <a:spcPts val="413"/>
                </a:spcBef>
                <a:buClr>
                  <a:srgbClr val="007B92"/>
                </a:buClr>
                <a:buFont typeface="Times New Roman"/>
                <a:buChar char="•"/>
                <a:tabLst>
                  <a:tab pos="523875" algn="l"/>
                </a:tabLst>
              </a:pPr>
              <a:r>
                <a:rPr sz="1725" spc="-4" dirty="0">
                  <a:latin typeface="Calibri"/>
                  <a:cs typeface="Calibri"/>
                </a:rPr>
                <a:t>But</a:t>
              </a:r>
              <a:r>
                <a:rPr sz="1725" spc="15" dirty="0">
                  <a:latin typeface="Calibri"/>
                  <a:cs typeface="Calibri"/>
                </a:rPr>
                <a:t> </a:t>
              </a:r>
              <a:r>
                <a:rPr sz="1725" dirty="0">
                  <a:latin typeface="Calibri"/>
                  <a:cs typeface="Calibri"/>
                </a:rPr>
                <a:t>if</a:t>
              </a:r>
              <a:r>
                <a:rPr sz="1725" spc="8" dirty="0">
                  <a:latin typeface="Calibri"/>
                  <a:cs typeface="Calibri"/>
                </a:rPr>
                <a:t> </a:t>
              </a:r>
              <a:r>
                <a:rPr sz="1725" spc="-4" dirty="0">
                  <a:latin typeface="Calibri"/>
                  <a:cs typeface="Calibri"/>
                </a:rPr>
                <a:t>your</a:t>
              </a:r>
              <a:r>
                <a:rPr sz="1725" spc="8" dirty="0">
                  <a:latin typeface="Calibri"/>
                  <a:cs typeface="Calibri"/>
                </a:rPr>
                <a:t> </a:t>
              </a:r>
              <a:r>
                <a:rPr sz="1725" spc="-4" dirty="0">
                  <a:latin typeface="Calibri"/>
                  <a:cs typeface="Calibri"/>
                </a:rPr>
                <a:t>sequences</a:t>
              </a:r>
              <a:r>
                <a:rPr sz="1725" spc="8" dirty="0">
                  <a:latin typeface="Calibri"/>
                  <a:cs typeface="Calibri"/>
                </a:rPr>
                <a:t> </a:t>
              </a:r>
              <a:r>
                <a:rPr sz="1725" dirty="0">
                  <a:latin typeface="Calibri"/>
                  <a:cs typeface="Calibri"/>
                </a:rPr>
                <a:t>are </a:t>
              </a:r>
              <a:r>
                <a:rPr sz="1725" spc="-4" dirty="0">
                  <a:latin typeface="Calibri"/>
                  <a:cs typeface="Calibri"/>
                </a:rPr>
                <a:t>too</a:t>
              </a:r>
              <a:r>
                <a:rPr sz="1725" spc="19" dirty="0">
                  <a:latin typeface="Calibri"/>
                  <a:cs typeface="Calibri"/>
                </a:rPr>
                <a:t> </a:t>
              </a:r>
              <a:r>
                <a:rPr sz="1725" spc="-4" dirty="0">
                  <a:latin typeface="Calibri"/>
                  <a:cs typeface="Calibri"/>
                </a:rPr>
                <a:t>long,</a:t>
              </a:r>
              <a:r>
                <a:rPr sz="1725" spc="8" dirty="0">
                  <a:latin typeface="Calibri"/>
                  <a:cs typeface="Calibri"/>
                </a:rPr>
                <a:t> </a:t>
              </a:r>
              <a:r>
                <a:rPr sz="1725" dirty="0">
                  <a:latin typeface="Calibri"/>
                  <a:cs typeface="Calibri"/>
                </a:rPr>
                <a:t>you’ll</a:t>
              </a:r>
              <a:r>
                <a:rPr sz="1725" spc="-8" dirty="0">
                  <a:latin typeface="Calibri"/>
                  <a:cs typeface="Calibri"/>
                </a:rPr>
                <a:t> </a:t>
              </a:r>
              <a:r>
                <a:rPr sz="1725" spc="-4" dirty="0">
                  <a:latin typeface="Calibri"/>
                  <a:cs typeface="Calibri"/>
                </a:rPr>
                <a:t>just</a:t>
              </a:r>
              <a:r>
                <a:rPr sz="1725" spc="19" dirty="0">
                  <a:latin typeface="Calibri"/>
                  <a:cs typeface="Calibri"/>
                </a:rPr>
                <a:t> </a:t>
              </a:r>
              <a:r>
                <a:rPr sz="1725" spc="-4" dirty="0">
                  <a:latin typeface="Calibri"/>
                  <a:cs typeface="Calibri"/>
                </a:rPr>
                <a:t>ignore</a:t>
              </a:r>
              <a:r>
                <a:rPr sz="1725" spc="4" dirty="0">
                  <a:latin typeface="Calibri"/>
                  <a:cs typeface="Calibri"/>
                </a:rPr>
                <a:t> </a:t>
              </a:r>
              <a:r>
                <a:rPr sz="1725" spc="-4" dirty="0">
                  <a:latin typeface="Calibri"/>
                  <a:cs typeface="Calibri"/>
                </a:rPr>
                <a:t>long-distance</a:t>
              </a:r>
              <a:r>
                <a:rPr sz="1725" spc="11" dirty="0">
                  <a:latin typeface="Calibri"/>
                  <a:cs typeface="Calibri"/>
                </a:rPr>
                <a:t> </a:t>
              </a:r>
              <a:r>
                <a:rPr sz="1725" dirty="0">
                  <a:latin typeface="Calibri"/>
                  <a:cs typeface="Calibri"/>
                </a:rPr>
                <a:t>context</a:t>
              </a:r>
            </a:p>
          </p:txBody>
        </p:sp>
        <p:sp>
          <p:nvSpPr>
            <p:cNvPr id="4" name="object 4"/>
            <p:cNvSpPr txBox="1"/>
            <p:nvPr/>
          </p:nvSpPr>
          <p:spPr>
            <a:xfrm>
              <a:off x="8446007" y="3618738"/>
              <a:ext cx="1920240" cy="859210"/>
            </a:xfrm>
            <a:prstGeom prst="rect">
              <a:avLst/>
            </a:prstGeom>
            <a:ln w="9525">
              <a:solidFill>
                <a:srgbClr val="600058"/>
              </a:solidFill>
            </a:ln>
          </p:spPr>
          <p:txBody>
            <a:bodyPr vert="horz" wrap="square" lIns="0" tIns="0" rIns="0" bIns="0" rtlCol="0">
              <a:spAutoFit/>
            </a:bodyPr>
            <a:lstStyle/>
            <a:p>
              <a:pPr marL="60960">
                <a:lnSpc>
                  <a:spcPts val="2205"/>
                </a:lnSpc>
              </a:pPr>
              <a:r>
                <a:rPr sz="1875" spc="11" dirty="0">
                  <a:solidFill>
                    <a:srgbClr val="600058"/>
                  </a:solidFill>
                  <a:latin typeface="Calibri"/>
                  <a:cs typeface="Calibri"/>
                </a:rPr>
                <a:t>Red</a:t>
              </a:r>
              <a:r>
                <a:rPr sz="1875" spc="-23" dirty="0">
                  <a:solidFill>
                    <a:srgbClr val="600058"/>
                  </a:solidFill>
                  <a:latin typeface="Calibri"/>
                  <a:cs typeface="Calibri"/>
                </a:rPr>
                <a:t> </a:t>
              </a:r>
              <a:r>
                <a:rPr sz="1875" spc="8" dirty="0">
                  <a:solidFill>
                    <a:srgbClr val="600058"/>
                  </a:solidFill>
                  <a:latin typeface="Calibri"/>
                  <a:cs typeface="Calibri"/>
                </a:rPr>
                <a:t>states</a:t>
              </a:r>
              <a:endParaRPr sz="1875">
                <a:latin typeface="Calibri"/>
                <a:cs typeface="Calibri"/>
              </a:endParaRPr>
            </a:p>
            <a:p>
              <a:pPr marL="60960">
                <a:spcBef>
                  <a:spcPts val="34"/>
                </a:spcBef>
              </a:pPr>
              <a:r>
                <a:rPr sz="1875" spc="8" dirty="0">
                  <a:solidFill>
                    <a:srgbClr val="600058"/>
                  </a:solidFill>
                  <a:latin typeface="Calibri"/>
                  <a:cs typeface="Calibri"/>
                </a:rPr>
                <a:t>indicate</a:t>
              </a:r>
              <a:r>
                <a:rPr sz="1875" spc="-30" dirty="0">
                  <a:solidFill>
                    <a:srgbClr val="600058"/>
                  </a:solidFill>
                  <a:latin typeface="Calibri"/>
                  <a:cs typeface="Calibri"/>
                </a:rPr>
                <a:t> </a:t>
              </a:r>
              <a:r>
                <a:rPr sz="1875" spc="11" dirty="0">
                  <a:solidFill>
                    <a:srgbClr val="600058"/>
                  </a:solidFill>
                  <a:latin typeface="Calibri"/>
                  <a:cs typeface="Calibri"/>
                </a:rPr>
                <a:t>those</a:t>
              </a:r>
              <a:endParaRPr sz="1875">
                <a:latin typeface="Calibri"/>
                <a:cs typeface="Calibri"/>
              </a:endParaRPr>
            </a:p>
            <a:p>
              <a:pPr marL="60960">
                <a:spcBef>
                  <a:spcPts val="30"/>
                </a:spcBef>
              </a:pPr>
              <a:r>
                <a:rPr sz="1875" spc="4" dirty="0">
                  <a:solidFill>
                    <a:srgbClr val="600058"/>
                  </a:solidFill>
                  <a:latin typeface="Calibri"/>
                  <a:cs typeface="Calibri"/>
                </a:rPr>
                <a:t>“visible”</a:t>
              </a:r>
              <a:r>
                <a:rPr sz="1875" spc="-26" dirty="0">
                  <a:solidFill>
                    <a:srgbClr val="600058"/>
                  </a:solidFill>
                  <a:latin typeface="Calibri"/>
                  <a:cs typeface="Calibri"/>
                </a:rPr>
                <a:t> </a:t>
              </a:r>
              <a:r>
                <a:rPr sz="1875" spc="8" dirty="0">
                  <a:solidFill>
                    <a:srgbClr val="600058"/>
                  </a:solidFill>
                  <a:latin typeface="Calibri"/>
                  <a:cs typeface="Calibri"/>
                </a:rPr>
                <a:t>to </a:t>
              </a:r>
              <a:r>
                <a:rPr sz="1875" spc="4" dirty="0">
                  <a:solidFill>
                    <a:srgbClr val="600058"/>
                  </a:solidFill>
                  <a:latin typeface="Calibri"/>
                  <a:cs typeface="Calibri"/>
                </a:rPr>
                <a:t>h</a:t>
              </a:r>
              <a:r>
                <a:rPr sz="1913" spc="5" baseline="-19607" dirty="0">
                  <a:solidFill>
                    <a:srgbClr val="600058"/>
                  </a:solidFill>
                  <a:latin typeface="Calibri"/>
                  <a:cs typeface="Calibri"/>
                </a:rPr>
                <a:t>k</a:t>
              </a:r>
              <a:endParaRPr sz="1913" baseline="-19607">
                <a:latin typeface="Calibri"/>
                <a:cs typeface="Calibri"/>
              </a:endParaRPr>
            </a:p>
          </p:txBody>
        </p:sp>
        <p:grpSp>
          <p:nvGrpSpPr>
            <p:cNvPr id="5" name="object 5"/>
            <p:cNvGrpSpPr/>
            <p:nvPr/>
          </p:nvGrpSpPr>
          <p:grpSpPr>
            <a:xfrm>
              <a:off x="4779265" y="3626739"/>
              <a:ext cx="2374583" cy="1279208"/>
              <a:chOff x="4340352" y="3692652"/>
              <a:chExt cx="3166110" cy="1705610"/>
            </a:xfrm>
          </p:grpSpPr>
          <p:sp>
            <p:nvSpPr>
              <p:cNvPr id="6" name="object 6"/>
              <p:cNvSpPr/>
              <p:nvPr/>
            </p:nvSpPr>
            <p:spPr>
              <a:xfrm>
                <a:off x="4340352" y="4357116"/>
                <a:ext cx="251460" cy="368935"/>
              </a:xfrm>
              <a:custGeom>
                <a:avLst/>
                <a:gdLst/>
                <a:ahLst/>
                <a:cxnLst/>
                <a:rect l="l" t="t" r="r" b="b"/>
                <a:pathLst>
                  <a:path w="251460" h="368935">
                    <a:moveTo>
                      <a:pt x="251460" y="0"/>
                    </a:moveTo>
                    <a:lnTo>
                      <a:pt x="0" y="0"/>
                    </a:lnTo>
                    <a:lnTo>
                      <a:pt x="0" y="368807"/>
                    </a:lnTo>
                    <a:lnTo>
                      <a:pt x="251460" y="368807"/>
                    </a:lnTo>
                    <a:lnTo>
                      <a:pt x="251460" y="0"/>
                    </a:lnTo>
                    <a:close/>
                  </a:path>
                </a:pathLst>
              </a:custGeom>
              <a:solidFill>
                <a:srgbClr val="007B92"/>
              </a:solidFill>
            </p:spPr>
            <p:txBody>
              <a:bodyPr wrap="square" lIns="0" tIns="0" rIns="0" bIns="0" rtlCol="0"/>
              <a:lstStyle/>
              <a:p>
                <a:endParaRPr sz="1350"/>
              </a:p>
            </p:txBody>
          </p:sp>
          <p:sp>
            <p:nvSpPr>
              <p:cNvPr id="7" name="object 7"/>
              <p:cNvSpPr/>
              <p:nvPr/>
            </p:nvSpPr>
            <p:spPr>
              <a:xfrm>
                <a:off x="4340352" y="5029200"/>
                <a:ext cx="251460" cy="368935"/>
              </a:xfrm>
              <a:custGeom>
                <a:avLst/>
                <a:gdLst/>
                <a:ahLst/>
                <a:cxnLst/>
                <a:rect l="l" t="t" r="r" b="b"/>
                <a:pathLst>
                  <a:path w="251460" h="368935">
                    <a:moveTo>
                      <a:pt x="251460" y="0"/>
                    </a:moveTo>
                    <a:lnTo>
                      <a:pt x="0" y="0"/>
                    </a:lnTo>
                    <a:lnTo>
                      <a:pt x="0" y="368808"/>
                    </a:lnTo>
                    <a:lnTo>
                      <a:pt x="251460" y="368808"/>
                    </a:lnTo>
                    <a:lnTo>
                      <a:pt x="251460" y="0"/>
                    </a:lnTo>
                    <a:close/>
                  </a:path>
                </a:pathLst>
              </a:custGeom>
              <a:solidFill>
                <a:srgbClr val="8B1515"/>
              </a:solidFill>
            </p:spPr>
            <p:txBody>
              <a:bodyPr wrap="square" lIns="0" tIns="0" rIns="0" bIns="0" rtlCol="0"/>
              <a:lstStyle/>
              <a:p>
                <a:endParaRPr sz="1350"/>
              </a:p>
            </p:txBody>
          </p:sp>
          <p:sp>
            <p:nvSpPr>
              <p:cNvPr id="8" name="object 8"/>
              <p:cNvSpPr/>
              <p:nvPr/>
            </p:nvSpPr>
            <p:spPr>
              <a:xfrm>
                <a:off x="4824984" y="4357116"/>
                <a:ext cx="251460" cy="368935"/>
              </a:xfrm>
              <a:custGeom>
                <a:avLst/>
                <a:gdLst/>
                <a:ahLst/>
                <a:cxnLst/>
                <a:rect l="l" t="t" r="r" b="b"/>
                <a:pathLst>
                  <a:path w="251460" h="368935">
                    <a:moveTo>
                      <a:pt x="251460" y="0"/>
                    </a:moveTo>
                    <a:lnTo>
                      <a:pt x="0" y="0"/>
                    </a:lnTo>
                    <a:lnTo>
                      <a:pt x="0" y="368807"/>
                    </a:lnTo>
                    <a:lnTo>
                      <a:pt x="251460" y="368807"/>
                    </a:lnTo>
                    <a:lnTo>
                      <a:pt x="251460" y="0"/>
                    </a:lnTo>
                    <a:close/>
                  </a:path>
                </a:pathLst>
              </a:custGeom>
              <a:solidFill>
                <a:srgbClr val="007B92"/>
              </a:solidFill>
            </p:spPr>
            <p:txBody>
              <a:bodyPr wrap="square" lIns="0" tIns="0" rIns="0" bIns="0" rtlCol="0"/>
              <a:lstStyle/>
              <a:p>
                <a:endParaRPr sz="1350"/>
              </a:p>
            </p:txBody>
          </p:sp>
          <p:sp>
            <p:nvSpPr>
              <p:cNvPr id="9" name="object 9"/>
              <p:cNvSpPr/>
              <p:nvPr/>
            </p:nvSpPr>
            <p:spPr>
              <a:xfrm>
                <a:off x="4824984" y="4357116"/>
                <a:ext cx="1706880" cy="1041400"/>
              </a:xfrm>
              <a:custGeom>
                <a:avLst/>
                <a:gdLst/>
                <a:ahLst/>
                <a:cxnLst/>
                <a:rect l="l" t="t" r="r" b="b"/>
                <a:pathLst>
                  <a:path w="1706879" h="1041400">
                    <a:moveTo>
                      <a:pt x="251460" y="672084"/>
                    </a:moveTo>
                    <a:lnTo>
                      <a:pt x="0" y="672084"/>
                    </a:lnTo>
                    <a:lnTo>
                      <a:pt x="0" y="1040892"/>
                    </a:lnTo>
                    <a:lnTo>
                      <a:pt x="251460" y="1040892"/>
                    </a:lnTo>
                    <a:lnTo>
                      <a:pt x="251460" y="672084"/>
                    </a:lnTo>
                    <a:close/>
                  </a:path>
                  <a:path w="1706879" h="1041400">
                    <a:moveTo>
                      <a:pt x="736092" y="672084"/>
                    </a:moveTo>
                    <a:lnTo>
                      <a:pt x="484632" y="672084"/>
                    </a:lnTo>
                    <a:lnTo>
                      <a:pt x="484632" y="1040892"/>
                    </a:lnTo>
                    <a:lnTo>
                      <a:pt x="736092" y="1040892"/>
                    </a:lnTo>
                    <a:lnTo>
                      <a:pt x="736092" y="672084"/>
                    </a:lnTo>
                    <a:close/>
                  </a:path>
                  <a:path w="1706879" h="1041400">
                    <a:moveTo>
                      <a:pt x="736092" y="0"/>
                    </a:moveTo>
                    <a:lnTo>
                      <a:pt x="484632" y="0"/>
                    </a:lnTo>
                    <a:lnTo>
                      <a:pt x="484632" y="368808"/>
                    </a:lnTo>
                    <a:lnTo>
                      <a:pt x="736092" y="368808"/>
                    </a:lnTo>
                    <a:lnTo>
                      <a:pt x="736092" y="0"/>
                    </a:lnTo>
                    <a:close/>
                  </a:path>
                  <a:path w="1706879" h="1041400">
                    <a:moveTo>
                      <a:pt x="1220724" y="672084"/>
                    </a:moveTo>
                    <a:lnTo>
                      <a:pt x="969264" y="672084"/>
                    </a:lnTo>
                    <a:lnTo>
                      <a:pt x="969264" y="1040892"/>
                    </a:lnTo>
                    <a:lnTo>
                      <a:pt x="1220724" y="1040892"/>
                    </a:lnTo>
                    <a:lnTo>
                      <a:pt x="1220724" y="672084"/>
                    </a:lnTo>
                    <a:close/>
                  </a:path>
                  <a:path w="1706879" h="1041400">
                    <a:moveTo>
                      <a:pt x="1220724" y="0"/>
                    </a:moveTo>
                    <a:lnTo>
                      <a:pt x="969264" y="0"/>
                    </a:lnTo>
                    <a:lnTo>
                      <a:pt x="969264" y="368808"/>
                    </a:lnTo>
                    <a:lnTo>
                      <a:pt x="1220724" y="368808"/>
                    </a:lnTo>
                    <a:lnTo>
                      <a:pt x="1220724" y="0"/>
                    </a:lnTo>
                    <a:close/>
                  </a:path>
                  <a:path w="1706879" h="1041400">
                    <a:moveTo>
                      <a:pt x="1706867" y="672084"/>
                    </a:moveTo>
                    <a:lnTo>
                      <a:pt x="1453896" y="672084"/>
                    </a:lnTo>
                    <a:lnTo>
                      <a:pt x="1453896" y="1040892"/>
                    </a:lnTo>
                    <a:lnTo>
                      <a:pt x="1706867" y="1040892"/>
                    </a:lnTo>
                    <a:lnTo>
                      <a:pt x="1706867" y="672084"/>
                    </a:lnTo>
                    <a:close/>
                  </a:path>
                  <a:path w="1706879" h="1041400">
                    <a:moveTo>
                      <a:pt x="1706867" y="0"/>
                    </a:moveTo>
                    <a:lnTo>
                      <a:pt x="1453896" y="0"/>
                    </a:lnTo>
                    <a:lnTo>
                      <a:pt x="1453896" y="368808"/>
                    </a:lnTo>
                    <a:lnTo>
                      <a:pt x="1706867" y="368808"/>
                    </a:lnTo>
                    <a:lnTo>
                      <a:pt x="1706867" y="0"/>
                    </a:lnTo>
                    <a:close/>
                  </a:path>
                </a:pathLst>
              </a:custGeom>
              <a:solidFill>
                <a:srgbClr val="8B1515"/>
              </a:solidFill>
            </p:spPr>
            <p:txBody>
              <a:bodyPr wrap="square" lIns="0" tIns="0" rIns="0" bIns="0" rtlCol="0"/>
              <a:lstStyle/>
              <a:p>
                <a:endParaRPr sz="1350"/>
              </a:p>
            </p:txBody>
          </p:sp>
          <p:sp>
            <p:nvSpPr>
              <p:cNvPr id="10" name="object 10"/>
              <p:cNvSpPr/>
              <p:nvPr/>
            </p:nvSpPr>
            <p:spPr>
              <a:xfrm>
                <a:off x="4363212" y="4725924"/>
                <a:ext cx="2194560" cy="303530"/>
              </a:xfrm>
              <a:custGeom>
                <a:avLst/>
                <a:gdLst/>
                <a:ahLst/>
                <a:cxnLst/>
                <a:rect l="l" t="t" r="r" b="b"/>
                <a:pathLst>
                  <a:path w="2194559" h="303529">
                    <a:moveTo>
                      <a:pt x="1755648" y="0"/>
                    </a:moveTo>
                    <a:lnTo>
                      <a:pt x="438912" y="0"/>
                    </a:lnTo>
                    <a:lnTo>
                      <a:pt x="0" y="303275"/>
                    </a:lnTo>
                    <a:lnTo>
                      <a:pt x="2194560" y="303275"/>
                    </a:lnTo>
                    <a:lnTo>
                      <a:pt x="1755648" y="0"/>
                    </a:lnTo>
                    <a:close/>
                  </a:path>
                </a:pathLst>
              </a:custGeom>
              <a:solidFill>
                <a:srgbClr val="FFACF8"/>
              </a:solidFill>
            </p:spPr>
            <p:txBody>
              <a:bodyPr wrap="square" lIns="0" tIns="0" rIns="0" bIns="0" rtlCol="0"/>
              <a:lstStyle/>
              <a:p>
                <a:endParaRPr sz="1350"/>
              </a:p>
            </p:txBody>
          </p:sp>
          <p:sp>
            <p:nvSpPr>
              <p:cNvPr id="11" name="object 11"/>
              <p:cNvSpPr/>
              <p:nvPr/>
            </p:nvSpPr>
            <p:spPr>
              <a:xfrm>
                <a:off x="4363212" y="4725924"/>
                <a:ext cx="2194560" cy="303530"/>
              </a:xfrm>
              <a:custGeom>
                <a:avLst/>
                <a:gdLst/>
                <a:ahLst/>
                <a:cxnLst/>
                <a:rect l="l" t="t" r="r" b="b"/>
                <a:pathLst>
                  <a:path w="2194559" h="303529">
                    <a:moveTo>
                      <a:pt x="0" y="303275"/>
                    </a:moveTo>
                    <a:lnTo>
                      <a:pt x="2194560" y="303275"/>
                    </a:lnTo>
                    <a:lnTo>
                      <a:pt x="1755648" y="0"/>
                    </a:lnTo>
                    <a:lnTo>
                      <a:pt x="438912" y="0"/>
                    </a:lnTo>
                    <a:lnTo>
                      <a:pt x="0" y="303275"/>
                    </a:lnTo>
                    <a:close/>
                  </a:path>
                </a:pathLst>
              </a:custGeom>
              <a:ln w="9525">
                <a:solidFill>
                  <a:srgbClr val="393A3D"/>
                </a:solidFill>
              </a:ln>
            </p:spPr>
            <p:txBody>
              <a:bodyPr wrap="square" lIns="0" tIns="0" rIns="0" bIns="0" rtlCol="0"/>
              <a:lstStyle/>
              <a:p>
                <a:endParaRPr sz="1350"/>
              </a:p>
            </p:txBody>
          </p:sp>
          <p:sp>
            <p:nvSpPr>
              <p:cNvPr id="12" name="object 12"/>
              <p:cNvSpPr/>
              <p:nvPr/>
            </p:nvSpPr>
            <p:spPr>
              <a:xfrm>
                <a:off x="6765036" y="4357116"/>
                <a:ext cx="736600" cy="368935"/>
              </a:xfrm>
              <a:custGeom>
                <a:avLst/>
                <a:gdLst/>
                <a:ahLst/>
                <a:cxnLst/>
                <a:rect l="l" t="t" r="r" b="b"/>
                <a:pathLst>
                  <a:path w="736600" h="368935">
                    <a:moveTo>
                      <a:pt x="251447" y="0"/>
                    </a:moveTo>
                    <a:lnTo>
                      <a:pt x="0" y="0"/>
                    </a:lnTo>
                    <a:lnTo>
                      <a:pt x="0" y="368808"/>
                    </a:lnTo>
                    <a:lnTo>
                      <a:pt x="251447" y="368808"/>
                    </a:lnTo>
                    <a:lnTo>
                      <a:pt x="251447" y="0"/>
                    </a:lnTo>
                    <a:close/>
                  </a:path>
                  <a:path w="736600" h="368935">
                    <a:moveTo>
                      <a:pt x="736092" y="0"/>
                    </a:moveTo>
                    <a:lnTo>
                      <a:pt x="484632" y="0"/>
                    </a:lnTo>
                    <a:lnTo>
                      <a:pt x="484632" y="368808"/>
                    </a:lnTo>
                    <a:lnTo>
                      <a:pt x="736092" y="368808"/>
                    </a:lnTo>
                    <a:lnTo>
                      <a:pt x="736092" y="0"/>
                    </a:lnTo>
                    <a:close/>
                  </a:path>
                </a:pathLst>
              </a:custGeom>
              <a:solidFill>
                <a:srgbClr val="8B1515"/>
              </a:solidFill>
            </p:spPr>
            <p:txBody>
              <a:bodyPr wrap="square" lIns="0" tIns="0" rIns="0" bIns="0" rtlCol="0"/>
              <a:lstStyle/>
              <a:p>
                <a:endParaRPr sz="1350"/>
              </a:p>
            </p:txBody>
          </p:sp>
          <p:sp>
            <p:nvSpPr>
              <p:cNvPr id="13" name="object 13"/>
              <p:cNvSpPr/>
              <p:nvPr/>
            </p:nvSpPr>
            <p:spPr>
              <a:xfrm>
                <a:off x="5309616" y="3692664"/>
                <a:ext cx="736600" cy="368935"/>
              </a:xfrm>
              <a:custGeom>
                <a:avLst/>
                <a:gdLst/>
                <a:ahLst/>
                <a:cxnLst/>
                <a:rect l="l" t="t" r="r" b="b"/>
                <a:pathLst>
                  <a:path w="736600" h="368935">
                    <a:moveTo>
                      <a:pt x="251460" y="0"/>
                    </a:moveTo>
                    <a:lnTo>
                      <a:pt x="0" y="0"/>
                    </a:lnTo>
                    <a:lnTo>
                      <a:pt x="0" y="368795"/>
                    </a:lnTo>
                    <a:lnTo>
                      <a:pt x="251460" y="368795"/>
                    </a:lnTo>
                    <a:lnTo>
                      <a:pt x="251460" y="0"/>
                    </a:lnTo>
                    <a:close/>
                  </a:path>
                  <a:path w="736600" h="368935">
                    <a:moveTo>
                      <a:pt x="736092" y="0"/>
                    </a:moveTo>
                    <a:lnTo>
                      <a:pt x="484632" y="0"/>
                    </a:lnTo>
                    <a:lnTo>
                      <a:pt x="484632" y="368795"/>
                    </a:lnTo>
                    <a:lnTo>
                      <a:pt x="736092" y="368795"/>
                    </a:lnTo>
                    <a:lnTo>
                      <a:pt x="736092" y="0"/>
                    </a:lnTo>
                    <a:close/>
                  </a:path>
                </a:pathLst>
              </a:custGeom>
              <a:solidFill>
                <a:srgbClr val="007B92"/>
              </a:solidFill>
            </p:spPr>
            <p:txBody>
              <a:bodyPr wrap="square" lIns="0" tIns="0" rIns="0" bIns="0" rtlCol="0"/>
              <a:lstStyle/>
              <a:p>
                <a:endParaRPr sz="1350"/>
              </a:p>
            </p:txBody>
          </p:sp>
          <p:sp>
            <p:nvSpPr>
              <p:cNvPr id="14" name="object 14"/>
              <p:cNvSpPr/>
              <p:nvPr/>
            </p:nvSpPr>
            <p:spPr>
              <a:xfrm>
                <a:off x="6278880" y="3692652"/>
                <a:ext cx="253365" cy="368935"/>
              </a:xfrm>
              <a:custGeom>
                <a:avLst/>
                <a:gdLst/>
                <a:ahLst/>
                <a:cxnLst/>
                <a:rect l="l" t="t" r="r" b="b"/>
                <a:pathLst>
                  <a:path w="253365" h="368935">
                    <a:moveTo>
                      <a:pt x="252983" y="0"/>
                    </a:moveTo>
                    <a:lnTo>
                      <a:pt x="0" y="0"/>
                    </a:lnTo>
                    <a:lnTo>
                      <a:pt x="0" y="368808"/>
                    </a:lnTo>
                    <a:lnTo>
                      <a:pt x="252983" y="368808"/>
                    </a:lnTo>
                    <a:lnTo>
                      <a:pt x="252983" y="0"/>
                    </a:lnTo>
                    <a:close/>
                  </a:path>
                </a:pathLst>
              </a:custGeom>
              <a:solidFill>
                <a:srgbClr val="8B1515"/>
              </a:solidFill>
            </p:spPr>
            <p:txBody>
              <a:bodyPr wrap="square" lIns="0" tIns="0" rIns="0" bIns="0" rtlCol="0"/>
              <a:lstStyle/>
              <a:p>
                <a:endParaRPr sz="1350"/>
              </a:p>
            </p:txBody>
          </p:sp>
          <p:sp>
            <p:nvSpPr>
              <p:cNvPr id="15" name="object 15"/>
              <p:cNvSpPr/>
              <p:nvPr/>
            </p:nvSpPr>
            <p:spPr>
              <a:xfrm>
                <a:off x="6765036" y="3692664"/>
                <a:ext cx="736600" cy="368935"/>
              </a:xfrm>
              <a:custGeom>
                <a:avLst/>
                <a:gdLst/>
                <a:ahLst/>
                <a:cxnLst/>
                <a:rect l="l" t="t" r="r" b="b"/>
                <a:pathLst>
                  <a:path w="736600" h="368935">
                    <a:moveTo>
                      <a:pt x="251447" y="0"/>
                    </a:moveTo>
                    <a:lnTo>
                      <a:pt x="0" y="0"/>
                    </a:lnTo>
                    <a:lnTo>
                      <a:pt x="0" y="368795"/>
                    </a:lnTo>
                    <a:lnTo>
                      <a:pt x="251447" y="368795"/>
                    </a:lnTo>
                    <a:lnTo>
                      <a:pt x="251447" y="0"/>
                    </a:lnTo>
                    <a:close/>
                  </a:path>
                  <a:path w="736600" h="368935">
                    <a:moveTo>
                      <a:pt x="736092" y="0"/>
                    </a:moveTo>
                    <a:lnTo>
                      <a:pt x="484632" y="0"/>
                    </a:lnTo>
                    <a:lnTo>
                      <a:pt x="484632" y="368795"/>
                    </a:lnTo>
                    <a:lnTo>
                      <a:pt x="736092" y="368795"/>
                    </a:lnTo>
                    <a:lnTo>
                      <a:pt x="736092" y="0"/>
                    </a:lnTo>
                    <a:close/>
                  </a:path>
                </a:pathLst>
              </a:custGeom>
              <a:solidFill>
                <a:srgbClr val="007B92"/>
              </a:solidFill>
            </p:spPr>
            <p:txBody>
              <a:bodyPr wrap="square" lIns="0" tIns="0" rIns="0" bIns="0" rtlCol="0"/>
              <a:lstStyle/>
              <a:p>
                <a:endParaRPr sz="1350"/>
              </a:p>
            </p:txBody>
          </p:sp>
          <p:sp>
            <p:nvSpPr>
              <p:cNvPr id="16" name="object 16"/>
              <p:cNvSpPr/>
              <p:nvPr/>
            </p:nvSpPr>
            <p:spPr>
              <a:xfrm>
                <a:off x="5306568" y="4053840"/>
                <a:ext cx="2194560" cy="302260"/>
              </a:xfrm>
              <a:custGeom>
                <a:avLst/>
                <a:gdLst/>
                <a:ahLst/>
                <a:cxnLst/>
                <a:rect l="l" t="t" r="r" b="b"/>
                <a:pathLst>
                  <a:path w="2194559" h="302260">
                    <a:moveTo>
                      <a:pt x="1755648" y="0"/>
                    </a:moveTo>
                    <a:lnTo>
                      <a:pt x="438912" y="0"/>
                    </a:lnTo>
                    <a:lnTo>
                      <a:pt x="0" y="301752"/>
                    </a:lnTo>
                    <a:lnTo>
                      <a:pt x="2194560" y="301752"/>
                    </a:lnTo>
                    <a:lnTo>
                      <a:pt x="1755648" y="0"/>
                    </a:lnTo>
                    <a:close/>
                  </a:path>
                </a:pathLst>
              </a:custGeom>
              <a:solidFill>
                <a:srgbClr val="FFACF8"/>
              </a:solidFill>
            </p:spPr>
            <p:txBody>
              <a:bodyPr wrap="square" lIns="0" tIns="0" rIns="0" bIns="0" rtlCol="0"/>
              <a:lstStyle/>
              <a:p>
                <a:endParaRPr sz="1350"/>
              </a:p>
            </p:txBody>
          </p:sp>
          <p:sp>
            <p:nvSpPr>
              <p:cNvPr id="17" name="object 17"/>
              <p:cNvSpPr/>
              <p:nvPr/>
            </p:nvSpPr>
            <p:spPr>
              <a:xfrm>
                <a:off x="5306568" y="4053840"/>
                <a:ext cx="2194560" cy="302260"/>
              </a:xfrm>
              <a:custGeom>
                <a:avLst/>
                <a:gdLst/>
                <a:ahLst/>
                <a:cxnLst/>
                <a:rect l="l" t="t" r="r" b="b"/>
                <a:pathLst>
                  <a:path w="2194559" h="302260">
                    <a:moveTo>
                      <a:pt x="0" y="301752"/>
                    </a:moveTo>
                    <a:lnTo>
                      <a:pt x="2194560" y="301752"/>
                    </a:lnTo>
                    <a:lnTo>
                      <a:pt x="1755648" y="0"/>
                    </a:lnTo>
                    <a:lnTo>
                      <a:pt x="438912" y="0"/>
                    </a:lnTo>
                    <a:lnTo>
                      <a:pt x="0" y="301752"/>
                    </a:lnTo>
                    <a:close/>
                  </a:path>
                </a:pathLst>
              </a:custGeom>
              <a:ln w="9525">
                <a:solidFill>
                  <a:srgbClr val="393A3D"/>
                </a:solidFill>
              </a:ln>
            </p:spPr>
            <p:txBody>
              <a:bodyPr wrap="square" lIns="0" tIns="0" rIns="0" bIns="0" rtlCol="0"/>
              <a:lstStyle/>
              <a:p>
                <a:endParaRPr sz="1350"/>
              </a:p>
            </p:txBody>
          </p:sp>
        </p:grpSp>
        <p:sp>
          <p:nvSpPr>
            <p:cNvPr id="18" name="object 18"/>
            <p:cNvSpPr txBox="1"/>
            <p:nvPr/>
          </p:nvSpPr>
          <p:spPr>
            <a:xfrm>
              <a:off x="2104263" y="4118457"/>
              <a:ext cx="1593056" cy="749276"/>
            </a:xfrm>
            <a:prstGeom prst="rect">
              <a:avLst/>
            </a:prstGeom>
          </p:spPr>
          <p:txBody>
            <a:bodyPr vert="horz" wrap="square" lIns="0" tIns="9049" rIns="0" bIns="0" rtlCol="0">
              <a:spAutoFit/>
            </a:bodyPr>
            <a:lstStyle/>
            <a:p>
              <a:pPr marL="409099" marR="3810" indent="-400050">
                <a:lnSpc>
                  <a:spcPct val="133500"/>
                </a:lnSpc>
                <a:spcBef>
                  <a:spcPts val="71"/>
                </a:spcBef>
              </a:pPr>
              <a:r>
                <a:rPr sz="1875" i="1" spc="8" dirty="0">
                  <a:latin typeface="Calibri"/>
                  <a:cs typeface="Calibri"/>
                </a:rPr>
                <a:t>window</a:t>
              </a:r>
              <a:r>
                <a:rPr sz="1875" i="1" spc="-23" dirty="0">
                  <a:latin typeface="Calibri"/>
                  <a:cs typeface="Calibri"/>
                </a:rPr>
                <a:t> </a:t>
              </a:r>
              <a:r>
                <a:rPr sz="1875" i="1" spc="4" dirty="0">
                  <a:latin typeface="Calibri"/>
                  <a:cs typeface="Calibri"/>
                </a:rPr>
                <a:t>(size=5) </a:t>
              </a:r>
              <a:r>
                <a:rPr sz="1875" i="1" spc="-413" dirty="0">
                  <a:latin typeface="Calibri"/>
                  <a:cs typeface="Calibri"/>
                </a:rPr>
                <a:t> </a:t>
              </a:r>
              <a:r>
                <a:rPr sz="1875" i="1" spc="8" dirty="0">
                  <a:latin typeface="Calibri"/>
                  <a:cs typeface="Calibri"/>
                </a:rPr>
                <a:t>embedding</a:t>
              </a:r>
              <a:endParaRPr sz="1875">
                <a:latin typeface="Calibri"/>
                <a:cs typeface="Calibri"/>
              </a:endParaRPr>
            </a:p>
          </p:txBody>
        </p:sp>
        <p:sp>
          <p:nvSpPr>
            <p:cNvPr id="19" name="object 19"/>
            <p:cNvSpPr/>
            <p:nvPr/>
          </p:nvSpPr>
          <p:spPr>
            <a:xfrm>
              <a:off x="6597777" y="4629152"/>
              <a:ext cx="188595" cy="276701"/>
            </a:xfrm>
            <a:custGeom>
              <a:avLst/>
              <a:gdLst/>
              <a:ahLst/>
              <a:cxnLst/>
              <a:rect l="l" t="t" r="r" b="b"/>
              <a:pathLst>
                <a:path w="251459" h="368935">
                  <a:moveTo>
                    <a:pt x="251459" y="0"/>
                  </a:moveTo>
                  <a:lnTo>
                    <a:pt x="0" y="0"/>
                  </a:lnTo>
                  <a:lnTo>
                    <a:pt x="0" y="368808"/>
                  </a:lnTo>
                  <a:lnTo>
                    <a:pt x="251459" y="368808"/>
                  </a:lnTo>
                  <a:lnTo>
                    <a:pt x="251459" y="0"/>
                  </a:lnTo>
                  <a:close/>
                </a:path>
              </a:pathLst>
            </a:custGeom>
            <a:solidFill>
              <a:srgbClr val="8B1515"/>
            </a:solidFill>
          </p:spPr>
          <p:txBody>
            <a:bodyPr wrap="square" lIns="0" tIns="0" rIns="0" bIns="0" rtlCol="0"/>
            <a:lstStyle/>
            <a:p>
              <a:endParaRPr sz="1350"/>
            </a:p>
          </p:txBody>
        </p:sp>
        <p:sp>
          <p:nvSpPr>
            <p:cNvPr id="20" name="object 20"/>
            <p:cNvSpPr/>
            <p:nvPr/>
          </p:nvSpPr>
          <p:spPr>
            <a:xfrm>
              <a:off x="6961252" y="4629152"/>
              <a:ext cx="188595" cy="276701"/>
            </a:xfrm>
            <a:custGeom>
              <a:avLst/>
              <a:gdLst/>
              <a:ahLst/>
              <a:cxnLst/>
              <a:rect l="l" t="t" r="r" b="b"/>
              <a:pathLst>
                <a:path w="251459" h="368935">
                  <a:moveTo>
                    <a:pt x="251459" y="0"/>
                  </a:moveTo>
                  <a:lnTo>
                    <a:pt x="0" y="0"/>
                  </a:lnTo>
                  <a:lnTo>
                    <a:pt x="0" y="368808"/>
                  </a:lnTo>
                  <a:lnTo>
                    <a:pt x="251459" y="368808"/>
                  </a:lnTo>
                  <a:lnTo>
                    <a:pt x="251459" y="0"/>
                  </a:lnTo>
                  <a:close/>
                </a:path>
              </a:pathLst>
            </a:custGeom>
            <a:solidFill>
              <a:srgbClr val="8B1515"/>
            </a:solidFill>
          </p:spPr>
          <p:txBody>
            <a:bodyPr wrap="square" lIns="0" tIns="0" rIns="0" bIns="0" rtlCol="0"/>
            <a:lstStyle/>
            <a:p>
              <a:endParaRPr sz="1350"/>
            </a:p>
          </p:txBody>
        </p:sp>
        <p:sp>
          <p:nvSpPr>
            <p:cNvPr id="21" name="object 21"/>
            <p:cNvSpPr/>
            <p:nvPr/>
          </p:nvSpPr>
          <p:spPr>
            <a:xfrm>
              <a:off x="7324726" y="4125088"/>
              <a:ext cx="188595" cy="276701"/>
            </a:xfrm>
            <a:custGeom>
              <a:avLst/>
              <a:gdLst/>
              <a:ahLst/>
              <a:cxnLst/>
              <a:rect l="l" t="t" r="r" b="b"/>
              <a:pathLst>
                <a:path w="251459" h="368935">
                  <a:moveTo>
                    <a:pt x="251459" y="0"/>
                  </a:moveTo>
                  <a:lnTo>
                    <a:pt x="0" y="0"/>
                  </a:lnTo>
                  <a:lnTo>
                    <a:pt x="0" y="368807"/>
                  </a:lnTo>
                  <a:lnTo>
                    <a:pt x="251459" y="368807"/>
                  </a:lnTo>
                  <a:lnTo>
                    <a:pt x="251459" y="0"/>
                  </a:lnTo>
                  <a:close/>
                </a:path>
              </a:pathLst>
            </a:custGeom>
            <a:solidFill>
              <a:srgbClr val="007B92"/>
            </a:solidFill>
          </p:spPr>
          <p:txBody>
            <a:bodyPr wrap="square" lIns="0" tIns="0" rIns="0" bIns="0" rtlCol="0"/>
            <a:lstStyle/>
            <a:p>
              <a:endParaRPr sz="1350"/>
            </a:p>
          </p:txBody>
        </p:sp>
        <p:sp>
          <p:nvSpPr>
            <p:cNvPr id="22" name="object 22"/>
            <p:cNvSpPr/>
            <p:nvPr/>
          </p:nvSpPr>
          <p:spPr>
            <a:xfrm>
              <a:off x="7324726" y="4629152"/>
              <a:ext cx="188595" cy="276701"/>
            </a:xfrm>
            <a:custGeom>
              <a:avLst/>
              <a:gdLst/>
              <a:ahLst/>
              <a:cxnLst/>
              <a:rect l="l" t="t" r="r" b="b"/>
              <a:pathLst>
                <a:path w="251459" h="368935">
                  <a:moveTo>
                    <a:pt x="251459" y="0"/>
                  </a:moveTo>
                  <a:lnTo>
                    <a:pt x="0" y="0"/>
                  </a:lnTo>
                  <a:lnTo>
                    <a:pt x="0" y="368808"/>
                  </a:lnTo>
                  <a:lnTo>
                    <a:pt x="251459" y="368808"/>
                  </a:lnTo>
                  <a:lnTo>
                    <a:pt x="251459" y="0"/>
                  </a:lnTo>
                  <a:close/>
                </a:path>
              </a:pathLst>
            </a:custGeom>
            <a:solidFill>
              <a:srgbClr val="8B1515"/>
            </a:solidFill>
          </p:spPr>
          <p:txBody>
            <a:bodyPr wrap="square" lIns="0" tIns="0" rIns="0" bIns="0" rtlCol="0"/>
            <a:lstStyle/>
            <a:p>
              <a:endParaRPr sz="1350"/>
            </a:p>
          </p:txBody>
        </p:sp>
        <p:sp>
          <p:nvSpPr>
            <p:cNvPr id="23" name="object 23"/>
            <p:cNvSpPr/>
            <p:nvPr/>
          </p:nvSpPr>
          <p:spPr>
            <a:xfrm>
              <a:off x="4779265" y="3626741"/>
              <a:ext cx="188595" cy="276701"/>
            </a:xfrm>
            <a:custGeom>
              <a:avLst/>
              <a:gdLst/>
              <a:ahLst/>
              <a:cxnLst/>
              <a:rect l="l" t="t" r="r" b="b"/>
              <a:pathLst>
                <a:path w="251460" h="368935">
                  <a:moveTo>
                    <a:pt x="251460" y="0"/>
                  </a:moveTo>
                  <a:lnTo>
                    <a:pt x="0" y="0"/>
                  </a:lnTo>
                  <a:lnTo>
                    <a:pt x="0" y="368808"/>
                  </a:lnTo>
                  <a:lnTo>
                    <a:pt x="251460" y="368808"/>
                  </a:lnTo>
                  <a:lnTo>
                    <a:pt x="251460" y="0"/>
                  </a:lnTo>
                  <a:close/>
                </a:path>
              </a:pathLst>
            </a:custGeom>
            <a:solidFill>
              <a:srgbClr val="007B92"/>
            </a:solidFill>
          </p:spPr>
          <p:txBody>
            <a:bodyPr wrap="square" lIns="0" tIns="0" rIns="0" bIns="0" rtlCol="0"/>
            <a:lstStyle/>
            <a:p>
              <a:endParaRPr sz="1350"/>
            </a:p>
          </p:txBody>
        </p:sp>
        <p:sp>
          <p:nvSpPr>
            <p:cNvPr id="24" name="object 24"/>
            <p:cNvSpPr/>
            <p:nvPr/>
          </p:nvSpPr>
          <p:spPr>
            <a:xfrm>
              <a:off x="5142739" y="3626741"/>
              <a:ext cx="188595" cy="276701"/>
            </a:xfrm>
            <a:custGeom>
              <a:avLst/>
              <a:gdLst/>
              <a:ahLst/>
              <a:cxnLst/>
              <a:rect l="l" t="t" r="r" b="b"/>
              <a:pathLst>
                <a:path w="251460" h="368935">
                  <a:moveTo>
                    <a:pt x="251460" y="0"/>
                  </a:moveTo>
                  <a:lnTo>
                    <a:pt x="0" y="0"/>
                  </a:lnTo>
                  <a:lnTo>
                    <a:pt x="0" y="368808"/>
                  </a:lnTo>
                  <a:lnTo>
                    <a:pt x="251460" y="368808"/>
                  </a:lnTo>
                  <a:lnTo>
                    <a:pt x="251460" y="0"/>
                  </a:lnTo>
                  <a:close/>
                </a:path>
              </a:pathLst>
            </a:custGeom>
            <a:solidFill>
              <a:srgbClr val="007B92"/>
            </a:solidFill>
          </p:spPr>
          <p:txBody>
            <a:bodyPr wrap="square" lIns="0" tIns="0" rIns="0" bIns="0" rtlCol="0"/>
            <a:lstStyle/>
            <a:p>
              <a:endParaRPr sz="1350"/>
            </a:p>
          </p:txBody>
        </p:sp>
        <p:sp>
          <p:nvSpPr>
            <p:cNvPr id="25" name="object 25"/>
            <p:cNvSpPr/>
            <p:nvPr/>
          </p:nvSpPr>
          <p:spPr>
            <a:xfrm>
              <a:off x="7324726" y="3626741"/>
              <a:ext cx="188595" cy="276701"/>
            </a:xfrm>
            <a:custGeom>
              <a:avLst/>
              <a:gdLst/>
              <a:ahLst/>
              <a:cxnLst/>
              <a:rect l="l" t="t" r="r" b="b"/>
              <a:pathLst>
                <a:path w="251459" h="368935">
                  <a:moveTo>
                    <a:pt x="251459" y="0"/>
                  </a:moveTo>
                  <a:lnTo>
                    <a:pt x="0" y="0"/>
                  </a:lnTo>
                  <a:lnTo>
                    <a:pt x="0" y="368808"/>
                  </a:lnTo>
                  <a:lnTo>
                    <a:pt x="251459" y="368808"/>
                  </a:lnTo>
                  <a:lnTo>
                    <a:pt x="251459" y="0"/>
                  </a:lnTo>
                  <a:close/>
                </a:path>
              </a:pathLst>
            </a:custGeom>
            <a:solidFill>
              <a:srgbClr val="007B92"/>
            </a:solidFill>
          </p:spPr>
          <p:txBody>
            <a:bodyPr wrap="square" lIns="0" tIns="0" rIns="0" bIns="0" rtlCol="0"/>
            <a:lstStyle/>
            <a:p>
              <a:endParaRPr sz="1350"/>
            </a:p>
          </p:txBody>
        </p:sp>
        <p:sp>
          <p:nvSpPr>
            <p:cNvPr id="26" name="object 26"/>
            <p:cNvSpPr txBox="1"/>
            <p:nvPr/>
          </p:nvSpPr>
          <p:spPr>
            <a:xfrm>
              <a:off x="4375595" y="4877714"/>
              <a:ext cx="262414"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1</a:t>
              </a:r>
              <a:endParaRPr sz="1913" baseline="-19607">
                <a:latin typeface="Calibri"/>
                <a:cs typeface="Calibri"/>
              </a:endParaRPr>
            </a:p>
          </p:txBody>
        </p:sp>
        <p:sp>
          <p:nvSpPr>
            <p:cNvPr id="27" name="object 27"/>
            <p:cNvSpPr txBox="1"/>
            <p:nvPr/>
          </p:nvSpPr>
          <p:spPr>
            <a:xfrm>
              <a:off x="6246208" y="4910175"/>
              <a:ext cx="254318"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k</a:t>
              </a:r>
              <a:endParaRPr sz="1913" baseline="-19607">
                <a:latin typeface="Calibri"/>
                <a:cs typeface="Calibri"/>
              </a:endParaRPr>
            </a:p>
          </p:txBody>
        </p:sp>
        <p:sp>
          <p:nvSpPr>
            <p:cNvPr id="28" name="object 28"/>
            <p:cNvSpPr txBox="1"/>
            <p:nvPr/>
          </p:nvSpPr>
          <p:spPr>
            <a:xfrm>
              <a:off x="7311200" y="4921376"/>
              <a:ext cx="259556"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T</a:t>
              </a:r>
              <a:endParaRPr sz="1913" baseline="-19607">
                <a:latin typeface="Calibri"/>
                <a:cs typeface="Calibri"/>
              </a:endParaRPr>
            </a:p>
          </p:txBody>
        </p:sp>
        <p:sp>
          <p:nvSpPr>
            <p:cNvPr id="29" name="object 29"/>
            <p:cNvSpPr txBox="1"/>
            <p:nvPr/>
          </p:nvSpPr>
          <p:spPr>
            <a:xfrm>
              <a:off x="2122552" y="3701605"/>
              <a:ext cx="1593056" cy="301044"/>
            </a:xfrm>
            <a:prstGeom prst="rect">
              <a:avLst/>
            </a:prstGeom>
          </p:spPr>
          <p:txBody>
            <a:bodyPr vert="horz" wrap="square" lIns="0" tIns="12383" rIns="0" bIns="0" rtlCol="0">
              <a:spAutoFit/>
            </a:bodyPr>
            <a:lstStyle/>
            <a:p>
              <a:pPr marL="9525">
                <a:spcBef>
                  <a:spcPts val="98"/>
                </a:spcBef>
              </a:pPr>
              <a:r>
                <a:rPr sz="1875" i="1" spc="8" dirty="0">
                  <a:latin typeface="Calibri"/>
                  <a:cs typeface="Calibri"/>
                </a:rPr>
                <a:t>window</a:t>
              </a:r>
              <a:r>
                <a:rPr sz="1875" i="1" spc="-19" dirty="0">
                  <a:latin typeface="Calibri"/>
                  <a:cs typeface="Calibri"/>
                </a:rPr>
                <a:t> </a:t>
              </a:r>
              <a:r>
                <a:rPr sz="1875" i="1" spc="4" dirty="0">
                  <a:latin typeface="Calibri"/>
                  <a:cs typeface="Calibri"/>
                </a:rPr>
                <a:t>(size=5)</a:t>
              </a:r>
              <a:endParaRPr sz="1875">
                <a:latin typeface="Calibri"/>
                <a:cs typeface="Calibri"/>
              </a:endParaRPr>
            </a:p>
          </p:txBody>
        </p:sp>
        <p:sp>
          <p:nvSpPr>
            <p:cNvPr id="30" name="object 30"/>
            <p:cNvSpPr/>
            <p:nvPr/>
          </p:nvSpPr>
          <p:spPr>
            <a:xfrm>
              <a:off x="4414648" y="4121660"/>
              <a:ext cx="188595" cy="276701"/>
            </a:xfrm>
            <a:custGeom>
              <a:avLst/>
              <a:gdLst/>
              <a:ahLst/>
              <a:cxnLst/>
              <a:rect l="l" t="t" r="r" b="b"/>
              <a:pathLst>
                <a:path w="251460" h="368935">
                  <a:moveTo>
                    <a:pt x="251460" y="0"/>
                  </a:moveTo>
                  <a:lnTo>
                    <a:pt x="0" y="0"/>
                  </a:lnTo>
                  <a:lnTo>
                    <a:pt x="0" y="368807"/>
                  </a:lnTo>
                  <a:lnTo>
                    <a:pt x="251460" y="368807"/>
                  </a:lnTo>
                  <a:lnTo>
                    <a:pt x="251460" y="0"/>
                  </a:lnTo>
                  <a:close/>
                </a:path>
              </a:pathLst>
            </a:custGeom>
            <a:solidFill>
              <a:srgbClr val="007B92"/>
            </a:solidFill>
          </p:spPr>
          <p:txBody>
            <a:bodyPr wrap="square" lIns="0" tIns="0" rIns="0" bIns="0" rtlCol="0"/>
            <a:lstStyle/>
            <a:p>
              <a:endParaRPr sz="1350"/>
            </a:p>
          </p:txBody>
        </p:sp>
        <p:sp>
          <p:nvSpPr>
            <p:cNvPr id="31" name="object 31"/>
            <p:cNvSpPr/>
            <p:nvPr/>
          </p:nvSpPr>
          <p:spPr>
            <a:xfrm>
              <a:off x="4414648" y="4625723"/>
              <a:ext cx="188595" cy="276701"/>
            </a:xfrm>
            <a:custGeom>
              <a:avLst/>
              <a:gdLst/>
              <a:ahLst/>
              <a:cxnLst/>
              <a:rect l="l" t="t" r="r" b="b"/>
              <a:pathLst>
                <a:path w="251460" h="368935">
                  <a:moveTo>
                    <a:pt x="251460" y="0"/>
                  </a:moveTo>
                  <a:lnTo>
                    <a:pt x="0" y="0"/>
                  </a:lnTo>
                  <a:lnTo>
                    <a:pt x="0" y="368808"/>
                  </a:lnTo>
                  <a:lnTo>
                    <a:pt x="251460" y="368808"/>
                  </a:lnTo>
                  <a:lnTo>
                    <a:pt x="251460" y="0"/>
                  </a:lnTo>
                  <a:close/>
                </a:path>
              </a:pathLst>
            </a:custGeom>
            <a:solidFill>
              <a:srgbClr val="007B92"/>
            </a:solidFill>
          </p:spPr>
          <p:txBody>
            <a:bodyPr wrap="square" lIns="0" tIns="0" rIns="0" bIns="0" rtlCol="0"/>
            <a:lstStyle/>
            <a:p>
              <a:endParaRPr sz="1350"/>
            </a:p>
          </p:txBody>
        </p:sp>
        <p:sp>
          <p:nvSpPr>
            <p:cNvPr id="32" name="object 32"/>
            <p:cNvSpPr/>
            <p:nvPr/>
          </p:nvSpPr>
          <p:spPr>
            <a:xfrm>
              <a:off x="4414648" y="3623311"/>
              <a:ext cx="188595" cy="276701"/>
            </a:xfrm>
            <a:custGeom>
              <a:avLst/>
              <a:gdLst/>
              <a:ahLst/>
              <a:cxnLst/>
              <a:rect l="l" t="t" r="r" b="b"/>
              <a:pathLst>
                <a:path w="251460" h="368935">
                  <a:moveTo>
                    <a:pt x="251460" y="0"/>
                  </a:moveTo>
                  <a:lnTo>
                    <a:pt x="0" y="0"/>
                  </a:lnTo>
                  <a:lnTo>
                    <a:pt x="0" y="368808"/>
                  </a:lnTo>
                  <a:lnTo>
                    <a:pt x="251460" y="368808"/>
                  </a:lnTo>
                  <a:lnTo>
                    <a:pt x="251460" y="0"/>
                  </a:lnTo>
                  <a:close/>
                </a:path>
              </a:pathLst>
            </a:custGeom>
            <a:solidFill>
              <a:srgbClr val="007B92"/>
            </a:solidFill>
          </p:spPr>
          <p:txBody>
            <a:bodyPr wrap="square" lIns="0" tIns="0" rIns="0" bIns="0" rtlCol="0"/>
            <a:lstStyle/>
            <a:p>
              <a:endParaRPr sz="1350"/>
            </a:p>
          </p:txBody>
        </p:sp>
        <p:sp>
          <p:nvSpPr>
            <p:cNvPr id="33" name="object 33"/>
            <p:cNvSpPr txBox="1"/>
            <p:nvPr/>
          </p:nvSpPr>
          <p:spPr>
            <a:xfrm>
              <a:off x="2357475" y="5507051"/>
              <a:ext cx="3248978" cy="301525"/>
            </a:xfrm>
            <a:prstGeom prst="rect">
              <a:avLst/>
            </a:prstGeom>
          </p:spPr>
          <p:txBody>
            <a:bodyPr vert="horz" wrap="square" lIns="0" tIns="12859" rIns="0" bIns="0" rtlCol="0">
              <a:spAutoFit/>
            </a:bodyPr>
            <a:lstStyle/>
            <a:p>
              <a:pPr marL="28575">
                <a:spcBef>
                  <a:spcPts val="101"/>
                </a:spcBef>
              </a:pPr>
              <a:r>
                <a:rPr sz="1875" spc="8" dirty="0">
                  <a:solidFill>
                    <a:srgbClr val="600058"/>
                  </a:solidFill>
                  <a:latin typeface="Calibri"/>
                  <a:cs typeface="Calibri"/>
                </a:rPr>
                <a:t>Too</a:t>
              </a:r>
              <a:r>
                <a:rPr sz="1875" dirty="0">
                  <a:solidFill>
                    <a:srgbClr val="600058"/>
                  </a:solidFill>
                  <a:latin typeface="Calibri"/>
                  <a:cs typeface="Calibri"/>
                </a:rPr>
                <a:t> </a:t>
              </a:r>
              <a:r>
                <a:rPr sz="1875" spc="4" dirty="0">
                  <a:solidFill>
                    <a:srgbClr val="600058"/>
                  </a:solidFill>
                  <a:latin typeface="Calibri"/>
                  <a:cs typeface="Calibri"/>
                </a:rPr>
                <a:t>far</a:t>
              </a:r>
              <a:r>
                <a:rPr sz="1875" dirty="0">
                  <a:solidFill>
                    <a:srgbClr val="600058"/>
                  </a:solidFill>
                  <a:latin typeface="Calibri"/>
                  <a:cs typeface="Calibri"/>
                </a:rPr>
                <a:t> </a:t>
              </a:r>
              <a:r>
                <a:rPr sz="1875" spc="8" dirty="0">
                  <a:solidFill>
                    <a:srgbClr val="600058"/>
                  </a:solidFill>
                  <a:latin typeface="Calibri"/>
                  <a:cs typeface="Calibri"/>
                </a:rPr>
                <a:t>from</a:t>
              </a:r>
              <a:r>
                <a:rPr sz="1875" spc="19" dirty="0">
                  <a:solidFill>
                    <a:srgbClr val="600058"/>
                  </a:solidFill>
                  <a:latin typeface="Calibri"/>
                  <a:cs typeface="Calibri"/>
                </a:rPr>
                <a:t> </a:t>
              </a:r>
              <a:r>
                <a:rPr sz="1875" spc="4" dirty="0">
                  <a:solidFill>
                    <a:srgbClr val="600058"/>
                  </a:solidFill>
                  <a:latin typeface="Calibri"/>
                  <a:cs typeface="Calibri"/>
                </a:rPr>
                <a:t>h</a:t>
              </a:r>
              <a:r>
                <a:rPr sz="1913" spc="5" baseline="-19607" dirty="0">
                  <a:solidFill>
                    <a:srgbClr val="600058"/>
                  </a:solidFill>
                  <a:latin typeface="Calibri"/>
                  <a:cs typeface="Calibri"/>
                </a:rPr>
                <a:t>k</a:t>
              </a:r>
              <a:r>
                <a:rPr sz="1913" spc="191" baseline="-19607" dirty="0">
                  <a:solidFill>
                    <a:srgbClr val="600058"/>
                  </a:solidFill>
                  <a:latin typeface="Calibri"/>
                  <a:cs typeface="Calibri"/>
                </a:rPr>
                <a:t> </a:t>
              </a:r>
              <a:r>
                <a:rPr sz="1875" spc="8" dirty="0">
                  <a:solidFill>
                    <a:srgbClr val="600058"/>
                  </a:solidFill>
                  <a:latin typeface="Calibri"/>
                  <a:cs typeface="Calibri"/>
                </a:rPr>
                <a:t>to</a:t>
              </a:r>
              <a:r>
                <a:rPr sz="1875" spc="-4" dirty="0">
                  <a:solidFill>
                    <a:srgbClr val="600058"/>
                  </a:solidFill>
                  <a:latin typeface="Calibri"/>
                  <a:cs typeface="Calibri"/>
                </a:rPr>
                <a:t> </a:t>
              </a:r>
              <a:r>
                <a:rPr sz="1875" spc="11" dirty="0">
                  <a:solidFill>
                    <a:srgbClr val="600058"/>
                  </a:solidFill>
                  <a:latin typeface="Calibri"/>
                  <a:cs typeface="Calibri"/>
                </a:rPr>
                <a:t>be</a:t>
              </a:r>
              <a:r>
                <a:rPr sz="1875" dirty="0">
                  <a:solidFill>
                    <a:srgbClr val="600058"/>
                  </a:solidFill>
                  <a:latin typeface="Calibri"/>
                  <a:cs typeface="Calibri"/>
                </a:rPr>
                <a:t> </a:t>
              </a:r>
              <a:r>
                <a:rPr sz="1875" spc="11" dirty="0">
                  <a:solidFill>
                    <a:srgbClr val="600058"/>
                  </a:solidFill>
                  <a:latin typeface="Calibri"/>
                  <a:cs typeface="Calibri"/>
                </a:rPr>
                <a:t>considered</a:t>
              </a:r>
              <a:endParaRPr sz="1875">
                <a:latin typeface="Calibri"/>
                <a:cs typeface="Calibri"/>
              </a:endParaRPr>
            </a:p>
          </p:txBody>
        </p:sp>
        <p:sp>
          <p:nvSpPr>
            <p:cNvPr id="34" name="object 34"/>
            <p:cNvSpPr/>
            <p:nvPr/>
          </p:nvSpPr>
          <p:spPr>
            <a:xfrm>
              <a:off x="3737038" y="4978908"/>
              <a:ext cx="598170" cy="556260"/>
            </a:xfrm>
            <a:custGeom>
              <a:avLst/>
              <a:gdLst/>
              <a:ahLst/>
              <a:cxnLst/>
              <a:rect l="l" t="t" r="r" b="b"/>
              <a:pathLst>
                <a:path w="797560" h="741679">
                  <a:moveTo>
                    <a:pt x="737228" y="47226"/>
                  </a:moveTo>
                  <a:lnTo>
                    <a:pt x="0" y="732040"/>
                  </a:lnTo>
                  <a:lnTo>
                    <a:pt x="8636" y="741349"/>
                  </a:lnTo>
                  <a:lnTo>
                    <a:pt x="745853" y="56507"/>
                  </a:lnTo>
                  <a:lnTo>
                    <a:pt x="737228" y="47226"/>
                  </a:lnTo>
                  <a:close/>
                </a:path>
                <a:path w="797560" h="741679">
                  <a:moveTo>
                    <a:pt x="782924" y="38607"/>
                  </a:moveTo>
                  <a:lnTo>
                    <a:pt x="746506" y="38607"/>
                  </a:lnTo>
                  <a:lnTo>
                    <a:pt x="755142" y="47878"/>
                  </a:lnTo>
                  <a:lnTo>
                    <a:pt x="745853" y="56507"/>
                  </a:lnTo>
                  <a:lnTo>
                    <a:pt x="767460" y="79755"/>
                  </a:lnTo>
                  <a:lnTo>
                    <a:pt x="782924" y="38607"/>
                  </a:lnTo>
                  <a:close/>
                </a:path>
                <a:path w="797560" h="741679">
                  <a:moveTo>
                    <a:pt x="746506" y="38607"/>
                  </a:moveTo>
                  <a:lnTo>
                    <a:pt x="737228" y="47226"/>
                  </a:lnTo>
                  <a:lnTo>
                    <a:pt x="745853" y="56507"/>
                  </a:lnTo>
                  <a:lnTo>
                    <a:pt x="755142" y="47878"/>
                  </a:lnTo>
                  <a:lnTo>
                    <a:pt x="746506" y="38607"/>
                  </a:lnTo>
                  <a:close/>
                </a:path>
                <a:path w="797560" h="741679">
                  <a:moveTo>
                    <a:pt x="797432" y="0"/>
                  </a:moveTo>
                  <a:lnTo>
                    <a:pt x="715644" y="24002"/>
                  </a:lnTo>
                  <a:lnTo>
                    <a:pt x="737228" y="47226"/>
                  </a:lnTo>
                  <a:lnTo>
                    <a:pt x="746506" y="38607"/>
                  </a:lnTo>
                  <a:lnTo>
                    <a:pt x="782924" y="38607"/>
                  </a:lnTo>
                  <a:lnTo>
                    <a:pt x="797432" y="0"/>
                  </a:lnTo>
                  <a:close/>
                </a:path>
              </a:pathLst>
            </a:custGeom>
            <a:solidFill>
              <a:srgbClr val="000000"/>
            </a:solidFill>
          </p:spPr>
          <p:txBody>
            <a:bodyPr wrap="square" lIns="0" tIns="0" rIns="0" bIns="0" rtlCol="0"/>
            <a:lstStyle/>
            <a:p>
              <a:endParaRPr sz="1350"/>
            </a:p>
          </p:txBody>
        </p:sp>
      </p:grpSp>
      <p:sp>
        <p:nvSpPr>
          <p:cNvPr id="37" name="Title 36">
            <a:extLst>
              <a:ext uri="{FF2B5EF4-FFF2-40B4-BE49-F238E27FC236}">
                <a16:creationId xmlns:a16="http://schemas.microsoft.com/office/drawing/2014/main" id="{28BA38CB-408F-4AF5-BA7E-B991520C6849}"/>
              </a:ext>
            </a:extLst>
          </p:cNvPr>
          <p:cNvSpPr>
            <a:spLocks noGrp="1"/>
          </p:cNvSpPr>
          <p:nvPr>
            <p:ph type="title"/>
          </p:nvPr>
        </p:nvSpPr>
        <p:spPr>
          <a:xfrm>
            <a:off x="683210" y="169920"/>
            <a:ext cx="9641433" cy="1355436"/>
          </a:xfrm>
        </p:spPr>
        <p:txBody>
          <a:bodyPr vert="horz" wrap="square" lIns="0" tIns="9525" rIns="0" bIns="0" rtlCol="0" anchor="ctr">
            <a:spAutoFit/>
          </a:bodyPr>
          <a:lstStyle/>
          <a:p>
            <a:pPr marL="12700" marR="5080">
              <a:lnSpc>
                <a:spcPct val="100699"/>
              </a:lnSpc>
              <a:spcBef>
                <a:spcPts val="75"/>
              </a:spcBef>
            </a:pPr>
            <a:r>
              <a:rPr lang="en-US" spc="-120" dirty="0"/>
              <a:t>If not recurrence, then what? </a:t>
            </a:r>
            <a:br>
              <a:rPr lang="en-US" spc="-120" dirty="0"/>
            </a:br>
            <a:r>
              <a:rPr lang="en-US" spc="-120" dirty="0"/>
              <a:t>How about word windows?</a:t>
            </a:r>
          </a:p>
        </p:txBody>
      </p:sp>
      <p:sp>
        <p:nvSpPr>
          <p:cNvPr id="36" name="TextBox 35">
            <a:extLst>
              <a:ext uri="{FF2B5EF4-FFF2-40B4-BE49-F238E27FC236}">
                <a16:creationId xmlns:a16="http://schemas.microsoft.com/office/drawing/2014/main" id="{B69459CA-972D-406C-80A0-DD51AE5011C6}"/>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59001" y="1770414"/>
            <a:ext cx="7295198" cy="2366032"/>
          </a:xfrm>
          <a:prstGeom prst="rect">
            <a:avLst/>
          </a:prstGeom>
        </p:spPr>
        <p:txBody>
          <a:bodyPr vert="horz" wrap="square" lIns="0" tIns="7620" rIns="0" bIns="0" rtlCol="0">
            <a:spAutoFit/>
          </a:bodyPr>
          <a:lstStyle/>
          <a:p>
            <a:pPr marL="266700" marR="227648" indent="-257175">
              <a:lnSpc>
                <a:spcPct val="101699"/>
              </a:lnSpc>
              <a:spcBef>
                <a:spcPts val="60"/>
              </a:spcBef>
              <a:buClr>
                <a:srgbClr val="8B1515"/>
              </a:buClr>
              <a:buFont typeface="Times New Roman"/>
              <a:buChar char="•"/>
              <a:tabLst>
                <a:tab pos="266224" algn="l"/>
                <a:tab pos="266700" algn="l"/>
              </a:tabLst>
            </a:pPr>
            <a:r>
              <a:rPr sz="1875" b="1" spc="8" dirty="0">
                <a:latin typeface="Calibri"/>
                <a:cs typeface="Calibri"/>
              </a:rPr>
              <a:t>Attention</a:t>
            </a:r>
            <a:r>
              <a:rPr sz="1875" b="1" spc="26" dirty="0">
                <a:latin typeface="Calibri"/>
                <a:cs typeface="Calibri"/>
              </a:rPr>
              <a:t> </a:t>
            </a:r>
            <a:r>
              <a:rPr sz="1875" spc="8" dirty="0">
                <a:latin typeface="Calibri"/>
                <a:cs typeface="Calibri"/>
              </a:rPr>
              <a:t>treats </a:t>
            </a:r>
            <a:r>
              <a:rPr sz="1875" spc="11" dirty="0">
                <a:latin typeface="Calibri"/>
                <a:cs typeface="Calibri"/>
              </a:rPr>
              <a:t>each</a:t>
            </a:r>
            <a:r>
              <a:rPr sz="1875" spc="8" dirty="0">
                <a:latin typeface="Calibri"/>
                <a:cs typeface="Calibri"/>
              </a:rPr>
              <a:t> </a:t>
            </a:r>
            <a:r>
              <a:rPr sz="1875" spc="11" dirty="0">
                <a:latin typeface="Calibri"/>
                <a:cs typeface="Calibri"/>
              </a:rPr>
              <a:t>word’s </a:t>
            </a:r>
            <a:r>
              <a:rPr sz="1875" spc="8" dirty="0">
                <a:latin typeface="Calibri"/>
                <a:cs typeface="Calibri"/>
              </a:rPr>
              <a:t>representation</a:t>
            </a:r>
            <a:r>
              <a:rPr sz="1875" spc="-11" dirty="0">
                <a:latin typeface="Calibri"/>
                <a:cs typeface="Calibri"/>
              </a:rPr>
              <a:t> </a:t>
            </a:r>
            <a:r>
              <a:rPr sz="1875" spc="8" dirty="0">
                <a:latin typeface="Calibri"/>
                <a:cs typeface="Calibri"/>
              </a:rPr>
              <a:t>as</a:t>
            </a:r>
            <a:r>
              <a:rPr sz="1875" spc="11" dirty="0">
                <a:latin typeface="Calibri"/>
                <a:cs typeface="Calibri"/>
              </a:rPr>
              <a:t> a</a:t>
            </a:r>
            <a:r>
              <a:rPr sz="1875" spc="8" dirty="0">
                <a:latin typeface="Calibri"/>
                <a:cs typeface="Calibri"/>
              </a:rPr>
              <a:t> </a:t>
            </a:r>
            <a:r>
              <a:rPr sz="1875" b="1" spc="8" dirty="0">
                <a:latin typeface="Calibri"/>
                <a:cs typeface="Calibri"/>
              </a:rPr>
              <a:t>query</a:t>
            </a:r>
            <a:r>
              <a:rPr sz="1875" b="1" spc="26" dirty="0">
                <a:latin typeface="Calibri"/>
                <a:cs typeface="Calibri"/>
              </a:rPr>
              <a:t> </a:t>
            </a:r>
            <a:r>
              <a:rPr sz="1875" spc="8" dirty="0">
                <a:latin typeface="Calibri"/>
                <a:cs typeface="Calibri"/>
              </a:rPr>
              <a:t>to access</a:t>
            </a:r>
            <a:r>
              <a:rPr sz="1875" spc="11" dirty="0">
                <a:latin typeface="Calibri"/>
                <a:cs typeface="Calibri"/>
              </a:rPr>
              <a:t> and </a:t>
            </a:r>
            <a:r>
              <a:rPr sz="1875" spc="-413" dirty="0">
                <a:latin typeface="Calibri"/>
                <a:cs typeface="Calibri"/>
              </a:rPr>
              <a:t> </a:t>
            </a:r>
            <a:r>
              <a:rPr sz="1875" spc="8" dirty="0">
                <a:latin typeface="Calibri"/>
                <a:cs typeface="Calibri"/>
              </a:rPr>
              <a:t>incorporate</a:t>
            </a:r>
            <a:r>
              <a:rPr sz="1875" spc="4" dirty="0">
                <a:latin typeface="Calibri"/>
                <a:cs typeface="Calibri"/>
              </a:rPr>
              <a:t> </a:t>
            </a:r>
            <a:r>
              <a:rPr sz="1875" spc="8" dirty="0">
                <a:latin typeface="Calibri"/>
                <a:cs typeface="Calibri"/>
              </a:rPr>
              <a:t>information</a:t>
            </a:r>
            <a:r>
              <a:rPr sz="1875" spc="4" dirty="0">
                <a:latin typeface="Calibri"/>
                <a:cs typeface="Calibri"/>
              </a:rPr>
              <a:t> </a:t>
            </a:r>
            <a:r>
              <a:rPr sz="1875" spc="8" dirty="0">
                <a:latin typeface="Calibri"/>
                <a:cs typeface="Calibri"/>
              </a:rPr>
              <a:t>from</a:t>
            </a:r>
            <a:r>
              <a:rPr sz="1875" spc="15" dirty="0">
                <a:latin typeface="Calibri"/>
                <a:cs typeface="Calibri"/>
              </a:rPr>
              <a:t> </a:t>
            </a:r>
            <a:r>
              <a:rPr sz="1875" b="1" spc="11" dirty="0">
                <a:latin typeface="Calibri"/>
                <a:cs typeface="Calibri"/>
              </a:rPr>
              <a:t>a</a:t>
            </a:r>
            <a:r>
              <a:rPr sz="1875" b="1" spc="4" dirty="0">
                <a:latin typeface="Calibri"/>
                <a:cs typeface="Calibri"/>
              </a:rPr>
              <a:t> </a:t>
            </a:r>
            <a:r>
              <a:rPr sz="1875" b="1" spc="8" dirty="0">
                <a:latin typeface="Calibri"/>
                <a:cs typeface="Calibri"/>
              </a:rPr>
              <a:t>set</a:t>
            </a:r>
            <a:r>
              <a:rPr sz="1875" b="1" spc="4" dirty="0">
                <a:latin typeface="Calibri"/>
                <a:cs typeface="Calibri"/>
              </a:rPr>
              <a:t> of</a:t>
            </a:r>
            <a:r>
              <a:rPr sz="1875" b="1" spc="8" dirty="0">
                <a:latin typeface="Calibri"/>
                <a:cs typeface="Calibri"/>
              </a:rPr>
              <a:t> </a:t>
            </a:r>
            <a:r>
              <a:rPr sz="1875" b="1" spc="4" dirty="0">
                <a:latin typeface="Calibri"/>
                <a:cs typeface="Calibri"/>
              </a:rPr>
              <a:t>values.</a:t>
            </a:r>
            <a:endParaRPr sz="1875" dirty="0">
              <a:latin typeface="Calibri"/>
              <a:cs typeface="Calibri"/>
            </a:endParaRPr>
          </a:p>
          <a:p>
            <a:pPr marL="523875" lvl="1" indent="-171450">
              <a:spcBef>
                <a:spcPts val="428"/>
              </a:spcBef>
              <a:buClr>
                <a:srgbClr val="007B92"/>
              </a:buClr>
              <a:buFont typeface="Times New Roman"/>
              <a:buChar char="•"/>
              <a:tabLst>
                <a:tab pos="523875" algn="l"/>
              </a:tabLst>
            </a:pPr>
            <a:r>
              <a:rPr sz="1725" dirty="0">
                <a:latin typeface="Calibri"/>
                <a:cs typeface="Calibri"/>
              </a:rPr>
              <a:t>We </a:t>
            </a:r>
            <a:r>
              <a:rPr sz="1725" spc="-4" dirty="0">
                <a:latin typeface="Calibri"/>
                <a:cs typeface="Calibri"/>
              </a:rPr>
              <a:t>saw</a:t>
            </a:r>
            <a:r>
              <a:rPr sz="1725" spc="4" dirty="0">
                <a:latin typeface="Calibri"/>
                <a:cs typeface="Calibri"/>
              </a:rPr>
              <a:t> </a:t>
            </a:r>
            <a:r>
              <a:rPr sz="1725" dirty="0">
                <a:latin typeface="Calibri"/>
                <a:cs typeface="Calibri"/>
              </a:rPr>
              <a:t>attention</a:t>
            </a:r>
            <a:r>
              <a:rPr sz="1725" spc="15" dirty="0">
                <a:latin typeface="Calibri"/>
                <a:cs typeface="Calibri"/>
              </a:rPr>
              <a:t> </a:t>
            </a:r>
            <a:r>
              <a:rPr sz="1725" spc="-4" dirty="0">
                <a:latin typeface="Calibri"/>
                <a:cs typeface="Calibri"/>
              </a:rPr>
              <a:t>from the</a:t>
            </a:r>
            <a:r>
              <a:rPr sz="1725" spc="19" dirty="0">
                <a:latin typeface="Calibri"/>
                <a:cs typeface="Calibri"/>
              </a:rPr>
              <a:t> </a:t>
            </a:r>
            <a:r>
              <a:rPr sz="1725" b="1" dirty="0">
                <a:latin typeface="Calibri"/>
                <a:cs typeface="Calibri"/>
              </a:rPr>
              <a:t>decoder </a:t>
            </a:r>
            <a:r>
              <a:rPr sz="1725" dirty="0">
                <a:latin typeface="Calibri"/>
                <a:cs typeface="Calibri"/>
              </a:rPr>
              <a:t>to</a:t>
            </a:r>
            <a:r>
              <a:rPr sz="1725" spc="8" dirty="0">
                <a:latin typeface="Calibri"/>
                <a:cs typeface="Calibri"/>
              </a:rPr>
              <a:t> </a:t>
            </a:r>
            <a:r>
              <a:rPr sz="1725" dirty="0">
                <a:latin typeface="Calibri"/>
                <a:cs typeface="Calibri"/>
              </a:rPr>
              <a:t>the</a:t>
            </a:r>
            <a:r>
              <a:rPr sz="1725" spc="11" dirty="0">
                <a:latin typeface="Calibri"/>
                <a:cs typeface="Calibri"/>
              </a:rPr>
              <a:t> </a:t>
            </a:r>
            <a:r>
              <a:rPr sz="1725" b="1" spc="-4" dirty="0">
                <a:latin typeface="Calibri"/>
                <a:cs typeface="Calibri"/>
              </a:rPr>
              <a:t>encoder</a:t>
            </a:r>
            <a:r>
              <a:rPr sz="1725" spc="-4" dirty="0">
                <a:latin typeface="Calibri"/>
                <a:cs typeface="Calibri"/>
              </a:rPr>
              <a:t>;</a:t>
            </a:r>
            <a:r>
              <a:rPr sz="1725" spc="4" dirty="0">
                <a:latin typeface="Calibri"/>
                <a:cs typeface="Calibri"/>
              </a:rPr>
              <a:t> </a:t>
            </a:r>
            <a:r>
              <a:rPr sz="1725" dirty="0">
                <a:latin typeface="Calibri"/>
                <a:cs typeface="Calibri"/>
              </a:rPr>
              <a:t>today </a:t>
            </a:r>
            <a:r>
              <a:rPr sz="1725" spc="-4" dirty="0">
                <a:latin typeface="Calibri"/>
                <a:cs typeface="Calibri"/>
              </a:rPr>
              <a:t>we’ll</a:t>
            </a:r>
            <a:r>
              <a:rPr sz="1725" spc="8" dirty="0">
                <a:latin typeface="Calibri"/>
                <a:cs typeface="Calibri"/>
              </a:rPr>
              <a:t> </a:t>
            </a:r>
            <a:r>
              <a:rPr sz="1725" dirty="0">
                <a:latin typeface="Calibri"/>
                <a:cs typeface="Calibri"/>
              </a:rPr>
              <a:t>think</a:t>
            </a:r>
            <a:r>
              <a:rPr sz="1725" spc="4" dirty="0">
                <a:latin typeface="Calibri"/>
                <a:cs typeface="Calibri"/>
              </a:rPr>
              <a:t> </a:t>
            </a:r>
            <a:r>
              <a:rPr sz="1725" dirty="0">
                <a:latin typeface="Calibri"/>
                <a:cs typeface="Calibri"/>
              </a:rPr>
              <a:t>about</a:t>
            </a:r>
          </a:p>
          <a:p>
            <a:pPr marL="523875"/>
            <a:r>
              <a:rPr sz="1725" dirty="0">
                <a:latin typeface="Calibri"/>
                <a:cs typeface="Calibri"/>
              </a:rPr>
              <a:t>attention</a:t>
            </a:r>
            <a:r>
              <a:rPr sz="1725" spc="8" dirty="0">
                <a:latin typeface="Calibri"/>
                <a:cs typeface="Calibri"/>
              </a:rPr>
              <a:t> </a:t>
            </a:r>
            <a:r>
              <a:rPr sz="1725" b="1" spc="-4" dirty="0">
                <a:latin typeface="Calibri"/>
                <a:cs typeface="Calibri"/>
              </a:rPr>
              <a:t>within</a:t>
            </a:r>
            <a:r>
              <a:rPr sz="1725" b="1" spc="-15" dirty="0">
                <a:latin typeface="Calibri"/>
                <a:cs typeface="Calibri"/>
              </a:rPr>
              <a:t> </a:t>
            </a:r>
            <a:r>
              <a:rPr sz="1725" b="1" dirty="0">
                <a:latin typeface="Calibri"/>
                <a:cs typeface="Calibri"/>
              </a:rPr>
              <a:t>a single</a:t>
            </a:r>
            <a:r>
              <a:rPr sz="1725" b="1" spc="-19" dirty="0">
                <a:latin typeface="Calibri"/>
                <a:cs typeface="Calibri"/>
              </a:rPr>
              <a:t> </a:t>
            </a:r>
            <a:r>
              <a:rPr sz="1725" b="1" dirty="0">
                <a:latin typeface="Calibri"/>
                <a:cs typeface="Calibri"/>
              </a:rPr>
              <a:t>sentence</a:t>
            </a:r>
            <a:r>
              <a:rPr sz="1725" dirty="0">
                <a:latin typeface="Calibri"/>
                <a:cs typeface="Calibri"/>
              </a:rPr>
              <a:t>.</a:t>
            </a:r>
            <a:endParaRPr lang="en-US" sz="1725" dirty="0">
              <a:latin typeface="Calibri"/>
              <a:cs typeface="Calibri"/>
            </a:endParaRPr>
          </a:p>
          <a:p>
            <a:pPr marL="809625" indent="-285750">
              <a:buFont typeface="Arial" panose="020B0604020202020204" pitchFamily="34" charset="0"/>
              <a:buChar char="•"/>
            </a:pPr>
            <a:r>
              <a:rPr lang="en-US" sz="1730" dirty="0">
                <a:solidFill>
                  <a:prstClr val="black"/>
                </a:solidFill>
                <a:latin typeface="+mj-lt"/>
                <a:cs typeface="Calibri"/>
              </a:rPr>
              <a:t>I</a:t>
            </a:r>
            <a:r>
              <a:rPr lang="en-US" sz="1730" dirty="0">
                <a:solidFill>
                  <a:prstClr val="black"/>
                </a:solidFill>
                <a:latin typeface="+mj-lt"/>
                <a:cs typeface="Arial"/>
              </a:rPr>
              <a:t>f </a:t>
            </a:r>
            <a:r>
              <a:rPr lang="en-US" sz="1730" b="1" dirty="0">
                <a:solidFill>
                  <a:prstClr val="black"/>
                </a:solidFill>
                <a:latin typeface="+mj-lt"/>
                <a:cs typeface="Trebuchet MS"/>
              </a:rPr>
              <a:t>attention </a:t>
            </a:r>
            <a:r>
              <a:rPr lang="en-US" sz="1730" dirty="0">
                <a:solidFill>
                  <a:prstClr val="black"/>
                </a:solidFill>
                <a:latin typeface="+mj-lt"/>
                <a:cs typeface="Arial"/>
              </a:rPr>
              <a:t>gives us access to any state… maybe we can just use attention and don’t need the RNN?</a:t>
            </a:r>
            <a:endParaRPr sz="1730" dirty="0">
              <a:latin typeface="+mj-lt"/>
              <a:cs typeface="Calibri"/>
            </a:endParaRPr>
          </a:p>
          <a:p>
            <a:pPr marL="266700" indent="-257175">
              <a:spcBef>
                <a:spcPts val="416"/>
              </a:spcBef>
              <a:buClr>
                <a:srgbClr val="8B1515"/>
              </a:buClr>
              <a:buFont typeface="Times New Roman"/>
              <a:buChar char="•"/>
              <a:tabLst>
                <a:tab pos="266224" algn="l"/>
                <a:tab pos="266700" algn="l"/>
              </a:tabLst>
            </a:pPr>
            <a:r>
              <a:rPr sz="1725" dirty="0">
                <a:latin typeface="Calibri"/>
                <a:cs typeface="Calibri"/>
              </a:rPr>
              <a:t>Number </a:t>
            </a:r>
            <a:r>
              <a:rPr sz="1725" spc="-4" dirty="0">
                <a:latin typeface="Calibri"/>
                <a:cs typeface="Calibri"/>
              </a:rPr>
              <a:t>of</a:t>
            </a:r>
            <a:r>
              <a:rPr sz="1725" spc="8" dirty="0">
                <a:latin typeface="Calibri"/>
                <a:cs typeface="Calibri"/>
              </a:rPr>
              <a:t> </a:t>
            </a:r>
            <a:r>
              <a:rPr sz="1725" dirty="0">
                <a:latin typeface="Calibri"/>
                <a:cs typeface="Calibri"/>
              </a:rPr>
              <a:t>unparallelizable</a:t>
            </a:r>
            <a:r>
              <a:rPr sz="1725" spc="-19" dirty="0">
                <a:latin typeface="Calibri"/>
                <a:cs typeface="Calibri"/>
              </a:rPr>
              <a:t> </a:t>
            </a:r>
            <a:r>
              <a:rPr sz="1725" spc="-4" dirty="0">
                <a:latin typeface="Calibri"/>
                <a:cs typeface="Calibri"/>
              </a:rPr>
              <a:t>operations</a:t>
            </a:r>
            <a:r>
              <a:rPr sz="1725" dirty="0">
                <a:latin typeface="Calibri"/>
                <a:cs typeface="Calibri"/>
              </a:rPr>
              <a:t> </a:t>
            </a:r>
            <a:r>
              <a:rPr lang="en-US" sz="1725" spc="-4" dirty="0">
                <a:latin typeface="Calibri"/>
                <a:cs typeface="Calibri"/>
              </a:rPr>
              <a:t>not tied to</a:t>
            </a:r>
            <a:r>
              <a:rPr sz="1725" spc="8" dirty="0">
                <a:latin typeface="Calibri"/>
                <a:cs typeface="Calibri"/>
              </a:rPr>
              <a:t> </a:t>
            </a:r>
            <a:r>
              <a:rPr sz="1725" spc="-4" dirty="0">
                <a:latin typeface="Calibri"/>
                <a:cs typeface="Calibri"/>
              </a:rPr>
              <a:t>sequence</a:t>
            </a:r>
            <a:r>
              <a:rPr sz="1725" spc="4" dirty="0">
                <a:latin typeface="Calibri"/>
                <a:cs typeface="Calibri"/>
              </a:rPr>
              <a:t> </a:t>
            </a:r>
            <a:r>
              <a:rPr sz="1725" dirty="0">
                <a:latin typeface="Calibri"/>
                <a:cs typeface="Calibri"/>
              </a:rPr>
              <a:t>length.</a:t>
            </a:r>
          </a:p>
          <a:p>
            <a:pPr marL="266700" indent="-257175">
              <a:spcBef>
                <a:spcPts val="416"/>
              </a:spcBef>
              <a:buClr>
                <a:srgbClr val="8B1515"/>
              </a:buClr>
              <a:buFont typeface="Times New Roman"/>
              <a:buChar char="•"/>
              <a:tabLst>
                <a:tab pos="266224" algn="l"/>
                <a:tab pos="266700" algn="l"/>
              </a:tabLst>
            </a:pPr>
            <a:r>
              <a:rPr lang="en-US" sz="1725" dirty="0">
                <a:latin typeface="Calibri"/>
                <a:cs typeface="Calibri"/>
              </a:rPr>
              <a:t>A</a:t>
            </a:r>
            <a:r>
              <a:rPr sz="1725" dirty="0">
                <a:latin typeface="Calibri"/>
                <a:cs typeface="Calibri"/>
              </a:rPr>
              <a:t>ll</a:t>
            </a:r>
            <a:r>
              <a:rPr sz="1725" spc="-11" dirty="0">
                <a:latin typeface="Calibri"/>
                <a:cs typeface="Calibri"/>
              </a:rPr>
              <a:t> </a:t>
            </a:r>
            <a:r>
              <a:rPr sz="1725" dirty="0">
                <a:latin typeface="Calibri"/>
                <a:cs typeface="Calibri"/>
              </a:rPr>
              <a:t>words interact at</a:t>
            </a:r>
            <a:r>
              <a:rPr sz="1725" spc="4" dirty="0">
                <a:latin typeface="Calibri"/>
                <a:cs typeface="Calibri"/>
              </a:rPr>
              <a:t> </a:t>
            </a:r>
            <a:r>
              <a:rPr sz="1725" dirty="0">
                <a:latin typeface="Calibri"/>
                <a:cs typeface="Calibri"/>
              </a:rPr>
              <a:t>every</a:t>
            </a:r>
            <a:r>
              <a:rPr sz="1725" spc="-8" dirty="0">
                <a:latin typeface="Calibri"/>
                <a:cs typeface="Calibri"/>
              </a:rPr>
              <a:t> </a:t>
            </a:r>
            <a:r>
              <a:rPr sz="1725" dirty="0">
                <a:latin typeface="Calibri"/>
                <a:cs typeface="Calibri"/>
              </a:rPr>
              <a:t>layer!</a:t>
            </a:r>
          </a:p>
        </p:txBody>
      </p:sp>
      <p:sp>
        <p:nvSpPr>
          <p:cNvPr id="4" name="object 4"/>
          <p:cNvSpPr txBox="1"/>
          <p:nvPr/>
        </p:nvSpPr>
        <p:spPr>
          <a:xfrm>
            <a:off x="2160904" y="4986493"/>
            <a:ext cx="1114425" cy="829587"/>
          </a:xfrm>
          <a:prstGeom prst="rect">
            <a:avLst/>
          </a:prstGeom>
        </p:spPr>
        <p:txBody>
          <a:bodyPr vert="horz" wrap="square" lIns="0" tIns="8573" rIns="0" bIns="0" rtlCol="0">
            <a:spAutoFit/>
          </a:bodyPr>
          <a:lstStyle/>
          <a:p>
            <a:pPr marL="9525" marR="3810" indent="124301">
              <a:lnSpc>
                <a:spcPct val="150200"/>
              </a:lnSpc>
              <a:spcBef>
                <a:spcPts val="68"/>
              </a:spcBef>
            </a:pPr>
            <a:r>
              <a:rPr sz="1875" i="1" spc="8" dirty="0">
                <a:latin typeface="Calibri"/>
                <a:cs typeface="Calibri"/>
              </a:rPr>
              <a:t>attention </a:t>
            </a:r>
            <a:r>
              <a:rPr sz="1875" i="1" spc="11" dirty="0">
                <a:latin typeface="Calibri"/>
                <a:cs typeface="Calibri"/>
              </a:rPr>
              <a:t> embed</a:t>
            </a:r>
            <a:r>
              <a:rPr sz="1875" i="1" spc="4" dirty="0">
                <a:latin typeface="Calibri"/>
                <a:cs typeface="Calibri"/>
              </a:rPr>
              <a:t>di</a:t>
            </a:r>
            <a:r>
              <a:rPr sz="1875" i="1" dirty="0">
                <a:latin typeface="Calibri"/>
                <a:cs typeface="Calibri"/>
              </a:rPr>
              <a:t>n</a:t>
            </a:r>
            <a:r>
              <a:rPr sz="1875" i="1" spc="11" dirty="0">
                <a:latin typeface="Calibri"/>
                <a:cs typeface="Calibri"/>
              </a:rPr>
              <a:t>g</a:t>
            </a:r>
            <a:endParaRPr sz="1875">
              <a:latin typeface="Calibri"/>
              <a:cs typeface="Calibri"/>
            </a:endParaRPr>
          </a:p>
        </p:txBody>
      </p:sp>
      <p:sp>
        <p:nvSpPr>
          <p:cNvPr id="5" name="object 5"/>
          <p:cNvSpPr txBox="1"/>
          <p:nvPr/>
        </p:nvSpPr>
        <p:spPr>
          <a:xfrm>
            <a:off x="3502499" y="5777905"/>
            <a:ext cx="262414"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1</a:t>
            </a:r>
            <a:endParaRPr sz="1913" baseline="-19607">
              <a:latin typeface="Calibri"/>
              <a:cs typeface="Calibri"/>
            </a:endParaRPr>
          </a:p>
        </p:txBody>
      </p:sp>
      <p:sp>
        <p:nvSpPr>
          <p:cNvPr id="6" name="object 6"/>
          <p:cNvSpPr txBox="1"/>
          <p:nvPr/>
        </p:nvSpPr>
        <p:spPr>
          <a:xfrm>
            <a:off x="3884737" y="5788878"/>
            <a:ext cx="262414"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2</a:t>
            </a:r>
            <a:endParaRPr sz="1913" baseline="-19607">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4280589281"/>
              </p:ext>
            </p:extLst>
          </p:nvPr>
        </p:nvGraphicFramePr>
        <p:xfrm>
          <a:off x="3512311" y="4528759"/>
          <a:ext cx="2733671" cy="1279015"/>
        </p:xfrm>
        <a:graphic>
          <a:graphicData uri="http://schemas.openxmlformats.org/drawingml/2006/table">
            <a:tbl>
              <a:tblPr firstRow="1" bandRow="1">
                <a:tableStyleId>{2D5ABB26-0587-4C30-8999-92F81FD0307C}</a:tableStyleId>
              </a:tblPr>
              <a:tblGrid>
                <a:gridCol w="188595">
                  <a:extLst>
                    <a:ext uri="{9D8B030D-6E8A-4147-A177-3AD203B41FA5}">
                      <a16:colId xmlns:a16="http://schemas.microsoft.com/office/drawing/2014/main" val="20000"/>
                    </a:ext>
                  </a:extLst>
                </a:gridCol>
                <a:gridCol w="174784">
                  <a:extLst>
                    <a:ext uri="{9D8B030D-6E8A-4147-A177-3AD203B41FA5}">
                      <a16:colId xmlns:a16="http://schemas.microsoft.com/office/drawing/2014/main" val="20001"/>
                    </a:ext>
                  </a:extLst>
                </a:gridCol>
                <a:gridCol w="188594">
                  <a:extLst>
                    <a:ext uri="{9D8B030D-6E8A-4147-A177-3AD203B41FA5}">
                      <a16:colId xmlns:a16="http://schemas.microsoft.com/office/drawing/2014/main" val="20002"/>
                    </a:ext>
                  </a:extLst>
                </a:gridCol>
                <a:gridCol w="174784">
                  <a:extLst>
                    <a:ext uri="{9D8B030D-6E8A-4147-A177-3AD203B41FA5}">
                      <a16:colId xmlns:a16="http://schemas.microsoft.com/office/drawing/2014/main" val="20003"/>
                    </a:ext>
                  </a:extLst>
                </a:gridCol>
                <a:gridCol w="188594">
                  <a:extLst>
                    <a:ext uri="{9D8B030D-6E8A-4147-A177-3AD203B41FA5}">
                      <a16:colId xmlns:a16="http://schemas.microsoft.com/office/drawing/2014/main" val="20004"/>
                    </a:ext>
                  </a:extLst>
                </a:gridCol>
                <a:gridCol w="176213">
                  <a:extLst>
                    <a:ext uri="{9D8B030D-6E8A-4147-A177-3AD203B41FA5}">
                      <a16:colId xmlns:a16="http://schemas.microsoft.com/office/drawing/2014/main" val="20005"/>
                    </a:ext>
                  </a:extLst>
                </a:gridCol>
                <a:gridCol w="188594">
                  <a:extLst>
                    <a:ext uri="{9D8B030D-6E8A-4147-A177-3AD203B41FA5}">
                      <a16:colId xmlns:a16="http://schemas.microsoft.com/office/drawing/2014/main" val="20006"/>
                    </a:ext>
                  </a:extLst>
                </a:gridCol>
                <a:gridCol w="174783">
                  <a:extLst>
                    <a:ext uri="{9D8B030D-6E8A-4147-A177-3AD203B41FA5}">
                      <a16:colId xmlns:a16="http://schemas.microsoft.com/office/drawing/2014/main" val="20007"/>
                    </a:ext>
                  </a:extLst>
                </a:gridCol>
                <a:gridCol w="188595">
                  <a:extLst>
                    <a:ext uri="{9D8B030D-6E8A-4147-A177-3AD203B41FA5}">
                      <a16:colId xmlns:a16="http://schemas.microsoft.com/office/drawing/2014/main" val="20008"/>
                    </a:ext>
                  </a:extLst>
                </a:gridCol>
                <a:gridCol w="174783">
                  <a:extLst>
                    <a:ext uri="{9D8B030D-6E8A-4147-A177-3AD203B41FA5}">
                      <a16:colId xmlns:a16="http://schemas.microsoft.com/office/drawing/2014/main" val="20009"/>
                    </a:ext>
                  </a:extLst>
                </a:gridCol>
                <a:gridCol w="188595">
                  <a:extLst>
                    <a:ext uri="{9D8B030D-6E8A-4147-A177-3AD203B41FA5}">
                      <a16:colId xmlns:a16="http://schemas.microsoft.com/office/drawing/2014/main" val="20010"/>
                    </a:ext>
                  </a:extLst>
                </a:gridCol>
                <a:gridCol w="174783">
                  <a:extLst>
                    <a:ext uri="{9D8B030D-6E8A-4147-A177-3AD203B41FA5}">
                      <a16:colId xmlns:a16="http://schemas.microsoft.com/office/drawing/2014/main" val="20011"/>
                    </a:ext>
                  </a:extLst>
                </a:gridCol>
                <a:gridCol w="188595">
                  <a:extLst>
                    <a:ext uri="{9D8B030D-6E8A-4147-A177-3AD203B41FA5}">
                      <a16:colId xmlns:a16="http://schemas.microsoft.com/office/drawing/2014/main" val="20012"/>
                    </a:ext>
                  </a:extLst>
                </a:gridCol>
                <a:gridCol w="174784">
                  <a:extLst>
                    <a:ext uri="{9D8B030D-6E8A-4147-A177-3AD203B41FA5}">
                      <a16:colId xmlns:a16="http://schemas.microsoft.com/office/drawing/2014/main" val="20013"/>
                    </a:ext>
                  </a:extLst>
                </a:gridCol>
                <a:gridCol w="188595">
                  <a:extLst>
                    <a:ext uri="{9D8B030D-6E8A-4147-A177-3AD203B41FA5}">
                      <a16:colId xmlns:a16="http://schemas.microsoft.com/office/drawing/2014/main" val="20014"/>
                    </a:ext>
                  </a:extLst>
                </a:gridCol>
              </a:tblGrid>
              <a:tr h="276605">
                <a:tc>
                  <a:txBody>
                    <a:bodyPr/>
                    <a:lstStyle/>
                    <a:p>
                      <a:pPr marL="80010">
                        <a:lnSpc>
                          <a:spcPct val="100000"/>
                        </a:lnSpc>
                        <a:spcBef>
                          <a:spcPts val="315"/>
                        </a:spcBef>
                      </a:pPr>
                      <a:r>
                        <a:rPr sz="1400" dirty="0">
                          <a:solidFill>
                            <a:srgbClr val="FFFFFF"/>
                          </a:solidFill>
                          <a:latin typeface="Calibri"/>
                          <a:cs typeface="Calibri"/>
                        </a:rPr>
                        <a:t>2</a:t>
                      </a:r>
                      <a:endParaRPr sz="1400">
                        <a:latin typeface="Calibri"/>
                        <a:cs typeface="Calibri"/>
                      </a:endParaRPr>
                    </a:p>
                  </a:txBody>
                  <a:tcPr marL="0" marR="0" marT="30004"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algn="ctr">
                        <a:lnSpc>
                          <a:spcPct val="100000"/>
                        </a:lnSpc>
                        <a:spcBef>
                          <a:spcPts val="280"/>
                        </a:spcBef>
                      </a:pPr>
                      <a:r>
                        <a:rPr sz="1400" dirty="0">
                          <a:solidFill>
                            <a:srgbClr val="FFFFFF"/>
                          </a:solidFill>
                          <a:latin typeface="Calibri"/>
                          <a:cs typeface="Calibri"/>
                        </a:rPr>
                        <a:t>2</a:t>
                      </a:r>
                      <a:endParaRPr sz="1400">
                        <a:latin typeface="Calibri"/>
                        <a:cs typeface="Calibri"/>
                      </a:endParaRPr>
                    </a:p>
                  </a:txBody>
                  <a:tcPr marL="0" marR="0" marT="26670"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76200">
                        <a:lnSpc>
                          <a:spcPct val="100000"/>
                        </a:lnSpc>
                        <a:spcBef>
                          <a:spcPts val="345"/>
                        </a:spcBef>
                      </a:pPr>
                      <a:r>
                        <a:rPr sz="1400" dirty="0">
                          <a:solidFill>
                            <a:srgbClr val="FFFFFF"/>
                          </a:solidFill>
                          <a:latin typeface="Calibri"/>
                          <a:cs typeface="Calibri"/>
                        </a:rPr>
                        <a:t>2</a:t>
                      </a:r>
                      <a:endParaRPr sz="1400">
                        <a:latin typeface="Calibri"/>
                        <a:cs typeface="Calibri"/>
                      </a:endParaRPr>
                    </a:p>
                  </a:txBody>
                  <a:tcPr marL="0" marR="0" marT="3286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2540" algn="ctr">
                        <a:lnSpc>
                          <a:spcPct val="100000"/>
                        </a:lnSpc>
                        <a:spcBef>
                          <a:spcPts val="309"/>
                        </a:spcBef>
                      </a:pPr>
                      <a:r>
                        <a:rPr sz="1400" dirty="0">
                          <a:solidFill>
                            <a:srgbClr val="FFFFFF"/>
                          </a:solidFill>
                          <a:latin typeface="Calibri"/>
                          <a:cs typeface="Calibri"/>
                        </a:rPr>
                        <a:t>2</a:t>
                      </a:r>
                      <a:endParaRPr sz="1400">
                        <a:latin typeface="Calibri"/>
                        <a:cs typeface="Calibri"/>
                      </a:endParaRPr>
                    </a:p>
                  </a:txBody>
                  <a:tcPr marL="0" marR="0" marT="29527"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26034" algn="ctr">
                        <a:lnSpc>
                          <a:spcPct val="100000"/>
                        </a:lnSpc>
                        <a:spcBef>
                          <a:spcPts val="345"/>
                        </a:spcBef>
                      </a:pPr>
                      <a:r>
                        <a:rPr sz="1400" dirty="0">
                          <a:solidFill>
                            <a:srgbClr val="FFFFFF"/>
                          </a:solidFill>
                          <a:latin typeface="Calibri"/>
                          <a:cs typeface="Calibri"/>
                        </a:rPr>
                        <a:t>2</a:t>
                      </a:r>
                      <a:endParaRPr sz="1400">
                        <a:latin typeface="Calibri"/>
                        <a:cs typeface="Calibri"/>
                      </a:endParaRPr>
                    </a:p>
                  </a:txBody>
                  <a:tcPr marL="0" marR="0" marT="32861"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59055" algn="r">
                        <a:lnSpc>
                          <a:spcPct val="100000"/>
                        </a:lnSpc>
                        <a:spcBef>
                          <a:spcPts val="309"/>
                        </a:spcBef>
                      </a:pPr>
                      <a:r>
                        <a:rPr sz="1400" dirty="0">
                          <a:solidFill>
                            <a:srgbClr val="FFFFFF"/>
                          </a:solidFill>
                          <a:latin typeface="Calibri"/>
                          <a:cs typeface="Calibri"/>
                        </a:rPr>
                        <a:t>2</a:t>
                      </a:r>
                      <a:endParaRPr sz="1400">
                        <a:latin typeface="Calibri"/>
                        <a:cs typeface="Calibri"/>
                      </a:endParaRPr>
                    </a:p>
                  </a:txBody>
                  <a:tcPr marL="0" marR="0" marT="29527"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26034" algn="ctr">
                        <a:lnSpc>
                          <a:spcPct val="100000"/>
                        </a:lnSpc>
                        <a:spcBef>
                          <a:spcPts val="365"/>
                        </a:spcBef>
                      </a:pPr>
                      <a:r>
                        <a:rPr sz="1400" dirty="0">
                          <a:solidFill>
                            <a:srgbClr val="FFFFFF"/>
                          </a:solidFill>
                          <a:latin typeface="Calibri"/>
                          <a:cs typeface="Calibri"/>
                        </a:rPr>
                        <a:t>2</a:t>
                      </a:r>
                      <a:endParaRPr sz="1400">
                        <a:latin typeface="Calibri"/>
                        <a:cs typeface="Calibri"/>
                      </a:endParaRPr>
                    </a:p>
                  </a:txBody>
                  <a:tcPr marL="0" marR="0" marT="34766"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8580">
                        <a:lnSpc>
                          <a:spcPct val="100000"/>
                        </a:lnSpc>
                        <a:spcBef>
                          <a:spcPts val="325"/>
                        </a:spcBef>
                      </a:pPr>
                      <a:r>
                        <a:rPr sz="1400" dirty="0">
                          <a:solidFill>
                            <a:srgbClr val="FFFFFF"/>
                          </a:solidFill>
                          <a:latin typeface="Calibri"/>
                          <a:cs typeface="Calibri"/>
                        </a:rPr>
                        <a:t>2</a:t>
                      </a:r>
                      <a:endParaRPr sz="1400">
                        <a:latin typeface="Calibri"/>
                        <a:cs typeface="Calibri"/>
                      </a:endParaRPr>
                    </a:p>
                  </a:txBody>
                  <a:tcPr marL="0" marR="0" marT="30956" marB="0">
                    <a:solidFill>
                      <a:srgbClr val="007B92"/>
                    </a:solidFill>
                  </a:tcPr>
                </a:tc>
                <a:extLst>
                  <a:ext uri="{0D108BD9-81ED-4DB2-BD59-A6C34878D82A}">
                    <a16:rowId xmlns:a16="http://schemas.microsoft.com/office/drawing/2014/main" val="10000"/>
                  </a:ext>
                </a:extLst>
              </a:tr>
              <a:tr h="221742">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1"/>
                  </a:ext>
                </a:extLst>
              </a:tr>
              <a:tr h="276605">
                <a:tc>
                  <a:txBody>
                    <a:bodyPr/>
                    <a:lstStyle/>
                    <a:p>
                      <a:pPr marL="69215">
                        <a:lnSpc>
                          <a:spcPct val="100000"/>
                        </a:lnSpc>
                        <a:spcBef>
                          <a:spcPts val="160"/>
                        </a:spcBef>
                      </a:pPr>
                      <a:r>
                        <a:rPr sz="1400" dirty="0">
                          <a:solidFill>
                            <a:srgbClr val="FFFFFF"/>
                          </a:solidFill>
                          <a:latin typeface="Calibri"/>
                          <a:cs typeface="Calibri"/>
                        </a:rPr>
                        <a:t>1</a:t>
                      </a:r>
                      <a:endParaRPr sz="1400">
                        <a:latin typeface="Calibri"/>
                        <a:cs typeface="Calibri"/>
                      </a:endParaRPr>
                    </a:p>
                  </a:txBody>
                  <a:tcPr marL="0" marR="0" marT="15240"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13335" algn="ctr">
                        <a:lnSpc>
                          <a:spcPct val="100000"/>
                        </a:lnSpc>
                        <a:spcBef>
                          <a:spcPts val="125"/>
                        </a:spcBef>
                      </a:pPr>
                      <a:r>
                        <a:rPr sz="1400" dirty="0">
                          <a:solidFill>
                            <a:srgbClr val="FFFFFF"/>
                          </a:solidFill>
                          <a:latin typeface="Calibri"/>
                          <a:cs typeface="Calibri"/>
                        </a:rPr>
                        <a:t>1</a:t>
                      </a:r>
                      <a:endParaRPr sz="1400">
                        <a:latin typeface="Calibri"/>
                        <a:cs typeface="Calibri"/>
                      </a:endParaRPr>
                    </a:p>
                  </a:txBody>
                  <a:tcPr marL="0" marR="0" marT="11906"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65405">
                        <a:lnSpc>
                          <a:spcPct val="100000"/>
                        </a:lnSpc>
                        <a:spcBef>
                          <a:spcPts val="190"/>
                        </a:spcBef>
                      </a:pPr>
                      <a:r>
                        <a:rPr sz="1400" dirty="0">
                          <a:solidFill>
                            <a:srgbClr val="FFFFFF"/>
                          </a:solidFill>
                          <a:latin typeface="Calibri"/>
                          <a:cs typeface="Calibri"/>
                        </a:rPr>
                        <a:t>1</a:t>
                      </a:r>
                      <a:endParaRPr sz="1400">
                        <a:latin typeface="Calibri"/>
                        <a:cs typeface="Calibri"/>
                      </a:endParaRPr>
                    </a:p>
                  </a:txBody>
                  <a:tcPr marL="0" marR="0" marT="18098"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24765" algn="ctr">
                        <a:lnSpc>
                          <a:spcPct val="100000"/>
                        </a:lnSpc>
                        <a:spcBef>
                          <a:spcPts val="155"/>
                        </a:spcBef>
                      </a:pPr>
                      <a:r>
                        <a:rPr sz="1400" dirty="0">
                          <a:solidFill>
                            <a:srgbClr val="FFFFFF"/>
                          </a:solidFill>
                          <a:latin typeface="Calibri"/>
                          <a:cs typeface="Calibri"/>
                        </a:rPr>
                        <a:t>1</a:t>
                      </a:r>
                      <a:endParaRPr sz="1400">
                        <a:latin typeface="Calibri"/>
                        <a:cs typeface="Calibri"/>
                      </a:endParaRPr>
                    </a:p>
                  </a:txBody>
                  <a:tcPr marL="0" marR="0" marT="14764"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3810" algn="ctr">
                        <a:lnSpc>
                          <a:spcPct val="100000"/>
                        </a:lnSpc>
                        <a:spcBef>
                          <a:spcPts val="190"/>
                        </a:spcBef>
                      </a:pPr>
                      <a:r>
                        <a:rPr sz="1400" dirty="0">
                          <a:solidFill>
                            <a:srgbClr val="FFFFFF"/>
                          </a:solidFill>
                          <a:latin typeface="Calibri"/>
                          <a:cs typeface="Calibri"/>
                        </a:rPr>
                        <a:t>1</a:t>
                      </a:r>
                      <a:endParaRPr sz="1400">
                        <a:latin typeface="Calibri"/>
                        <a:cs typeface="Calibri"/>
                      </a:endParaRPr>
                    </a:p>
                  </a:txBody>
                  <a:tcPr marL="0" marR="0" marT="18098"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R="70485" algn="r">
                        <a:lnSpc>
                          <a:spcPct val="100000"/>
                        </a:lnSpc>
                        <a:spcBef>
                          <a:spcPts val="155"/>
                        </a:spcBef>
                      </a:pPr>
                      <a:r>
                        <a:rPr sz="1400" dirty="0">
                          <a:solidFill>
                            <a:srgbClr val="FFFFFF"/>
                          </a:solidFill>
                          <a:latin typeface="Calibri"/>
                          <a:cs typeface="Calibri"/>
                        </a:rPr>
                        <a:t>1</a:t>
                      </a:r>
                      <a:endParaRPr sz="1400">
                        <a:latin typeface="Calibri"/>
                        <a:cs typeface="Calibri"/>
                      </a:endParaRPr>
                    </a:p>
                  </a:txBody>
                  <a:tcPr marL="0" marR="0" marT="14764"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5080" algn="ctr">
                        <a:lnSpc>
                          <a:spcPct val="100000"/>
                        </a:lnSpc>
                        <a:spcBef>
                          <a:spcPts val="210"/>
                        </a:spcBef>
                      </a:pPr>
                      <a:r>
                        <a:rPr sz="1400" dirty="0">
                          <a:solidFill>
                            <a:srgbClr val="FFFFFF"/>
                          </a:solidFill>
                          <a:latin typeface="Calibri"/>
                          <a:cs typeface="Calibri"/>
                        </a:rPr>
                        <a:t>1</a:t>
                      </a:r>
                      <a:endParaRPr sz="1400">
                        <a:latin typeface="Calibri"/>
                        <a:cs typeface="Calibri"/>
                      </a:endParaRPr>
                    </a:p>
                  </a:txBody>
                  <a:tcPr marL="0" marR="0" marT="20003" marB="0">
                    <a:solidFill>
                      <a:srgbClr val="007B92"/>
                    </a:solidFill>
                  </a:tcPr>
                </a:tc>
                <a:tc>
                  <a:txBody>
                    <a:bodyPr/>
                    <a:lstStyle/>
                    <a:p>
                      <a:pPr>
                        <a:lnSpc>
                          <a:spcPct val="100000"/>
                        </a:lnSpc>
                      </a:pPr>
                      <a:endParaRPr sz="1700">
                        <a:latin typeface="Times New Roman"/>
                        <a:cs typeface="Times New Roman"/>
                      </a:endParaRPr>
                    </a:p>
                  </a:txBody>
                  <a:tcPr marL="0" marR="0" marT="0" marB="0"/>
                </a:tc>
                <a:tc>
                  <a:txBody>
                    <a:bodyPr/>
                    <a:lstStyle/>
                    <a:p>
                      <a:pPr marL="57785">
                        <a:lnSpc>
                          <a:spcPct val="100000"/>
                        </a:lnSpc>
                        <a:spcBef>
                          <a:spcPts val="170"/>
                        </a:spcBef>
                      </a:pPr>
                      <a:r>
                        <a:rPr sz="1400" dirty="0">
                          <a:solidFill>
                            <a:srgbClr val="FFFFFF"/>
                          </a:solidFill>
                          <a:latin typeface="Calibri"/>
                          <a:cs typeface="Calibri"/>
                        </a:rPr>
                        <a:t>1</a:t>
                      </a:r>
                      <a:endParaRPr sz="1400">
                        <a:latin typeface="Calibri"/>
                        <a:cs typeface="Calibri"/>
                      </a:endParaRPr>
                    </a:p>
                  </a:txBody>
                  <a:tcPr marL="0" marR="0" marT="16193" marB="0">
                    <a:solidFill>
                      <a:srgbClr val="007B92"/>
                    </a:solidFill>
                  </a:tcPr>
                </a:tc>
                <a:extLst>
                  <a:ext uri="{0D108BD9-81ED-4DB2-BD59-A6C34878D82A}">
                    <a16:rowId xmlns:a16="http://schemas.microsoft.com/office/drawing/2014/main" val="10002"/>
                  </a:ext>
                </a:extLst>
              </a:tr>
              <a:tr h="227457">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3"/>
                  </a:ext>
                </a:extLst>
              </a:tr>
              <a:tr h="276606">
                <a:tc>
                  <a:txBody>
                    <a:bodyPr/>
                    <a:lstStyle/>
                    <a:p>
                      <a:pPr marL="70485">
                        <a:lnSpc>
                          <a:spcPct val="100000"/>
                        </a:lnSpc>
                        <a:spcBef>
                          <a:spcPts val="155"/>
                        </a:spcBef>
                      </a:pPr>
                      <a:r>
                        <a:rPr sz="1400" dirty="0">
                          <a:latin typeface="Calibri"/>
                          <a:cs typeface="Calibri"/>
                        </a:rPr>
                        <a:t>0</a:t>
                      </a:r>
                      <a:endParaRPr sz="1400">
                        <a:latin typeface="Calibri"/>
                        <a:cs typeface="Calibri"/>
                      </a:endParaRPr>
                    </a:p>
                  </a:txBody>
                  <a:tcPr marL="0" marR="0" marT="14764"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R="10795" algn="ctr">
                        <a:lnSpc>
                          <a:spcPct val="100000"/>
                        </a:lnSpc>
                        <a:spcBef>
                          <a:spcPts val="114"/>
                        </a:spcBef>
                      </a:pPr>
                      <a:r>
                        <a:rPr sz="1400" dirty="0">
                          <a:latin typeface="Calibri"/>
                          <a:cs typeface="Calibri"/>
                        </a:rPr>
                        <a:t>0</a:t>
                      </a:r>
                      <a:endParaRPr sz="1400">
                        <a:latin typeface="Calibri"/>
                        <a:cs typeface="Calibri"/>
                      </a:endParaRPr>
                    </a:p>
                  </a:txBody>
                  <a:tcPr marL="0" marR="0" marT="10953"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66675">
                        <a:lnSpc>
                          <a:spcPct val="100000"/>
                        </a:lnSpc>
                        <a:spcBef>
                          <a:spcPts val="185"/>
                        </a:spcBef>
                      </a:pPr>
                      <a:r>
                        <a:rPr sz="1400" dirty="0">
                          <a:latin typeface="Calibri"/>
                          <a:cs typeface="Calibri"/>
                        </a:rPr>
                        <a:t>0</a:t>
                      </a:r>
                      <a:endParaRPr sz="1400">
                        <a:latin typeface="Calibri"/>
                        <a:cs typeface="Calibri"/>
                      </a:endParaRPr>
                    </a:p>
                  </a:txBody>
                  <a:tcPr marL="0" marR="0" marT="1762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R="21590" algn="ctr">
                        <a:lnSpc>
                          <a:spcPct val="100000"/>
                        </a:lnSpc>
                        <a:spcBef>
                          <a:spcPts val="145"/>
                        </a:spcBef>
                      </a:pPr>
                      <a:r>
                        <a:rPr sz="1400" dirty="0">
                          <a:latin typeface="Calibri"/>
                          <a:cs typeface="Calibri"/>
                        </a:rPr>
                        <a:t>0</a:t>
                      </a:r>
                      <a:endParaRPr sz="1400">
                        <a:latin typeface="Calibri"/>
                        <a:cs typeface="Calibri"/>
                      </a:endParaRPr>
                    </a:p>
                  </a:txBody>
                  <a:tcPr marL="0" marR="0" marT="1381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7620" algn="ctr">
                        <a:lnSpc>
                          <a:spcPct val="100000"/>
                        </a:lnSpc>
                        <a:spcBef>
                          <a:spcPts val="185"/>
                        </a:spcBef>
                      </a:pPr>
                      <a:r>
                        <a:rPr sz="1400" dirty="0">
                          <a:latin typeface="Calibri"/>
                          <a:cs typeface="Calibri"/>
                        </a:rPr>
                        <a:t>0</a:t>
                      </a:r>
                      <a:endParaRPr sz="1400">
                        <a:latin typeface="Calibri"/>
                        <a:cs typeface="Calibri"/>
                      </a:endParaRPr>
                    </a:p>
                  </a:txBody>
                  <a:tcPr marL="0" marR="0" marT="1762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R="68580" algn="r">
                        <a:lnSpc>
                          <a:spcPct val="100000"/>
                        </a:lnSpc>
                        <a:spcBef>
                          <a:spcPts val="145"/>
                        </a:spcBef>
                      </a:pPr>
                      <a:r>
                        <a:rPr sz="1400" dirty="0">
                          <a:latin typeface="Calibri"/>
                          <a:cs typeface="Calibri"/>
                        </a:rPr>
                        <a:t>0</a:t>
                      </a:r>
                      <a:endParaRPr sz="1400">
                        <a:latin typeface="Calibri"/>
                        <a:cs typeface="Calibri"/>
                      </a:endParaRPr>
                    </a:p>
                  </a:txBody>
                  <a:tcPr marL="0" marR="0" marT="13811"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8255" algn="ctr">
                        <a:lnSpc>
                          <a:spcPct val="100000"/>
                        </a:lnSpc>
                        <a:spcBef>
                          <a:spcPts val="204"/>
                        </a:spcBef>
                      </a:pPr>
                      <a:r>
                        <a:rPr sz="1400" dirty="0">
                          <a:latin typeface="Calibri"/>
                          <a:cs typeface="Calibri"/>
                        </a:rPr>
                        <a:t>0</a:t>
                      </a:r>
                      <a:endParaRPr sz="1400">
                        <a:latin typeface="Calibri"/>
                        <a:cs typeface="Calibri"/>
                      </a:endParaRPr>
                    </a:p>
                  </a:txBody>
                  <a:tcPr marL="0" marR="0" marT="19526" marB="0">
                    <a:solidFill>
                      <a:srgbClr val="929A90"/>
                    </a:solidFill>
                  </a:tcPr>
                </a:tc>
                <a:tc>
                  <a:txBody>
                    <a:bodyPr/>
                    <a:lstStyle/>
                    <a:p>
                      <a:pPr>
                        <a:lnSpc>
                          <a:spcPct val="100000"/>
                        </a:lnSpc>
                      </a:pPr>
                      <a:endParaRPr sz="1700">
                        <a:latin typeface="Times New Roman"/>
                        <a:cs typeface="Times New Roman"/>
                      </a:endParaRPr>
                    </a:p>
                  </a:txBody>
                  <a:tcPr marL="0" marR="0" marT="0" marB="0"/>
                </a:tc>
                <a:tc>
                  <a:txBody>
                    <a:bodyPr/>
                    <a:lstStyle/>
                    <a:p>
                      <a:pPr marL="59055">
                        <a:lnSpc>
                          <a:spcPct val="100000"/>
                        </a:lnSpc>
                        <a:spcBef>
                          <a:spcPts val="165"/>
                        </a:spcBef>
                      </a:pPr>
                      <a:r>
                        <a:rPr sz="1400" dirty="0">
                          <a:latin typeface="Calibri"/>
                          <a:cs typeface="Calibri"/>
                        </a:rPr>
                        <a:t>0</a:t>
                      </a:r>
                      <a:endParaRPr sz="1400">
                        <a:latin typeface="Calibri"/>
                        <a:cs typeface="Calibri"/>
                      </a:endParaRPr>
                    </a:p>
                  </a:txBody>
                  <a:tcPr marL="0" marR="0" marT="15716" marB="0">
                    <a:solidFill>
                      <a:srgbClr val="929A90"/>
                    </a:solidFill>
                  </a:tcPr>
                </a:tc>
                <a:extLst>
                  <a:ext uri="{0D108BD9-81ED-4DB2-BD59-A6C34878D82A}">
                    <a16:rowId xmlns:a16="http://schemas.microsoft.com/office/drawing/2014/main" val="10004"/>
                  </a:ext>
                </a:extLst>
              </a:tr>
            </a:tbl>
          </a:graphicData>
        </a:graphic>
      </p:graphicFrame>
      <p:sp>
        <p:nvSpPr>
          <p:cNvPr id="8" name="object 8"/>
          <p:cNvSpPr txBox="1"/>
          <p:nvPr/>
        </p:nvSpPr>
        <p:spPr>
          <a:xfrm>
            <a:off x="6044531" y="5823397"/>
            <a:ext cx="259556" cy="301044"/>
          </a:xfrm>
          <a:prstGeom prst="rect">
            <a:avLst/>
          </a:prstGeom>
        </p:spPr>
        <p:txBody>
          <a:bodyPr vert="horz" wrap="square" lIns="0" tIns="12383" rIns="0" bIns="0" rtlCol="0">
            <a:spAutoFit/>
          </a:bodyPr>
          <a:lstStyle/>
          <a:p>
            <a:pPr marL="28575">
              <a:spcBef>
                <a:spcPts val="98"/>
              </a:spcBef>
            </a:pPr>
            <a:r>
              <a:rPr sz="1875" i="1" dirty="0">
                <a:latin typeface="Calibri"/>
                <a:cs typeface="Calibri"/>
              </a:rPr>
              <a:t>h</a:t>
            </a:r>
            <a:r>
              <a:rPr sz="1913" i="1" baseline="-19607" dirty="0">
                <a:latin typeface="Calibri"/>
                <a:cs typeface="Calibri"/>
              </a:rPr>
              <a:t>T</a:t>
            </a:r>
            <a:endParaRPr sz="1913" baseline="-19607">
              <a:latin typeface="Calibri"/>
              <a:cs typeface="Calibri"/>
            </a:endParaRPr>
          </a:p>
        </p:txBody>
      </p:sp>
      <p:sp>
        <p:nvSpPr>
          <p:cNvPr id="9" name="object 9"/>
          <p:cNvSpPr txBox="1"/>
          <p:nvPr/>
        </p:nvSpPr>
        <p:spPr>
          <a:xfrm>
            <a:off x="2303970" y="4617056"/>
            <a:ext cx="927735" cy="301044"/>
          </a:xfrm>
          <a:prstGeom prst="rect">
            <a:avLst/>
          </a:prstGeom>
        </p:spPr>
        <p:txBody>
          <a:bodyPr vert="horz" wrap="square" lIns="0" tIns="12383" rIns="0" bIns="0" rtlCol="0">
            <a:spAutoFit/>
          </a:bodyPr>
          <a:lstStyle/>
          <a:p>
            <a:pPr marL="9525">
              <a:spcBef>
                <a:spcPts val="98"/>
              </a:spcBef>
            </a:pPr>
            <a:r>
              <a:rPr sz="1875" i="1" spc="4" dirty="0">
                <a:latin typeface="Calibri"/>
                <a:cs typeface="Calibri"/>
              </a:rPr>
              <a:t>attention</a:t>
            </a:r>
            <a:endParaRPr sz="1875">
              <a:latin typeface="Calibri"/>
              <a:cs typeface="Calibri"/>
            </a:endParaRPr>
          </a:p>
        </p:txBody>
      </p:sp>
      <p:sp>
        <p:nvSpPr>
          <p:cNvPr id="10" name="object 10"/>
          <p:cNvSpPr/>
          <p:nvPr/>
        </p:nvSpPr>
        <p:spPr>
          <a:xfrm>
            <a:off x="3568890" y="4812224"/>
            <a:ext cx="2562225" cy="211931"/>
          </a:xfrm>
          <a:custGeom>
            <a:avLst/>
            <a:gdLst/>
            <a:ahLst/>
            <a:cxnLst/>
            <a:rect l="l" t="t" r="r" b="b"/>
            <a:pathLst>
              <a:path w="3416300" h="282575">
                <a:moveTo>
                  <a:pt x="28333" y="133565"/>
                </a:moveTo>
                <a:lnTo>
                  <a:pt x="28295" y="133731"/>
                </a:lnTo>
                <a:lnTo>
                  <a:pt x="28333" y="133565"/>
                </a:lnTo>
                <a:close/>
              </a:path>
              <a:path w="3416300" h="282575">
                <a:moveTo>
                  <a:pt x="1471549" y="273177"/>
                </a:moveTo>
                <a:lnTo>
                  <a:pt x="1471079" y="270510"/>
                </a:lnTo>
                <a:lnTo>
                  <a:pt x="1458468" y="270510"/>
                </a:lnTo>
                <a:lnTo>
                  <a:pt x="1458214" y="270510"/>
                </a:lnTo>
                <a:lnTo>
                  <a:pt x="1458976" y="275209"/>
                </a:lnTo>
                <a:lnTo>
                  <a:pt x="1471549" y="273177"/>
                </a:lnTo>
                <a:close/>
              </a:path>
              <a:path w="3416300" h="282575">
                <a:moveTo>
                  <a:pt x="2446528" y="273304"/>
                </a:moveTo>
                <a:lnTo>
                  <a:pt x="2433955" y="273304"/>
                </a:lnTo>
                <a:lnTo>
                  <a:pt x="2433777" y="273304"/>
                </a:lnTo>
                <a:lnTo>
                  <a:pt x="2434082" y="275209"/>
                </a:lnTo>
                <a:lnTo>
                  <a:pt x="2446528" y="273304"/>
                </a:lnTo>
                <a:close/>
              </a:path>
              <a:path w="3416300" h="282575">
                <a:moveTo>
                  <a:pt x="3415919" y="274574"/>
                </a:moveTo>
                <a:lnTo>
                  <a:pt x="3415144" y="272542"/>
                </a:lnTo>
                <a:lnTo>
                  <a:pt x="3413925" y="269367"/>
                </a:lnTo>
                <a:lnTo>
                  <a:pt x="3413633" y="268605"/>
                </a:lnTo>
                <a:lnTo>
                  <a:pt x="3412871" y="266573"/>
                </a:lnTo>
                <a:lnTo>
                  <a:pt x="3408769" y="262890"/>
                </a:lnTo>
                <a:lnTo>
                  <a:pt x="3403981" y="258572"/>
                </a:lnTo>
                <a:lnTo>
                  <a:pt x="3400945" y="256921"/>
                </a:lnTo>
                <a:lnTo>
                  <a:pt x="3391154" y="251587"/>
                </a:lnTo>
                <a:lnTo>
                  <a:pt x="3374263" y="244983"/>
                </a:lnTo>
                <a:lnTo>
                  <a:pt x="3328035" y="232156"/>
                </a:lnTo>
                <a:lnTo>
                  <a:pt x="3266186" y="219837"/>
                </a:lnTo>
                <a:lnTo>
                  <a:pt x="3189605" y="207772"/>
                </a:lnTo>
                <a:lnTo>
                  <a:pt x="3099562" y="196342"/>
                </a:lnTo>
                <a:lnTo>
                  <a:pt x="2941828" y="180213"/>
                </a:lnTo>
                <a:lnTo>
                  <a:pt x="2760345" y="165989"/>
                </a:lnTo>
                <a:lnTo>
                  <a:pt x="2559558" y="153797"/>
                </a:lnTo>
                <a:lnTo>
                  <a:pt x="2343531" y="144018"/>
                </a:lnTo>
                <a:lnTo>
                  <a:pt x="2038985" y="135255"/>
                </a:lnTo>
                <a:lnTo>
                  <a:pt x="1882267" y="132842"/>
                </a:lnTo>
                <a:lnTo>
                  <a:pt x="1566545" y="131318"/>
                </a:lnTo>
                <a:lnTo>
                  <a:pt x="1256030" y="125222"/>
                </a:lnTo>
                <a:lnTo>
                  <a:pt x="1105662" y="120142"/>
                </a:lnTo>
                <a:lnTo>
                  <a:pt x="1032256" y="117221"/>
                </a:lnTo>
                <a:lnTo>
                  <a:pt x="821182" y="106553"/>
                </a:lnTo>
                <a:lnTo>
                  <a:pt x="689229" y="98171"/>
                </a:lnTo>
                <a:lnTo>
                  <a:pt x="626491" y="93599"/>
                </a:lnTo>
                <a:lnTo>
                  <a:pt x="566039" y="88773"/>
                </a:lnTo>
                <a:lnTo>
                  <a:pt x="504786" y="83350"/>
                </a:lnTo>
                <a:lnTo>
                  <a:pt x="504786" y="132905"/>
                </a:lnTo>
                <a:lnTo>
                  <a:pt x="471551" y="132334"/>
                </a:lnTo>
                <a:lnTo>
                  <a:pt x="427482" y="129921"/>
                </a:lnTo>
                <a:lnTo>
                  <a:pt x="383921" y="126238"/>
                </a:lnTo>
                <a:lnTo>
                  <a:pt x="384175" y="126238"/>
                </a:lnTo>
                <a:lnTo>
                  <a:pt x="341503" y="121158"/>
                </a:lnTo>
                <a:lnTo>
                  <a:pt x="341757" y="121158"/>
                </a:lnTo>
                <a:lnTo>
                  <a:pt x="300609" y="114935"/>
                </a:lnTo>
                <a:lnTo>
                  <a:pt x="300863" y="114935"/>
                </a:lnTo>
                <a:lnTo>
                  <a:pt x="262026" y="107569"/>
                </a:lnTo>
                <a:lnTo>
                  <a:pt x="261366" y="107442"/>
                </a:lnTo>
                <a:lnTo>
                  <a:pt x="261620" y="107569"/>
                </a:lnTo>
                <a:lnTo>
                  <a:pt x="243141" y="103505"/>
                </a:lnTo>
                <a:lnTo>
                  <a:pt x="242570" y="103378"/>
                </a:lnTo>
                <a:lnTo>
                  <a:pt x="242697" y="103505"/>
                </a:lnTo>
                <a:lnTo>
                  <a:pt x="224409" y="99060"/>
                </a:lnTo>
                <a:lnTo>
                  <a:pt x="207111" y="94615"/>
                </a:lnTo>
                <a:lnTo>
                  <a:pt x="206629" y="94488"/>
                </a:lnTo>
                <a:lnTo>
                  <a:pt x="206756" y="94615"/>
                </a:lnTo>
                <a:lnTo>
                  <a:pt x="189738" y="89789"/>
                </a:lnTo>
                <a:lnTo>
                  <a:pt x="189865" y="89789"/>
                </a:lnTo>
                <a:lnTo>
                  <a:pt x="173355" y="84836"/>
                </a:lnTo>
                <a:lnTo>
                  <a:pt x="173609" y="84836"/>
                </a:lnTo>
                <a:lnTo>
                  <a:pt x="157988" y="79629"/>
                </a:lnTo>
                <a:lnTo>
                  <a:pt x="158115" y="79629"/>
                </a:lnTo>
                <a:lnTo>
                  <a:pt x="143484" y="74422"/>
                </a:lnTo>
                <a:lnTo>
                  <a:pt x="143129" y="74295"/>
                </a:lnTo>
                <a:lnTo>
                  <a:pt x="143256" y="74422"/>
                </a:lnTo>
                <a:lnTo>
                  <a:pt x="129603" y="68961"/>
                </a:lnTo>
                <a:lnTo>
                  <a:pt x="129286" y="68834"/>
                </a:lnTo>
                <a:lnTo>
                  <a:pt x="129540" y="68961"/>
                </a:lnTo>
                <a:lnTo>
                  <a:pt x="116497" y="63373"/>
                </a:lnTo>
                <a:lnTo>
                  <a:pt x="115798" y="63068"/>
                </a:lnTo>
                <a:lnTo>
                  <a:pt x="168783" y="79629"/>
                </a:lnTo>
                <a:lnTo>
                  <a:pt x="212344" y="90551"/>
                </a:lnTo>
                <a:lnTo>
                  <a:pt x="260477" y="100584"/>
                </a:lnTo>
                <a:lnTo>
                  <a:pt x="312928" y="109855"/>
                </a:lnTo>
                <a:lnTo>
                  <a:pt x="368808" y="118110"/>
                </a:lnTo>
                <a:lnTo>
                  <a:pt x="427863" y="125476"/>
                </a:lnTo>
                <a:lnTo>
                  <a:pt x="489712" y="131699"/>
                </a:lnTo>
                <a:lnTo>
                  <a:pt x="504786" y="132905"/>
                </a:lnTo>
                <a:lnTo>
                  <a:pt x="504786" y="83350"/>
                </a:lnTo>
                <a:lnTo>
                  <a:pt x="452882" y="78740"/>
                </a:lnTo>
                <a:lnTo>
                  <a:pt x="400304" y="73406"/>
                </a:lnTo>
                <a:lnTo>
                  <a:pt x="350647" y="67945"/>
                </a:lnTo>
                <a:lnTo>
                  <a:pt x="260858" y="56515"/>
                </a:lnTo>
                <a:lnTo>
                  <a:pt x="260985" y="56515"/>
                </a:lnTo>
                <a:lnTo>
                  <a:pt x="221107" y="50546"/>
                </a:lnTo>
                <a:lnTo>
                  <a:pt x="184785" y="44577"/>
                </a:lnTo>
                <a:lnTo>
                  <a:pt x="184912" y="44577"/>
                </a:lnTo>
                <a:lnTo>
                  <a:pt x="152273" y="38481"/>
                </a:lnTo>
                <a:lnTo>
                  <a:pt x="152400" y="38481"/>
                </a:lnTo>
                <a:lnTo>
                  <a:pt x="124739" y="32512"/>
                </a:lnTo>
                <a:lnTo>
                  <a:pt x="123710" y="32296"/>
                </a:lnTo>
                <a:lnTo>
                  <a:pt x="114173" y="28841"/>
                </a:lnTo>
                <a:lnTo>
                  <a:pt x="121666" y="19939"/>
                </a:lnTo>
                <a:lnTo>
                  <a:pt x="118757" y="19240"/>
                </a:lnTo>
                <a:lnTo>
                  <a:pt x="123063" y="13208"/>
                </a:lnTo>
                <a:lnTo>
                  <a:pt x="120370" y="12788"/>
                </a:lnTo>
                <a:lnTo>
                  <a:pt x="123698" y="7366"/>
                </a:lnTo>
                <a:lnTo>
                  <a:pt x="122351" y="7251"/>
                </a:lnTo>
                <a:lnTo>
                  <a:pt x="123952" y="4445"/>
                </a:lnTo>
                <a:lnTo>
                  <a:pt x="122186" y="4356"/>
                </a:lnTo>
                <a:lnTo>
                  <a:pt x="124079" y="635"/>
                </a:lnTo>
                <a:lnTo>
                  <a:pt x="39116" y="12"/>
                </a:lnTo>
                <a:lnTo>
                  <a:pt x="38862" y="0"/>
                </a:lnTo>
                <a:lnTo>
                  <a:pt x="38874" y="469"/>
                </a:lnTo>
                <a:lnTo>
                  <a:pt x="0" y="75692"/>
                </a:lnTo>
                <a:lnTo>
                  <a:pt x="31635" y="76123"/>
                </a:lnTo>
                <a:lnTo>
                  <a:pt x="31470" y="84709"/>
                </a:lnTo>
                <a:lnTo>
                  <a:pt x="31102" y="94462"/>
                </a:lnTo>
                <a:lnTo>
                  <a:pt x="31089" y="94869"/>
                </a:lnTo>
                <a:lnTo>
                  <a:pt x="30734" y="103505"/>
                </a:lnTo>
                <a:lnTo>
                  <a:pt x="30721" y="103632"/>
                </a:lnTo>
                <a:lnTo>
                  <a:pt x="30226" y="111760"/>
                </a:lnTo>
                <a:lnTo>
                  <a:pt x="30213" y="111887"/>
                </a:lnTo>
                <a:lnTo>
                  <a:pt x="29718" y="118999"/>
                </a:lnTo>
                <a:lnTo>
                  <a:pt x="29705" y="119126"/>
                </a:lnTo>
                <a:lnTo>
                  <a:pt x="29654" y="120015"/>
                </a:lnTo>
                <a:lnTo>
                  <a:pt x="29337" y="125222"/>
                </a:lnTo>
                <a:lnTo>
                  <a:pt x="29324" y="125349"/>
                </a:lnTo>
                <a:lnTo>
                  <a:pt x="28829" y="130302"/>
                </a:lnTo>
                <a:lnTo>
                  <a:pt x="28829" y="130048"/>
                </a:lnTo>
                <a:lnTo>
                  <a:pt x="28790" y="130302"/>
                </a:lnTo>
                <a:lnTo>
                  <a:pt x="28333" y="133565"/>
                </a:lnTo>
                <a:lnTo>
                  <a:pt x="28448" y="133096"/>
                </a:lnTo>
                <a:lnTo>
                  <a:pt x="28321" y="133731"/>
                </a:lnTo>
                <a:lnTo>
                  <a:pt x="28194" y="134239"/>
                </a:lnTo>
                <a:lnTo>
                  <a:pt x="27178" y="136017"/>
                </a:lnTo>
                <a:lnTo>
                  <a:pt x="26390" y="139700"/>
                </a:lnTo>
                <a:lnTo>
                  <a:pt x="23596" y="180848"/>
                </a:lnTo>
                <a:lnTo>
                  <a:pt x="22339" y="224790"/>
                </a:lnTo>
                <a:lnTo>
                  <a:pt x="21844" y="275209"/>
                </a:lnTo>
                <a:lnTo>
                  <a:pt x="34544" y="275209"/>
                </a:lnTo>
                <a:lnTo>
                  <a:pt x="34671" y="249555"/>
                </a:lnTo>
                <a:lnTo>
                  <a:pt x="35052" y="224536"/>
                </a:lnTo>
                <a:lnTo>
                  <a:pt x="36207" y="180340"/>
                </a:lnTo>
                <a:lnTo>
                  <a:pt x="37122" y="162687"/>
                </a:lnTo>
                <a:lnTo>
                  <a:pt x="37465" y="155956"/>
                </a:lnTo>
                <a:lnTo>
                  <a:pt x="37973" y="149987"/>
                </a:lnTo>
                <a:lnTo>
                  <a:pt x="38430" y="145415"/>
                </a:lnTo>
                <a:lnTo>
                  <a:pt x="38481" y="145034"/>
                </a:lnTo>
                <a:lnTo>
                  <a:pt x="38354" y="145415"/>
                </a:lnTo>
                <a:lnTo>
                  <a:pt x="38925" y="141986"/>
                </a:lnTo>
                <a:lnTo>
                  <a:pt x="38989" y="141605"/>
                </a:lnTo>
                <a:lnTo>
                  <a:pt x="38862" y="141986"/>
                </a:lnTo>
                <a:lnTo>
                  <a:pt x="38912" y="141732"/>
                </a:lnTo>
                <a:lnTo>
                  <a:pt x="39128" y="140754"/>
                </a:lnTo>
                <a:lnTo>
                  <a:pt x="39827" y="139700"/>
                </a:lnTo>
                <a:lnTo>
                  <a:pt x="40005" y="139446"/>
                </a:lnTo>
                <a:lnTo>
                  <a:pt x="40830" y="136017"/>
                </a:lnTo>
                <a:lnTo>
                  <a:pt x="40932" y="135382"/>
                </a:lnTo>
                <a:lnTo>
                  <a:pt x="41160" y="133477"/>
                </a:lnTo>
                <a:lnTo>
                  <a:pt x="41211" y="133096"/>
                </a:lnTo>
                <a:lnTo>
                  <a:pt x="43827" y="94361"/>
                </a:lnTo>
                <a:lnTo>
                  <a:pt x="44196" y="84328"/>
                </a:lnTo>
                <a:lnTo>
                  <a:pt x="44196" y="83781"/>
                </a:lnTo>
                <a:lnTo>
                  <a:pt x="57619" y="76466"/>
                </a:lnTo>
                <a:lnTo>
                  <a:pt x="59550" y="76492"/>
                </a:lnTo>
                <a:lnTo>
                  <a:pt x="61087" y="82169"/>
                </a:lnTo>
                <a:lnTo>
                  <a:pt x="67335" y="76606"/>
                </a:lnTo>
                <a:lnTo>
                  <a:pt x="71958" y="76669"/>
                </a:lnTo>
                <a:lnTo>
                  <a:pt x="72644" y="78232"/>
                </a:lnTo>
                <a:lnTo>
                  <a:pt x="73939" y="76695"/>
                </a:lnTo>
                <a:lnTo>
                  <a:pt x="76073" y="76708"/>
                </a:lnTo>
                <a:lnTo>
                  <a:pt x="75285" y="75095"/>
                </a:lnTo>
                <a:lnTo>
                  <a:pt x="107696" y="98425"/>
                </a:lnTo>
                <a:lnTo>
                  <a:pt x="143383" y="116205"/>
                </a:lnTo>
                <a:lnTo>
                  <a:pt x="183261" y="129794"/>
                </a:lnTo>
                <a:lnTo>
                  <a:pt x="225679" y="138557"/>
                </a:lnTo>
                <a:lnTo>
                  <a:pt x="290957" y="142367"/>
                </a:lnTo>
                <a:lnTo>
                  <a:pt x="290449" y="142367"/>
                </a:lnTo>
                <a:lnTo>
                  <a:pt x="311785" y="144653"/>
                </a:lnTo>
                <a:lnTo>
                  <a:pt x="311404" y="144526"/>
                </a:lnTo>
                <a:lnTo>
                  <a:pt x="332613" y="148209"/>
                </a:lnTo>
                <a:lnTo>
                  <a:pt x="332232" y="148082"/>
                </a:lnTo>
                <a:lnTo>
                  <a:pt x="352806" y="153035"/>
                </a:lnTo>
                <a:lnTo>
                  <a:pt x="371983" y="158940"/>
                </a:lnTo>
                <a:lnTo>
                  <a:pt x="371856" y="158877"/>
                </a:lnTo>
                <a:lnTo>
                  <a:pt x="372237" y="159004"/>
                </a:lnTo>
                <a:lnTo>
                  <a:pt x="390906" y="166116"/>
                </a:lnTo>
                <a:lnTo>
                  <a:pt x="390525" y="165989"/>
                </a:lnTo>
                <a:lnTo>
                  <a:pt x="390791" y="166116"/>
                </a:lnTo>
                <a:lnTo>
                  <a:pt x="408559" y="174244"/>
                </a:lnTo>
                <a:lnTo>
                  <a:pt x="408178" y="173990"/>
                </a:lnTo>
                <a:lnTo>
                  <a:pt x="425069" y="183134"/>
                </a:lnTo>
                <a:lnTo>
                  <a:pt x="439889" y="192608"/>
                </a:lnTo>
                <a:lnTo>
                  <a:pt x="440131" y="192786"/>
                </a:lnTo>
                <a:lnTo>
                  <a:pt x="453263" y="202692"/>
                </a:lnTo>
                <a:lnTo>
                  <a:pt x="453682" y="203073"/>
                </a:lnTo>
                <a:lnTo>
                  <a:pt x="465289" y="213614"/>
                </a:lnTo>
                <a:lnTo>
                  <a:pt x="465518" y="213868"/>
                </a:lnTo>
                <a:lnTo>
                  <a:pt x="475322" y="224853"/>
                </a:lnTo>
                <a:lnTo>
                  <a:pt x="475551" y="225171"/>
                </a:lnTo>
                <a:lnTo>
                  <a:pt x="483489" y="236474"/>
                </a:lnTo>
                <a:lnTo>
                  <a:pt x="483235" y="235966"/>
                </a:lnTo>
                <a:lnTo>
                  <a:pt x="486511" y="241935"/>
                </a:lnTo>
                <a:lnTo>
                  <a:pt x="486410" y="241681"/>
                </a:lnTo>
                <a:lnTo>
                  <a:pt x="486664" y="242189"/>
                </a:lnTo>
                <a:lnTo>
                  <a:pt x="486511" y="241935"/>
                </a:lnTo>
                <a:lnTo>
                  <a:pt x="486625" y="242189"/>
                </a:lnTo>
                <a:lnTo>
                  <a:pt x="489204" y="247904"/>
                </a:lnTo>
                <a:lnTo>
                  <a:pt x="489077" y="247396"/>
                </a:lnTo>
                <a:lnTo>
                  <a:pt x="491210" y="253580"/>
                </a:lnTo>
                <a:lnTo>
                  <a:pt x="492556" y="259168"/>
                </a:lnTo>
                <a:lnTo>
                  <a:pt x="492506" y="258826"/>
                </a:lnTo>
                <a:lnTo>
                  <a:pt x="492633" y="259461"/>
                </a:lnTo>
                <a:lnTo>
                  <a:pt x="492556" y="259168"/>
                </a:lnTo>
                <a:lnTo>
                  <a:pt x="492607" y="259461"/>
                </a:lnTo>
                <a:lnTo>
                  <a:pt x="493522" y="265049"/>
                </a:lnTo>
                <a:lnTo>
                  <a:pt x="493395" y="264541"/>
                </a:lnTo>
                <a:lnTo>
                  <a:pt x="493420" y="265049"/>
                </a:lnTo>
                <a:lnTo>
                  <a:pt x="493776" y="270891"/>
                </a:lnTo>
                <a:lnTo>
                  <a:pt x="506476" y="270129"/>
                </a:lnTo>
                <a:lnTo>
                  <a:pt x="506095" y="263525"/>
                </a:lnTo>
                <a:lnTo>
                  <a:pt x="505409" y="258826"/>
                </a:lnTo>
                <a:lnTo>
                  <a:pt x="505079" y="256540"/>
                </a:lnTo>
                <a:lnTo>
                  <a:pt x="504190" y="253111"/>
                </a:lnTo>
                <a:lnTo>
                  <a:pt x="503301" y="249682"/>
                </a:lnTo>
                <a:lnTo>
                  <a:pt x="502488" y="247396"/>
                </a:lnTo>
                <a:lnTo>
                  <a:pt x="500888" y="242824"/>
                </a:lnTo>
                <a:lnTo>
                  <a:pt x="500354" y="241681"/>
                </a:lnTo>
                <a:lnTo>
                  <a:pt x="497840" y="236220"/>
                </a:lnTo>
                <a:lnTo>
                  <a:pt x="497700" y="235966"/>
                </a:lnTo>
                <a:lnTo>
                  <a:pt x="494157" y="229489"/>
                </a:lnTo>
                <a:lnTo>
                  <a:pt x="490702" y="224536"/>
                </a:lnTo>
                <a:lnTo>
                  <a:pt x="485394" y="216916"/>
                </a:lnTo>
                <a:lnTo>
                  <a:pt x="482168" y="213360"/>
                </a:lnTo>
                <a:lnTo>
                  <a:pt x="474345" y="204724"/>
                </a:lnTo>
                <a:lnTo>
                  <a:pt x="461645" y="193167"/>
                </a:lnTo>
                <a:lnTo>
                  <a:pt x="460794" y="192532"/>
                </a:lnTo>
                <a:lnTo>
                  <a:pt x="448005" y="182880"/>
                </a:lnTo>
                <a:lnTo>
                  <a:pt x="447167" y="182245"/>
                </a:lnTo>
                <a:lnTo>
                  <a:pt x="434263" y="173990"/>
                </a:lnTo>
                <a:lnTo>
                  <a:pt x="431292" y="172085"/>
                </a:lnTo>
                <a:lnTo>
                  <a:pt x="414020" y="162687"/>
                </a:lnTo>
                <a:lnTo>
                  <a:pt x="405638" y="158877"/>
                </a:lnTo>
                <a:lnTo>
                  <a:pt x="395605" y="154305"/>
                </a:lnTo>
                <a:lnTo>
                  <a:pt x="391909" y="152908"/>
                </a:lnTo>
                <a:lnTo>
                  <a:pt x="379183" y="148082"/>
                </a:lnTo>
                <a:lnTo>
                  <a:pt x="376174" y="146939"/>
                </a:lnTo>
                <a:lnTo>
                  <a:pt x="368287" y="144526"/>
                </a:lnTo>
                <a:lnTo>
                  <a:pt x="313436" y="131953"/>
                </a:lnTo>
                <a:lnTo>
                  <a:pt x="248158" y="128143"/>
                </a:lnTo>
                <a:lnTo>
                  <a:pt x="248666" y="128143"/>
                </a:lnTo>
                <a:lnTo>
                  <a:pt x="228384" y="125984"/>
                </a:lnTo>
                <a:lnTo>
                  <a:pt x="227203" y="125857"/>
                </a:lnTo>
                <a:lnTo>
                  <a:pt x="227584" y="125984"/>
                </a:lnTo>
                <a:lnTo>
                  <a:pt x="207225" y="122428"/>
                </a:lnTo>
                <a:lnTo>
                  <a:pt x="206502" y="122301"/>
                </a:lnTo>
                <a:lnTo>
                  <a:pt x="206883" y="122428"/>
                </a:lnTo>
                <a:lnTo>
                  <a:pt x="186829" y="117602"/>
                </a:lnTo>
                <a:lnTo>
                  <a:pt x="186309" y="117475"/>
                </a:lnTo>
                <a:lnTo>
                  <a:pt x="186690" y="117602"/>
                </a:lnTo>
                <a:lnTo>
                  <a:pt x="167284" y="111633"/>
                </a:lnTo>
                <a:lnTo>
                  <a:pt x="167106" y="111582"/>
                </a:lnTo>
                <a:lnTo>
                  <a:pt x="166916" y="111506"/>
                </a:lnTo>
                <a:lnTo>
                  <a:pt x="148082" y="104394"/>
                </a:lnTo>
                <a:lnTo>
                  <a:pt x="148463" y="104521"/>
                </a:lnTo>
                <a:lnTo>
                  <a:pt x="148183" y="104394"/>
                </a:lnTo>
                <a:lnTo>
                  <a:pt x="130975" y="96520"/>
                </a:lnTo>
                <a:lnTo>
                  <a:pt x="130429" y="96266"/>
                </a:lnTo>
                <a:lnTo>
                  <a:pt x="130810" y="96520"/>
                </a:lnTo>
                <a:lnTo>
                  <a:pt x="114503" y="87630"/>
                </a:lnTo>
                <a:lnTo>
                  <a:pt x="114046" y="87376"/>
                </a:lnTo>
                <a:lnTo>
                  <a:pt x="114427" y="87630"/>
                </a:lnTo>
                <a:lnTo>
                  <a:pt x="98806" y="77724"/>
                </a:lnTo>
                <a:lnTo>
                  <a:pt x="99314" y="77978"/>
                </a:lnTo>
                <a:lnTo>
                  <a:pt x="98971" y="77724"/>
                </a:lnTo>
                <a:lnTo>
                  <a:pt x="87325" y="69037"/>
                </a:lnTo>
                <a:lnTo>
                  <a:pt x="88430" y="67094"/>
                </a:lnTo>
                <a:lnTo>
                  <a:pt x="89535" y="68580"/>
                </a:lnTo>
                <a:lnTo>
                  <a:pt x="91300" y="65112"/>
                </a:lnTo>
                <a:lnTo>
                  <a:pt x="138684" y="86233"/>
                </a:lnTo>
                <a:lnTo>
                  <a:pt x="186182" y="101981"/>
                </a:lnTo>
                <a:lnTo>
                  <a:pt x="239903" y="115824"/>
                </a:lnTo>
                <a:lnTo>
                  <a:pt x="298577" y="127381"/>
                </a:lnTo>
                <a:lnTo>
                  <a:pt x="339979" y="133731"/>
                </a:lnTo>
                <a:lnTo>
                  <a:pt x="382778" y="138938"/>
                </a:lnTo>
                <a:lnTo>
                  <a:pt x="426720" y="142621"/>
                </a:lnTo>
                <a:lnTo>
                  <a:pt x="471170" y="145034"/>
                </a:lnTo>
                <a:lnTo>
                  <a:pt x="560451" y="146558"/>
                </a:lnTo>
                <a:lnTo>
                  <a:pt x="604520" y="148971"/>
                </a:lnTo>
                <a:lnTo>
                  <a:pt x="647954" y="152654"/>
                </a:lnTo>
                <a:lnTo>
                  <a:pt x="690499" y="157734"/>
                </a:lnTo>
                <a:lnTo>
                  <a:pt x="690245" y="157734"/>
                </a:lnTo>
                <a:lnTo>
                  <a:pt x="731393" y="163957"/>
                </a:lnTo>
                <a:lnTo>
                  <a:pt x="731139" y="163957"/>
                </a:lnTo>
                <a:lnTo>
                  <a:pt x="770636" y="171450"/>
                </a:lnTo>
                <a:lnTo>
                  <a:pt x="770509" y="171323"/>
                </a:lnTo>
                <a:lnTo>
                  <a:pt x="789432" y="175514"/>
                </a:lnTo>
                <a:lnTo>
                  <a:pt x="789305" y="175387"/>
                </a:lnTo>
                <a:lnTo>
                  <a:pt x="807720" y="179832"/>
                </a:lnTo>
                <a:lnTo>
                  <a:pt x="807593" y="179832"/>
                </a:lnTo>
                <a:lnTo>
                  <a:pt x="825373" y="184404"/>
                </a:lnTo>
                <a:lnTo>
                  <a:pt x="825246" y="184277"/>
                </a:lnTo>
                <a:lnTo>
                  <a:pt x="842264" y="189230"/>
                </a:lnTo>
                <a:lnTo>
                  <a:pt x="842137" y="189103"/>
                </a:lnTo>
                <a:lnTo>
                  <a:pt x="858647" y="194056"/>
                </a:lnTo>
                <a:lnTo>
                  <a:pt x="858520" y="194056"/>
                </a:lnTo>
                <a:lnTo>
                  <a:pt x="874141" y="199263"/>
                </a:lnTo>
                <a:lnTo>
                  <a:pt x="874014" y="199263"/>
                </a:lnTo>
                <a:lnTo>
                  <a:pt x="888873" y="204597"/>
                </a:lnTo>
                <a:lnTo>
                  <a:pt x="888746" y="204470"/>
                </a:lnTo>
                <a:lnTo>
                  <a:pt x="902716" y="210058"/>
                </a:lnTo>
                <a:lnTo>
                  <a:pt x="938784" y="227203"/>
                </a:lnTo>
                <a:lnTo>
                  <a:pt x="938657" y="227076"/>
                </a:lnTo>
                <a:lnTo>
                  <a:pt x="948944" y="233172"/>
                </a:lnTo>
                <a:lnTo>
                  <a:pt x="957592" y="238899"/>
                </a:lnTo>
                <a:lnTo>
                  <a:pt x="957910" y="239141"/>
                </a:lnTo>
                <a:lnTo>
                  <a:pt x="965708" y="245110"/>
                </a:lnTo>
                <a:lnTo>
                  <a:pt x="965327" y="244856"/>
                </a:lnTo>
                <a:lnTo>
                  <a:pt x="965606" y="245110"/>
                </a:lnTo>
                <a:lnTo>
                  <a:pt x="972121" y="251040"/>
                </a:lnTo>
                <a:lnTo>
                  <a:pt x="971931" y="250825"/>
                </a:lnTo>
                <a:lnTo>
                  <a:pt x="972312" y="251206"/>
                </a:lnTo>
                <a:lnTo>
                  <a:pt x="972121" y="251040"/>
                </a:lnTo>
                <a:lnTo>
                  <a:pt x="972273" y="251206"/>
                </a:lnTo>
                <a:lnTo>
                  <a:pt x="977544" y="256933"/>
                </a:lnTo>
                <a:lnTo>
                  <a:pt x="984643" y="268732"/>
                </a:lnTo>
                <a:lnTo>
                  <a:pt x="986256" y="273862"/>
                </a:lnTo>
                <a:lnTo>
                  <a:pt x="986307" y="274320"/>
                </a:lnTo>
                <a:lnTo>
                  <a:pt x="986917" y="279527"/>
                </a:lnTo>
                <a:lnTo>
                  <a:pt x="999490" y="278257"/>
                </a:lnTo>
                <a:lnTo>
                  <a:pt x="998918" y="272923"/>
                </a:lnTo>
                <a:lnTo>
                  <a:pt x="998728" y="271018"/>
                </a:lnTo>
                <a:lnTo>
                  <a:pt x="997712" y="267843"/>
                </a:lnTo>
                <a:lnTo>
                  <a:pt x="996315" y="263398"/>
                </a:lnTo>
                <a:lnTo>
                  <a:pt x="995718" y="262255"/>
                </a:lnTo>
                <a:lnTo>
                  <a:pt x="992759" y="256540"/>
                </a:lnTo>
                <a:lnTo>
                  <a:pt x="992505" y="256032"/>
                </a:lnTo>
                <a:lnTo>
                  <a:pt x="988682" y="250825"/>
                </a:lnTo>
                <a:lnTo>
                  <a:pt x="987298" y="248920"/>
                </a:lnTo>
                <a:lnTo>
                  <a:pt x="981075" y="242062"/>
                </a:lnTo>
                <a:lnTo>
                  <a:pt x="977595" y="238887"/>
                </a:lnTo>
                <a:lnTo>
                  <a:pt x="973582" y="235204"/>
                </a:lnTo>
                <a:lnTo>
                  <a:pt x="970622" y="232918"/>
                </a:lnTo>
                <a:lnTo>
                  <a:pt x="965200" y="228727"/>
                </a:lnTo>
                <a:lnTo>
                  <a:pt x="962698" y="227076"/>
                </a:lnTo>
                <a:lnTo>
                  <a:pt x="955421" y="222250"/>
                </a:lnTo>
                <a:lnTo>
                  <a:pt x="953655" y="221234"/>
                </a:lnTo>
                <a:lnTo>
                  <a:pt x="944880" y="216154"/>
                </a:lnTo>
                <a:lnTo>
                  <a:pt x="943711" y="215519"/>
                </a:lnTo>
                <a:lnTo>
                  <a:pt x="933450" y="209931"/>
                </a:lnTo>
                <a:lnTo>
                  <a:pt x="921689" y="204470"/>
                </a:lnTo>
                <a:lnTo>
                  <a:pt x="920877" y="204089"/>
                </a:lnTo>
                <a:lnTo>
                  <a:pt x="907542" y="198247"/>
                </a:lnTo>
                <a:lnTo>
                  <a:pt x="893318" y="192659"/>
                </a:lnTo>
                <a:lnTo>
                  <a:pt x="883475" y="189103"/>
                </a:lnTo>
                <a:lnTo>
                  <a:pt x="878205" y="187198"/>
                </a:lnTo>
                <a:lnTo>
                  <a:pt x="869365" y="184277"/>
                </a:lnTo>
                <a:lnTo>
                  <a:pt x="862457" y="181991"/>
                </a:lnTo>
                <a:lnTo>
                  <a:pt x="840105" y="175387"/>
                </a:lnTo>
                <a:lnTo>
                  <a:pt x="828675" y="172085"/>
                </a:lnTo>
                <a:lnTo>
                  <a:pt x="825665" y="171323"/>
                </a:lnTo>
                <a:lnTo>
                  <a:pt x="810641" y="167513"/>
                </a:lnTo>
                <a:lnTo>
                  <a:pt x="773049" y="158877"/>
                </a:lnTo>
                <a:lnTo>
                  <a:pt x="733425" y="151511"/>
                </a:lnTo>
                <a:lnTo>
                  <a:pt x="692150" y="145161"/>
                </a:lnTo>
                <a:lnTo>
                  <a:pt x="667245" y="142138"/>
                </a:lnTo>
                <a:lnTo>
                  <a:pt x="685165" y="142748"/>
                </a:lnTo>
                <a:lnTo>
                  <a:pt x="818642" y="144272"/>
                </a:lnTo>
                <a:lnTo>
                  <a:pt x="884809" y="146558"/>
                </a:lnTo>
                <a:lnTo>
                  <a:pt x="949833" y="150241"/>
                </a:lnTo>
                <a:lnTo>
                  <a:pt x="1013333" y="155321"/>
                </a:lnTo>
                <a:lnTo>
                  <a:pt x="1074801" y="161417"/>
                </a:lnTo>
                <a:lnTo>
                  <a:pt x="1104646" y="164973"/>
                </a:lnTo>
                <a:lnTo>
                  <a:pt x="1104519" y="164973"/>
                </a:lnTo>
                <a:lnTo>
                  <a:pt x="1133602" y="168656"/>
                </a:lnTo>
                <a:lnTo>
                  <a:pt x="1133475" y="168656"/>
                </a:lnTo>
                <a:lnTo>
                  <a:pt x="1161923" y="172720"/>
                </a:lnTo>
                <a:lnTo>
                  <a:pt x="1161796" y="172720"/>
                </a:lnTo>
                <a:lnTo>
                  <a:pt x="1189228" y="177038"/>
                </a:lnTo>
                <a:lnTo>
                  <a:pt x="1215771" y="181483"/>
                </a:lnTo>
                <a:lnTo>
                  <a:pt x="1215644" y="181483"/>
                </a:lnTo>
                <a:lnTo>
                  <a:pt x="1241298" y="186182"/>
                </a:lnTo>
                <a:lnTo>
                  <a:pt x="1241171" y="186182"/>
                </a:lnTo>
                <a:lnTo>
                  <a:pt x="1265682" y="191135"/>
                </a:lnTo>
                <a:lnTo>
                  <a:pt x="1265555" y="191135"/>
                </a:lnTo>
                <a:lnTo>
                  <a:pt x="1289050" y="196215"/>
                </a:lnTo>
                <a:lnTo>
                  <a:pt x="1288923" y="196215"/>
                </a:lnTo>
                <a:lnTo>
                  <a:pt x="1311148" y="201422"/>
                </a:lnTo>
                <a:lnTo>
                  <a:pt x="1311021" y="201422"/>
                </a:lnTo>
                <a:lnTo>
                  <a:pt x="1331976" y="206883"/>
                </a:lnTo>
                <a:lnTo>
                  <a:pt x="1331849" y="206756"/>
                </a:lnTo>
                <a:lnTo>
                  <a:pt x="1351534" y="212471"/>
                </a:lnTo>
                <a:lnTo>
                  <a:pt x="1351407" y="212344"/>
                </a:lnTo>
                <a:lnTo>
                  <a:pt x="1369822" y="218059"/>
                </a:lnTo>
                <a:lnTo>
                  <a:pt x="1369568" y="218059"/>
                </a:lnTo>
                <a:lnTo>
                  <a:pt x="1386459" y="223901"/>
                </a:lnTo>
                <a:lnTo>
                  <a:pt x="1386332" y="223901"/>
                </a:lnTo>
                <a:lnTo>
                  <a:pt x="1401699" y="229743"/>
                </a:lnTo>
                <a:lnTo>
                  <a:pt x="1415288" y="235712"/>
                </a:lnTo>
                <a:lnTo>
                  <a:pt x="1414907" y="235585"/>
                </a:lnTo>
                <a:lnTo>
                  <a:pt x="1427099" y="241808"/>
                </a:lnTo>
                <a:lnTo>
                  <a:pt x="1426718" y="241554"/>
                </a:lnTo>
                <a:lnTo>
                  <a:pt x="1437259" y="247777"/>
                </a:lnTo>
                <a:lnTo>
                  <a:pt x="1436751" y="247523"/>
                </a:lnTo>
                <a:lnTo>
                  <a:pt x="1445133" y="253492"/>
                </a:lnTo>
                <a:lnTo>
                  <a:pt x="1445425" y="253746"/>
                </a:lnTo>
                <a:lnTo>
                  <a:pt x="1451241" y="259143"/>
                </a:lnTo>
                <a:lnTo>
                  <a:pt x="1451610" y="259588"/>
                </a:lnTo>
                <a:lnTo>
                  <a:pt x="1455775" y="264807"/>
                </a:lnTo>
                <a:lnTo>
                  <a:pt x="1458087" y="269735"/>
                </a:lnTo>
                <a:lnTo>
                  <a:pt x="1458226" y="269735"/>
                </a:lnTo>
                <a:lnTo>
                  <a:pt x="1470939" y="269735"/>
                </a:lnTo>
                <a:lnTo>
                  <a:pt x="1470787" y="268859"/>
                </a:lnTo>
                <a:lnTo>
                  <a:pt x="1470279" y="265938"/>
                </a:lnTo>
                <a:lnTo>
                  <a:pt x="1469974" y="265303"/>
                </a:lnTo>
                <a:lnTo>
                  <a:pt x="1469390" y="264033"/>
                </a:lnTo>
                <a:lnTo>
                  <a:pt x="1467053" y="258953"/>
                </a:lnTo>
                <a:lnTo>
                  <a:pt x="1466596" y="257937"/>
                </a:lnTo>
                <a:lnTo>
                  <a:pt x="1462798" y="253238"/>
                </a:lnTo>
                <a:lnTo>
                  <a:pt x="1460754" y="250698"/>
                </a:lnTo>
                <a:lnTo>
                  <a:pt x="1457617" y="247777"/>
                </a:lnTo>
                <a:lnTo>
                  <a:pt x="1453261" y="243713"/>
                </a:lnTo>
                <a:lnTo>
                  <a:pt x="1450276" y="241554"/>
                </a:lnTo>
                <a:lnTo>
                  <a:pt x="1443990" y="236982"/>
                </a:lnTo>
                <a:lnTo>
                  <a:pt x="1441843" y="235712"/>
                </a:lnTo>
                <a:lnTo>
                  <a:pt x="1433068" y="230505"/>
                </a:lnTo>
                <a:lnTo>
                  <a:pt x="1431302" y="229616"/>
                </a:lnTo>
                <a:lnTo>
                  <a:pt x="1420495" y="224155"/>
                </a:lnTo>
                <a:lnTo>
                  <a:pt x="1406398" y="217932"/>
                </a:lnTo>
                <a:lnTo>
                  <a:pt x="1391767" y="212344"/>
                </a:lnTo>
                <a:lnTo>
                  <a:pt x="1390777" y="211963"/>
                </a:lnTo>
                <a:lnTo>
                  <a:pt x="1375816" y="206756"/>
                </a:lnTo>
                <a:lnTo>
                  <a:pt x="1335278" y="194564"/>
                </a:lnTo>
                <a:lnTo>
                  <a:pt x="1291717" y="183769"/>
                </a:lnTo>
                <a:lnTo>
                  <a:pt x="1243584" y="173736"/>
                </a:lnTo>
                <a:lnTo>
                  <a:pt x="1191260" y="164465"/>
                </a:lnTo>
                <a:lnTo>
                  <a:pt x="1135253" y="156083"/>
                </a:lnTo>
                <a:lnTo>
                  <a:pt x="1076325" y="148844"/>
                </a:lnTo>
                <a:lnTo>
                  <a:pt x="1050886" y="146100"/>
                </a:lnTo>
                <a:lnTo>
                  <a:pt x="1093470" y="146431"/>
                </a:lnTo>
                <a:lnTo>
                  <a:pt x="1183005" y="148844"/>
                </a:lnTo>
                <a:lnTo>
                  <a:pt x="1271270" y="152654"/>
                </a:lnTo>
                <a:lnTo>
                  <a:pt x="1357249" y="157734"/>
                </a:lnTo>
                <a:lnTo>
                  <a:pt x="1399159" y="160782"/>
                </a:lnTo>
                <a:lnTo>
                  <a:pt x="1480693" y="167640"/>
                </a:lnTo>
                <a:lnTo>
                  <a:pt x="1519936" y="171450"/>
                </a:lnTo>
                <a:lnTo>
                  <a:pt x="1558290" y="175514"/>
                </a:lnTo>
                <a:lnTo>
                  <a:pt x="1595501" y="179959"/>
                </a:lnTo>
                <a:lnTo>
                  <a:pt x="1595374" y="179959"/>
                </a:lnTo>
                <a:lnTo>
                  <a:pt x="1631315" y="184531"/>
                </a:lnTo>
                <a:lnTo>
                  <a:pt x="1631188" y="184531"/>
                </a:lnTo>
                <a:lnTo>
                  <a:pt x="1665859" y="189230"/>
                </a:lnTo>
                <a:lnTo>
                  <a:pt x="1699006" y="194310"/>
                </a:lnTo>
                <a:lnTo>
                  <a:pt x="1698879" y="194310"/>
                </a:lnTo>
                <a:lnTo>
                  <a:pt x="1730629" y="199390"/>
                </a:lnTo>
                <a:lnTo>
                  <a:pt x="1730502" y="199390"/>
                </a:lnTo>
                <a:lnTo>
                  <a:pt x="1760601" y="204851"/>
                </a:lnTo>
                <a:lnTo>
                  <a:pt x="1760474" y="204851"/>
                </a:lnTo>
                <a:lnTo>
                  <a:pt x="1789049" y="210312"/>
                </a:lnTo>
                <a:lnTo>
                  <a:pt x="1788922" y="210312"/>
                </a:lnTo>
                <a:lnTo>
                  <a:pt x="1815465" y="216027"/>
                </a:lnTo>
                <a:lnTo>
                  <a:pt x="1815338" y="216027"/>
                </a:lnTo>
                <a:lnTo>
                  <a:pt x="1840230" y="221869"/>
                </a:lnTo>
                <a:lnTo>
                  <a:pt x="1840103" y="221742"/>
                </a:lnTo>
                <a:lnTo>
                  <a:pt x="1862963" y="227838"/>
                </a:lnTo>
                <a:lnTo>
                  <a:pt x="1862709" y="227711"/>
                </a:lnTo>
                <a:lnTo>
                  <a:pt x="1883664" y="233807"/>
                </a:lnTo>
                <a:lnTo>
                  <a:pt x="1883410" y="233680"/>
                </a:lnTo>
                <a:lnTo>
                  <a:pt x="1902079" y="239903"/>
                </a:lnTo>
                <a:lnTo>
                  <a:pt x="1901825" y="239776"/>
                </a:lnTo>
                <a:lnTo>
                  <a:pt x="1910461" y="242951"/>
                </a:lnTo>
                <a:lnTo>
                  <a:pt x="1910334" y="242824"/>
                </a:lnTo>
                <a:lnTo>
                  <a:pt x="1918208" y="245999"/>
                </a:lnTo>
                <a:lnTo>
                  <a:pt x="1918081" y="245999"/>
                </a:lnTo>
                <a:lnTo>
                  <a:pt x="1925447" y="249174"/>
                </a:lnTo>
                <a:lnTo>
                  <a:pt x="1948053" y="261493"/>
                </a:lnTo>
                <a:lnTo>
                  <a:pt x="1947799" y="261239"/>
                </a:lnTo>
                <a:lnTo>
                  <a:pt x="1952244" y="264414"/>
                </a:lnTo>
                <a:lnTo>
                  <a:pt x="1951736" y="264160"/>
                </a:lnTo>
                <a:lnTo>
                  <a:pt x="1955546" y="267335"/>
                </a:lnTo>
                <a:lnTo>
                  <a:pt x="1955038" y="266954"/>
                </a:lnTo>
                <a:lnTo>
                  <a:pt x="1957933" y="270103"/>
                </a:lnTo>
                <a:lnTo>
                  <a:pt x="1958060" y="270256"/>
                </a:lnTo>
                <a:lnTo>
                  <a:pt x="1961642" y="277495"/>
                </a:lnTo>
                <a:lnTo>
                  <a:pt x="1961769" y="277495"/>
                </a:lnTo>
                <a:lnTo>
                  <a:pt x="1961718" y="278130"/>
                </a:lnTo>
                <a:lnTo>
                  <a:pt x="1961896" y="279654"/>
                </a:lnTo>
                <a:lnTo>
                  <a:pt x="1974596" y="278130"/>
                </a:lnTo>
                <a:lnTo>
                  <a:pt x="1974354" y="276352"/>
                </a:lnTo>
                <a:lnTo>
                  <a:pt x="1974215" y="275336"/>
                </a:lnTo>
                <a:lnTo>
                  <a:pt x="1974126" y="274662"/>
                </a:lnTo>
                <a:lnTo>
                  <a:pt x="1974037" y="274193"/>
                </a:lnTo>
                <a:lnTo>
                  <a:pt x="1973364" y="272034"/>
                </a:lnTo>
                <a:lnTo>
                  <a:pt x="1972691" y="269875"/>
                </a:lnTo>
                <a:lnTo>
                  <a:pt x="1972551" y="269621"/>
                </a:lnTo>
                <a:lnTo>
                  <a:pt x="1971370" y="267335"/>
                </a:lnTo>
                <a:lnTo>
                  <a:pt x="1970532" y="265684"/>
                </a:lnTo>
                <a:lnTo>
                  <a:pt x="1969579" y="264414"/>
                </a:lnTo>
                <a:lnTo>
                  <a:pt x="1967611" y="261747"/>
                </a:lnTo>
                <a:lnTo>
                  <a:pt x="1967115" y="261239"/>
                </a:lnTo>
                <a:lnTo>
                  <a:pt x="1964169" y="258191"/>
                </a:lnTo>
                <a:lnTo>
                  <a:pt x="1960829" y="255143"/>
                </a:lnTo>
                <a:lnTo>
                  <a:pt x="1959991" y="254381"/>
                </a:lnTo>
                <a:lnTo>
                  <a:pt x="1955165" y="250952"/>
                </a:lnTo>
                <a:lnTo>
                  <a:pt x="1952269" y="249047"/>
                </a:lnTo>
                <a:lnTo>
                  <a:pt x="1949958" y="247523"/>
                </a:lnTo>
                <a:lnTo>
                  <a:pt x="1943989" y="244094"/>
                </a:lnTo>
                <a:lnTo>
                  <a:pt x="1941487" y="242824"/>
                </a:lnTo>
                <a:lnTo>
                  <a:pt x="1937512" y="240792"/>
                </a:lnTo>
                <a:lnTo>
                  <a:pt x="1935353" y="239776"/>
                </a:lnTo>
                <a:lnTo>
                  <a:pt x="1930527" y="237490"/>
                </a:lnTo>
                <a:lnTo>
                  <a:pt x="1922907" y="234188"/>
                </a:lnTo>
                <a:lnTo>
                  <a:pt x="1921624" y="233680"/>
                </a:lnTo>
                <a:lnTo>
                  <a:pt x="1914906" y="231013"/>
                </a:lnTo>
                <a:lnTo>
                  <a:pt x="1905749" y="227711"/>
                </a:lnTo>
                <a:lnTo>
                  <a:pt x="1887601" y="221742"/>
                </a:lnTo>
                <a:lnTo>
                  <a:pt x="1887220" y="221615"/>
                </a:lnTo>
                <a:lnTo>
                  <a:pt x="1866265" y="215519"/>
                </a:lnTo>
                <a:lnTo>
                  <a:pt x="1818132" y="203581"/>
                </a:lnTo>
                <a:lnTo>
                  <a:pt x="1762887" y="192405"/>
                </a:lnTo>
                <a:lnTo>
                  <a:pt x="1700911" y="181737"/>
                </a:lnTo>
                <a:lnTo>
                  <a:pt x="1597025" y="167386"/>
                </a:lnTo>
                <a:lnTo>
                  <a:pt x="1481963" y="154940"/>
                </a:lnTo>
                <a:lnTo>
                  <a:pt x="1400175" y="148082"/>
                </a:lnTo>
                <a:lnTo>
                  <a:pt x="1377238" y="146431"/>
                </a:lnTo>
                <a:lnTo>
                  <a:pt x="1478927" y="146900"/>
                </a:lnTo>
                <a:lnTo>
                  <a:pt x="1626743" y="152400"/>
                </a:lnTo>
                <a:lnTo>
                  <a:pt x="1732153" y="158115"/>
                </a:lnTo>
                <a:lnTo>
                  <a:pt x="1783461" y="161417"/>
                </a:lnTo>
                <a:lnTo>
                  <a:pt x="1930273" y="172720"/>
                </a:lnTo>
                <a:lnTo>
                  <a:pt x="2021205" y="181483"/>
                </a:lnTo>
                <a:lnTo>
                  <a:pt x="2064258" y="186182"/>
                </a:lnTo>
                <a:lnTo>
                  <a:pt x="2105660" y="191135"/>
                </a:lnTo>
                <a:lnTo>
                  <a:pt x="2105533" y="191135"/>
                </a:lnTo>
                <a:lnTo>
                  <a:pt x="2145017" y="196215"/>
                </a:lnTo>
                <a:lnTo>
                  <a:pt x="2144890" y="196215"/>
                </a:lnTo>
                <a:lnTo>
                  <a:pt x="2182368" y="201549"/>
                </a:lnTo>
                <a:lnTo>
                  <a:pt x="2234438" y="209677"/>
                </a:lnTo>
                <a:lnTo>
                  <a:pt x="2266442" y="215392"/>
                </a:lnTo>
                <a:lnTo>
                  <a:pt x="2281555" y="218313"/>
                </a:lnTo>
                <a:lnTo>
                  <a:pt x="2281555" y="218186"/>
                </a:lnTo>
                <a:lnTo>
                  <a:pt x="2296033" y="221234"/>
                </a:lnTo>
                <a:lnTo>
                  <a:pt x="2295906" y="221234"/>
                </a:lnTo>
                <a:lnTo>
                  <a:pt x="2309876" y="224155"/>
                </a:lnTo>
                <a:lnTo>
                  <a:pt x="2309749" y="224155"/>
                </a:lnTo>
                <a:lnTo>
                  <a:pt x="2323084" y="227076"/>
                </a:lnTo>
                <a:lnTo>
                  <a:pt x="2335657" y="229997"/>
                </a:lnTo>
                <a:lnTo>
                  <a:pt x="2335530" y="229997"/>
                </a:lnTo>
                <a:lnTo>
                  <a:pt x="2347468" y="233045"/>
                </a:lnTo>
                <a:lnTo>
                  <a:pt x="2358771" y="236093"/>
                </a:lnTo>
                <a:lnTo>
                  <a:pt x="2358644" y="236093"/>
                </a:lnTo>
                <a:lnTo>
                  <a:pt x="2369312" y="239141"/>
                </a:lnTo>
                <a:lnTo>
                  <a:pt x="2369185" y="239014"/>
                </a:lnTo>
                <a:lnTo>
                  <a:pt x="2379091" y="242189"/>
                </a:lnTo>
                <a:lnTo>
                  <a:pt x="2378964" y="242189"/>
                </a:lnTo>
                <a:lnTo>
                  <a:pt x="2388108" y="245237"/>
                </a:lnTo>
                <a:lnTo>
                  <a:pt x="2387854" y="245110"/>
                </a:lnTo>
                <a:lnTo>
                  <a:pt x="2396363" y="248285"/>
                </a:lnTo>
                <a:lnTo>
                  <a:pt x="2396236" y="248158"/>
                </a:lnTo>
                <a:lnTo>
                  <a:pt x="2403983" y="251333"/>
                </a:lnTo>
                <a:lnTo>
                  <a:pt x="2410625" y="254355"/>
                </a:lnTo>
                <a:lnTo>
                  <a:pt x="2416302" y="257302"/>
                </a:lnTo>
                <a:lnTo>
                  <a:pt x="2416518" y="257429"/>
                </a:lnTo>
                <a:lnTo>
                  <a:pt x="2421661" y="260426"/>
                </a:lnTo>
                <a:lnTo>
                  <a:pt x="2433675" y="272630"/>
                </a:lnTo>
                <a:lnTo>
                  <a:pt x="2446439" y="272630"/>
                </a:lnTo>
                <a:lnTo>
                  <a:pt x="2446337" y="271907"/>
                </a:lnTo>
                <a:lnTo>
                  <a:pt x="2446109" y="270129"/>
                </a:lnTo>
                <a:lnTo>
                  <a:pt x="2446020" y="269367"/>
                </a:lnTo>
                <a:lnTo>
                  <a:pt x="2445562" y="268224"/>
                </a:lnTo>
                <a:lnTo>
                  <a:pt x="2444546" y="265684"/>
                </a:lnTo>
                <a:lnTo>
                  <a:pt x="2444242" y="264922"/>
                </a:lnTo>
                <a:lnTo>
                  <a:pt x="2441448" y="260604"/>
                </a:lnTo>
                <a:lnTo>
                  <a:pt x="2441092" y="260223"/>
                </a:lnTo>
                <a:lnTo>
                  <a:pt x="2437892" y="256794"/>
                </a:lnTo>
                <a:lnTo>
                  <a:pt x="2434818" y="254254"/>
                </a:lnTo>
                <a:lnTo>
                  <a:pt x="2433447" y="253111"/>
                </a:lnTo>
                <a:lnTo>
                  <a:pt x="2430615" y="251206"/>
                </a:lnTo>
                <a:lnTo>
                  <a:pt x="2428367" y="249682"/>
                </a:lnTo>
                <a:lnTo>
                  <a:pt x="2425827" y="248158"/>
                </a:lnTo>
                <a:lnTo>
                  <a:pt x="2422652" y="246253"/>
                </a:lnTo>
                <a:lnTo>
                  <a:pt x="2420404" y="245110"/>
                </a:lnTo>
                <a:lnTo>
                  <a:pt x="2416175" y="242951"/>
                </a:lnTo>
                <a:lnTo>
                  <a:pt x="2408936" y="239649"/>
                </a:lnTo>
                <a:lnTo>
                  <a:pt x="2407386" y="239014"/>
                </a:lnTo>
                <a:lnTo>
                  <a:pt x="2400935" y="236347"/>
                </a:lnTo>
                <a:lnTo>
                  <a:pt x="2392172" y="233172"/>
                </a:lnTo>
                <a:lnTo>
                  <a:pt x="2350643" y="220726"/>
                </a:lnTo>
                <a:lnTo>
                  <a:pt x="2340686" y="218186"/>
                </a:lnTo>
                <a:lnTo>
                  <a:pt x="2338705" y="217678"/>
                </a:lnTo>
                <a:lnTo>
                  <a:pt x="2283968" y="205740"/>
                </a:lnTo>
                <a:lnTo>
                  <a:pt x="2219693" y="194437"/>
                </a:lnTo>
                <a:lnTo>
                  <a:pt x="2146668" y="183642"/>
                </a:lnTo>
                <a:lnTo>
                  <a:pt x="2065782" y="173609"/>
                </a:lnTo>
                <a:lnTo>
                  <a:pt x="1977771" y="164338"/>
                </a:lnTo>
                <a:lnTo>
                  <a:pt x="1931416" y="160020"/>
                </a:lnTo>
                <a:lnTo>
                  <a:pt x="1834667" y="152590"/>
                </a:lnTo>
                <a:lnTo>
                  <a:pt x="1890903" y="153924"/>
                </a:lnTo>
                <a:lnTo>
                  <a:pt x="2020189" y="159004"/>
                </a:lnTo>
                <a:lnTo>
                  <a:pt x="2083308" y="162052"/>
                </a:lnTo>
                <a:lnTo>
                  <a:pt x="2264918" y="172974"/>
                </a:lnTo>
                <a:lnTo>
                  <a:pt x="2322576" y="177165"/>
                </a:lnTo>
                <a:lnTo>
                  <a:pt x="2484247" y="191008"/>
                </a:lnTo>
                <a:lnTo>
                  <a:pt x="2581529" y="201295"/>
                </a:lnTo>
                <a:lnTo>
                  <a:pt x="2626868" y="206756"/>
                </a:lnTo>
                <a:lnTo>
                  <a:pt x="2626741" y="206756"/>
                </a:lnTo>
                <a:lnTo>
                  <a:pt x="2689733" y="215138"/>
                </a:lnTo>
                <a:lnTo>
                  <a:pt x="2746629" y="223901"/>
                </a:lnTo>
                <a:lnTo>
                  <a:pt x="2746502" y="223901"/>
                </a:lnTo>
                <a:lnTo>
                  <a:pt x="2780919" y="229870"/>
                </a:lnTo>
                <a:lnTo>
                  <a:pt x="2780792" y="229870"/>
                </a:lnTo>
                <a:lnTo>
                  <a:pt x="2796794" y="232918"/>
                </a:lnTo>
                <a:lnTo>
                  <a:pt x="2796667" y="232918"/>
                </a:lnTo>
                <a:lnTo>
                  <a:pt x="2826385" y="239141"/>
                </a:lnTo>
                <a:lnTo>
                  <a:pt x="2826258" y="239014"/>
                </a:lnTo>
                <a:lnTo>
                  <a:pt x="2839847" y="242189"/>
                </a:lnTo>
                <a:lnTo>
                  <a:pt x="2852674" y="245364"/>
                </a:lnTo>
                <a:lnTo>
                  <a:pt x="2852547" y="245364"/>
                </a:lnTo>
                <a:lnTo>
                  <a:pt x="2864485" y="248539"/>
                </a:lnTo>
                <a:lnTo>
                  <a:pt x="2875534" y="251714"/>
                </a:lnTo>
                <a:lnTo>
                  <a:pt x="2875280" y="251587"/>
                </a:lnTo>
                <a:lnTo>
                  <a:pt x="2885567" y="254889"/>
                </a:lnTo>
                <a:lnTo>
                  <a:pt x="2885440" y="254762"/>
                </a:lnTo>
                <a:lnTo>
                  <a:pt x="2894711" y="258064"/>
                </a:lnTo>
                <a:lnTo>
                  <a:pt x="2894584" y="257937"/>
                </a:lnTo>
                <a:lnTo>
                  <a:pt x="2902966" y="261239"/>
                </a:lnTo>
                <a:lnTo>
                  <a:pt x="2902712" y="261112"/>
                </a:lnTo>
                <a:lnTo>
                  <a:pt x="2910205" y="264287"/>
                </a:lnTo>
                <a:lnTo>
                  <a:pt x="2916047" y="267220"/>
                </a:lnTo>
                <a:lnTo>
                  <a:pt x="2916466" y="267462"/>
                </a:lnTo>
                <a:lnTo>
                  <a:pt x="2921635" y="270510"/>
                </a:lnTo>
                <a:lnTo>
                  <a:pt x="2921127" y="270129"/>
                </a:lnTo>
                <a:lnTo>
                  <a:pt x="2931541" y="282575"/>
                </a:lnTo>
                <a:lnTo>
                  <a:pt x="2941891" y="280797"/>
                </a:lnTo>
                <a:lnTo>
                  <a:pt x="2944114" y="280416"/>
                </a:lnTo>
                <a:lnTo>
                  <a:pt x="2943872" y="279146"/>
                </a:lnTo>
                <a:lnTo>
                  <a:pt x="2943606" y="277622"/>
                </a:lnTo>
                <a:lnTo>
                  <a:pt x="2940075" y="270129"/>
                </a:lnTo>
                <a:lnTo>
                  <a:pt x="2937764" y="267220"/>
                </a:lnTo>
                <a:lnTo>
                  <a:pt x="2934309" y="264160"/>
                </a:lnTo>
                <a:lnTo>
                  <a:pt x="2933446" y="263398"/>
                </a:lnTo>
                <a:lnTo>
                  <a:pt x="2930321" y="261112"/>
                </a:lnTo>
                <a:lnTo>
                  <a:pt x="2928239" y="259588"/>
                </a:lnTo>
                <a:lnTo>
                  <a:pt x="2925356" y="257937"/>
                </a:lnTo>
                <a:lnTo>
                  <a:pt x="2922270" y="256159"/>
                </a:lnTo>
                <a:lnTo>
                  <a:pt x="2919476" y="254762"/>
                </a:lnTo>
                <a:lnTo>
                  <a:pt x="2915412" y="252730"/>
                </a:lnTo>
                <a:lnTo>
                  <a:pt x="2912719" y="251587"/>
                </a:lnTo>
                <a:lnTo>
                  <a:pt x="2907665" y="249428"/>
                </a:lnTo>
                <a:lnTo>
                  <a:pt x="2899029" y="246126"/>
                </a:lnTo>
                <a:lnTo>
                  <a:pt x="2889504" y="242824"/>
                </a:lnTo>
                <a:lnTo>
                  <a:pt x="2879090" y="239522"/>
                </a:lnTo>
                <a:lnTo>
                  <a:pt x="2877299" y="239014"/>
                </a:lnTo>
                <a:lnTo>
                  <a:pt x="2867914" y="236347"/>
                </a:lnTo>
                <a:lnTo>
                  <a:pt x="2829052" y="226695"/>
                </a:lnTo>
                <a:lnTo>
                  <a:pt x="2766187" y="214376"/>
                </a:lnTo>
                <a:lnTo>
                  <a:pt x="2691511" y="202565"/>
                </a:lnTo>
                <a:lnTo>
                  <a:pt x="2628392" y="194056"/>
                </a:lnTo>
                <a:lnTo>
                  <a:pt x="2535428" y="183388"/>
                </a:lnTo>
                <a:lnTo>
                  <a:pt x="2433447" y="173482"/>
                </a:lnTo>
                <a:lnTo>
                  <a:pt x="2323592" y="164465"/>
                </a:lnTo>
                <a:lnTo>
                  <a:pt x="2145919" y="152781"/>
                </a:lnTo>
                <a:lnTo>
                  <a:pt x="2064689" y="148577"/>
                </a:lnTo>
                <a:lnTo>
                  <a:pt x="2343023" y="156591"/>
                </a:lnTo>
                <a:lnTo>
                  <a:pt x="2416429" y="159639"/>
                </a:lnTo>
                <a:lnTo>
                  <a:pt x="2558923" y="166497"/>
                </a:lnTo>
                <a:lnTo>
                  <a:pt x="2759456" y="178689"/>
                </a:lnTo>
                <a:lnTo>
                  <a:pt x="2822194" y="183261"/>
                </a:lnTo>
                <a:lnTo>
                  <a:pt x="2882646" y="187960"/>
                </a:lnTo>
                <a:lnTo>
                  <a:pt x="2995930" y="198120"/>
                </a:lnTo>
                <a:lnTo>
                  <a:pt x="3098038" y="208915"/>
                </a:lnTo>
                <a:lnTo>
                  <a:pt x="3187954" y="220345"/>
                </a:lnTo>
                <a:lnTo>
                  <a:pt x="3187827" y="220345"/>
                </a:lnTo>
                <a:lnTo>
                  <a:pt x="3227705" y="226187"/>
                </a:lnTo>
                <a:lnTo>
                  <a:pt x="3227578" y="226187"/>
                </a:lnTo>
                <a:lnTo>
                  <a:pt x="3264027" y="232283"/>
                </a:lnTo>
                <a:lnTo>
                  <a:pt x="3263900" y="232283"/>
                </a:lnTo>
                <a:lnTo>
                  <a:pt x="3296539" y="238379"/>
                </a:lnTo>
                <a:lnTo>
                  <a:pt x="3296412" y="238379"/>
                </a:lnTo>
                <a:lnTo>
                  <a:pt x="3325241" y="244475"/>
                </a:lnTo>
                <a:lnTo>
                  <a:pt x="3324987" y="244475"/>
                </a:lnTo>
                <a:lnTo>
                  <a:pt x="3349879" y="250698"/>
                </a:lnTo>
                <a:lnTo>
                  <a:pt x="3349625" y="250698"/>
                </a:lnTo>
                <a:lnTo>
                  <a:pt x="3385832" y="263182"/>
                </a:lnTo>
                <a:lnTo>
                  <a:pt x="3403981" y="279019"/>
                </a:lnTo>
                <a:lnTo>
                  <a:pt x="3414547" y="275082"/>
                </a:lnTo>
                <a:lnTo>
                  <a:pt x="3415919" y="274574"/>
                </a:lnTo>
                <a:close/>
              </a:path>
            </a:pathLst>
          </a:custGeom>
          <a:solidFill>
            <a:srgbClr val="000000"/>
          </a:solidFill>
        </p:spPr>
        <p:txBody>
          <a:bodyPr wrap="square" lIns="0" tIns="0" rIns="0" bIns="0" rtlCol="0"/>
          <a:lstStyle/>
          <a:p>
            <a:endParaRPr sz="1350"/>
          </a:p>
        </p:txBody>
      </p:sp>
      <p:sp>
        <p:nvSpPr>
          <p:cNvPr id="11" name="object 11"/>
          <p:cNvSpPr/>
          <p:nvPr/>
        </p:nvSpPr>
        <p:spPr>
          <a:xfrm>
            <a:off x="3586511" y="5294569"/>
            <a:ext cx="2546033" cy="232886"/>
          </a:xfrm>
          <a:custGeom>
            <a:avLst/>
            <a:gdLst/>
            <a:ahLst/>
            <a:cxnLst/>
            <a:rect l="l" t="t" r="r" b="b"/>
            <a:pathLst>
              <a:path w="3394709" h="310514">
                <a:moveTo>
                  <a:pt x="2346604" y="145161"/>
                </a:moveTo>
                <a:lnTo>
                  <a:pt x="2323846" y="145034"/>
                </a:lnTo>
                <a:lnTo>
                  <a:pt x="2323973" y="145161"/>
                </a:lnTo>
                <a:lnTo>
                  <a:pt x="2346604" y="145161"/>
                </a:lnTo>
                <a:close/>
              </a:path>
              <a:path w="3394709" h="310514">
                <a:moveTo>
                  <a:pt x="2424811" y="301371"/>
                </a:moveTo>
                <a:lnTo>
                  <a:pt x="2424417" y="296672"/>
                </a:lnTo>
                <a:lnTo>
                  <a:pt x="2411730" y="296672"/>
                </a:lnTo>
                <a:lnTo>
                  <a:pt x="2411590" y="296672"/>
                </a:lnTo>
                <a:lnTo>
                  <a:pt x="2412238" y="302514"/>
                </a:lnTo>
                <a:lnTo>
                  <a:pt x="2424811" y="301371"/>
                </a:lnTo>
                <a:close/>
              </a:path>
              <a:path w="3394709" h="310514">
                <a:moveTo>
                  <a:pt x="3394456" y="303784"/>
                </a:moveTo>
                <a:lnTo>
                  <a:pt x="3393160" y="296672"/>
                </a:lnTo>
                <a:lnTo>
                  <a:pt x="3392678" y="295021"/>
                </a:lnTo>
                <a:lnTo>
                  <a:pt x="3392043" y="293751"/>
                </a:lnTo>
                <a:lnTo>
                  <a:pt x="3390582" y="290830"/>
                </a:lnTo>
                <a:lnTo>
                  <a:pt x="3390519" y="290703"/>
                </a:lnTo>
                <a:lnTo>
                  <a:pt x="3388537" y="287782"/>
                </a:lnTo>
                <a:lnTo>
                  <a:pt x="3387598" y="286385"/>
                </a:lnTo>
                <a:lnTo>
                  <a:pt x="3384042" y="282321"/>
                </a:lnTo>
                <a:lnTo>
                  <a:pt x="3382949" y="281305"/>
                </a:lnTo>
                <a:lnTo>
                  <a:pt x="3379851" y="278384"/>
                </a:lnTo>
                <a:lnTo>
                  <a:pt x="3375152" y="274586"/>
                </a:lnTo>
                <a:lnTo>
                  <a:pt x="3370364" y="271272"/>
                </a:lnTo>
                <a:lnTo>
                  <a:pt x="3369818" y="270891"/>
                </a:lnTo>
                <a:lnTo>
                  <a:pt x="3365233" y="267970"/>
                </a:lnTo>
                <a:lnTo>
                  <a:pt x="3363849" y="267081"/>
                </a:lnTo>
                <a:lnTo>
                  <a:pt x="3357372" y="263525"/>
                </a:lnTo>
                <a:lnTo>
                  <a:pt x="3352800" y="261239"/>
                </a:lnTo>
                <a:lnTo>
                  <a:pt x="3350260" y="259969"/>
                </a:lnTo>
                <a:lnTo>
                  <a:pt x="3342640" y="256413"/>
                </a:lnTo>
                <a:lnTo>
                  <a:pt x="3325622" y="249428"/>
                </a:lnTo>
                <a:lnTo>
                  <a:pt x="3321735" y="248031"/>
                </a:lnTo>
                <a:lnTo>
                  <a:pt x="3306572" y="242570"/>
                </a:lnTo>
                <a:lnTo>
                  <a:pt x="3262122" y="229362"/>
                </a:lnTo>
                <a:lnTo>
                  <a:pt x="3209925" y="216662"/>
                </a:lnTo>
                <a:lnTo>
                  <a:pt x="3185299" y="211455"/>
                </a:lnTo>
                <a:lnTo>
                  <a:pt x="3181096" y="210566"/>
                </a:lnTo>
                <a:lnTo>
                  <a:pt x="3118485" y="199009"/>
                </a:lnTo>
                <a:lnTo>
                  <a:pt x="3013710" y="183261"/>
                </a:lnTo>
                <a:lnTo>
                  <a:pt x="3006775" y="182372"/>
                </a:lnTo>
                <a:lnTo>
                  <a:pt x="2976118" y="178435"/>
                </a:lnTo>
                <a:lnTo>
                  <a:pt x="2897632" y="169799"/>
                </a:lnTo>
                <a:lnTo>
                  <a:pt x="2856865" y="165735"/>
                </a:lnTo>
                <a:lnTo>
                  <a:pt x="2772791" y="158877"/>
                </a:lnTo>
                <a:lnTo>
                  <a:pt x="2729484" y="155829"/>
                </a:lnTo>
                <a:lnTo>
                  <a:pt x="2685796" y="153289"/>
                </a:lnTo>
                <a:lnTo>
                  <a:pt x="2596642" y="149098"/>
                </a:lnTo>
                <a:lnTo>
                  <a:pt x="2506218" y="146558"/>
                </a:lnTo>
                <a:lnTo>
                  <a:pt x="2323973" y="145161"/>
                </a:lnTo>
                <a:lnTo>
                  <a:pt x="2233676" y="142494"/>
                </a:lnTo>
                <a:lnTo>
                  <a:pt x="2144776" y="138430"/>
                </a:lnTo>
                <a:lnTo>
                  <a:pt x="2101088" y="135890"/>
                </a:lnTo>
                <a:lnTo>
                  <a:pt x="2059762" y="133083"/>
                </a:lnTo>
                <a:lnTo>
                  <a:pt x="2059762" y="145580"/>
                </a:lnTo>
                <a:lnTo>
                  <a:pt x="2041779" y="144907"/>
                </a:lnTo>
                <a:lnTo>
                  <a:pt x="1974469" y="140716"/>
                </a:lnTo>
                <a:lnTo>
                  <a:pt x="1908937" y="135001"/>
                </a:lnTo>
                <a:lnTo>
                  <a:pt x="1876806" y="131699"/>
                </a:lnTo>
                <a:lnTo>
                  <a:pt x="1876933" y="131699"/>
                </a:lnTo>
                <a:lnTo>
                  <a:pt x="1858098" y="129578"/>
                </a:lnTo>
                <a:lnTo>
                  <a:pt x="1858098" y="142278"/>
                </a:lnTo>
                <a:lnTo>
                  <a:pt x="1839468" y="141224"/>
                </a:lnTo>
                <a:lnTo>
                  <a:pt x="1839722" y="141224"/>
                </a:lnTo>
                <a:lnTo>
                  <a:pt x="1796415" y="137287"/>
                </a:lnTo>
                <a:lnTo>
                  <a:pt x="1795018" y="137160"/>
                </a:lnTo>
                <a:lnTo>
                  <a:pt x="1795272" y="137287"/>
                </a:lnTo>
                <a:lnTo>
                  <a:pt x="1751711" y="131699"/>
                </a:lnTo>
                <a:lnTo>
                  <a:pt x="1751965" y="131699"/>
                </a:lnTo>
                <a:lnTo>
                  <a:pt x="1710575" y="124968"/>
                </a:lnTo>
                <a:lnTo>
                  <a:pt x="1709801" y="124841"/>
                </a:lnTo>
                <a:lnTo>
                  <a:pt x="1709928" y="124968"/>
                </a:lnTo>
                <a:lnTo>
                  <a:pt x="1669542" y="116967"/>
                </a:lnTo>
                <a:lnTo>
                  <a:pt x="1669796" y="116967"/>
                </a:lnTo>
                <a:lnTo>
                  <a:pt x="1650492" y="112522"/>
                </a:lnTo>
                <a:lnTo>
                  <a:pt x="1631696" y="107823"/>
                </a:lnTo>
                <a:lnTo>
                  <a:pt x="1631823" y="107823"/>
                </a:lnTo>
                <a:lnTo>
                  <a:pt x="1613662" y="102870"/>
                </a:lnTo>
                <a:lnTo>
                  <a:pt x="1613789" y="102870"/>
                </a:lnTo>
                <a:lnTo>
                  <a:pt x="1596263" y="97790"/>
                </a:lnTo>
                <a:lnTo>
                  <a:pt x="1596390" y="97790"/>
                </a:lnTo>
                <a:lnTo>
                  <a:pt x="1580007" y="92456"/>
                </a:lnTo>
                <a:lnTo>
                  <a:pt x="1579626" y="92329"/>
                </a:lnTo>
                <a:lnTo>
                  <a:pt x="1579753" y="92456"/>
                </a:lnTo>
                <a:lnTo>
                  <a:pt x="1563979" y="86868"/>
                </a:lnTo>
                <a:lnTo>
                  <a:pt x="1563624" y="86741"/>
                </a:lnTo>
                <a:lnTo>
                  <a:pt x="1563878" y="86868"/>
                </a:lnTo>
                <a:lnTo>
                  <a:pt x="1548968" y="81153"/>
                </a:lnTo>
                <a:lnTo>
                  <a:pt x="1548638" y="81026"/>
                </a:lnTo>
                <a:lnTo>
                  <a:pt x="1548765" y="81153"/>
                </a:lnTo>
                <a:lnTo>
                  <a:pt x="1538312" y="76720"/>
                </a:lnTo>
                <a:lnTo>
                  <a:pt x="1555623" y="82677"/>
                </a:lnTo>
                <a:lnTo>
                  <a:pt x="1576197" y="89027"/>
                </a:lnTo>
                <a:lnTo>
                  <a:pt x="1621028" y="101219"/>
                </a:lnTo>
                <a:lnTo>
                  <a:pt x="1670939" y="112649"/>
                </a:lnTo>
                <a:lnTo>
                  <a:pt x="1725041" y="123063"/>
                </a:lnTo>
                <a:lnTo>
                  <a:pt x="1782826" y="132334"/>
                </a:lnTo>
                <a:lnTo>
                  <a:pt x="1843913" y="140716"/>
                </a:lnTo>
                <a:lnTo>
                  <a:pt x="1858098" y="142278"/>
                </a:lnTo>
                <a:lnTo>
                  <a:pt x="1858098" y="129578"/>
                </a:lnTo>
                <a:lnTo>
                  <a:pt x="1845437" y="128143"/>
                </a:lnTo>
                <a:lnTo>
                  <a:pt x="1845564" y="128143"/>
                </a:lnTo>
                <a:lnTo>
                  <a:pt x="1814703" y="124079"/>
                </a:lnTo>
                <a:lnTo>
                  <a:pt x="1814830" y="124079"/>
                </a:lnTo>
                <a:lnTo>
                  <a:pt x="1784731" y="119888"/>
                </a:lnTo>
                <a:lnTo>
                  <a:pt x="1755521" y="115316"/>
                </a:lnTo>
                <a:lnTo>
                  <a:pt x="1755648" y="115316"/>
                </a:lnTo>
                <a:lnTo>
                  <a:pt x="1727200" y="110490"/>
                </a:lnTo>
                <a:lnTo>
                  <a:pt x="1727327" y="110490"/>
                </a:lnTo>
                <a:lnTo>
                  <a:pt x="1699768" y="105410"/>
                </a:lnTo>
                <a:lnTo>
                  <a:pt x="1699895" y="105410"/>
                </a:lnTo>
                <a:lnTo>
                  <a:pt x="1673479" y="100203"/>
                </a:lnTo>
                <a:lnTo>
                  <a:pt x="1673606" y="100203"/>
                </a:lnTo>
                <a:lnTo>
                  <a:pt x="1648206" y="94615"/>
                </a:lnTo>
                <a:lnTo>
                  <a:pt x="1624076" y="88900"/>
                </a:lnTo>
                <a:lnTo>
                  <a:pt x="1624203" y="88900"/>
                </a:lnTo>
                <a:lnTo>
                  <a:pt x="1620964" y="88061"/>
                </a:lnTo>
                <a:lnTo>
                  <a:pt x="1679321" y="99822"/>
                </a:lnTo>
                <a:lnTo>
                  <a:pt x="1744980" y="110998"/>
                </a:lnTo>
                <a:lnTo>
                  <a:pt x="1816227" y="121285"/>
                </a:lnTo>
                <a:lnTo>
                  <a:pt x="1892554" y="130556"/>
                </a:lnTo>
                <a:lnTo>
                  <a:pt x="1973072" y="138684"/>
                </a:lnTo>
                <a:lnTo>
                  <a:pt x="2014855" y="142240"/>
                </a:lnTo>
                <a:lnTo>
                  <a:pt x="2059762" y="145580"/>
                </a:lnTo>
                <a:lnTo>
                  <a:pt x="2059762" y="133083"/>
                </a:lnTo>
                <a:lnTo>
                  <a:pt x="2058149" y="132969"/>
                </a:lnTo>
                <a:lnTo>
                  <a:pt x="1974215" y="125984"/>
                </a:lnTo>
                <a:lnTo>
                  <a:pt x="1893951" y="117856"/>
                </a:lnTo>
                <a:lnTo>
                  <a:pt x="1894078" y="117856"/>
                </a:lnTo>
                <a:lnTo>
                  <a:pt x="1855343" y="113411"/>
                </a:lnTo>
                <a:lnTo>
                  <a:pt x="1855470" y="113411"/>
                </a:lnTo>
                <a:lnTo>
                  <a:pt x="1817878" y="108712"/>
                </a:lnTo>
                <a:lnTo>
                  <a:pt x="1818005" y="108712"/>
                </a:lnTo>
                <a:lnTo>
                  <a:pt x="1781810" y="103759"/>
                </a:lnTo>
                <a:lnTo>
                  <a:pt x="1781937" y="103759"/>
                </a:lnTo>
                <a:lnTo>
                  <a:pt x="1746885" y="98425"/>
                </a:lnTo>
                <a:lnTo>
                  <a:pt x="1747012" y="98425"/>
                </a:lnTo>
                <a:lnTo>
                  <a:pt x="1713484" y="92964"/>
                </a:lnTo>
                <a:lnTo>
                  <a:pt x="1681607" y="87376"/>
                </a:lnTo>
                <a:lnTo>
                  <a:pt x="1681734" y="87376"/>
                </a:lnTo>
                <a:lnTo>
                  <a:pt x="1651381" y="81534"/>
                </a:lnTo>
                <a:lnTo>
                  <a:pt x="1651508" y="81534"/>
                </a:lnTo>
                <a:lnTo>
                  <a:pt x="1622806" y="75438"/>
                </a:lnTo>
                <a:lnTo>
                  <a:pt x="1622933" y="75438"/>
                </a:lnTo>
                <a:lnTo>
                  <a:pt x="1596555" y="69342"/>
                </a:lnTo>
                <a:lnTo>
                  <a:pt x="1596009" y="69215"/>
                </a:lnTo>
                <a:lnTo>
                  <a:pt x="1596136" y="69342"/>
                </a:lnTo>
                <a:lnTo>
                  <a:pt x="1571599" y="62992"/>
                </a:lnTo>
                <a:lnTo>
                  <a:pt x="1571117" y="62865"/>
                </a:lnTo>
                <a:lnTo>
                  <a:pt x="1571244" y="62992"/>
                </a:lnTo>
                <a:lnTo>
                  <a:pt x="1548257" y="56515"/>
                </a:lnTo>
                <a:lnTo>
                  <a:pt x="1548384" y="56515"/>
                </a:lnTo>
                <a:lnTo>
                  <a:pt x="1527429" y="49911"/>
                </a:lnTo>
                <a:lnTo>
                  <a:pt x="1527556" y="49911"/>
                </a:lnTo>
                <a:lnTo>
                  <a:pt x="1510525" y="43815"/>
                </a:lnTo>
                <a:lnTo>
                  <a:pt x="1509420" y="43421"/>
                </a:lnTo>
                <a:lnTo>
                  <a:pt x="1519428" y="35179"/>
                </a:lnTo>
                <a:lnTo>
                  <a:pt x="1515440" y="33388"/>
                </a:lnTo>
                <a:lnTo>
                  <a:pt x="1523238" y="25273"/>
                </a:lnTo>
                <a:lnTo>
                  <a:pt x="1519783" y="24206"/>
                </a:lnTo>
                <a:lnTo>
                  <a:pt x="1525270" y="17272"/>
                </a:lnTo>
                <a:lnTo>
                  <a:pt x="1442186" y="76"/>
                </a:lnTo>
                <a:lnTo>
                  <a:pt x="1441932" y="25"/>
                </a:lnTo>
                <a:lnTo>
                  <a:pt x="1441805" y="50"/>
                </a:lnTo>
                <a:lnTo>
                  <a:pt x="1441450" y="165"/>
                </a:lnTo>
                <a:lnTo>
                  <a:pt x="1441450" y="0"/>
                </a:lnTo>
                <a:lnTo>
                  <a:pt x="1441132" y="254"/>
                </a:lnTo>
                <a:lnTo>
                  <a:pt x="1360424" y="24892"/>
                </a:lnTo>
                <a:lnTo>
                  <a:pt x="1368323" y="33210"/>
                </a:lnTo>
                <a:lnTo>
                  <a:pt x="1364488" y="34925"/>
                </a:lnTo>
                <a:lnTo>
                  <a:pt x="1380172" y="47726"/>
                </a:lnTo>
                <a:lnTo>
                  <a:pt x="1377073" y="50063"/>
                </a:lnTo>
                <a:lnTo>
                  <a:pt x="1362202" y="56515"/>
                </a:lnTo>
                <a:lnTo>
                  <a:pt x="1362456" y="56388"/>
                </a:lnTo>
                <a:lnTo>
                  <a:pt x="1362113" y="56515"/>
                </a:lnTo>
                <a:lnTo>
                  <a:pt x="1346288" y="62547"/>
                </a:lnTo>
                <a:lnTo>
                  <a:pt x="1346288" y="76034"/>
                </a:lnTo>
                <a:lnTo>
                  <a:pt x="1336675" y="80010"/>
                </a:lnTo>
                <a:lnTo>
                  <a:pt x="1336802" y="80010"/>
                </a:lnTo>
                <a:lnTo>
                  <a:pt x="1321816" y="85725"/>
                </a:lnTo>
                <a:lnTo>
                  <a:pt x="1322070" y="85598"/>
                </a:lnTo>
                <a:lnTo>
                  <a:pt x="1321701" y="85725"/>
                </a:lnTo>
                <a:lnTo>
                  <a:pt x="1306068" y="91186"/>
                </a:lnTo>
                <a:lnTo>
                  <a:pt x="1306195" y="91059"/>
                </a:lnTo>
                <a:lnTo>
                  <a:pt x="1289685" y="96520"/>
                </a:lnTo>
                <a:lnTo>
                  <a:pt x="1289812" y="96520"/>
                </a:lnTo>
                <a:lnTo>
                  <a:pt x="1272540" y="101600"/>
                </a:lnTo>
                <a:lnTo>
                  <a:pt x="1272667" y="101600"/>
                </a:lnTo>
                <a:lnTo>
                  <a:pt x="1254760" y="106426"/>
                </a:lnTo>
                <a:lnTo>
                  <a:pt x="1254887" y="106426"/>
                </a:lnTo>
                <a:lnTo>
                  <a:pt x="1236345" y="111125"/>
                </a:lnTo>
                <a:lnTo>
                  <a:pt x="1236472" y="111125"/>
                </a:lnTo>
                <a:lnTo>
                  <a:pt x="1217295" y="115443"/>
                </a:lnTo>
                <a:lnTo>
                  <a:pt x="1217549" y="115443"/>
                </a:lnTo>
                <a:lnTo>
                  <a:pt x="1177671" y="123444"/>
                </a:lnTo>
                <a:lnTo>
                  <a:pt x="1177925" y="123317"/>
                </a:lnTo>
                <a:lnTo>
                  <a:pt x="1136269" y="130048"/>
                </a:lnTo>
                <a:lnTo>
                  <a:pt x="1136523" y="130048"/>
                </a:lnTo>
                <a:lnTo>
                  <a:pt x="1093597" y="135509"/>
                </a:lnTo>
                <a:lnTo>
                  <a:pt x="1093724" y="135509"/>
                </a:lnTo>
                <a:lnTo>
                  <a:pt x="1049655" y="139446"/>
                </a:lnTo>
                <a:lnTo>
                  <a:pt x="1049909" y="139446"/>
                </a:lnTo>
                <a:lnTo>
                  <a:pt x="1026502" y="140779"/>
                </a:lnTo>
                <a:lnTo>
                  <a:pt x="1080516" y="133985"/>
                </a:lnTo>
                <a:lnTo>
                  <a:pt x="1138555" y="125476"/>
                </a:lnTo>
                <a:lnTo>
                  <a:pt x="1193165" y="115697"/>
                </a:lnTo>
                <a:lnTo>
                  <a:pt x="1243711" y="105029"/>
                </a:lnTo>
                <a:lnTo>
                  <a:pt x="1289939" y="93345"/>
                </a:lnTo>
                <a:lnTo>
                  <a:pt x="1331214" y="81153"/>
                </a:lnTo>
                <a:lnTo>
                  <a:pt x="1346288" y="76034"/>
                </a:lnTo>
                <a:lnTo>
                  <a:pt x="1346288" y="62547"/>
                </a:lnTo>
                <a:lnTo>
                  <a:pt x="1345438" y="62865"/>
                </a:lnTo>
                <a:lnTo>
                  <a:pt x="1345692" y="62738"/>
                </a:lnTo>
                <a:lnTo>
                  <a:pt x="1345311" y="62865"/>
                </a:lnTo>
                <a:lnTo>
                  <a:pt x="1327150" y="69088"/>
                </a:lnTo>
                <a:lnTo>
                  <a:pt x="1327404" y="68961"/>
                </a:lnTo>
                <a:lnTo>
                  <a:pt x="1307592" y="75184"/>
                </a:lnTo>
                <a:lnTo>
                  <a:pt x="1307719" y="75184"/>
                </a:lnTo>
                <a:lnTo>
                  <a:pt x="1286510" y="81153"/>
                </a:lnTo>
                <a:lnTo>
                  <a:pt x="1286637" y="81153"/>
                </a:lnTo>
                <a:lnTo>
                  <a:pt x="1264285" y="86995"/>
                </a:lnTo>
                <a:lnTo>
                  <a:pt x="1264412" y="86995"/>
                </a:lnTo>
                <a:lnTo>
                  <a:pt x="1240790" y="92583"/>
                </a:lnTo>
                <a:lnTo>
                  <a:pt x="1240917" y="92583"/>
                </a:lnTo>
                <a:lnTo>
                  <a:pt x="1216279" y="98044"/>
                </a:lnTo>
                <a:lnTo>
                  <a:pt x="1216406" y="98044"/>
                </a:lnTo>
                <a:lnTo>
                  <a:pt x="1190625" y="103251"/>
                </a:lnTo>
                <a:lnTo>
                  <a:pt x="1190752" y="103251"/>
                </a:lnTo>
                <a:lnTo>
                  <a:pt x="1163955" y="108204"/>
                </a:lnTo>
                <a:lnTo>
                  <a:pt x="1164082" y="108077"/>
                </a:lnTo>
                <a:lnTo>
                  <a:pt x="1136396" y="112903"/>
                </a:lnTo>
                <a:lnTo>
                  <a:pt x="1136523" y="112903"/>
                </a:lnTo>
                <a:lnTo>
                  <a:pt x="1107948" y="117221"/>
                </a:lnTo>
                <a:lnTo>
                  <a:pt x="1108075" y="117221"/>
                </a:lnTo>
                <a:lnTo>
                  <a:pt x="1078738" y="121412"/>
                </a:lnTo>
                <a:lnTo>
                  <a:pt x="1078865" y="121412"/>
                </a:lnTo>
                <a:lnTo>
                  <a:pt x="1048893" y="125349"/>
                </a:lnTo>
                <a:lnTo>
                  <a:pt x="1018159" y="128905"/>
                </a:lnTo>
                <a:lnTo>
                  <a:pt x="1018286" y="128905"/>
                </a:lnTo>
                <a:lnTo>
                  <a:pt x="987044" y="132207"/>
                </a:lnTo>
                <a:lnTo>
                  <a:pt x="987171" y="132207"/>
                </a:lnTo>
                <a:lnTo>
                  <a:pt x="923290" y="137668"/>
                </a:lnTo>
                <a:lnTo>
                  <a:pt x="857758" y="141732"/>
                </a:lnTo>
                <a:lnTo>
                  <a:pt x="791337" y="144399"/>
                </a:lnTo>
                <a:lnTo>
                  <a:pt x="656717" y="146050"/>
                </a:lnTo>
                <a:lnTo>
                  <a:pt x="589915" y="148590"/>
                </a:lnTo>
                <a:lnTo>
                  <a:pt x="524129" y="152654"/>
                </a:lnTo>
                <a:lnTo>
                  <a:pt x="459994" y="158242"/>
                </a:lnTo>
                <a:lnTo>
                  <a:pt x="397764" y="165100"/>
                </a:lnTo>
                <a:lnTo>
                  <a:pt x="309753" y="177673"/>
                </a:lnTo>
                <a:lnTo>
                  <a:pt x="255143" y="187452"/>
                </a:lnTo>
                <a:lnTo>
                  <a:pt x="204470" y="198120"/>
                </a:lnTo>
                <a:lnTo>
                  <a:pt x="158242" y="209677"/>
                </a:lnTo>
                <a:lnTo>
                  <a:pt x="116967" y="221869"/>
                </a:lnTo>
                <a:lnTo>
                  <a:pt x="81153" y="234950"/>
                </a:lnTo>
                <a:lnTo>
                  <a:pt x="38481" y="255397"/>
                </a:lnTo>
                <a:lnTo>
                  <a:pt x="4699" y="285623"/>
                </a:lnTo>
                <a:lnTo>
                  <a:pt x="0" y="302133"/>
                </a:lnTo>
                <a:lnTo>
                  <a:pt x="12446" y="303911"/>
                </a:lnTo>
                <a:lnTo>
                  <a:pt x="13335" y="298323"/>
                </a:lnTo>
                <a:lnTo>
                  <a:pt x="13487" y="297370"/>
                </a:lnTo>
                <a:lnTo>
                  <a:pt x="13741" y="296799"/>
                </a:lnTo>
                <a:lnTo>
                  <a:pt x="15621" y="292481"/>
                </a:lnTo>
                <a:lnTo>
                  <a:pt x="15824" y="292023"/>
                </a:lnTo>
                <a:lnTo>
                  <a:pt x="26301" y="279654"/>
                </a:lnTo>
                <a:lnTo>
                  <a:pt x="26797" y="279146"/>
                </a:lnTo>
                <a:lnTo>
                  <a:pt x="26352" y="279603"/>
                </a:lnTo>
                <a:lnTo>
                  <a:pt x="26936" y="279146"/>
                </a:lnTo>
                <a:lnTo>
                  <a:pt x="34721" y="273050"/>
                </a:lnTo>
                <a:lnTo>
                  <a:pt x="34988" y="272846"/>
                </a:lnTo>
                <a:lnTo>
                  <a:pt x="44831" y="266446"/>
                </a:lnTo>
                <a:lnTo>
                  <a:pt x="45288" y="266192"/>
                </a:lnTo>
                <a:lnTo>
                  <a:pt x="56908" y="259842"/>
                </a:lnTo>
                <a:lnTo>
                  <a:pt x="57150" y="259715"/>
                </a:lnTo>
                <a:lnTo>
                  <a:pt x="56769" y="259842"/>
                </a:lnTo>
                <a:lnTo>
                  <a:pt x="70472" y="253238"/>
                </a:lnTo>
                <a:lnTo>
                  <a:pt x="70739" y="253111"/>
                </a:lnTo>
                <a:lnTo>
                  <a:pt x="70358" y="253238"/>
                </a:lnTo>
                <a:lnTo>
                  <a:pt x="85979" y="246634"/>
                </a:lnTo>
                <a:lnTo>
                  <a:pt x="85725" y="246761"/>
                </a:lnTo>
                <a:lnTo>
                  <a:pt x="86055" y="246634"/>
                </a:lnTo>
                <a:lnTo>
                  <a:pt x="102743" y="240284"/>
                </a:lnTo>
                <a:lnTo>
                  <a:pt x="102489" y="240284"/>
                </a:lnTo>
                <a:lnTo>
                  <a:pt x="121031" y="233934"/>
                </a:lnTo>
                <a:lnTo>
                  <a:pt x="120777" y="234061"/>
                </a:lnTo>
                <a:lnTo>
                  <a:pt x="121183" y="233934"/>
                </a:lnTo>
                <a:lnTo>
                  <a:pt x="140589" y="227965"/>
                </a:lnTo>
                <a:lnTo>
                  <a:pt x="140462" y="227965"/>
                </a:lnTo>
                <a:lnTo>
                  <a:pt x="161671" y="221869"/>
                </a:lnTo>
                <a:lnTo>
                  <a:pt x="161417" y="221869"/>
                </a:lnTo>
                <a:lnTo>
                  <a:pt x="183896" y="216027"/>
                </a:lnTo>
                <a:lnTo>
                  <a:pt x="183769" y="216154"/>
                </a:lnTo>
                <a:lnTo>
                  <a:pt x="184289" y="216027"/>
                </a:lnTo>
                <a:lnTo>
                  <a:pt x="207391" y="210439"/>
                </a:lnTo>
                <a:lnTo>
                  <a:pt x="207264" y="210566"/>
                </a:lnTo>
                <a:lnTo>
                  <a:pt x="207835" y="210439"/>
                </a:lnTo>
                <a:lnTo>
                  <a:pt x="231902" y="205105"/>
                </a:lnTo>
                <a:lnTo>
                  <a:pt x="231775" y="205105"/>
                </a:lnTo>
                <a:lnTo>
                  <a:pt x="257556" y="199898"/>
                </a:lnTo>
                <a:lnTo>
                  <a:pt x="284226" y="194945"/>
                </a:lnTo>
                <a:lnTo>
                  <a:pt x="340233" y="185674"/>
                </a:lnTo>
                <a:lnTo>
                  <a:pt x="340106" y="185801"/>
                </a:lnTo>
                <a:lnTo>
                  <a:pt x="340995" y="185674"/>
                </a:lnTo>
                <a:lnTo>
                  <a:pt x="369443" y="181610"/>
                </a:lnTo>
                <a:lnTo>
                  <a:pt x="369316" y="181610"/>
                </a:lnTo>
                <a:lnTo>
                  <a:pt x="399415" y="177800"/>
                </a:lnTo>
                <a:lnTo>
                  <a:pt x="399288" y="177800"/>
                </a:lnTo>
                <a:lnTo>
                  <a:pt x="430022" y="174117"/>
                </a:lnTo>
                <a:lnTo>
                  <a:pt x="429895" y="174117"/>
                </a:lnTo>
                <a:lnTo>
                  <a:pt x="525145" y="165354"/>
                </a:lnTo>
                <a:lnTo>
                  <a:pt x="590550" y="161163"/>
                </a:lnTo>
                <a:lnTo>
                  <a:pt x="657098" y="158750"/>
                </a:lnTo>
                <a:lnTo>
                  <a:pt x="772541" y="157340"/>
                </a:lnTo>
                <a:lnTo>
                  <a:pt x="740791" y="162433"/>
                </a:lnTo>
                <a:lnTo>
                  <a:pt x="700786" y="170434"/>
                </a:lnTo>
                <a:lnTo>
                  <a:pt x="662813" y="179578"/>
                </a:lnTo>
                <a:lnTo>
                  <a:pt x="610616" y="195072"/>
                </a:lnTo>
                <a:lnTo>
                  <a:pt x="565023" y="212471"/>
                </a:lnTo>
                <a:lnTo>
                  <a:pt x="527304" y="231521"/>
                </a:lnTo>
                <a:lnTo>
                  <a:pt x="490855" y="259207"/>
                </a:lnTo>
                <a:lnTo>
                  <a:pt x="472313" y="297561"/>
                </a:lnTo>
                <a:lnTo>
                  <a:pt x="485013" y="298831"/>
                </a:lnTo>
                <a:lnTo>
                  <a:pt x="485521" y="293116"/>
                </a:lnTo>
                <a:lnTo>
                  <a:pt x="485584" y="292468"/>
                </a:lnTo>
                <a:lnTo>
                  <a:pt x="485775" y="291846"/>
                </a:lnTo>
                <a:lnTo>
                  <a:pt x="487235" y="287020"/>
                </a:lnTo>
                <a:lnTo>
                  <a:pt x="487349" y="286639"/>
                </a:lnTo>
                <a:lnTo>
                  <a:pt x="487667" y="286004"/>
                </a:lnTo>
                <a:lnTo>
                  <a:pt x="490220" y="280797"/>
                </a:lnTo>
                <a:lnTo>
                  <a:pt x="490562" y="280111"/>
                </a:lnTo>
                <a:lnTo>
                  <a:pt x="494347" y="274574"/>
                </a:lnTo>
                <a:lnTo>
                  <a:pt x="494614" y="274193"/>
                </a:lnTo>
                <a:lnTo>
                  <a:pt x="494284" y="274574"/>
                </a:lnTo>
                <a:lnTo>
                  <a:pt x="494792" y="273939"/>
                </a:lnTo>
                <a:lnTo>
                  <a:pt x="494614" y="274193"/>
                </a:lnTo>
                <a:lnTo>
                  <a:pt x="494830" y="273939"/>
                </a:lnTo>
                <a:lnTo>
                  <a:pt x="499910" y="268097"/>
                </a:lnTo>
                <a:lnTo>
                  <a:pt x="500176" y="267804"/>
                </a:lnTo>
                <a:lnTo>
                  <a:pt x="506857" y="261366"/>
                </a:lnTo>
                <a:lnTo>
                  <a:pt x="506476" y="261747"/>
                </a:lnTo>
                <a:lnTo>
                  <a:pt x="506933" y="261366"/>
                </a:lnTo>
                <a:lnTo>
                  <a:pt x="514731" y="254889"/>
                </a:lnTo>
                <a:lnTo>
                  <a:pt x="514477" y="255270"/>
                </a:lnTo>
                <a:lnTo>
                  <a:pt x="515010" y="254889"/>
                </a:lnTo>
                <a:lnTo>
                  <a:pt x="523557" y="248793"/>
                </a:lnTo>
                <a:lnTo>
                  <a:pt x="523748" y="248666"/>
                </a:lnTo>
                <a:lnTo>
                  <a:pt x="523494" y="248793"/>
                </a:lnTo>
                <a:lnTo>
                  <a:pt x="533781" y="242316"/>
                </a:lnTo>
                <a:lnTo>
                  <a:pt x="533527" y="242570"/>
                </a:lnTo>
                <a:lnTo>
                  <a:pt x="533971" y="242316"/>
                </a:lnTo>
                <a:lnTo>
                  <a:pt x="544728" y="236220"/>
                </a:lnTo>
                <a:lnTo>
                  <a:pt x="544918" y="236118"/>
                </a:lnTo>
                <a:lnTo>
                  <a:pt x="557149" y="230124"/>
                </a:lnTo>
                <a:lnTo>
                  <a:pt x="556895" y="230124"/>
                </a:lnTo>
                <a:lnTo>
                  <a:pt x="570230" y="224028"/>
                </a:lnTo>
                <a:lnTo>
                  <a:pt x="570103" y="224155"/>
                </a:lnTo>
                <a:lnTo>
                  <a:pt x="570407" y="224028"/>
                </a:lnTo>
                <a:lnTo>
                  <a:pt x="584200" y="218313"/>
                </a:lnTo>
                <a:lnTo>
                  <a:pt x="584073" y="218313"/>
                </a:lnTo>
                <a:lnTo>
                  <a:pt x="599059" y="212471"/>
                </a:lnTo>
                <a:lnTo>
                  <a:pt x="598805" y="212598"/>
                </a:lnTo>
                <a:lnTo>
                  <a:pt x="599160" y="212471"/>
                </a:lnTo>
                <a:lnTo>
                  <a:pt x="614807" y="207010"/>
                </a:lnTo>
                <a:lnTo>
                  <a:pt x="614680" y="207137"/>
                </a:lnTo>
                <a:lnTo>
                  <a:pt x="615061" y="207010"/>
                </a:lnTo>
                <a:lnTo>
                  <a:pt x="631190" y="201803"/>
                </a:lnTo>
                <a:lnTo>
                  <a:pt x="631063" y="201803"/>
                </a:lnTo>
                <a:lnTo>
                  <a:pt x="648335" y="196723"/>
                </a:lnTo>
                <a:lnTo>
                  <a:pt x="648208" y="196723"/>
                </a:lnTo>
                <a:lnTo>
                  <a:pt x="666115" y="191897"/>
                </a:lnTo>
                <a:lnTo>
                  <a:pt x="665988" y="191897"/>
                </a:lnTo>
                <a:lnTo>
                  <a:pt x="684530" y="187198"/>
                </a:lnTo>
                <a:lnTo>
                  <a:pt x="684403" y="187198"/>
                </a:lnTo>
                <a:lnTo>
                  <a:pt x="703580" y="182880"/>
                </a:lnTo>
                <a:lnTo>
                  <a:pt x="703326" y="182880"/>
                </a:lnTo>
                <a:lnTo>
                  <a:pt x="743204" y="174879"/>
                </a:lnTo>
                <a:lnTo>
                  <a:pt x="742950" y="175006"/>
                </a:lnTo>
                <a:lnTo>
                  <a:pt x="743712" y="174879"/>
                </a:lnTo>
                <a:lnTo>
                  <a:pt x="784606" y="168148"/>
                </a:lnTo>
                <a:lnTo>
                  <a:pt x="784352" y="168275"/>
                </a:lnTo>
                <a:lnTo>
                  <a:pt x="785342" y="168148"/>
                </a:lnTo>
                <a:lnTo>
                  <a:pt x="827278" y="162814"/>
                </a:lnTo>
                <a:lnTo>
                  <a:pt x="871093" y="158877"/>
                </a:lnTo>
                <a:lnTo>
                  <a:pt x="870839" y="158877"/>
                </a:lnTo>
                <a:lnTo>
                  <a:pt x="915670" y="156337"/>
                </a:lnTo>
                <a:lnTo>
                  <a:pt x="1005840" y="154686"/>
                </a:lnTo>
                <a:lnTo>
                  <a:pt x="1050671" y="152146"/>
                </a:lnTo>
                <a:lnTo>
                  <a:pt x="1094994" y="148082"/>
                </a:lnTo>
                <a:lnTo>
                  <a:pt x="1138174" y="142621"/>
                </a:lnTo>
                <a:lnTo>
                  <a:pt x="1180084" y="135890"/>
                </a:lnTo>
                <a:lnTo>
                  <a:pt x="1220089" y="127889"/>
                </a:lnTo>
                <a:lnTo>
                  <a:pt x="1258062" y="118745"/>
                </a:lnTo>
                <a:lnTo>
                  <a:pt x="1310259" y="103124"/>
                </a:lnTo>
                <a:lnTo>
                  <a:pt x="1342898" y="91186"/>
                </a:lnTo>
                <a:lnTo>
                  <a:pt x="1355725" y="85852"/>
                </a:lnTo>
                <a:lnTo>
                  <a:pt x="1369314" y="79629"/>
                </a:lnTo>
                <a:lnTo>
                  <a:pt x="1379969" y="74295"/>
                </a:lnTo>
                <a:lnTo>
                  <a:pt x="1382014" y="73279"/>
                </a:lnTo>
                <a:lnTo>
                  <a:pt x="1394333" y="66294"/>
                </a:lnTo>
                <a:lnTo>
                  <a:pt x="1396949" y="63601"/>
                </a:lnTo>
                <a:lnTo>
                  <a:pt x="1397431" y="63817"/>
                </a:lnTo>
                <a:lnTo>
                  <a:pt x="1400898" y="67462"/>
                </a:lnTo>
                <a:lnTo>
                  <a:pt x="1393469" y="77749"/>
                </a:lnTo>
                <a:lnTo>
                  <a:pt x="1379601" y="89281"/>
                </a:lnTo>
                <a:lnTo>
                  <a:pt x="1380109" y="89027"/>
                </a:lnTo>
                <a:lnTo>
                  <a:pt x="1364234" y="100330"/>
                </a:lnTo>
                <a:lnTo>
                  <a:pt x="1364615" y="99949"/>
                </a:lnTo>
                <a:lnTo>
                  <a:pt x="1347470" y="110236"/>
                </a:lnTo>
                <a:lnTo>
                  <a:pt x="1347851" y="110109"/>
                </a:lnTo>
                <a:lnTo>
                  <a:pt x="1329436" y="119380"/>
                </a:lnTo>
                <a:lnTo>
                  <a:pt x="1329817" y="119253"/>
                </a:lnTo>
                <a:lnTo>
                  <a:pt x="1310386" y="127381"/>
                </a:lnTo>
                <a:lnTo>
                  <a:pt x="1310767" y="127254"/>
                </a:lnTo>
                <a:lnTo>
                  <a:pt x="1290955" y="134112"/>
                </a:lnTo>
                <a:lnTo>
                  <a:pt x="1290459" y="134239"/>
                </a:lnTo>
                <a:lnTo>
                  <a:pt x="1270000" y="139573"/>
                </a:lnTo>
                <a:lnTo>
                  <a:pt x="1270381" y="139446"/>
                </a:lnTo>
                <a:lnTo>
                  <a:pt x="1248918" y="143637"/>
                </a:lnTo>
                <a:lnTo>
                  <a:pt x="1249299" y="143637"/>
                </a:lnTo>
                <a:lnTo>
                  <a:pt x="1227455" y="146177"/>
                </a:lnTo>
                <a:lnTo>
                  <a:pt x="1227963" y="146177"/>
                </a:lnTo>
                <a:lnTo>
                  <a:pt x="1183640" y="147828"/>
                </a:lnTo>
                <a:lnTo>
                  <a:pt x="1161288" y="150495"/>
                </a:lnTo>
                <a:lnTo>
                  <a:pt x="1117981" y="160401"/>
                </a:lnTo>
                <a:lnTo>
                  <a:pt x="1077341" y="175895"/>
                </a:lnTo>
                <a:lnTo>
                  <a:pt x="1041019" y="195961"/>
                </a:lnTo>
                <a:lnTo>
                  <a:pt x="1010031" y="219837"/>
                </a:lnTo>
                <a:lnTo>
                  <a:pt x="977011" y="260985"/>
                </a:lnTo>
                <a:lnTo>
                  <a:pt x="964946" y="298958"/>
                </a:lnTo>
                <a:lnTo>
                  <a:pt x="964565" y="306324"/>
                </a:lnTo>
                <a:lnTo>
                  <a:pt x="977265" y="307086"/>
                </a:lnTo>
                <a:lnTo>
                  <a:pt x="977607" y="300355"/>
                </a:lnTo>
                <a:lnTo>
                  <a:pt x="977646" y="300139"/>
                </a:lnTo>
                <a:lnTo>
                  <a:pt x="977646" y="300355"/>
                </a:lnTo>
                <a:lnTo>
                  <a:pt x="977696" y="299847"/>
                </a:lnTo>
                <a:lnTo>
                  <a:pt x="978446" y="293751"/>
                </a:lnTo>
                <a:lnTo>
                  <a:pt x="978496" y="293370"/>
                </a:lnTo>
                <a:lnTo>
                  <a:pt x="978408" y="293751"/>
                </a:lnTo>
                <a:lnTo>
                  <a:pt x="978535" y="293116"/>
                </a:lnTo>
                <a:lnTo>
                  <a:pt x="978496" y="293370"/>
                </a:lnTo>
                <a:lnTo>
                  <a:pt x="978560" y="293116"/>
                </a:lnTo>
                <a:lnTo>
                  <a:pt x="980084" y="287020"/>
                </a:lnTo>
                <a:lnTo>
                  <a:pt x="980186" y="286639"/>
                </a:lnTo>
                <a:lnTo>
                  <a:pt x="980059" y="287020"/>
                </a:lnTo>
                <a:lnTo>
                  <a:pt x="982052" y="280543"/>
                </a:lnTo>
                <a:lnTo>
                  <a:pt x="982218" y="280035"/>
                </a:lnTo>
                <a:lnTo>
                  <a:pt x="981964" y="280543"/>
                </a:lnTo>
                <a:lnTo>
                  <a:pt x="984897" y="273812"/>
                </a:lnTo>
                <a:lnTo>
                  <a:pt x="985012" y="273558"/>
                </a:lnTo>
                <a:lnTo>
                  <a:pt x="984758" y="273812"/>
                </a:lnTo>
                <a:lnTo>
                  <a:pt x="988187" y="266827"/>
                </a:lnTo>
                <a:lnTo>
                  <a:pt x="987933" y="267462"/>
                </a:lnTo>
                <a:lnTo>
                  <a:pt x="988326" y="266827"/>
                </a:lnTo>
                <a:lnTo>
                  <a:pt x="996442" y="253746"/>
                </a:lnTo>
                <a:lnTo>
                  <a:pt x="996061" y="254381"/>
                </a:lnTo>
                <a:lnTo>
                  <a:pt x="996569" y="253746"/>
                </a:lnTo>
                <a:lnTo>
                  <a:pt x="1006309" y="241681"/>
                </a:lnTo>
                <a:lnTo>
                  <a:pt x="1006729" y="241173"/>
                </a:lnTo>
                <a:lnTo>
                  <a:pt x="1018413" y="229362"/>
                </a:lnTo>
                <a:lnTo>
                  <a:pt x="1018870" y="228981"/>
                </a:lnTo>
                <a:lnTo>
                  <a:pt x="1032446" y="217678"/>
                </a:lnTo>
                <a:lnTo>
                  <a:pt x="1032764" y="217424"/>
                </a:lnTo>
                <a:lnTo>
                  <a:pt x="1032256" y="217678"/>
                </a:lnTo>
                <a:lnTo>
                  <a:pt x="1047762" y="206756"/>
                </a:lnTo>
                <a:lnTo>
                  <a:pt x="1048169" y="206502"/>
                </a:lnTo>
                <a:lnTo>
                  <a:pt x="1064679" y="196596"/>
                </a:lnTo>
                <a:lnTo>
                  <a:pt x="1064895" y="196469"/>
                </a:lnTo>
                <a:lnTo>
                  <a:pt x="1064514" y="196596"/>
                </a:lnTo>
                <a:lnTo>
                  <a:pt x="1082675" y="187452"/>
                </a:lnTo>
                <a:lnTo>
                  <a:pt x="1082929" y="187325"/>
                </a:lnTo>
                <a:lnTo>
                  <a:pt x="1082548" y="187452"/>
                </a:lnTo>
                <a:lnTo>
                  <a:pt x="1121422" y="172593"/>
                </a:lnTo>
                <a:lnTo>
                  <a:pt x="1142365" y="167005"/>
                </a:lnTo>
                <a:lnTo>
                  <a:pt x="1141984" y="167132"/>
                </a:lnTo>
                <a:lnTo>
                  <a:pt x="1142644" y="167005"/>
                </a:lnTo>
                <a:lnTo>
                  <a:pt x="1163447" y="163068"/>
                </a:lnTo>
                <a:lnTo>
                  <a:pt x="1163066" y="163068"/>
                </a:lnTo>
                <a:lnTo>
                  <a:pt x="1184783" y="160528"/>
                </a:lnTo>
                <a:lnTo>
                  <a:pt x="1184275" y="160528"/>
                </a:lnTo>
                <a:lnTo>
                  <a:pt x="1228725" y="158877"/>
                </a:lnTo>
                <a:lnTo>
                  <a:pt x="1251077" y="156210"/>
                </a:lnTo>
                <a:lnTo>
                  <a:pt x="1273048" y="151892"/>
                </a:lnTo>
                <a:lnTo>
                  <a:pt x="1294384" y="146304"/>
                </a:lnTo>
                <a:lnTo>
                  <a:pt x="1313967" y="139573"/>
                </a:lnTo>
                <a:lnTo>
                  <a:pt x="1315085" y="139192"/>
                </a:lnTo>
                <a:lnTo>
                  <a:pt x="1327162" y="134112"/>
                </a:lnTo>
                <a:lnTo>
                  <a:pt x="1335024" y="130810"/>
                </a:lnTo>
                <a:lnTo>
                  <a:pt x="1342034" y="127254"/>
                </a:lnTo>
                <a:lnTo>
                  <a:pt x="1353820" y="121285"/>
                </a:lnTo>
                <a:lnTo>
                  <a:pt x="1357198" y="119253"/>
                </a:lnTo>
                <a:lnTo>
                  <a:pt x="1371346" y="110744"/>
                </a:lnTo>
                <a:lnTo>
                  <a:pt x="1372235" y="110109"/>
                </a:lnTo>
                <a:lnTo>
                  <a:pt x="1385989" y="100330"/>
                </a:lnTo>
                <a:lnTo>
                  <a:pt x="1387602" y="99187"/>
                </a:lnTo>
                <a:lnTo>
                  <a:pt x="1399806" y="89027"/>
                </a:lnTo>
                <a:lnTo>
                  <a:pt x="1402715" y="86614"/>
                </a:lnTo>
                <a:lnTo>
                  <a:pt x="1408595" y="78486"/>
                </a:lnTo>
                <a:lnTo>
                  <a:pt x="1409420" y="77343"/>
                </a:lnTo>
                <a:lnTo>
                  <a:pt x="1409801" y="76809"/>
                </a:lnTo>
                <a:lnTo>
                  <a:pt x="1413002" y="80137"/>
                </a:lnTo>
                <a:lnTo>
                  <a:pt x="1414386" y="76301"/>
                </a:lnTo>
                <a:lnTo>
                  <a:pt x="1415211" y="76301"/>
                </a:lnTo>
                <a:lnTo>
                  <a:pt x="1423543" y="83058"/>
                </a:lnTo>
                <a:lnTo>
                  <a:pt x="1425067" y="76263"/>
                </a:lnTo>
                <a:lnTo>
                  <a:pt x="1425409" y="76263"/>
                </a:lnTo>
                <a:lnTo>
                  <a:pt x="1435722" y="80860"/>
                </a:lnTo>
                <a:lnTo>
                  <a:pt x="1435735" y="81026"/>
                </a:lnTo>
                <a:lnTo>
                  <a:pt x="1435862" y="123190"/>
                </a:lnTo>
                <a:lnTo>
                  <a:pt x="1436116" y="138176"/>
                </a:lnTo>
                <a:lnTo>
                  <a:pt x="1436243" y="150622"/>
                </a:lnTo>
                <a:lnTo>
                  <a:pt x="1436497" y="152527"/>
                </a:lnTo>
                <a:lnTo>
                  <a:pt x="1436624" y="164084"/>
                </a:lnTo>
                <a:lnTo>
                  <a:pt x="1436751" y="170815"/>
                </a:lnTo>
                <a:lnTo>
                  <a:pt x="1436878" y="188087"/>
                </a:lnTo>
                <a:lnTo>
                  <a:pt x="1437005" y="246507"/>
                </a:lnTo>
                <a:lnTo>
                  <a:pt x="1437132" y="273812"/>
                </a:lnTo>
                <a:lnTo>
                  <a:pt x="1437132" y="302006"/>
                </a:lnTo>
                <a:lnTo>
                  <a:pt x="1449832" y="302006"/>
                </a:lnTo>
                <a:lnTo>
                  <a:pt x="1449832" y="273812"/>
                </a:lnTo>
                <a:lnTo>
                  <a:pt x="1449705" y="246507"/>
                </a:lnTo>
                <a:lnTo>
                  <a:pt x="1449578" y="187960"/>
                </a:lnTo>
                <a:lnTo>
                  <a:pt x="1449451" y="178943"/>
                </a:lnTo>
                <a:lnTo>
                  <a:pt x="1449324" y="163957"/>
                </a:lnTo>
                <a:lnTo>
                  <a:pt x="1449197" y="158242"/>
                </a:lnTo>
                <a:lnTo>
                  <a:pt x="1449197" y="154432"/>
                </a:lnTo>
                <a:lnTo>
                  <a:pt x="1449197" y="154305"/>
                </a:lnTo>
                <a:lnTo>
                  <a:pt x="1449197" y="151892"/>
                </a:lnTo>
                <a:lnTo>
                  <a:pt x="1449197" y="151511"/>
                </a:lnTo>
                <a:lnTo>
                  <a:pt x="1449019" y="150622"/>
                </a:lnTo>
                <a:lnTo>
                  <a:pt x="1448904" y="149352"/>
                </a:lnTo>
                <a:lnTo>
                  <a:pt x="1448816" y="147574"/>
                </a:lnTo>
                <a:lnTo>
                  <a:pt x="1448689" y="131064"/>
                </a:lnTo>
                <a:lnTo>
                  <a:pt x="1448562" y="123190"/>
                </a:lnTo>
                <a:lnTo>
                  <a:pt x="1448435" y="81203"/>
                </a:lnTo>
                <a:lnTo>
                  <a:pt x="1458722" y="76327"/>
                </a:lnTo>
                <a:lnTo>
                  <a:pt x="1460246" y="83185"/>
                </a:lnTo>
                <a:lnTo>
                  <a:pt x="1468932" y="76136"/>
                </a:lnTo>
                <a:lnTo>
                  <a:pt x="1470406" y="80264"/>
                </a:lnTo>
                <a:lnTo>
                  <a:pt x="1473555" y="76987"/>
                </a:lnTo>
                <a:lnTo>
                  <a:pt x="1484249" y="86995"/>
                </a:lnTo>
                <a:lnTo>
                  <a:pt x="1517396" y="110871"/>
                </a:lnTo>
                <a:lnTo>
                  <a:pt x="1556385" y="130937"/>
                </a:lnTo>
                <a:lnTo>
                  <a:pt x="1599819" y="146304"/>
                </a:lnTo>
                <a:lnTo>
                  <a:pt x="1646174" y="156210"/>
                </a:lnTo>
                <a:lnTo>
                  <a:pt x="1717548" y="160528"/>
                </a:lnTo>
                <a:lnTo>
                  <a:pt x="1717040" y="160528"/>
                </a:lnTo>
                <a:lnTo>
                  <a:pt x="1740535" y="163068"/>
                </a:lnTo>
                <a:lnTo>
                  <a:pt x="1740154" y="163068"/>
                </a:lnTo>
                <a:lnTo>
                  <a:pt x="1763141" y="167132"/>
                </a:lnTo>
                <a:lnTo>
                  <a:pt x="1806270" y="179362"/>
                </a:lnTo>
                <a:lnTo>
                  <a:pt x="1827022" y="187579"/>
                </a:lnTo>
                <a:lnTo>
                  <a:pt x="1826641" y="187325"/>
                </a:lnTo>
                <a:lnTo>
                  <a:pt x="1846453" y="196723"/>
                </a:lnTo>
                <a:lnTo>
                  <a:pt x="1846072" y="196469"/>
                </a:lnTo>
                <a:lnTo>
                  <a:pt x="1864474" y="206756"/>
                </a:lnTo>
                <a:lnTo>
                  <a:pt x="1880616" y="217551"/>
                </a:lnTo>
                <a:lnTo>
                  <a:pt x="1880933" y="217805"/>
                </a:lnTo>
                <a:lnTo>
                  <a:pt x="1895475" y="229108"/>
                </a:lnTo>
                <a:lnTo>
                  <a:pt x="1895868" y="229489"/>
                </a:lnTo>
                <a:lnTo>
                  <a:pt x="1908937" y="241808"/>
                </a:lnTo>
                <a:lnTo>
                  <a:pt x="1908556" y="241300"/>
                </a:lnTo>
                <a:lnTo>
                  <a:pt x="1919986" y="254508"/>
                </a:lnTo>
                <a:lnTo>
                  <a:pt x="1919605" y="254127"/>
                </a:lnTo>
                <a:lnTo>
                  <a:pt x="1919871" y="254508"/>
                </a:lnTo>
                <a:lnTo>
                  <a:pt x="1924558" y="260985"/>
                </a:lnTo>
                <a:lnTo>
                  <a:pt x="1924304" y="260477"/>
                </a:lnTo>
                <a:lnTo>
                  <a:pt x="1928622" y="267462"/>
                </a:lnTo>
                <a:lnTo>
                  <a:pt x="1932051" y="274066"/>
                </a:lnTo>
                <a:lnTo>
                  <a:pt x="1931924" y="273558"/>
                </a:lnTo>
                <a:lnTo>
                  <a:pt x="1934972" y="280670"/>
                </a:lnTo>
                <a:lnTo>
                  <a:pt x="1934718" y="280289"/>
                </a:lnTo>
                <a:lnTo>
                  <a:pt x="1934845" y="280670"/>
                </a:lnTo>
                <a:lnTo>
                  <a:pt x="1937245" y="287274"/>
                </a:lnTo>
                <a:lnTo>
                  <a:pt x="1938820" y="293535"/>
                </a:lnTo>
                <a:lnTo>
                  <a:pt x="1938782" y="293243"/>
                </a:lnTo>
                <a:lnTo>
                  <a:pt x="1938909" y="293878"/>
                </a:lnTo>
                <a:lnTo>
                  <a:pt x="1938820" y="293535"/>
                </a:lnTo>
                <a:lnTo>
                  <a:pt x="1938870" y="293878"/>
                </a:lnTo>
                <a:lnTo>
                  <a:pt x="1939798" y="300482"/>
                </a:lnTo>
                <a:lnTo>
                  <a:pt x="1939798" y="299847"/>
                </a:lnTo>
                <a:lnTo>
                  <a:pt x="1940179" y="307086"/>
                </a:lnTo>
                <a:lnTo>
                  <a:pt x="1952752" y="306324"/>
                </a:lnTo>
                <a:lnTo>
                  <a:pt x="1952409" y="299847"/>
                </a:lnTo>
                <a:lnTo>
                  <a:pt x="1952371" y="298958"/>
                </a:lnTo>
                <a:lnTo>
                  <a:pt x="1951532" y="293243"/>
                </a:lnTo>
                <a:lnTo>
                  <a:pt x="1951228" y="291084"/>
                </a:lnTo>
                <a:lnTo>
                  <a:pt x="1950161" y="286766"/>
                </a:lnTo>
                <a:lnTo>
                  <a:pt x="1949323" y="283337"/>
                </a:lnTo>
                <a:lnTo>
                  <a:pt x="1946656" y="275844"/>
                </a:lnTo>
                <a:lnTo>
                  <a:pt x="1945678" y="273558"/>
                </a:lnTo>
                <a:lnTo>
                  <a:pt x="1943481" y="268351"/>
                </a:lnTo>
                <a:lnTo>
                  <a:pt x="1942744" y="266954"/>
                </a:lnTo>
                <a:lnTo>
                  <a:pt x="1939544" y="260858"/>
                </a:lnTo>
                <a:lnTo>
                  <a:pt x="1939302" y="260477"/>
                </a:lnTo>
                <a:lnTo>
                  <a:pt x="1934972" y="253619"/>
                </a:lnTo>
                <a:lnTo>
                  <a:pt x="1929765" y="246507"/>
                </a:lnTo>
                <a:lnTo>
                  <a:pt x="1925269" y="241300"/>
                </a:lnTo>
                <a:lnTo>
                  <a:pt x="1917954" y="232791"/>
                </a:lnTo>
                <a:lnTo>
                  <a:pt x="1903984" y="219710"/>
                </a:lnTo>
                <a:lnTo>
                  <a:pt x="1888236" y="207391"/>
                </a:lnTo>
                <a:lnTo>
                  <a:pt x="1886902" y="206502"/>
                </a:lnTo>
                <a:lnTo>
                  <a:pt x="1871903" y="196469"/>
                </a:lnTo>
                <a:lnTo>
                  <a:pt x="1870964" y="195834"/>
                </a:lnTo>
                <a:lnTo>
                  <a:pt x="1855685" y="187325"/>
                </a:lnTo>
                <a:lnTo>
                  <a:pt x="1852041" y="185293"/>
                </a:lnTo>
                <a:lnTo>
                  <a:pt x="1839455" y="179324"/>
                </a:lnTo>
                <a:lnTo>
                  <a:pt x="1831975" y="175768"/>
                </a:lnTo>
                <a:lnTo>
                  <a:pt x="1823758" y="172593"/>
                </a:lnTo>
                <a:lnTo>
                  <a:pt x="1810639" y="167513"/>
                </a:lnTo>
                <a:lnTo>
                  <a:pt x="1809051" y="167005"/>
                </a:lnTo>
                <a:lnTo>
                  <a:pt x="1788414" y="160401"/>
                </a:lnTo>
                <a:lnTo>
                  <a:pt x="1765554" y="154686"/>
                </a:lnTo>
                <a:lnTo>
                  <a:pt x="1742059" y="150495"/>
                </a:lnTo>
                <a:lnTo>
                  <a:pt x="1718183" y="147828"/>
                </a:lnTo>
                <a:lnTo>
                  <a:pt x="1670812" y="146177"/>
                </a:lnTo>
                <a:lnTo>
                  <a:pt x="1671193" y="146177"/>
                </a:lnTo>
                <a:lnTo>
                  <a:pt x="1647825" y="143637"/>
                </a:lnTo>
                <a:lnTo>
                  <a:pt x="1648206" y="143637"/>
                </a:lnTo>
                <a:lnTo>
                  <a:pt x="1625904" y="139573"/>
                </a:lnTo>
                <a:lnTo>
                  <a:pt x="1625219" y="139446"/>
                </a:lnTo>
                <a:lnTo>
                  <a:pt x="1625600" y="139573"/>
                </a:lnTo>
                <a:lnTo>
                  <a:pt x="1603629" y="134112"/>
                </a:lnTo>
                <a:lnTo>
                  <a:pt x="1603121" y="133985"/>
                </a:lnTo>
                <a:lnTo>
                  <a:pt x="1603502" y="134112"/>
                </a:lnTo>
                <a:lnTo>
                  <a:pt x="1582051" y="127381"/>
                </a:lnTo>
                <a:lnTo>
                  <a:pt x="1581823" y="127317"/>
                </a:lnTo>
                <a:lnTo>
                  <a:pt x="1561846" y="119380"/>
                </a:lnTo>
                <a:lnTo>
                  <a:pt x="1561211" y="119126"/>
                </a:lnTo>
                <a:lnTo>
                  <a:pt x="1561592" y="119380"/>
                </a:lnTo>
                <a:lnTo>
                  <a:pt x="1542427" y="110236"/>
                </a:lnTo>
                <a:lnTo>
                  <a:pt x="1541907" y="109982"/>
                </a:lnTo>
                <a:lnTo>
                  <a:pt x="1542288" y="110236"/>
                </a:lnTo>
                <a:lnTo>
                  <a:pt x="1523746" y="99949"/>
                </a:lnTo>
                <a:lnTo>
                  <a:pt x="1524254" y="100203"/>
                </a:lnTo>
                <a:lnTo>
                  <a:pt x="1523860" y="99949"/>
                </a:lnTo>
                <a:lnTo>
                  <a:pt x="1507617" y="89154"/>
                </a:lnTo>
                <a:lnTo>
                  <a:pt x="1507286" y="88900"/>
                </a:lnTo>
                <a:lnTo>
                  <a:pt x="1492859" y="77597"/>
                </a:lnTo>
                <a:lnTo>
                  <a:pt x="1492377" y="77216"/>
                </a:lnTo>
                <a:lnTo>
                  <a:pt x="1492758" y="77597"/>
                </a:lnTo>
                <a:lnTo>
                  <a:pt x="1484071" y="69430"/>
                </a:lnTo>
                <a:lnTo>
                  <a:pt x="1487944" y="64541"/>
                </a:lnTo>
                <a:lnTo>
                  <a:pt x="1490472" y="67056"/>
                </a:lnTo>
                <a:lnTo>
                  <a:pt x="1502918" y="74041"/>
                </a:lnTo>
                <a:lnTo>
                  <a:pt x="1543939" y="92837"/>
                </a:lnTo>
                <a:lnTo>
                  <a:pt x="1592580" y="109855"/>
                </a:lnTo>
                <a:lnTo>
                  <a:pt x="1647444" y="124841"/>
                </a:lnTo>
                <a:lnTo>
                  <a:pt x="1707642" y="137414"/>
                </a:lnTo>
                <a:lnTo>
                  <a:pt x="1750060" y="144272"/>
                </a:lnTo>
                <a:lnTo>
                  <a:pt x="1793748" y="149860"/>
                </a:lnTo>
                <a:lnTo>
                  <a:pt x="1838706" y="153924"/>
                </a:lnTo>
                <a:lnTo>
                  <a:pt x="1884172" y="156464"/>
                </a:lnTo>
                <a:lnTo>
                  <a:pt x="1975485" y="158115"/>
                </a:lnTo>
                <a:lnTo>
                  <a:pt x="2020697" y="160782"/>
                </a:lnTo>
                <a:lnTo>
                  <a:pt x="2065401" y="164719"/>
                </a:lnTo>
                <a:lnTo>
                  <a:pt x="2065147" y="164719"/>
                </a:lnTo>
                <a:lnTo>
                  <a:pt x="2108695" y="170180"/>
                </a:lnTo>
                <a:lnTo>
                  <a:pt x="2108454" y="170180"/>
                </a:lnTo>
                <a:lnTo>
                  <a:pt x="2150618" y="177038"/>
                </a:lnTo>
                <a:lnTo>
                  <a:pt x="2150364" y="177038"/>
                </a:lnTo>
                <a:lnTo>
                  <a:pt x="2190750" y="185166"/>
                </a:lnTo>
                <a:lnTo>
                  <a:pt x="2190623" y="185039"/>
                </a:lnTo>
                <a:lnTo>
                  <a:pt x="2210054" y="189484"/>
                </a:lnTo>
                <a:lnTo>
                  <a:pt x="2209927" y="189357"/>
                </a:lnTo>
                <a:lnTo>
                  <a:pt x="2228596" y="194183"/>
                </a:lnTo>
                <a:lnTo>
                  <a:pt x="2246757" y="199136"/>
                </a:lnTo>
                <a:lnTo>
                  <a:pt x="2246630" y="199009"/>
                </a:lnTo>
                <a:lnTo>
                  <a:pt x="2264156" y="204343"/>
                </a:lnTo>
                <a:lnTo>
                  <a:pt x="2264029" y="204216"/>
                </a:lnTo>
                <a:lnTo>
                  <a:pt x="2280793" y="209550"/>
                </a:lnTo>
                <a:lnTo>
                  <a:pt x="2280666" y="209550"/>
                </a:lnTo>
                <a:lnTo>
                  <a:pt x="2296668" y="215138"/>
                </a:lnTo>
                <a:lnTo>
                  <a:pt x="2296541" y="215138"/>
                </a:lnTo>
                <a:lnTo>
                  <a:pt x="2311781" y="220853"/>
                </a:lnTo>
                <a:lnTo>
                  <a:pt x="2311527" y="220853"/>
                </a:lnTo>
                <a:lnTo>
                  <a:pt x="2326005" y="226822"/>
                </a:lnTo>
                <a:lnTo>
                  <a:pt x="2339289" y="232905"/>
                </a:lnTo>
                <a:lnTo>
                  <a:pt x="2351278" y="239014"/>
                </a:lnTo>
                <a:lnTo>
                  <a:pt x="2351506" y="239141"/>
                </a:lnTo>
                <a:lnTo>
                  <a:pt x="2362708" y="245364"/>
                </a:lnTo>
                <a:lnTo>
                  <a:pt x="2362911" y="245491"/>
                </a:lnTo>
                <a:lnTo>
                  <a:pt x="2373122" y="251841"/>
                </a:lnTo>
                <a:lnTo>
                  <a:pt x="2372868" y="251714"/>
                </a:lnTo>
                <a:lnTo>
                  <a:pt x="2373045" y="251841"/>
                </a:lnTo>
                <a:lnTo>
                  <a:pt x="2382012" y="258064"/>
                </a:lnTo>
                <a:lnTo>
                  <a:pt x="2382316" y="258318"/>
                </a:lnTo>
                <a:lnTo>
                  <a:pt x="2390394" y="264922"/>
                </a:lnTo>
                <a:lnTo>
                  <a:pt x="2390013" y="264668"/>
                </a:lnTo>
                <a:lnTo>
                  <a:pt x="2390267" y="264922"/>
                </a:lnTo>
                <a:lnTo>
                  <a:pt x="2397125" y="271526"/>
                </a:lnTo>
                <a:lnTo>
                  <a:pt x="2396744" y="271018"/>
                </a:lnTo>
                <a:lnTo>
                  <a:pt x="2402713" y="278003"/>
                </a:lnTo>
                <a:lnTo>
                  <a:pt x="2402332" y="277368"/>
                </a:lnTo>
                <a:lnTo>
                  <a:pt x="2406993" y="284327"/>
                </a:lnTo>
                <a:lnTo>
                  <a:pt x="2409774" y="289966"/>
                </a:lnTo>
                <a:lnTo>
                  <a:pt x="2409952" y="290576"/>
                </a:lnTo>
                <a:lnTo>
                  <a:pt x="2411514" y="295973"/>
                </a:lnTo>
                <a:lnTo>
                  <a:pt x="2424366" y="295973"/>
                </a:lnTo>
                <a:lnTo>
                  <a:pt x="2424328" y="295529"/>
                </a:lnTo>
                <a:lnTo>
                  <a:pt x="2424176" y="293624"/>
                </a:lnTo>
                <a:lnTo>
                  <a:pt x="2422995" y="289687"/>
                </a:lnTo>
                <a:lnTo>
                  <a:pt x="2421763" y="285496"/>
                </a:lnTo>
                <a:lnTo>
                  <a:pt x="2420810" y="283591"/>
                </a:lnTo>
                <a:lnTo>
                  <a:pt x="2417826" y="277622"/>
                </a:lnTo>
                <a:lnTo>
                  <a:pt x="2417648" y="277368"/>
                </a:lnTo>
                <a:lnTo>
                  <a:pt x="2413304" y="271018"/>
                </a:lnTo>
                <a:lnTo>
                  <a:pt x="2379980" y="241173"/>
                </a:lnTo>
                <a:lnTo>
                  <a:pt x="2366314" y="232791"/>
                </a:lnTo>
                <a:lnTo>
                  <a:pt x="2357374" y="227838"/>
                </a:lnTo>
                <a:lnTo>
                  <a:pt x="2355088" y="226695"/>
                </a:lnTo>
                <a:lnTo>
                  <a:pt x="2344674" y="221488"/>
                </a:lnTo>
                <a:lnTo>
                  <a:pt x="2330958" y="215138"/>
                </a:lnTo>
                <a:lnTo>
                  <a:pt x="2316353" y="209042"/>
                </a:lnTo>
                <a:lnTo>
                  <a:pt x="2303653" y="204216"/>
                </a:lnTo>
                <a:lnTo>
                  <a:pt x="2300986" y="203200"/>
                </a:lnTo>
                <a:lnTo>
                  <a:pt x="2289060" y="199009"/>
                </a:lnTo>
                <a:lnTo>
                  <a:pt x="2284730" y="197485"/>
                </a:lnTo>
                <a:lnTo>
                  <a:pt x="2267839" y="192151"/>
                </a:lnTo>
                <a:lnTo>
                  <a:pt x="2258580" y="189357"/>
                </a:lnTo>
                <a:lnTo>
                  <a:pt x="2250186" y="186817"/>
                </a:lnTo>
                <a:lnTo>
                  <a:pt x="2243569" y="185039"/>
                </a:lnTo>
                <a:lnTo>
                  <a:pt x="2193290" y="172720"/>
                </a:lnTo>
                <a:lnTo>
                  <a:pt x="2152777" y="164592"/>
                </a:lnTo>
                <a:lnTo>
                  <a:pt x="2127212" y="160375"/>
                </a:lnTo>
                <a:lnTo>
                  <a:pt x="2247646" y="161925"/>
                </a:lnTo>
                <a:lnTo>
                  <a:pt x="2315972" y="164465"/>
                </a:lnTo>
                <a:lnTo>
                  <a:pt x="2383282" y="168656"/>
                </a:lnTo>
                <a:lnTo>
                  <a:pt x="2448941" y="174244"/>
                </a:lnTo>
                <a:lnTo>
                  <a:pt x="2512441" y="181229"/>
                </a:lnTo>
                <a:lnTo>
                  <a:pt x="2543302" y="185293"/>
                </a:lnTo>
                <a:lnTo>
                  <a:pt x="2543175" y="185293"/>
                </a:lnTo>
                <a:lnTo>
                  <a:pt x="2573274" y="189484"/>
                </a:lnTo>
                <a:lnTo>
                  <a:pt x="2573147" y="189484"/>
                </a:lnTo>
                <a:lnTo>
                  <a:pt x="2602484" y="194056"/>
                </a:lnTo>
                <a:lnTo>
                  <a:pt x="2602357" y="194056"/>
                </a:lnTo>
                <a:lnTo>
                  <a:pt x="2630678" y="198882"/>
                </a:lnTo>
                <a:lnTo>
                  <a:pt x="2658110" y="203835"/>
                </a:lnTo>
                <a:lnTo>
                  <a:pt x="2657983" y="203835"/>
                </a:lnTo>
                <a:lnTo>
                  <a:pt x="2684399" y="209169"/>
                </a:lnTo>
                <a:lnTo>
                  <a:pt x="2709672" y="214757"/>
                </a:lnTo>
                <a:lnTo>
                  <a:pt x="2709545" y="214630"/>
                </a:lnTo>
                <a:lnTo>
                  <a:pt x="2733802" y="220472"/>
                </a:lnTo>
                <a:lnTo>
                  <a:pt x="2733675" y="220472"/>
                </a:lnTo>
                <a:lnTo>
                  <a:pt x="2756662" y="226314"/>
                </a:lnTo>
                <a:lnTo>
                  <a:pt x="2756535" y="226314"/>
                </a:lnTo>
                <a:lnTo>
                  <a:pt x="2778252" y="232537"/>
                </a:lnTo>
                <a:lnTo>
                  <a:pt x="2778125" y="232537"/>
                </a:lnTo>
                <a:lnTo>
                  <a:pt x="2798572" y="238760"/>
                </a:lnTo>
                <a:lnTo>
                  <a:pt x="2798318" y="238760"/>
                </a:lnTo>
                <a:lnTo>
                  <a:pt x="2817241" y="245237"/>
                </a:lnTo>
                <a:lnTo>
                  <a:pt x="2817114" y="245110"/>
                </a:lnTo>
                <a:lnTo>
                  <a:pt x="2834513" y="251714"/>
                </a:lnTo>
                <a:lnTo>
                  <a:pt x="2834259" y="251587"/>
                </a:lnTo>
                <a:lnTo>
                  <a:pt x="2850134" y="258318"/>
                </a:lnTo>
                <a:lnTo>
                  <a:pt x="2864231" y="265049"/>
                </a:lnTo>
                <a:lnTo>
                  <a:pt x="2863850" y="264922"/>
                </a:lnTo>
                <a:lnTo>
                  <a:pt x="2876423" y="271907"/>
                </a:lnTo>
                <a:lnTo>
                  <a:pt x="2886964" y="278638"/>
                </a:lnTo>
                <a:lnTo>
                  <a:pt x="2886456" y="278384"/>
                </a:lnTo>
                <a:lnTo>
                  <a:pt x="2895054" y="284962"/>
                </a:lnTo>
                <a:lnTo>
                  <a:pt x="2901746" y="291782"/>
                </a:lnTo>
                <a:lnTo>
                  <a:pt x="2901988" y="292100"/>
                </a:lnTo>
                <a:lnTo>
                  <a:pt x="2906445" y="298310"/>
                </a:lnTo>
                <a:lnTo>
                  <a:pt x="2906560" y="298577"/>
                </a:lnTo>
                <a:lnTo>
                  <a:pt x="2908782" y="303631"/>
                </a:lnTo>
                <a:lnTo>
                  <a:pt x="2909697" y="310134"/>
                </a:lnTo>
                <a:lnTo>
                  <a:pt x="2922270" y="308356"/>
                </a:lnTo>
                <a:lnTo>
                  <a:pt x="2921724" y="304546"/>
                </a:lnTo>
                <a:lnTo>
                  <a:pt x="2921495" y="302895"/>
                </a:lnTo>
                <a:lnTo>
                  <a:pt x="2921127" y="300228"/>
                </a:lnTo>
                <a:lnTo>
                  <a:pt x="2919831" y="297307"/>
                </a:lnTo>
                <a:lnTo>
                  <a:pt x="2917317" y="291592"/>
                </a:lnTo>
                <a:lnTo>
                  <a:pt x="2917126" y="291338"/>
                </a:lnTo>
                <a:lnTo>
                  <a:pt x="2912834" y="285369"/>
                </a:lnTo>
                <a:lnTo>
                  <a:pt x="2912478" y="284861"/>
                </a:lnTo>
                <a:lnTo>
                  <a:pt x="2911475" y="283464"/>
                </a:lnTo>
                <a:lnTo>
                  <a:pt x="2906649" y="278638"/>
                </a:lnTo>
                <a:lnTo>
                  <a:pt x="2903601" y="275590"/>
                </a:lnTo>
                <a:lnTo>
                  <a:pt x="2898508" y="271653"/>
                </a:lnTo>
                <a:lnTo>
                  <a:pt x="2894076" y="268224"/>
                </a:lnTo>
                <a:lnTo>
                  <a:pt x="2889199" y="265049"/>
                </a:lnTo>
                <a:lnTo>
                  <a:pt x="2882773" y="260858"/>
                </a:lnTo>
                <a:lnTo>
                  <a:pt x="2877909" y="258191"/>
                </a:lnTo>
                <a:lnTo>
                  <a:pt x="2869819" y="253746"/>
                </a:lnTo>
                <a:lnTo>
                  <a:pt x="2865336" y="251587"/>
                </a:lnTo>
                <a:lnTo>
                  <a:pt x="2855341" y="246761"/>
                </a:lnTo>
                <a:lnTo>
                  <a:pt x="2851416" y="245110"/>
                </a:lnTo>
                <a:lnTo>
                  <a:pt x="2839085" y="239903"/>
                </a:lnTo>
                <a:lnTo>
                  <a:pt x="2821432" y="233172"/>
                </a:lnTo>
                <a:lnTo>
                  <a:pt x="2802382" y="226695"/>
                </a:lnTo>
                <a:lnTo>
                  <a:pt x="2781808" y="220345"/>
                </a:lnTo>
                <a:lnTo>
                  <a:pt x="2761742" y="214630"/>
                </a:lnTo>
                <a:lnTo>
                  <a:pt x="2759964" y="214122"/>
                </a:lnTo>
                <a:lnTo>
                  <a:pt x="2712466" y="202311"/>
                </a:lnTo>
                <a:lnTo>
                  <a:pt x="2660396" y="191389"/>
                </a:lnTo>
                <a:lnTo>
                  <a:pt x="2604389" y="181483"/>
                </a:lnTo>
                <a:lnTo>
                  <a:pt x="2513965" y="168656"/>
                </a:lnTo>
                <a:lnTo>
                  <a:pt x="2450211" y="161544"/>
                </a:lnTo>
                <a:lnTo>
                  <a:pt x="2411006" y="158229"/>
                </a:lnTo>
                <a:lnTo>
                  <a:pt x="2414778" y="158242"/>
                </a:lnTo>
                <a:lnTo>
                  <a:pt x="2505837" y="159258"/>
                </a:lnTo>
                <a:lnTo>
                  <a:pt x="2596134" y="161798"/>
                </a:lnTo>
                <a:lnTo>
                  <a:pt x="2685034" y="165989"/>
                </a:lnTo>
                <a:lnTo>
                  <a:pt x="2771775" y="171450"/>
                </a:lnTo>
                <a:lnTo>
                  <a:pt x="2814066" y="174879"/>
                </a:lnTo>
                <a:lnTo>
                  <a:pt x="2855722" y="178435"/>
                </a:lnTo>
                <a:lnTo>
                  <a:pt x="2896362" y="182499"/>
                </a:lnTo>
                <a:lnTo>
                  <a:pt x="2896235" y="182372"/>
                </a:lnTo>
                <a:lnTo>
                  <a:pt x="2935986" y="186563"/>
                </a:lnTo>
                <a:lnTo>
                  <a:pt x="3012059" y="195834"/>
                </a:lnTo>
                <a:lnTo>
                  <a:pt x="3048254" y="200914"/>
                </a:lnTo>
                <a:lnTo>
                  <a:pt x="3048127" y="200914"/>
                </a:lnTo>
                <a:lnTo>
                  <a:pt x="3083052" y="206121"/>
                </a:lnTo>
                <a:lnTo>
                  <a:pt x="3116453" y="211582"/>
                </a:lnTo>
                <a:lnTo>
                  <a:pt x="3116326" y="211455"/>
                </a:lnTo>
                <a:lnTo>
                  <a:pt x="3148330" y="217170"/>
                </a:lnTo>
                <a:lnTo>
                  <a:pt x="3178683" y="223012"/>
                </a:lnTo>
                <a:lnTo>
                  <a:pt x="3178556" y="223012"/>
                </a:lnTo>
                <a:lnTo>
                  <a:pt x="3207258" y="229108"/>
                </a:lnTo>
                <a:lnTo>
                  <a:pt x="3207131" y="229108"/>
                </a:lnTo>
                <a:lnTo>
                  <a:pt x="3233928" y="235204"/>
                </a:lnTo>
                <a:lnTo>
                  <a:pt x="3233801" y="235204"/>
                </a:lnTo>
                <a:lnTo>
                  <a:pt x="3258820" y="241554"/>
                </a:lnTo>
                <a:lnTo>
                  <a:pt x="3258693" y="241554"/>
                </a:lnTo>
                <a:lnTo>
                  <a:pt x="3281807" y="248158"/>
                </a:lnTo>
                <a:lnTo>
                  <a:pt x="3281553" y="248031"/>
                </a:lnTo>
                <a:lnTo>
                  <a:pt x="3302635" y="254635"/>
                </a:lnTo>
                <a:lnTo>
                  <a:pt x="3302381" y="254635"/>
                </a:lnTo>
                <a:lnTo>
                  <a:pt x="3321304" y="261366"/>
                </a:lnTo>
                <a:lnTo>
                  <a:pt x="3321050" y="261239"/>
                </a:lnTo>
                <a:lnTo>
                  <a:pt x="3329559" y="264668"/>
                </a:lnTo>
                <a:lnTo>
                  <a:pt x="3329432" y="264668"/>
                </a:lnTo>
                <a:lnTo>
                  <a:pt x="3337560" y="268097"/>
                </a:lnTo>
                <a:lnTo>
                  <a:pt x="3337433" y="267970"/>
                </a:lnTo>
                <a:lnTo>
                  <a:pt x="3344799" y="271399"/>
                </a:lnTo>
                <a:lnTo>
                  <a:pt x="3344672" y="271272"/>
                </a:lnTo>
                <a:lnTo>
                  <a:pt x="3351276" y="274586"/>
                </a:lnTo>
                <a:lnTo>
                  <a:pt x="3351492" y="274701"/>
                </a:lnTo>
                <a:lnTo>
                  <a:pt x="3357245" y="278003"/>
                </a:lnTo>
                <a:lnTo>
                  <a:pt x="3357435" y="278130"/>
                </a:lnTo>
                <a:lnTo>
                  <a:pt x="3362833" y="281559"/>
                </a:lnTo>
                <a:lnTo>
                  <a:pt x="3362579" y="281305"/>
                </a:lnTo>
                <a:lnTo>
                  <a:pt x="3367278" y="284607"/>
                </a:lnTo>
                <a:lnTo>
                  <a:pt x="3367595" y="284861"/>
                </a:lnTo>
                <a:lnTo>
                  <a:pt x="3371723" y="288163"/>
                </a:lnTo>
                <a:lnTo>
                  <a:pt x="3374783" y="291007"/>
                </a:lnTo>
                <a:lnTo>
                  <a:pt x="3375075" y="291338"/>
                </a:lnTo>
                <a:lnTo>
                  <a:pt x="3377692" y="294386"/>
                </a:lnTo>
                <a:lnTo>
                  <a:pt x="3377311" y="293751"/>
                </a:lnTo>
                <a:lnTo>
                  <a:pt x="3379660" y="297357"/>
                </a:lnTo>
                <a:lnTo>
                  <a:pt x="3379343" y="296672"/>
                </a:lnTo>
                <a:lnTo>
                  <a:pt x="3379724" y="297434"/>
                </a:lnTo>
                <a:lnTo>
                  <a:pt x="3380752" y="299618"/>
                </a:lnTo>
                <a:lnTo>
                  <a:pt x="3380892" y="300101"/>
                </a:lnTo>
                <a:lnTo>
                  <a:pt x="3381616" y="302742"/>
                </a:lnTo>
                <a:lnTo>
                  <a:pt x="3381883" y="305181"/>
                </a:lnTo>
                <a:lnTo>
                  <a:pt x="3394456" y="303784"/>
                </a:lnTo>
                <a:close/>
              </a:path>
            </a:pathLst>
          </a:custGeom>
          <a:solidFill>
            <a:srgbClr val="000000"/>
          </a:solidFill>
        </p:spPr>
        <p:txBody>
          <a:bodyPr wrap="square" lIns="0" tIns="0" rIns="0" bIns="0" rtlCol="0"/>
          <a:lstStyle/>
          <a:p>
            <a:endParaRPr sz="1350"/>
          </a:p>
        </p:txBody>
      </p:sp>
      <p:sp>
        <p:nvSpPr>
          <p:cNvPr id="12" name="object 12"/>
          <p:cNvSpPr txBox="1"/>
          <p:nvPr/>
        </p:nvSpPr>
        <p:spPr>
          <a:xfrm>
            <a:off x="6996173" y="4405316"/>
            <a:ext cx="1920240" cy="1438471"/>
          </a:xfrm>
          <a:prstGeom prst="rect">
            <a:avLst/>
          </a:prstGeom>
          <a:ln w="9525">
            <a:solidFill>
              <a:srgbClr val="600058"/>
            </a:solidFill>
          </a:ln>
        </p:spPr>
        <p:txBody>
          <a:bodyPr vert="horz" wrap="square" lIns="0" tIns="0" rIns="0" bIns="0" rtlCol="0">
            <a:spAutoFit/>
          </a:bodyPr>
          <a:lstStyle/>
          <a:p>
            <a:pPr marL="60960">
              <a:lnSpc>
                <a:spcPts val="2205"/>
              </a:lnSpc>
            </a:pPr>
            <a:r>
              <a:rPr sz="1875" spc="4" dirty="0">
                <a:solidFill>
                  <a:srgbClr val="600058"/>
                </a:solidFill>
                <a:latin typeface="Calibri"/>
                <a:cs typeface="Calibri"/>
              </a:rPr>
              <a:t>All</a:t>
            </a:r>
            <a:r>
              <a:rPr sz="1875" spc="-8" dirty="0">
                <a:solidFill>
                  <a:srgbClr val="600058"/>
                </a:solidFill>
                <a:latin typeface="Calibri"/>
                <a:cs typeface="Calibri"/>
              </a:rPr>
              <a:t> </a:t>
            </a:r>
            <a:r>
              <a:rPr sz="1875" spc="11" dirty="0">
                <a:solidFill>
                  <a:srgbClr val="600058"/>
                </a:solidFill>
                <a:latin typeface="Calibri"/>
                <a:cs typeface="Calibri"/>
              </a:rPr>
              <a:t>words</a:t>
            </a:r>
            <a:r>
              <a:rPr sz="1875" spc="-8" dirty="0">
                <a:solidFill>
                  <a:srgbClr val="600058"/>
                </a:solidFill>
                <a:latin typeface="Calibri"/>
                <a:cs typeface="Calibri"/>
              </a:rPr>
              <a:t> </a:t>
            </a:r>
            <a:r>
              <a:rPr sz="1875" spc="8" dirty="0">
                <a:solidFill>
                  <a:srgbClr val="600058"/>
                </a:solidFill>
                <a:latin typeface="Calibri"/>
                <a:cs typeface="Calibri"/>
              </a:rPr>
              <a:t>attend</a:t>
            </a:r>
            <a:endParaRPr sz="1875">
              <a:latin typeface="Calibri"/>
              <a:cs typeface="Calibri"/>
            </a:endParaRPr>
          </a:p>
          <a:p>
            <a:pPr marL="60960" marR="119063">
              <a:lnSpc>
                <a:spcPct val="101200"/>
              </a:lnSpc>
              <a:spcBef>
                <a:spcPts val="11"/>
              </a:spcBef>
            </a:pPr>
            <a:r>
              <a:rPr sz="1875" spc="8" dirty="0">
                <a:solidFill>
                  <a:srgbClr val="600058"/>
                </a:solidFill>
                <a:latin typeface="Calibri"/>
                <a:cs typeface="Calibri"/>
              </a:rPr>
              <a:t>to all </a:t>
            </a:r>
            <a:r>
              <a:rPr sz="1875" spc="11" dirty="0">
                <a:solidFill>
                  <a:srgbClr val="600058"/>
                </a:solidFill>
                <a:latin typeface="Calibri"/>
                <a:cs typeface="Calibri"/>
              </a:rPr>
              <a:t>words </a:t>
            </a:r>
            <a:r>
              <a:rPr sz="1875" spc="4" dirty="0">
                <a:solidFill>
                  <a:srgbClr val="600058"/>
                </a:solidFill>
                <a:latin typeface="Calibri"/>
                <a:cs typeface="Calibri"/>
              </a:rPr>
              <a:t>in </a:t>
            </a:r>
            <a:r>
              <a:rPr sz="1875" spc="8" dirty="0">
                <a:solidFill>
                  <a:srgbClr val="600058"/>
                </a:solidFill>
                <a:latin typeface="Calibri"/>
                <a:cs typeface="Calibri"/>
              </a:rPr>
              <a:t> </a:t>
            </a:r>
            <a:r>
              <a:rPr sz="1875" spc="4" dirty="0">
                <a:solidFill>
                  <a:srgbClr val="600058"/>
                </a:solidFill>
                <a:latin typeface="Calibri"/>
                <a:cs typeface="Calibri"/>
              </a:rPr>
              <a:t>previous </a:t>
            </a:r>
            <a:r>
              <a:rPr sz="1875" spc="8" dirty="0">
                <a:solidFill>
                  <a:srgbClr val="600058"/>
                </a:solidFill>
                <a:latin typeface="Calibri"/>
                <a:cs typeface="Calibri"/>
              </a:rPr>
              <a:t>layer; </a:t>
            </a:r>
            <a:r>
              <a:rPr sz="1875" spc="11" dirty="0">
                <a:solidFill>
                  <a:srgbClr val="600058"/>
                </a:solidFill>
                <a:latin typeface="Calibri"/>
                <a:cs typeface="Calibri"/>
              </a:rPr>
              <a:t> most</a:t>
            </a:r>
            <a:r>
              <a:rPr sz="1875" spc="-26" dirty="0">
                <a:solidFill>
                  <a:srgbClr val="600058"/>
                </a:solidFill>
                <a:latin typeface="Calibri"/>
                <a:cs typeface="Calibri"/>
              </a:rPr>
              <a:t> </a:t>
            </a:r>
            <a:r>
              <a:rPr sz="1875" spc="11" dirty="0">
                <a:solidFill>
                  <a:srgbClr val="600058"/>
                </a:solidFill>
                <a:latin typeface="Calibri"/>
                <a:cs typeface="Calibri"/>
              </a:rPr>
              <a:t>arrows</a:t>
            </a:r>
            <a:r>
              <a:rPr sz="1875" spc="-19" dirty="0">
                <a:solidFill>
                  <a:srgbClr val="600058"/>
                </a:solidFill>
                <a:latin typeface="Calibri"/>
                <a:cs typeface="Calibri"/>
              </a:rPr>
              <a:t> </a:t>
            </a:r>
            <a:r>
              <a:rPr sz="1875" spc="8" dirty="0">
                <a:solidFill>
                  <a:srgbClr val="600058"/>
                </a:solidFill>
                <a:latin typeface="Calibri"/>
                <a:cs typeface="Calibri"/>
              </a:rPr>
              <a:t>here </a:t>
            </a:r>
            <a:r>
              <a:rPr sz="1875" spc="-413" dirty="0">
                <a:solidFill>
                  <a:srgbClr val="600058"/>
                </a:solidFill>
                <a:latin typeface="Calibri"/>
                <a:cs typeface="Calibri"/>
              </a:rPr>
              <a:t> </a:t>
            </a:r>
            <a:r>
              <a:rPr sz="1875" spc="11" dirty="0">
                <a:solidFill>
                  <a:srgbClr val="600058"/>
                </a:solidFill>
                <a:latin typeface="Calibri"/>
                <a:cs typeface="Calibri"/>
              </a:rPr>
              <a:t>are</a:t>
            </a:r>
            <a:r>
              <a:rPr sz="1875" spc="-4" dirty="0">
                <a:solidFill>
                  <a:srgbClr val="600058"/>
                </a:solidFill>
                <a:latin typeface="Calibri"/>
                <a:cs typeface="Calibri"/>
              </a:rPr>
              <a:t> </a:t>
            </a:r>
            <a:r>
              <a:rPr sz="1875" spc="8" dirty="0">
                <a:solidFill>
                  <a:srgbClr val="600058"/>
                </a:solidFill>
                <a:latin typeface="Calibri"/>
                <a:cs typeface="Calibri"/>
              </a:rPr>
              <a:t>omitted</a:t>
            </a:r>
            <a:endParaRPr sz="1875">
              <a:latin typeface="Calibri"/>
              <a:cs typeface="Calibri"/>
            </a:endParaRPr>
          </a:p>
        </p:txBody>
      </p:sp>
      <p:sp>
        <p:nvSpPr>
          <p:cNvPr id="15" name="Title 14">
            <a:extLst>
              <a:ext uri="{FF2B5EF4-FFF2-40B4-BE49-F238E27FC236}">
                <a16:creationId xmlns:a16="http://schemas.microsoft.com/office/drawing/2014/main" id="{538465A7-6FE4-454E-B0E0-B4AF96ECDDCC}"/>
              </a:ext>
            </a:extLst>
          </p:cNvPr>
          <p:cNvSpPr>
            <a:spLocks noGrp="1"/>
          </p:cNvSpPr>
          <p:nvPr>
            <p:ph type="title"/>
          </p:nvPr>
        </p:nvSpPr>
        <p:spPr>
          <a:xfrm>
            <a:off x="550416" y="227578"/>
            <a:ext cx="9723249" cy="1355436"/>
          </a:xfrm>
        </p:spPr>
        <p:txBody>
          <a:bodyPr vert="horz" wrap="square" lIns="0" tIns="9525" rIns="0" bIns="0" rtlCol="0" anchor="ctr">
            <a:spAutoFit/>
          </a:bodyPr>
          <a:lstStyle/>
          <a:p>
            <a:pPr marL="12700" marR="5080">
              <a:lnSpc>
                <a:spcPct val="100699"/>
              </a:lnSpc>
              <a:spcBef>
                <a:spcPts val="75"/>
              </a:spcBef>
            </a:pPr>
            <a:r>
              <a:rPr lang="en-US" spc="-120" dirty="0"/>
              <a:t>If not recurrence, then what? </a:t>
            </a:r>
            <a:br>
              <a:rPr lang="en-US" spc="-120" dirty="0"/>
            </a:br>
            <a:r>
              <a:rPr lang="en-US" spc="-120" dirty="0"/>
              <a:t>How about attention?</a:t>
            </a:r>
          </a:p>
        </p:txBody>
      </p:sp>
      <p:sp>
        <p:nvSpPr>
          <p:cNvPr id="14" name="TextBox 13">
            <a:extLst>
              <a:ext uri="{FF2B5EF4-FFF2-40B4-BE49-F238E27FC236}">
                <a16:creationId xmlns:a16="http://schemas.microsoft.com/office/drawing/2014/main" id="{5C667441-3A08-45D0-A661-1E6DDB714EB0}"/>
              </a:ext>
            </a:extLst>
          </p:cNvPr>
          <p:cNvSpPr txBox="1"/>
          <p:nvPr/>
        </p:nvSpPr>
        <p:spPr>
          <a:xfrm>
            <a:off x="1524000" y="6581002"/>
            <a:ext cx="1832746" cy="276999"/>
          </a:xfrm>
          <a:prstGeom prst="rect">
            <a:avLst/>
          </a:prstGeom>
          <a:noFill/>
        </p:spPr>
        <p:txBody>
          <a:bodyPr wrap="none" rtlCol="0">
            <a:spAutoFit/>
          </a:bodyPr>
          <a:lstStyle/>
          <a:p>
            <a:pPr>
              <a:defRPr/>
            </a:pPr>
            <a:r>
              <a:rPr lang="en-US" sz="1200" dirty="0">
                <a:solidFill>
                  <a:prstClr val="black"/>
                </a:solidFill>
                <a:latin typeface="Calibri"/>
              </a:rPr>
              <a:t>Adapted from John Hewitt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2F9953-D0AD-4325-8657-091F4C631A81}"/>
              </a:ext>
            </a:extLst>
          </p:cNvPr>
          <p:cNvGrpSpPr/>
          <p:nvPr/>
        </p:nvGrpSpPr>
        <p:grpSpPr>
          <a:xfrm>
            <a:off x="794108" y="1498849"/>
            <a:ext cx="8464677" cy="4250246"/>
            <a:chOff x="1965960" y="1726025"/>
            <a:chExt cx="8464677" cy="4250246"/>
          </a:xfrm>
        </p:grpSpPr>
        <p:sp>
          <p:nvSpPr>
            <p:cNvPr id="6" name="object 6"/>
            <p:cNvSpPr txBox="1"/>
            <p:nvPr/>
          </p:nvSpPr>
          <p:spPr>
            <a:xfrm>
              <a:off x="2318385" y="2340465"/>
              <a:ext cx="5396388" cy="663323"/>
            </a:xfrm>
            <a:prstGeom prst="rect">
              <a:avLst/>
            </a:prstGeom>
          </p:spPr>
          <p:txBody>
            <a:bodyPr vert="horz" wrap="square" lIns="0" tIns="67628" rIns="0" bIns="0" rtlCol="0">
              <a:spAutoFit/>
            </a:bodyPr>
            <a:lstStyle/>
            <a:p>
              <a:pPr marL="200025" indent="-171450">
                <a:spcBef>
                  <a:spcPts val="533"/>
                </a:spcBef>
                <a:buClr>
                  <a:srgbClr val="007B92"/>
                </a:buClr>
                <a:buFont typeface="Times New Roman"/>
                <a:buChar char="•"/>
                <a:tabLst>
                  <a:tab pos="200025" algn="l"/>
                  <a:tab pos="4774406" algn="l"/>
                </a:tabLst>
              </a:pPr>
              <a:r>
                <a:rPr sz="1725" dirty="0">
                  <a:latin typeface="Calibri"/>
                  <a:cs typeface="Calibri"/>
                </a:rPr>
                <a:t>We</a:t>
              </a:r>
              <a:r>
                <a:rPr sz="1725" spc="4" dirty="0">
                  <a:latin typeface="Calibri"/>
                  <a:cs typeface="Calibri"/>
                </a:rPr>
                <a:t> </a:t>
              </a:r>
              <a:r>
                <a:rPr sz="1725" spc="-4" dirty="0">
                  <a:latin typeface="Calibri"/>
                  <a:cs typeface="Calibri"/>
                </a:rPr>
                <a:t>have</a:t>
              </a:r>
              <a:r>
                <a:rPr sz="1725" spc="8" dirty="0">
                  <a:latin typeface="Calibri"/>
                  <a:cs typeface="Calibri"/>
                </a:rPr>
                <a:t> </a:t>
              </a:r>
              <a:r>
                <a:rPr sz="1725" spc="-4" dirty="0">
                  <a:latin typeface="Calibri"/>
                  <a:cs typeface="Calibri"/>
                </a:rPr>
                <a:t>some</a:t>
              </a:r>
              <a:r>
                <a:rPr sz="1725" spc="11" dirty="0">
                  <a:latin typeface="Calibri"/>
                  <a:cs typeface="Calibri"/>
                </a:rPr>
                <a:t> </a:t>
              </a:r>
              <a:r>
                <a:rPr sz="1725" b="1" dirty="0">
                  <a:latin typeface="Calibri"/>
                  <a:cs typeface="Calibri"/>
                </a:rPr>
                <a:t>keys</a:t>
              </a:r>
              <a:r>
                <a:rPr sz="1725" b="1" spc="-4" dirty="0">
                  <a:latin typeface="Calibri"/>
                  <a:cs typeface="Calibri"/>
                </a:rPr>
                <a:t> </a:t>
              </a:r>
              <a:r>
                <a:rPr sz="1725" spc="26" dirty="0">
                  <a:latin typeface="Cambria Math"/>
                  <a:cs typeface="Cambria Math"/>
                </a:rPr>
                <a:t>𝑘</a:t>
              </a:r>
              <a:r>
                <a:rPr sz="1856" spc="39" baseline="-15151" dirty="0">
                  <a:latin typeface="Cambria Math"/>
                  <a:cs typeface="Cambria Math"/>
                </a:rPr>
                <a:t>1</a:t>
              </a:r>
              <a:r>
                <a:rPr sz="1725" spc="26" dirty="0">
                  <a:latin typeface="Cambria Math"/>
                  <a:cs typeface="Cambria Math"/>
                </a:rPr>
                <a:t>,</a:t>
              </a:r>
              <a:r>
                <a:rPr sz="1725" spc="-94" dirty="0">
                  <a:latin typeface="Cambria Math"/>
                  <a:cs typeface="Cambria Math"/>
                </a:rPr>
                <a:t> </a:t>
              </a:r>
              <a:r>
                <a:rPr sz="1725" spc="41" dirty="0">
                  <a:latin typeface="Cambria Math"/>
                  <a:cs typeface="Cambria Math"/>
                </a:rPr>
                <a:t>𝑘</a:t>
              </a:r>
              <a:r>
                <a:rPr sz="1856" spc="62" baseline="-15151" dirty="0">
                  <a:latin typeface="Cambria Math"/>
                  <a:cs typeface="Cambria Math"/>
                </a:rPr>
                <a:t>2</a:t>
              </a:r>
              <a:r>
                <a:rPr sz="1725" spc="41" dirty="0">
                  <a:latin typeface="Cambria Math"/>
                  <a:cs typeface="Cambria Math"/>
                </a:rPr>
                <a:t>,</a:t>
              </a:r>
              <a:r>
                <a:rPr sz="1725" spc="-98" dirty="0">
                  <a:latin typeface="Cambria Math"/>
                  <a:cs typeface="Cambria Math"/>
                </a:rPr>
                <a:t> </a:t>
              </a:r>
              <a:r>
                <a:rPr lang="en-US" sz="1725" dirty="0">
                  <a:latin typeface="Cambria Math"/>
                  <a:cs typeface="Cambria Math"/>
                </a:rPr>
                <a:t>…</a:t>
              </a:r>
              <a:r>
                <a:rPr sz="1725" spc="-94" dirty="0">
                  <a:latin typeface="Cambria Math"/>
                  <a:cs typeface="Cambria Math"/>
                </a:rPr>
                <a:t> </a:t>
              </a:r>
              <a:r>
                <a:rPr sz="1725" dirty="0">
                  <a:latin typeface="Cambria Math"/>
                  <a:cs typeface="Cambria Math"/>
                </a:rPr>
                <a:t>,</a:t>
              </a:r>
              <a:r>
                <a:rPr sz="1725" spc="-83" dirty="0">
                  <a:latin typeface="Cambria Math"/>
                  <a:cs typeface="Cambria Math"/>
                </a:rPr>
                <a:t> </a:t>
              </a:r>
              <a:r>
                <a:rPr sz="1725" spc="71" dirty="0">
                  <a:latin typeface="Cambria Math"/>
                  <a:cs typeface="Cambria Math"/>
                </a:rPr>
                <a:t>𝑘</a:t>
              </a:r>
              <a:r>
                <a:rPr sz="1856" spc="107" baseline="-15151" dirty="0">
                  <a:latin typeface="Cambria Math"/>
                  <a:cs typeface="Cambria Math"/>
                </a:rPr>
                <a:t>𝑇</a:t>
              </a:r>
              <a:r>
                <a:rPr sz="1725" spc="71" dirty="0">
                  <a:latin typeface="Calibri"/>
                  <a:cs typeface="Calibri"/>
                </a:rPr>
                <a:t>.</a:t>
              </a:r>
              <a:r>
                <a:rPr sz="1725" dirty="0">
                  <a:latin typeface="Calibri"/>
                  <a:cs typeface="Calibri"/>
                </a:rPr>
                <a:t> </a:t>
              </a:r>
              <a:r>
                <a:rPr sz="1725" spc="-4" dirty="0">
                  <a:latin typeface="Calibri"/>
                  <a:cs typeface="Calibri"/>
                </a:rPr>
                <a:t>Each</a:t>
              </a:r>
              <a:r>
                <a:rPr sz="1725" dirty="0">
                  <a:latin typeface="Calibri"/>
                  <a:cs typeface="Calibri"/>
                </a:rPr>
                <a:t> key</a:t>
              </a:r>
              <a:r>
                <a:rPr sz="1725" spc="8" dirty="0">
                  <a:latin typeface="Calibri"/>
                  <a:cs typeface="Calibri"/>
                </a:rPr>
                <a:t> </a:t>
              </a:r>
              <a:r>
                <a:rPr sz="1725" dirty="0">
                  <a:latin typeface="Calibri"/>
                  <a:cs typeface="Calibri"/>
                </a:rPr>
                <a:t>is </a:t>
              </a:r>
              <a:r>
                <a:rPr sz="1725" spc="23" dirty="0">
                  <a:latin typeface="Cambria Math"/>
                  <a:cs typeface="Cambria Math"/>
                </a:rPr>
                <a:t>𝑘</a:t>
              </a:r>
              <a:r>
                <a:rPr sz="1856" spc="33" baseline="-15151" dirty="0">
                  <a:latin typeface="Cambria Math"/>
                  <a:cs typeface="Cambria Math"/>
                </a:rPr>
                <a:t>𝑖 </a:t>
              </a:r>
              <a:r>
                <a:rPr sz="1856" spc="45" baseline="-15151" dirty="0">
                  <a:latin typeface="Cambria Math"/>
                  <a:cs typeface="Cambria Math"/>
                </a:rPr>
                <a:t> </a:t>
              </a:r>
              <a:r>
                <a:rPr sz="1725" dirty="0">
                  <a:latin typeface="Cambria Math"/>
                  <a:cs typeface="Cambria Math"/>
                </a:rPr>
                <a:t>∈	</a:t>
              </a:r>
              <a:r>
                <a:rPr sz="1725" spc="45" dirty="0">
                  <a:latin typeface="Cambria Math"/>
                  <a:cs typeface="Cambria Math"/>
                </a:rPr>
                <a:t>ℝ</a:t>
              </a:r>
              <a:r>
                <a:rPr sz="1856" spc="67" baseline="28619" dirty="0">
                  <a:latin typeface="Cambria Math"/>
                  <a:cs typeface="Cambria Math"/>
                </a:rPr>
                <a:t>𝑑</a:t>
              </a:r>
              <a:endParaRPr sz="1856" baseline="28619" dirty="0">
                <a:latin typeface="Cambria Math"/>
                <a:cs typeface="Cambria Math"/>
              </a:endParaRPr>
            </a:p>
            <a:p>
              <a:pPr marL="200025" indent="-171450">
                <a:spcBef>
                  <a:spcPts val="458"/>
                </a:spcBef>
                <a:buClr>
                  <a:srgbClr val="007B92"/>
                </a:buClr>
                <a:buFont typeface="Times New Roman"/>
                <a:buChar char="•"/>
                <a:tabLst>
                  <a:tab pos="200025" algn="l"/>
                  <a:tab pos="5101590" algn="l"/>
                </a:tabLst>
              </a:pPr>
              <a:r>
                <a:rPr sz="1725" dirty="0">
                  <a:latin typeface="Calibri"/>
                  <a:cs typeface="Calibri"/>
                </a:rPr>
                <a:t>We</a:t>
              </a:r>
              <a:r>
                <a:rPr sz="1725" spc="4" dirty="0">
                  <a:latin typeface="Calibri"/>
                  <a:cs typeface="Calibri"/>
                </a:rPr>
                <a:t> </a:t>
              </a:r>
              <a:r>
                <a:rPr sz="1725" spc="-4" dirty="0">
                  <a:latin typeface="Calibri"/>
                  <a:cs typeface="Calibri"/>
                </a:rPr>
                <a:t>have</a:t>
              </a:r>
              <a:r>
                <a:rPr sz="1725" spc="8" dirty="0">
                  <a:latin typeface="Calibri"/>
                  <a:cs typeface="Calibri"/>
                </a:rPr>
                <a:t> </a:t>
              </a:r>
              <a:r>
                <a:rPr sz="1725" spc="-4" dirty="0">
                  <a:latin typeface="Calibri"/>
                  <a:cs typeface="Calibri"/>
                </a:rPr>
                <a:t>some</a:t>
              </a:r>
              <a:r>
                <a:rPr sz="1725" spc="11" dirty="0">
                  <a:latin typeface="Calibri"/>
                  <a:cs typeface="Calibri"/>
                </a:rPr>
                <a:t> </a:t>
              </a:r>
              <a:r>
                <a:rPr sz="1725" b="1" spc="-4" dirty="0">
                  <a:latin typeface="Calibri"/>
                  <a:cs typeface="Calibri"/>
                </a:rPr>
                <a:t>values</a:t>
              </a:r>
              <a:r>
                <a:rPr sz="1725" b="1" spc="4" dirty="0">
                  <a:latin typeface="Calibri"/>
                  <a:cs typeface="Calibri"/>
                </a:rPr>
                <a:t> </a:t>
              </a:r>
              <a:r>
                <a:rPr sz="1725" spc="19" dirty="0">
                  <a:latin typeface="Cambria Math"/>
                  <a:cs typeface="Cambria Math"/>
                </a:rPr>
                <a:t>𝑣</a:t>
              </a:r>
              <a:r>
                <a:rPr sz="1856" spc="28" baseline="-15151" dirty="0">
                  <a:latin typeface="Cambria Math"/>
                  <a:cs typeface="Cambria Math"/>
                </a:rPr>
                <a:t>1</a:t>
              </a:r>
              <a:r>
                <a:rPr sz="1725" spc="19" dirty="0">
                  <a:latin typeface="Cambria Math"/>
                  <a:cs typeface="Cambria Math"/>
                </a:rPr>
                <a:t>,</a:t>
              </a:r>
              <a:r>
                <a:rPr sz="1725" spc="-83" dirty="0">
                  <a:latin typeface="Cambria Math"/>
                  <a:cs typeface="Cambria Math"/>
                </a:rPr>
                <a:t> </a:t>
              </a:r>
              <a:r>
                <a:rPr sz="1725" spc="30" dirty="0">
                  <a:latin typeface="Cambria Math"/>
                  <a:cs typeface="Cambria Math"/>
                </a:rPr>
                <a:t>𝑣</a:t>
              </a:r>
              <a:r>
                <a:rPr sz="1856" spc="45" baseline="-15151" dirty="0">
                  <a:latin typeface="Cambria Math"/>
                  <a:cs typeface="Cambria Math"/>
                </a:rPr>
                <a:t>2</a:t>
              </a:r>
              <a:r>
                <a:rPr sz="1725" spc="30" dirty="0">
                  <a:latin typeface="Cambria Math"/>
                  <a:cs typeface="Cambria Math"/>
                </a:rPr>
                <a:t>,</a:t>
              </a:r>
              <a:r>
                <a:rPr sz="1725" spc="-83" dirty="0">
                  <a:latin typeface="Cambria Math"/>
                  <a:cs typeface="Cambria Math"/>
                </a:rPr>
                <a:t> </a:t>
              </a:r>
              <a:r>
                <a:rPr sz="1725" dirty="0">
                  <a:latin typeface="Cambria Math"/>
                  <a:cs typeface="Cambria Math"/>
                </a:rPr>
                <a:t>…</a:t>
              </a:r>
              <a:r>
                <a:rPr sz="1725" spc="-101" dirty="0">
                  <a:latin typeface="Cambria Math"/>
                  <a:cs typeface="Cambria Math"/>
                </a:rPr>
                <a:t> </a:t>
              </a:r>
              <a:r>
                <a:rPr sz="1725" dirty="0">
                  <a:latin typeface="Cambria Math"/>
                  <a:cs typeface="Cambria Math"/>
                </a:rPr>
                <a:t>,</a:t>
              </a:r>
              <a:r>
                <a:rPr sz="1725" spc="-83" dirty="0">
                  <a:latin typeface="Cambria Math"/>
                  <a:cs typeface="Cambria Math"/>
                </a:rPr>
                <a:t> </a:t>
              </a:r>
              <a:r>
                <a:rPr sz="1725" spc="64" dirty="0">
                  <a:latin typeface="Cambria Math"/>
                  <a:cs typeface="Cambria Math"/>
                </a:rPr>
                <a:t>𝑣</a:t>
              </a:r>
              <a:r>
                <a:rPr sz="1856" spc="95" baseline="-15151" dirty="0">
                  <a:latin typeface="Cambria Math"/>
                  <a:cs typeface="Cambria Math"/>
                </a:rPr>
                <a:t>𝑇</a:t>
              </a:r>
              <a:r>
                <a:rPr sz="1725" spc="64" dirty="0">
                  <a:latin typeface="Calibri"/>
                  <a:cs typeface="Calibri"/>
                </a:rPr>
                <a:t>.</a:t>
              </a:r>
              <a:r>
                <a:rPr sz="1725" dirty="0">
                  <a:latin typeface="Calibri"/>
                  <a:cs typeface="Calibri"/>
                </a:rPr>
                <a:t> Each</a:t>
              </a:r>
              <a:r>
                <a:rPr sz="1725" spc="8" dirty="0">
                  <a:latin typeface="Calibri"/>
                  <a:cs typeface="Calibri"/>
                </a:rPr>
                <a:t> </a:t>
              </a:r>
              <a:r>
                <a:rPr sz="1725" dirty="0">
                  <a:latin typeface="Calibri"/>
                  <a:cs typeface="Calibri"/>
                </a:rPr>
                <a:t>value</a:t>
              </a:r>
              <a:r>
                <a:rPr sz="1725" spc="15" dirty="0">
                  <a:latin typeface="Calibri"/>
                  <a:cs typeface="Calibri"/>
                </a:rPr>
                <a:t> </a:t>
              </a:r>
              <a:r>
                <a:rPr sz="1725" dirty="0">
                  <a:latin typeface="Calibri"/>
                  <a:cs typeface="Calibri"/>
                </a:rPr>
                <a:t>is</a:t>
              </a:r>
              <a:r>
                <a:rPr sz="1725" spc="-15" dirty="0">
                  <a:latin typeface="Calibri"/>
                  <a:cs typeface="Calibri"/>
                </a:rPr>
                <a:t> </a:t>
              </a:r>
              <a:r>
                <a:rPr sz="1725" spc="11" dirty="0">
                  <a:latin typeface="Cambria Math"/>
                  <a:cs typeface="Cambria Math"/>
                </a:rPr>
                <a:t>𝑣</a:t>
              </a:r>
              <a:r>
                <a:rPr sz="1856" spc="17" baseline="-15151" dirty="0">
                  <a:latin typeface="Cambria Math"/>
                  <a:cs typeface="Cambria Math"/>
                </a:rPr>
                <a:t>𝑖 </a:t>
              </a:r>
              <a:r>
                <a:rPr sz="1856" spc="62" baseline="-15151" dirty="0">
                  <a:latin typeface="Cambria Math"/>
                  <a:cs typeface="Cambria Math"/>
                </a:rPr>
                <a:t> </a:t>
              </a:r>
              <a:r>
                <a:rPr sz="1725" dirty="0">
                  <a:latin typeface="Cambria Math"/>
                  <a:cs typeface="Cambria Math"/>
                </a:rPr>
                <a:t>∈	</a:t>
              </a:r>
              <a:r>
                <a:rPr sz="1725" spc="45" dirty="0">
                  <a:latin typeface="Cambria Math"/>
                  <a:cs typeface="Cambria Math"/>
                </a:rPr>
                <a:t>ℝ</a:t>
              </a:r>
              <a:r>
                <a:rPr sz="1856" spc="67" baseline="28619" dirty="0">
                  <a:latin typeface="Cambria Math"/>
                  <a:cs typeface="Cambria Math"/>
                </a:rPr>
                <a:t>𝑑</a:t>
              </a:r>
              <a:endParaRPr sz="1856" baseline="28619" dirty="0">
                <a:latin typeface="Cambria Math"/>
                <a:cs typeface="Cambria Math"/>
              </a:endParaRPr>
            </a:p>
          </p:txBody>
        </p:sp>
        <p:sp>
          <p:nvSpPr>
            <p:cNvPr id="3" name="object 3"/>
            <p:cNvSpPr txBox="1"/>
            <p:nvPr/>
          </p:nvSpPr>
          <p:spPr>
            <a:xfrm>
              <a:off x="1994537" y="1726025"/>
              <a:ext cx="5747861" cy="301044"/>
            </a:xfrm>
            <a:prstGeom prst="rect">
              <a:avLst/>
            </a:prstGeom>
          </p:spPr>
          <p:txBody>
            <a:bodyPr vert="horz" wrap="square" lIns="0" tIns="12383" rIns="0" bIns="0" rtlCol="0">
              <a:spAutoFit/>
            </a:bodyPr>
            <a:lstStyle/>
            <a:p>
              <a:pPr marL="266700" indent="-257175">
                <a:spcBef>
                  <a:spcPts val="98"/>
                </a:spcBef>
                <a:buClr>
                  <a:srgbClr val="8B1515"/>
                </a:buClr>
                <a:buFont typeface="Times New Roman"/>
                <a:buChar char="•"/>
                <a:tabLst>
                  <a:tab pos="266224" algn="l"/>
                  <a:tab pos="266700" algn="l"/>
                </a:tabLst>
              </a:pPr>
              <a:r>
                <a:rPr sz="1875" spc="8" dirty="0">
                  <a:latin typeface="Calibri"/>
                  <a:cs typeface="Calibri"/>
                </a:rPr>
                <a:t>Attention</a:t>
              </a:r>
              <a:r>
                <a:rPr sz="1875" spc="4" dirty="0">
                  <a:latin typeface="Calibri"/>
                  <a:cs typeface="Calibri"/>
                </a:rPr>
                <a:t> </a:t>
              </a:r>
              <a:r>
                <a:rPr sz="1875" spc="8" dirty="0">
                  <a:latin typeface="Calibri"/>
                  <a:cs typeface="Calibri"/>
                </a:rPr>
                <a:t>operates</a:t>
              </a:r>
              <a:r>
                <a:rPr sz="1875" dirty="0">
                  <a:latin typeface="Calibri"/>
                  <a:cs typeface="Calibri"/>
                </a:rPr>
                <a:t> </a:t>
              </a:r>
              <a:r>
                <a:rPr sz="1875" spc="8" dirty="0">
                  <a:latin typeface="Calibri"/>
                  <a:cs typeface="Calibri"/>
                </a:rPr>
                <a:t>on </a:t>
              </a:r>
              <a:r>
                <a:rPr sz="1875" b="1" spc="8" dirty="0">
                  <a:latin typeface="Calibri"/>
                  <a:cs typeface="Calibri"/>
                </a:rPr>
                <a:t>queries</a:t>
              </a:r>
              <a:r>
                <a:rPr sz="1875" spc="8" dirty="0">
                  <a:latin typeface="Calibri"/>
                  <a:cs typeface="Calibri"/>
                </a:rPr>
                <a:t>,</a:t>
              </a:r>
              <a:r>
                <a:rPr sz="1875" spc="23" dirty="0">
                  <a:latin typeface="Calibri"/>
                  <a:cs typeface="Calibri"/>
                </a:rPr>
                <a:t> </a:t>
              </a:r>
              <a:r>
                <a:rPr sz="1875" b="1" spc="8" dirty="0">
                  <a:latin typeface="Calibri"/>
                  <a:cs typeface="Calibri"/>
                </a:rPr>
                <a:t>keys</a:t>
              </a:r>
              <a:r>
                <a:rPr sz="1875" spc="8" dirty="0">
                  <a:latin typeface="Calibri"/>
                  <a:cs typeface="Calibri"/>
                </a:rPr>
                <a:t>,</a:t>
              </a:r>
              <a:r>
                <a:rPr sz="1875" spc="19" dirty="0">
                  <a:latin typeface="Calibri"/>
                  <a:cs typeface="Calibri"/>
                </a:rPr>
                <a:t> </a:t>
              </a:r>
              <a:r>
                <a:rPr sz="1875" spc="11" dirty="0">
                  <a:latin typeface="Calibri"/>
                  <a:cs typeface="Calibri"/>
                </a:rPr>
                <a:t>and</a:t>
              </a:r>
              <a:r>
                <a:rPr sz="1875" dirty="0">
                  <a:latin typeface="Calibri"/>
                  <a:cs typeface="Calibri"/>
                </a:rPr>
                <a:t> </a:t>
              </a:r>
              <a:r>
                <a:rPr sz="1875" b="1" spc="4" dirty="0">
                  <a:latin typeface="Calibri"/>
                  <a:cs typeface="Calibri"/>
                </a:rPr>
                <a:t>values.</a:t>
              </a:r>
              <a:endParaRPr sz="1875" dirty="0">
                <a:latin typeface="Calibri"/>
                <a:cs typeface="Calibri"/>
              </a:endParaRPr>
            </a:p>
          </p:txBody>
        </p:sp>
        <p:sp>
          <p:nvSpPr>
            <p:cNvPr id="4" name="object 4"/>
            <p:cNvSpPr txBox="1"/>
            <p:nvPr/>
          </p:nvSpPr>
          <p:spPr>
            <a:xfrm>
              <a:off x="4711638" y="2181131"/>
              <a:ext cx="2513647" cy="203005"/>
            </a:xfrm>
            <a:prstGeom prst="rect">
              <a:avLst/>
            </a:prstGeom>
          </p:spPr>
          <p:txBody>
            <a:bodyPr vert="horz" wrap="square" lIns="0" tIns="12383" rIns="0" bIns="0" rtlCol="0">
              <a:spAutoFit/>
            </a:bodyPr>
            <a:lstStyle/>
            <a:p>
              <a:pPr marL="9525">
                <a:spcBef>
                  <a:spcPts val="98"/>
                </a:spcBef>
                <a:tabLst>
                  <a:tab pos="306229" algn="l"/>
                  <a:tab pos="893921" algn="l"/>
                  <a:tab pos="2447449" algn="l"/>
                </a:tabLst>
              </a:pPr>
              <a:r>
                <a:rPr sz="1238" spc="41" dirty="0">
                  <a:latin typeface="Cambria Math"/>
                  <a:cs typeface="Cambria Math"/>
                </a:rPr>
                <a:t>1	2	</a:t>
              </a:r>
              <a:r>
                <a:rPr sz="1238" spc="60" dirty="0">
                  <a:latin typeface="Cambria Math"/>
                  <a:cs typeface="Cambria Math"/>
                </a:rPr>
                <a:t>𝑇	</a:t>
              </a:r>
              <a:endParaRPr sz="1238" dirty="0">
                <a:latin typeface="Cambria Math"/>
                <a:cs typeface="Cambria Math"/>
              </a:endParaRPr>
            </a:p>
          </p:txBody>
        </p:sp>
        <p:sp>
          <p:nvSpPr>
            <p:cNvPr id="5" name="object 5"/>
            <p:cNvSpPr txBox="1"/>
            <p:nvPr/>
          </p:nvSpPr>
          <p:spPr>
            <a:xfrm>
              <a:off x="2318386" y="2077117"/>
              <a:ext cx="5514499" cy="275556"/>
            </a:xfrm>
            <a:prstGeom prst="rect">
              <a:avLst/>
            </a:prstGeom>
          </p:spPr>
          <p:txBody>
            <a:bodyPr vert="horz" wrap="square" lIns="0" tIns="10001" rIns="0" bIns="0" rtlCol="0">
              <a:spAutoFit/>
            </a:bodyPr>
            <a:lstStyle/>
            <a:p>
              <a:pPr marL="200025" indent="-171450">
                <a:spcBef>
                  <a:spcPts val="79"/>
                </a:spcBef>
                <a:buClr>
                  <a:srgbClr val="007B92"/>
                </a:buClr>
                <a:buFont typeface="Times New Roman"/>
                <a:buChar char="•"/>
                <a:tabLst>
                  <a:tab pos="200025" algn="l"/>
                  <a:tab pos="2802731" algn="l"/>
                  <a:tab pos="3400425" algn="l"/>
                  <a:tab pos="4972050" algn="l"/>
                  <a:tab pos="5219224" algn="l"/>
                </a:tabLst>
              </a:pPr>
              <a:r>
                <a:rPr sz="1725" dirty="0">
                  <a:latin typeface="Calibri"/>
                  <a:cs typeface="Calibri"/>
                </a:rPr>
                <a:t>We</a:t>
              </a:r>
              <a:r>
                <a:rPr sz="1725" spc="4" dirty="0">
                  <a:latin typeface="Calibri"/>
                  <a:cs typeface="Calibri"/>
                </a:rPr>
                <a:t> </a:t>
              </a:r>
              <a:r>
                <a:rPr sz="1725" spc="-4" dirty="0">
                  <a:latin typeface="Calibri"/>
                  <a:cs typeface="Calibri"/>
                </a:rPr>
                <a:t>have</a:t>
              </a:r>
              <a:r>
                <a:rPr sz="1725" spc="8" dirty="0">
                  <a:latin typeface="Calibri"/>
                  <a:cs typeface="Calibri"/>
                </a:rPr>
                <a:t> </a:t>
              </a:r>
              <a:r>
                <a:rPr sz="1725" spc="-4" dirty="0">
                  <a:latin typeface="Calibri"/>
                  <a:cs typeface="Calibri"/>
                </a:rPr>
                <a:t>some</a:t>
              </a:r>
              <a:r>
                <a:rPr sz="1725" spc="11" dirty="0">
                  <a:latin typeface="Calibri"/>
                  <a:cs typeface="Calibri"/>
                </a:rPr>
                <a:t> </a:t>
              </a:r>
              <a:r>
                <a:rPr sz="1725" b="1" dirty="0">
                  <a:latin typeface="Calibri"/>
                  <a:cs typeface="Calibri"/>
                </a:rPr>
                <a:t>queries</a:t>
              </a:r>
              <a:r>
                <a:rPr sz="1725" b="1" spc="-8" dirty="0">
                  <a:latin typeface="Calibri"/>
                  <a:cs typeface="Calibri"/>
                </a:rPr>
                <a:t> </a:t>
              </a:r>
              <a:r>
                <a:rPr sz="1725" dirty="0">
                  <a:latin typeface="Cambria Math"/>
                  <a:cs typeface="Cambria Math"/>
                </a:rPr>
                <a:t>𝑞</a:t>
              </a:r>
              <a:r>
                <a:rPr sz="1725" spc="353" dirty="0">
                  <a:latin typeface="Cambria Math"/>
                  <a:cs typeface="Cambria Math"/>
                </a:rPr>
                <a:t> </a:t>
              </a:r>
              <a:r>
                <a:rPr sz="1725" dirty="0">
                  <a:latin typeface="Cambria Math"/>
                  <a:cs typeface="Cambria Math"/>
                </a:rPr>
                <a:t>,</a:t>
              </a:r>
              <a:r>
                <a:rPr sz="1725" spc="-86" dirty="0">
                  <a:latin typeface="Cambria Math"/>
                  <a:cs typeface="Cambria Math"/>
                </a:rPr>
                <a:t> </a:t>
              </a:r>
              <a:r>
                <a:rPr sz="1725" dirty="0">
                  <a:latin typeface="Cambria Math"/>
                  <a:cs typeface="Cambria Math"/>
                </a:rPr>
                <a:t>𝑞	,</a:t>
              </a:r>
              <a:r>
                <a:rPr sz="1725" spc="-94"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𝑞	</a:t>
              </a:r>
              <a:r>
                <a:rPr sz="1725" dirty="0">
                  <a:latin typeface="Calibri"/>
                  <a:cs typeface="Calibri"/>
                </a:rPr>
                <a:t>. </a:t>
              </a:r>
              <a:r>
                <a:rPr sz="1725" spc="-4" dirty="0">
                  <a:latin typeface="Calibri"/>
                  <a:cs typeface="Calibri"/>
                </a:rPr>
                <a:t>Each </a:t>
              </a:r>
              <a:r>
                <a:rPr sz="1725" dirty="0">
                  <a:latin typeface="Calibri"/>
                  <a:cs typeface="Calibri"/>
                </a:rPr>
                <a:t>query</a:t>
              </a:r>
              <a:r>
                <a:rPr sz="1725" spc="4" dirty="0">
                  <a:latin typeface="Calibri"/>
                  <a:cs typeface="Calibri"/>
                </a:rPr>
                <a:t> </a:t>
              </a:r>
              <a:r>
                <a:rPr sz="1725" dirty="0">
                  <a:latin typeface="Calibri"/>
                  <a:cs typeface="Calibri"/>
                </a:rPr>
                <a:t>is</a:t>
              </a:r>
              <a:r>
                <a:rPr sz="1725" spc="8" dirty="0">
                  <a:latin typeface="Calibri"/>
                  <a:cs typeface="Calibri"/>
                </a:rPr>
                <a:t> </a:t>
              </a:r>
              <a:r>
                <a:rPr sz="1725" dirty="0">
                  <a:latin typeface="Cambria Math"/>
                  <a:cs typeface="Cambria Math"/>
                </a:rPr>
                <a:t>𝑞</a:t>
              </a:r>
              <a:r>
                <a:rPr lang="en-US" sz="1725" i="1" baseline="-25000" dirty="0" err="1">
                  <a:latin typeface="Cambria Math"/>
                  <a:cs typeface="Cambria Math"/>
                </a:rPr>
                <a:t>i</a:t>
              </a:r>
              <a:r>
                <a:rPr sz="1725" dirty="0">
                  <a:latin typeface="Cambria Math"/>
                  <a:cs typeface="Cambria Math"/>
                </a:rPr>
                <a:t>	∈	</a:t>
              </a:r>
              <a:r>
                <a:rPr sz="1725" spc="45" dirty="0">
                  <a:latin typeface="Cambria Math"/>
                  <a:cs typeface="Cambria Math"/>
                </a:rPr>
                <a:t>ℝ</a:t>
              </a:r>
              <a:r>
                <a:rPr sz="1856" spc="67" baseline="28619" dirty="0">
                  <a:latin typeface="Cambria Math"/>
                  <a:cs typeface="Cambria Math"/>
                </a:rPr>
                <a:t>𝑑</a:t>
              </a:r>
              <a:endParaRPr sz="1856" baseline="28619" dirty="0">
                <a:latin typeface="Cambria Math"/>
                <a:cs typeface="Cambria Math"/>
              </a:endParaRPr>
            </a:p>
          </p:txBody>
        </p:sp>
        <p:sp>
          <p:nvSpPr>
            <p:cNvPr id="7" name="object 7"/>
            <p:cNvSpPr txBox="1"/>
            <p:nvPr/>
          </p:nvSpPr>
          <p:spPr>
            <a:xfrm>
              <a:off x="1965960" y="2978878"/>
              <a:ext cx="7660958" cy="1228381"/>
            </a:xfrm>
            <a:prstGeom prst="rect">
              <a:avLst/>
            </a:prstGeom>
          </p:spPr>
          <p:txBody>
            <a:bodyPr vert="horz" wrap="square" lIns="0" tIns="63341" rIns="0" bIns="0" rtlCol="0">
              <a:spAutoFit/>
            </a:bodyPr>
            <a:lstStyle/>
            <a:p>
              <a:pPr marL="295275" indent="-257175">
                <a:spcBef>
                  <a:spcPts val="499"/>
                </a:spcBef>
                <a:buClr>
                  <a:srgbClr val="8B1515"/>
                </a:buClr>
                <a:buFont typeface="Times New Roman"/>
                <a:buChar char="•"/>
                <a:tabLst>
                  <a:tab pos="294799" algn="l"/>
                  <a:tab pos="295275" algn="l"/>
                </a:tabLst>
              </a:pPr>
              <a:r>
                <a:rPr sz="1725" dirty="0">
                  <a:latin typeface="Calibri"/>
                  <a:cs typeface="Calibri"/>
                </a:rPr>
                <a:t>In</a:t>
              </a:r>
              <a:r>
                <a:rPr sz="1725" spc="4" dirty="0">
                  <a:latin typeface="Calibri"/>
                  <a:cs typeface="Calibri"/>
                </a:rPr>
                <a:t> </a:t>
              </a:r>
              <a:r>
                <a:rPr sz="1725" b="1" dirty="0">
                  <a:latin typeface="Calibri"/>
                  <a:cs typeface="Calibri"/>
                </a:rPr>
                <a:t>self-attention</a:t>
              </a:r>
              <a:r>
                <a:rPr sz="1725" dirty="0">
                  <a:latin typeface="Calibri"/>
                  <a:cs typeface="Calibri"/>
                </a:rPr>
                <a:t>,</a:t>
              </a:r>
              <a:r>
                <a:rPr sz="1725" spc="-19"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queries,</a:t>
              </a:r>
              <a:r>
                <a:rPr sz="1725" dirty="0">
                  <a:latin typeface="Calibri"/>
                  <a:cs typeface="Calibri"/>
                </a:rPr>
                <a:t> keys,</a:t>
              </a:r>
              <a:r>
                <a:rPr sz="1725" spc="4" dirty="0">
                  <a:latin typeface="Calibri"/>
                  <a:cs typeface="Calibri"/>
                </a:rPr>
                <a:t> </a:t>
              </a:r>
              <a:r>
                <a:rPr sz="1725" dirty="0">
                  <a:latin typeface="Calibri"/>
                  <a:cs typeface="Calibri"/>
                </a:rPr>
                <a:t>and</a:t>
              </a:r>
              <a:r>
                <a:rPr sz="1725" spc="4" dirty="0">
                  <a:latin typeface="Calibri"/>
                  <a:cs typeface="Calibri"/>
                </a:rPr>
                <a:t> </a:t>
              </a:r>
              <a:r>
                <a:rPr sz="1725" dirty="0">
                  <a:latin typeface="Calibri"/>
                  <a:cs typeface="Calibri"/>
                </a:rPr>
                <a:t>values</a:t>
              </a:r>
              <a:r>
                <a:rPr sz="1725" spc="-8" dirty="0">
                  <a:latin typeface="Calibri"/>
                  <a:cs typeface="Calibri"/>
                </a:rPr>
                <a:t> </a:t>
              </a:r>
              <a:r>
                <a:rPr sz="1725" dirty="0">
                  <a:latin typeface="Calibri"/>
                  <a:cs typeface="Calibri"/>
                </a:rPr>
                <a:t>are</a:t>
              </a:r>
              <a:r>
                <a:rPr sz="1725" spc="4" dirty="0">
                  <a:latin typeface="Calibri"/>
                  <a:cs typeface="Calibri"/>
                </a:rPr>
                <a:t> </a:t>
              </a:r>
              <a:r>
                <a:rPr sz="1725" spc="-4" dirty="0">
                  <a:latin typeface="Calibri"/>
                  <a:cs typeface="Calibri"/>
                </a:rPr>
                <a:t>drawn</a:t>
              </a:r>
              <a:r>
                <a:rPr sz="1725" spc="8" dirty="0">
                  <a:latin typeface="Calibri"/>
                  <a:cs typeface="Calibri"/>
                </a:rPr>
                <a:t> </a:t>
              </a:r>
              <a:r>
                <a:rPr sz="1725" spc="-4" dirty="0">
                  <a:latin typeface="Calibri"/>
                  <a:cs typeface="Calibri"/>
                </a:rPr>
                <a:t>from</a:t>
              </a:r>
              <a:r>
                <a:rPr sz="1725" spc="-8"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same</a:t>
              </a:r>
              <a:r>
                <a:rPr sz="1725" spc="4" dirty="0">
                  <a:latin typeface="Calibri"/>
                  <a:cs typeface="Calibri"/>
                </a:rPr>
                <a:t> </a:t>
              </a:r>
              <a:r>
                <a:rPr sz="1725" spc="-4" dirty="0">
                  <a:latin typeface="Calibri"/>
                  <a:cs typeface="Calibri"/>
                </a:rPr>
                <a:t>source.</a:t>
              </a:r>
              <a:endParaRPr sz="1725" dirty="0">
                <a:latin typeface="Calibri"/>
                <a:cs typeface="Calibri"/>
              </a:endParaRPr>
            </a:p>
            <a:p>
              <a:pPr marL="552450" marR="41910" lvl="1" indent="-171450">
                <a:spcBef>
                  <a:spcPts val="428"/>
                </a:spcBef>
                <a:buClr>
                  <a:srgbClr val="007B92"/>
                </a:buClr>
                <a:buFont typeface="Times New Roman"/>
                <a:buChar char="•"/>
                <a:tabLst>
                  <a:tab pos="552450" algn="l"/>
                </a:tabLst>
              </a:pPr>
              <a:r>
                <a:rPr sz="1725" spc="-4" dirty="0">
                  <a:latin typeface="Calibri"/>
                  <a:cs typeface="Calibri"/>
                </a:rPr>
                <a:t>For example,</a:t>
              </a:r>
              <a:r>
                <a:rPr sz="1725" spc="4" dirty="0">
                  <a:latin typeface="Calibri"/>
                  <a:cs typeface="Calibri"/>
                </a:rPr>
                <a:t> </a:t>
              </a:r>
              <a:r>
                <a:rPr sz="1725" spc="-4" dirty="0">
                  <a:latin typeface="Calibri"/>
                  <a:cs typeface="Calibri"/>
                </a:rPr>
                <a:t>if </a:t>
              </a:r>
              <a:r>
                <a:rPr sz="1725" dirty="0">
                  <a:latin typeface="Calibri"/>
                  <a:cs typeface="Calibri"/>
                </a:rPr>
                <a:t>the</a:t>
              </a:r>
              <a:r>
                <a:rPr sz="1725" spc="11" dirty="0">
                  <a:latin typeface="Calibri"/>
                  <a:cs typeface="Calibri"/>
                </a:rPr>
                <a:t> </a:t>
              </a:r>
              <a:r>
                <a:rPr sz="1725" spc="-4" dirty="0">
                  <a:latin typeface="Calibri"/>
                  <a:cs typeface="Calibri"/>
                </a:rPr>
                <a:t>output</a:t>
              </a:r>
              <a:r>
                <a:rPr sz="1725" spc="8" dirty="0">
                  <a:latin typeface="Calibri"/>
                  <a:cs typeface="Calibri"/>
                </a:rPr>
                <a:t> </a:t>
              </a:r>
              <a:r>
                <a:rPr sz="1725" spc="-4" dirty="0">
                  <a:latin typeface="Calibri"/>
                  <a:cs typeface="Calibri"/>
                </a:rPr>
                <a:t>of</a:t>
              </a:r>
              <a:r>
                <a:rPr sz="1725" spc="8" dirty="0">
                  <a:latin typeface="Calibri"/>
                  <a:cs typeface="Calibri"/>
                </a:rPr>
                <a:t> </a:t>
              </a:r>
              <a:r>
                <a:rPr sz="1725" dirty="0">
                  <a:latin typeface="Calibri"/>
                  <a:cs typeface="Calibri"/>
                </a:rPr>
                <a:t>the</a:t>
              </a:r>
              <a:r>
                <a:rPr sz="1725" spc="8" dirty="0">
                  <a:latin typeface="Calibri"/>
                  <a:cs typeface="Calibri"/>
                </a:rPr>
                <a:t> </a:t>
              </a:r>
              <a:r>
                <a:rPr sz="1725" dirty="0">
                  <a:latin typeface="Calibri"/>
                  <a:cs typeface="Calibri"/>
                </a:rPr>
                <a:t>previous</a:t>
              </a:r>
              <a:r>
                <a:rPr sz="1725" spc="-8" dirty="0">
                  <a:latin typeface="Calibri"/>
                  <a:cs typeface="Calibri"/>
                </a:rPr>
                <a:t> </a:t>
              </a:r>
              <a:r>
                <a:rPr sz="1725" dirty="0">
                  <a:latin typeface="Calibri"/>
                  <a:cs typeface="Calibri"/>
                </a:rPr>
                <a:t>layer</a:t>
              </a:r>
              <a:r>
                <a:rPr sz="1725" spc="-11" dirty="0">
                  <a:latin typeface="Calibri"/>
                  <a:cs typeface="Calibri"/>
                </a:rPr>
                <a:t> </a:t>
              </a:r>
              <a:r>
                <a:rPr sz="1725" dirty="0">
                  <a:latin typeface="Calibri"/>
                  <a:cs typeface="Calibri"/>
                </a:rPr>
                <a:t>is</a:t>
              </a:r>
              <a:r>
                <a:rPr sz="1725" spc="23" dirty="0">
                  <a:latin typeface="Calibri"/>
                  <a:cs typeface="Calibri"/>
                </a:rPr>
                <a:t> </a:t>
              </a:r>
              <a:r>
                <a:rPr sz="1725" spc="19" dirty="0">
                  <a:latin typeface="Cambria Math"/>
                  <a:cs typeface="Cambria Math"/>
                </a:rPr>
                <a:t>𝑥</a:t>
              </a:r>
              <a:r>
                <a:rPr sz="1856" spc="28" baseline="-15151" dirty="0">
                  <a:latin typeface="Cambria Math"/>
                  <a:cs typeface="Cambria Math"/>
                </a:rPr>
                <a:t>1</a:t>
              </a:r>
              <a:r>
                <a:rPr sz="1725" spc="19" dirty="0">
                  <a:latin typeface="Cambria Math"/>
                  <a:cs typeface="Cambria Math"/>
                </a:rPr>
                <a:t>,</a:t>
              </a:r>
              <a:r>
                <a:rPr sz="1725" spc="-98" dirty="0">
                  <a:latin typeface="Cambria Math"/>
                  <a:cs typeface="Cambria Math"/>
                </a:rPr>
                <a:t> </a:t>
              </a:r>
              <a:r>
                <a:rPr sz="1725" dirty="0">
                  <a:latin typeface="Cambria Math"/>
                  <a:cs typeface="Cambria Math"/>
                </a:rPr>
                <a:t>…</a:t>
              </a:r>
              <a:r>
                <a:rPr sz="1725" spc="-94" dirty="0">
                  <a:latin typeface="Cambria Math"/>
                  <a:cs typeface="Cambria Math"/>
                </a:rPr>
                <a:t> </a:t>
              </a:r>
              <a:r>
                <a:rPr sz="1725" dirty="0">
                  <a:latin typeface="Cambria Math"/>
                  <a:cs typeface="Cambria Math"/>
                </a:rPr>
                <a:t>,</a:t>
              </a:r>
              <a:r>
                <a:rPr sz="1725" spc="-86" dirty="0">
                  <a:latin typeface="Cambria Math"/>
                  <a:cs typeface="Cambria Math"/>
                </a:rPr>
                <a:t> </a:t>
              </a:r>
              <a:r>
                <a:rPr sz="1725" spc="60" dirty="0">
                  <a:latin typeface="Cambria Math"/>
                  <a:cs typeface="Cambria Math"/>
                </a:rPr>
                <a:t>𝑥</a:t>
              </a:r>
              <a:r>
                <a:rPr sz="1856" spc="90" baseline="-15151" dirty="0">
                  <a:latin typeface="Cambria Math"/>
                  <a:cs typeface="Cambria Math"/>
                </a:rPr>
                <a:t>𝑇</a:t>
              </a:r>
              <a:r>
                <a:rPr sz="1725" spc="60" dirty="0">
                  <a:latin typeface="Calibri"/>
                  <a:cs typeface="Calibri"/>
                </a:rPr>
                <a:t>,</a:t>
              </a:r>
              <a:r>
                <a:rPr sz="1725" spc="4" dirty="0">
                  <a:latin typeface="Calibri"/>
                  <a:cs typeface="Calibri"/>
                </a:rPr>
                <a:t> </a:t>
              </a:r>
              <a:r>
                <a:rPr sz="1725" spc="-4" dirty="0">
                  <a:latin typeface="Calibri"/>
                  <a:cs typeface="Calibri"/>
                </a:rPr>
                <a:t>(one</a:t>
              </a:r>
              <a:r>
                <a:rPr sz="1725" spc="11" dirty="0">
                  <a:latin typeface="Calibri"/>
                  <a:cs typeface="Calibri"/>
                </a:rPr>
                <a:t> </a:t>
              </a:r>
              <a:r>
                <a:rPr sz="1725" dirty="0">
                  <a:latin typeface="Calibri"/>
                  <a:cs typeface="Calibri"/>
                </a:rPr>
                <a:t>vec</a:t>
              </a:r>
              <a:r>
                <a:rPr sz="1725" spc="-4" dirty="0">
                  <a:latin typeface="Calibri"/>
                  <a:cs typeface="Calibri"/>
                </a:rPr>
                <a:t> </a:t>
              </a:r>
              <a:r>
                <a:rPr sz="1725" dirty="0">
                  <a:latin typeface="Calibri"/>
                  <a:cs typeface="Calibri"/>
                </a:rPr>
                <a:t>per</a:t>
              </a:r>
              <a:r>
                <a:rPr sz="1725" spc="4" dirty="0">
                  <a:latin typeface="Calibri"/>
                  <a:cs typeface="Calibri"/>
                </a:rPr>
                <a:t> </a:t>
              </a:r>
              <a:r>
                <a:rPr sz="1725" spc="-4" dirty="0">
                  <a:latin typeface="Calibri"/>
                  <a:cs typeface="Calibri"/>
                </a:rPr>
                <a:t>word) </a:t>
              </a:r>
              <a:r>
                <a:rPr sz="1725" spc="-379" dirty="0">
                  <a:latin typeface="Calibri"/>
                  <a:cs typeface="Calibri"/>
                </a:rPr>
                <a:t> </a:t>
              </a:r>
              <a:r>
                <a:rPr sz="1725" dirty="0">
                  <a:latin typeface="Calibri"/>
                  <a:cs typeface="Calibri"/>
                </a:rPr>
                <a:t>we</a:t>
              </a:r>
              <a:r>
                <a:rPr sz="1725" spc="4" dirty="0">
                  <a:latin typeface="Calibri"/>
                  <a:cs typeface="Calibri"/>
                </a:rPr>
                <a:t> </a:t>
              </a:r>
              <a:r>
                <a:rPr sz="1725" dirty="0">
                  <a:latin typeface="Calibri"/>
                  <a:cs typeface="Calibri"/>
                </a:rPr>
                <a:t>could let </a:t>
              </a:r>
              <a:r>
                <a:rPr sz="1725" spc="11" dirty="0">
                  <a:latin typeface="Cambria Math"/>
                  <a:cs typeface="Cambria Math"/>
                </a:rPr>
                <a:t>𝑣</a:t>
              </a:r>
              <a:r>
                <a:rPr sz="1856" spc="17" baseline="-15151" dirty="0">
                  <a:latin typeface="Cambria Math"/>
                  <a:cs typeface="Cambria Math"/>
                </a:rPr>
                <a:t>𝑖</a:t>
              </a:r>
              <a:r>
                <a:rPr sz="1856" spc="56" baseline="-15151" dirty="0">
                  <a:latin typeface="Cambria Math"/>
                  <a:cs typeface="Cambria Math"/>
                </a:rPr>
                <a:t> </a:t>
              </a:r>
              <a:r>
                <a:rPr sz="1725" dirty="0">
                  <a:latin typeface="Cambria Math"/>
                  <a:cs typeface="Cambria Math"/>
                </a:rPr>
                <a:t>=</a:t>
              </a:r>
              <a:r>
                <a:rPr sz="1725" spc="94" dirty="0">
                  <a:latin typeface="Cambria Math"/>
                  <a:cs typeface="Cambria Math"/>
                </a:rPr>
                <a:t> </a:t>
              </a:r>
              <a:r>
                <a:rPr sz="1725" spc="23" dirty="0">
                  <a:latin typeface="Cambria Math"/>
                  <a:cs typeface="Cambria Math"/>
                </a:rPr>
                <a:t>𝑘</a:t>
              </a:r>
              <a:r>
                <a:rPr sz="1856" spc="33" baseline="-15151" dirty="0">
                  <a:latin typeface="Cambria Math"/>
                  <a:cs typeface="Cambria Math"/>
                </a:rPr>
                <a:t>𝑖</a:t>
              </a:r>
              <a:r>
                <a:rPr sz="1856" spc="39"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sz="1725" spc="4" dirty="0">
                  <a:latin typeface="Cambria Math"/>
                  <a:cs typeface="Cambria Math"/>
                </a:rPr>
                <a:t>𝑞</a:t>
              </a:r>
              <a:r>
                <a:rPr sz="1856" spc="5" baseline="-15151" dirty="0">
                  <a:latin typeface="Cambria Math"/>
                  <a:cs typeface="Cambria Math"/>
                </a:rPr>
                <a:t>𝑖</a:t>
              </a:r>
              <a:r>
                <a:rPr sz="1856" spc="84"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sz="1725" spc="11" dirty="0">
                  <a:latin typeface="Cambria Math"/>
                  <a:cs typeface="Cambria Math"/>
                </a:rPr>
                <a:t>𝑥</a:t>
              </a:r>
              <a:r>
                <a:rPr sz="1856" spc="17" baseline="-15151" dirty="0">
                  <a:latin typeface="Cambria Math"/>
                  <a:cs typeface="Cambria Math"/>
                </a:rPr>
                <a:t>𝑖</a:t>
              </a:r>
              <a:r>
                <a:rPr sz="1856" spc="360" baseline="-15151" dirty="0">
                  <a:latin typeface="Cambria Math"/>
                  <a:cs typeface="Cambria Math"/>
                </a:rPr>
                <a:t> </a:t>
              </a:r>
              <a:r>
                <a:rPr sz="1725" spc="-4" dirty="0">
                  <a:latin typeface="Calibri"/>
                  <a:cs typeface="Calibri"/>
                </a:rPr>
                <a:t>(that</a:t>
              </a:r>
              <a:r>
                <a:rPr sz="1725" spc="8" dirty="0">
                  <a:latin typeface="Calibri"/>
                  <a:cs typeface="Calibri"/>
                </a:rPr>
                <a:t> </a:t>
              </a:r>
              <a:r>
                <a:rPr sz="1725" dirty="0">
                  <a:latin typeface="Calibri"/>
                  <a:cs typeface="Calibri"/>
                </a:rPr>
                <a:t>is,</a:t>
              </a:r>
              <a:r>
                <a:rPr sz="1725" spc="-4" dirty="0">
                  <a:latin typeface="Calibri"/>
                  <a:cs typeface="Calibri"/>
                </a:rPr>
                <a:t> use</a:t>
              </a:r>
              <a:r>
                <a:rPr sz="1725" spc="8" dirty="0">
                  <a:latin typeface="Calibri"/>
                  <a:cs typeface="Calibri"/>
                </a:rPr>
                <a:t> </a:t>
              </a:r>
              <a:r>
                <a:rPr sz="1725" dirty="0">
                  <a:latin typeface="Calibri"/>
                  <a:cs typeface="Calibri"/>
                </a:rPr>
                <a:t>the</a:t>
              </a:r>
              <a:r>
                <a:rPr sz="1725" spc="11" dirty="0">
                  <a:latin typeface="Calibri"/>
                  <a:cs typeface="Calibri"/>
                </a:rPr>
                <a:t> </a:t>
              </a:r>
              <a:r>
                <a:rPr sz="1725" spc="-4" dirty="0">
                  <a:latin typeface="Calibri"/>
                  <a:cs typeface="Calibri"/>
                </a:rPr>
                <a:t>same</a:t>
              </a:r>
              <a:r>
                <a:rPr sz="1725" dirty="0">
                  <a:latin typeface="Calibri"/>
                  <a:cs typeface="Calibri"/>
                </a:rPr>
                <a:t> vectors for</a:t>
              </a:r>
              <a:r>
                <a:rPr sz="1725" spc="-8" dirty="0">
                  <a:latin typeface="Calibri"/>
                  <a:cs typeface="Calibri"/>
                </a:rPr>
                <a:t> </a:t>
              </a:r>
              <a:r>
                <a:rPr sz="1725" dirty="0">
                  <a:latin typeface="Calibri"/>
                  <a:cs typeface="Calibri"/>
                </a:rPr>
                <a:t>all</a:t>
              </a:r>
              <a:r>
                <a:rPr sz="1725" spc="-4" dirty="0">
                  <a:latin typeface="Calibri"/>
                  <a:cs typeface="Calibri"/>
                </a:rPr>
                <a:t> of </a:t>
              </a:r>
              <a:r>
                <a:rPr sz="1725" dirty="0">
                  <a:latin typeface="Calibri"/>
                  <a:cs typeface="Calibri"/>
                </a:rPr>
                <a:t>them!)</a:t>
              </a:r>
            </a:p>
            <a:p>
              <a:pPr marL="295275" indent="-257175">
                <a:spcBef>
                  <a:spcPts val="405"/>
                </a:spcBef>
                <a:buClr>
                  <a:srgbClr val="8B1515"/>
                </a:buClr>
                <a:buFont typeface="Times New Roman"/>
                <a:buChar char="•"/>
                <a:tabLst>
                  <a:tab pos="294799" algn="l"/>
                  <a:tab pos="295275" algn="l"/>
                </a:tabLst>
              </a:pPr>
              <a:r>
                <a:rPr sz="1725" dirty="0">
                  <a:latin typeface="Calibri"/>
                  <a:cs typeface="Calibri"/>
                </a:rPr>
                <a:t>The</a:t>
              </a:r>
              <a:r>
                <a:rPr sz="1725" spc="-4" dirty="0">
                  <a:latin typeface="Calibri"/>
                  <a:cs typeface="Calibri"/>
                </a:rPr>
                <a:t> (dot</a:t>
              </a:r>
              <a:r>
                <a:rPr sz="1725" spc="8" dirty="0">
                  <a:latin typeface="Calibri"/>
                  <a:cs typeface="Calibri"/>
                </a:rPr>
                <a:t> </a:t>
              </a:r>
              <a:r>
                <a:rPr sz="1725" spc="-4" dirty="0">
                  <a:latin typeface="Calibri"/>
                  <a:cs typeface="Calibri"/>
                </a:rPr>
                <a:t>product)</a:t>
              </a:r>
              <a:r>
                <a:rPr sz="1725" spc="8" dirty="0">
                  <a:latin typeface="Calibri"/>
                  <a:cs typeface="Calibri"/>
                </a:rPr>
                <a:t> </a:t>
              </a:r>
              <a:r>
                <a:rPr sz="1725" dirty="0">
                  <a:latin typeface="Calibri"/>
                  <a:cs typeface="Calibri"/>
                </a:rPr>
                <a:t>self-attention</a:t>
              </a:r>
              <a:r>
                <a:rPr sz="1725" spc="-8" dirty="0">
                  <a:latin typeface="Calibri"/>
                  <a:cs typeface="Calibri"/>
                </a:rPr>
                <a:t> </a:t>
              </a:r>
              <a:r>
                <a:rPr sz="1725" spc="-4" dirty="0">
                  <a:latin typeface="Calibri"/>
                  <a:cs typeface="Calibri"/>
                </a:rPr>
                <a:t>operation</a:t>
              </a:r>
              <a:r>
                <a:rPr sz="1725" spc="-8" dirty="0">
                  <a:latin typeface="Calibri"/>
                  <a:cs typeface="Calibri"/>
                </a:rPr>
                <a:t> </a:t>
              </a:r>
              <a:r>
                <a:rPr sz="1725" dirty="0">
                  <a:latin typeface="Calibri"/>
                  <a:cs typeface="Calibri"/>
                </a:rPr>
                <a:t>is as </a:t>
              </a:r>
              <a:r>
                <a:rPr sz="1725" spc="-4" dirty="0">
                  <a:latin typeface="Calibri"/>
                  <a:cs typeface="Calibri"/>
                </a:rPr>
                <a:t>follows:</a:t>
              </a:r>
              <a:endParaRPr sz="1725" dirty="0">
                <a:latin typeface="Calibri"/>
                <a:cs typeface="Calibri"/>
              </a:endParaRPr>
            </a:p>
          </p:txBody>
        </p:sp>
        <p:sp>
          <p:nvSpPr>
            <p:cNvPr id="8" name="object 8"/>
            <p:cNvSpPr txBox="1"/>
            <p:nvPr/>
          </p:nvSpPr>
          <p:spPr>
            <a:xfrm>
              <a:off x="8615172" y="1971675"/>
              <a:ext cx="1815465" cy="822180"/>
            </a:xfrm>
            <a:prstGeom prst="rect">
              <a:avLst/>
            </a:prstGeom>
            <a:ln w="9525">
              <a:solidFill>
                <a:srgbClr val="600058"/>
              </a:solidFill>
            </a:ln>
          </p:spPr>
          <p:txBody>
            <a:bodyPr vert="horz" wrap="square" lIns="0" tIns="1429" rIns="0" bIns="0" rtlCol="0">
              <a:spAutoFit/>
            </a:bodyPr>
            <a:lstStyle/>
            <a:p>
              <a:pPr marL="61913" marR="156686">
                <a:lnSpc>
                  <a:spcPts val="1620"/>
                </a:lnSpc>
                <a:spcBef>
                  <a:spcPts val="11"/>
                </a:spcBef>
              </a:pPr>
              <a:r>
                <a:rPr sz="1350" spc="-4" dirty="0">
                  <a:solidFill>
                    <a:srgbClr val="600058"/>
                  </a:solidFill>
                  <a:latin typeface="Calibri"/>
                  <a:cs typeface="Calibri"/>
                </a:rPr>
                <a:t>The </a:t>
              </a:r>
              <a:r>
                <a:rPr sz="1350" dirty="0">
                  <a:solidFill>
                    <a:srgbClr val="600058"/>
                  </a:solidFill>
                  <a:latin typeface="Calibri"/>
                  <a:cs typeface="Calibri"/>
                </a:rPr>
                <a:t>number </a:t>
              </a:r>
              <a:r>
                <a:rPr sz="1350" spc="-4" dirty="0">
                  <a:solidFill>
                    <a:srgbClr val="600058"/>
                  </a:solidFill>
                  <a:latin typeface="Calibri"/>
                  <a:cs typeface="Calibri"/>
                </a:rPr>
                <a:t>of queries </a:t>
              </a:r>
              <a:r>
                <a:rPr sz="1350" spc="-296" dirty="0">
                  <a:solidFill>
                    <a:srgbClr val="600058"/>
                  </a:solidFill>
                  <a:latin typeface="Calibri"/>
                  <a:cs typeface="Calibri"/>
                </a:rPr>
                <a:t> </a:t>
              </a:r>
              <a:r>
                <a:rPr sz="1350" spc="-4" dirty="0">
                  <a:solidFill>
                    <a:srgbClr val="600058"/>
                  </a:solidFill>
                  <a:latin typeface="Calibri"/>
                  <a:cs typeface="Calibri"/>
                </a:rPr>
                <a:t>can</a:t>
              </a:r>
              <a:r>
                <a:rPr sz="1350" spc="4" dirty="0">
                  <a:solidFill>
                    <a:srgbClr val="600058"/>
                  </a:solidFill>
                  <a:latin typeface="Calibri"/>
                  <a:cs typeface="Calibri"/>
                </a:rPr>
                <a:t> </a:t>
              </a:r>
              <a:r>
                <a:rPr sz="1350" spc="-4" dirty="0">
                  <a:solidFill>
                    <a:srgbClr val="600058"/>
                  </a:solidFill>
                  <a:latin typeface="Calibri"/>
                  <a:cs typeface="Calibri"/>
                </a:rPr>
                <a:t>differ from</a:t>
              </a:r>
              <a:r>
                <a:rPr sz="1350" spc="-8" dirty="0">
                  <a:solidFill>
                    <a:srgbClr val="600058"/>
                  </a:solidFill>
                  <a:latin typeface="Calibri"/>
                  <a:cs typeface="Calibri"/>
                </a:rPr>
                <a:t> </a:t>
              </a:r>
              <a:r>
                <a:rPr sz="1350" dirty="0">
                  <a:solidFill>
                    <a:srgbClr val="600058"/>
                  </a:solidFill>
                  <a:latin typeface="Calibri"/>
                  <a:cs typeface="Calibri"/>
                </a:rPr>
                <a:t>the </a:t>
              </a:r>
              <a:r>
                <a:rPr sz="1350" spc="4" dirty="0">
                  <a:solidFill>
                    <a:srgbClr val="600058"/>
                  </a:solidFill>
                  <a:latin typeface="Calibri"/>
                  <a:cs typeface="Calibri"/>
                </a:rPr>
                <a:t> </a:t>
              </a:r>
              <a:r>
                <a:rPr sz="1350" spc="-4" dirty="0">
                  <a:solidFill>
                    <a:srgbClr val="600058"/>
                  </a:solidFill>
                  <a:latin typeface="Calibri"/>
                  <a:cs typeface="Calibri"/>
                </a:rPr>
                <a:t>number of</a:t>
              </a:r>
              <a:r>
                <a:rPr sz="1350" spc="-11" dirty="0">
                  <a:solidFill>
                    <a:srgbClr val="600058"/>
                  </a:solidFill>
                  <a:latin typeface="Calibri"/>
                  <a:cs typeface="Calibri"/>
                </a:rPr>
                <a:t> </a:t>
              </a:r>
              <a:r>
                <a:rPr sz="1350" dirty="0">
                  <a:solidFill>
                    <a:srgbClr val="600058"/>
                  </a:solidFill>
                  <a:latin typeface="Calibri"/>
                  <a:cs typeface="Calibri"/>
                </a:rPr>
                <a:t>keys</a:t>
              </a:r>
              <a:r>
                <a:rPr sz="1350" spc="-11" dirty="0">
                  <a:solidFill>
                    <a:srgbClr val="600058"/>
                  </a:solidFill>
                  <a:latin typeface="Calibri"/>
                  <a:cs typeface="Calibri"/>
                </a:rPr>
                <a:t> </a:t>
              </a:r>
              <a:r>
                <a:rPr sz="1350" dirty="0">
                  <a:solidFill>
                    <a:srgbClr val="600058"/>
                  </a:solidFill>
                  <a:latin typeface="Calibri"/>
                  <a:cs typeface="Calibri"/>
                </a:rPr>
                <a:t>and</a:t>
              </a:r>
              <a:endParaRPr sz="1350">
                <a:latin typeface="Calibri"/>
                <a:cs typeface="Calibri"/>
              </a:endParaRPr>
            </a:p>
            <a:p>
              <a:pPr marL="61913">
                <a:lnSpc>
                  <a:spcPts val="1568"/>
                </a:lnSpc>
              </a:pPr>
              <a:r>
                <a:rPr sz="1350" dirty="0">
                  <a:solidFill>
                    <a:srgbClr val="600058"/>
                  </a:solidFill>
                  <a:latin typeface="Calibri"/>
                  <a:cs typeface="Calibri"/>
                </a:rPr>
                <a:t>values</a:t>
              </a:r>
              <a:r>
                <a:rPr sz="1350" spc="-19" dirty="0">
                  <a:solidFill>
                    <a:srgbClr val="600058"/>
                  </a:solidFill>
                  <a:latin typeface="Calibri"/>
                  <a:cs typeface="Calibri"/>
                </a:rPr>
                <a:t> </a:t>
              </a:r>
              <a:r>
                <a:rPr sz="1350" dirty="0">
                  <a:solidFill>
                    <a:srgbClr val="600058"/>
                  </a:solidFill>
                  <a:latin typeface="Calibri"/>
                  <a:cs typeface="Calibri"/>
                </a:rPr>
                <a:t>in</a:t>
              </a:r>
              <a:r>
                <a:rPr sz="1350" spc="-15" dirty="0">
                  <a:solidFill>
                    <a:srgbClr val="600058"/>
                  </a:solidFill>
                  <a:latin typeface="Calibri"/>
                  <a:cs typeface="Calibri"/>
                </a:rPr>
                <a:t> </a:t>
              </a:r>
              <a:r>
                <a:rPr sz="1350" spc="-4" dirty="0">
                  <a:solidFill>
                    <a:srgbClr val="600058"/>
                  </a:solidFill>
                  <a:latin typeface="Calibri"/>
                  <a:cs typeface="Calibri"/>
                </a:rPr>
                <a:t>practice.</a:t>
              </a:r>
              <a:endParaRPr sz="1350">
                <a:latin typeface="Calibri"/>
                <a:cs typeface="Calibri"/>
              </a:endParaRPr>
            </a:p>
          </p:txBody>
        </p:sp>
        <p:sp>
          <p:nvSpPr>
            <p:cNvPr id="9" name="object 9"/>
            <p:cNvSpPr txBox="1"/>
            <p:nvPr/>
          </p:nvSpPr>
          <p:spPr>
            <a:xfrm>
              <a:off x="3495296" y="4638866"/>
              <a:ext cx="82391" cy="447719"/>
            </a:xfrm>
            <a:prstGeom prst="rect">
              <a:avLst/>
            </a:prstGeom>
          </p:spPr>
          <p:txBody>
            <a:bodyPr vert="horz" wrap="square" lIns="0" tIns="9049" rIns="0" bIns="0" rtlCol="0">
              <a:spAutoFit/>
            </a:bodyPr>
            <a:lstStyle/>
            <a:p>
              <a:pPr marL="9525">
                <a:spcBef>
                  <a:spcPts val="71"/>
                </a:spcBef>
              </a:pPr>
              <a:r>
                <a:rPr sz="1425" spc="146" dirty="0">
                  <a:latin typeface="Cambria Math"/>
                  <a:cs typeface="Cambria Math"/>
                </a:rPr>
                <a:t>𝑖</a:t>
              </a:r>
              <a:endParaRPr sz="1425">
                <a:latin typeface="Cambria Math"/>
                <a:cs typeface="Cambria Math"/>
              </a:endParaRPr>
            </a:p>
          </p:txBody>
        </p:sp>
        <p:sp>
          <p:nvSpPr>
            <p:cNvPr id="10" name="object 10"/>
            <p:cNvSpPr txBox="1"/>
            <p:nvPr/>
          </p:nvSpPr>
          <p:spPr>
            <a:xfrm>
              <a:off x="2881313" y="4628578"/>
              <a:ext cx="1178529" cy="228428"/>
            </a:xfrm>
            <a:prstGeom prst="rect">
              <a:avLst/>
            </a:prstGeom>
          </p:spPr>
          <p:txBody>
            <a:bodyPr vert="horz" wrap="square" lIns="0" tIns="9049" rIns="0" bIns="0" rtlCol="0">
              <a:spAutoFit/>
            </a:bodyPr>
            <a:lstStyle/>
            <a:p>
              <a:pPr marL="9525">
                <a:spcBef>
                  <a:spcPts val="71"/>
                </a:spcBef>
                <a:tabLst>
                  <a:tab pos="888206" algn="l"/>
                </a:tabLst>
              </a:pPr>
              <a:r>
                <a:rPr sz="1425" spc="143" dirty="0">
                  <a:latin typeface="Cambria Math"/>
                  <a:cs typeface="Cambria Math"/>
                </a:rPr>
                <a:t>𝑖</a:t>
              </a:r>
              <a:r>
                <a:rPr sz="1425" spc="431" dirty="0">
                  <a:latin typeface="Cambria Math"/>
                  <a:cs typeface="Cambria Math"/>
                </a:rPr>
                <a:t>𝑗</a:t>
              </a:r>
              <a:r>
                <a:rPr sz="1425" dirty="0">
                  <a:latin typeface="Cambria Math"/>
                  <a:cs typeface="Cambria Math"/>
                </a:rPr>
                <a:t>	</a:t>
              </a:r>
              <a:r>
                <a:rPr sz="1425" spc="431" dirty="0">
                  <a:latin typeface="Cambria Math"/>
                  <a:cs typeface="Cambria Math"/>
                </a:rPr>
                <a:t>𝑗</a:t>
              </a:r>
              <a:endParaRPr sz="1425" dirty="0">
                <a:latin typeface="Cambria Math"/>
                <a:cs typeface="Cambria Math"/>
              </a:endParaRPr>
            </a:p>
          </p:txBody>
        </p:sp>
        <p:sp>
          <p:nvSpPr>
            <p:cNvPr id="11" name="object 11"/>
            <p:cNvSpPr txBox="1"/>
            <p:nvPr/>
          </p:nvSpPr>
          <p:spPr>
            <a:xfrm>
              <a:off x="2667096" y="5154092"/>
              <a:ext cx="1308735" cy="516969"/>
            </a:xfrm>
            <a:prstGeom prst="rect">
              <a:avLst/>
            </a:prstGeom>
          </p:spPr>
          <p:txBody>
            <a:bodyPr vert="horz" wrap="square" lIns="0" tIns="9049" rIns="0" bIns="0" rtlCol="0">
              <a:spAutoFit/>
            </a:bodyPr>
            <a:lstStyle/>
            <a:p>
              <a:pPr marL="9525" marR="3810" indent="44291">
                <a:spcBef>
                  <a:spcPts val="71"/>
                </a:spcBef>
              </a:pPr>
              <a:r>
                <a:rPr sz="1650" spc="-4" dirty="0">
                  <a:solidFill>
                    <a:srgbClr val="175E53"/>
                  </a:solidFill>
                  <a:latin typeface="Calibri"/>
                  <a:cs typeface="Calibri"/>
                </a:rPr>
                <a:t>Compute </a:t>
              </a:r>
              <a:r>
                <a:rPr sz="1650" b="1" spc="-4" dirty="0">
                  <a:solidFill>
                    <a:srgbClr val="175E53"/>
                  </a:solidFill>
                  <a:latin typeface="Calibri"/>
                  <a:cs typeface="Calibri"/>
                </a:rPr>
                <a:t>key</a:t>
              </a:r>
              <a:r>
                <a:rPr sz="1650" spc="-4" dirty="0">
                  <a:solidFill>
                    <a:srgbClr val="175E53"/>
                  </a:solidFill>
                  <a:latin typeface="Calibri"/>
                  <a:cs typeface="Calibri"/>
                </a:rPr>
                <a:t>- </a:t>
              </a:r>
              <a:r>
                <a:rPr sz="1650" spc="-363" dirty="0">
                  <a:solidFill>
                    <a:srgbClr val="175E53"/>
                  </a:solidFill>
                  <a:latin typeface="Calibri"/>
                  <a:cs typeface="Calibri"/>
                </a:rPr>
                <a:t> </a:t>
              </a:r>
              <a:r>
                <a:rPr sz="1650" b="1" spc="-4" dirty="0">
                  <a:solidFill>
                    <a:srgbClr val="175E53"/>
                  </a:solidFill>
                  <a:latin typeface="Calibri"/>
                  <a:cs typeface="Calibri"/>
                </a:rPr>
                <a:t>query</a:t>
              </a:r>
              <a:r>
                <a:rPr sz="1650" b="1" spc="-41" dirty="0">
                  <a:solidFill>
                    <a:srgbClr val="175E53"/>
                  </a:solidFill>
                  <a:latin typeface="Calibri"/>
                  <a:cs typeface="Calibri"/>
                </a:rPr>
                <a:t> </a:t>
              </a:r>
              <a:r>
                <a:rPr sz="1650" spc="-4" dirty="0">
                  <a:solidFill>
                    <a:srgbClr val="175E53"/>
                  </a:solidFill>
                  <a:latin typeface="Calibri"/>
                  <a:cs typeface="Calibri"/>
                </a:rPr>
                <a:t>affinities</a:t>
              </a:r>
              <a:endParaRPr sz="1650">
                <a:latin typeface="Calibri"/>
                <a:cs typeface="Calibri"/>
              </a:endParaRPr>
            </a:p>
          </p:txBody>
        </p:sp>
        <p:sp>
          <p:nvSpPr>
            <p:cNvPr id="12" name="object 12"/>
            <p:cNvSpPr txBox="1"/>
            <p:nvPr/>
          </p:nvSpPr>
          <p:spPr>
            <a:xfrm>
              <a:off x="4990816" y="4625150"/>
              <a:ext cx="166211" cy="447719"/>
            </a:xfrm>
            <a:prstGeom prst="rect">
              <a:avLst/>
            </a:prstGeom>
          </p:spPr>
          <p:txBody>
            <a:bodyPr vert="horz" wrap="square" lIns="0" tIns="9049" rIns="0" bIns="0" rtlCol="0">
              <a:spAutoFit/>
            </a:bodyPr>
            <a:lstStyle/>
            <a:p>
              <a:pPr marL="9525">
                <a:spcBef>
                  <a:spcPts val="71"/>
                </a:spcBef>
              </a:pPr>
              <a:r>
                <a:rPr sz="1425" spc="143" dirty="0">
                  <a:latin typeface="Cambria Math"/>
                  <a:cs typeface="Cambria Math"/>
                </a:rPr>
                <a:t>𝑖</a:t>
              </a:r>
              <a:r>
                <a:rPr sz="1425" spc="428" dirty="0">
                  <a:latin typeface="Cambria Math"/>
                  <a:cs typeface="Cambria Math"/>
                </a:rPr>
                <a:t>𝑗</a:t>
              </a:r>
              <a:endParaRPr sz="1425">
                <a:latin typeface="Cambria Math"/>
                <a:cs typeface="Cambria Math"/>
              </a:endParaRPr>
            </a:p>
          </p:txBody>
        </p:sp>
        <p:sp>
          <p:nvSpPr>
            <p:cNvPr id="13" name="object 13"/>
            <p:cNvSpPr txBox="1"/>
            <p:nvPr/>
          </p:nvSpPr>
          <p:spPr>
            <a:xfrm>
              <a:off x="2736152" y="4510849"/>
              <a:ext cx="2711291" cy="309700"/>
            </a:xfrm>
            <a:prstGeom prst="rect">
              <a:avLst/>
            </a:prstGeom>
          </p:spPr>
          <p:txBody>
            <a:bodyPr vert="horz" wrap="square" lIns="0" tIns="9525" rIns="0" bIns="0" rtlCol="0">
              <a:spAutoFit/>
            </a:bodyPr>
            <a:lstStyle/>
            <a:p>
              <a:pPr marL="38100">
                <a:spcBef>
                  <a:spcPts val="75"/>
                </a:spcBef>
                <a:tabLst>
                  <a:tab pos="385286" algn="l"/>
                  <a:tab pos="2115503" algn="l"/>
                  <a:tab pos="2496978" algn="l"/>
                </a:tabLst>
              </a:pPr>
              <a:r>
                <a:rPr sz="1950" dirty="0">
                  <a:latin typeface="Cambria Math"/>
                  <a:cs typeface="Cambria Math"/>
                </a:rPr>
                <a:t>𝑒	= 𝑞</a:t>
              </a:r>
              <a:r>
                <a:rPr lang="en-US" sz="1950" i="1" baseline="-25000" dirty="0" err="1">
                  <a:latin typeface="Cambria Math"/>
                  <a:cs typeface="Cambria Math"/>
                </a:rPr>
                <a:t>i</a:t>
              </a:r>
              <a:r>
                <a:rPr sz="2138" baseline="30701" dirty="0">
                  <a:latin typeface="Cambria Math"/>
                  <a:cs typeface="Cambria Math"/>
                </a:rPr>
                <a:t>𝖳</a:t>
              </a:r>
              <a:r>
                <a:rPr sz="1950" dirty="0">
                  <a:latin typeface="Cambria Math"/>
                  <a:cs typeface="Cambria Math"/>
                </a:rPr>
                <a:t>𝑘	</a:t>
              </a:r>
              <a:r>
                <a:rPr sz="2925" baseline="1068" dirty="0">
                  <a:latin typeface="Cambria Math"/>
                  <a:cs typeface="Cambria Math"/>
                </a:rPr>
                <a:t>𝛼	=</a:t>
              </a:r>
            </a:p>
          </p:txBody>
        </p:sp>
        <p:sp>
          <p:nvSpPr>
            <p:cNvPr id="14" name="object 14"/>
            <p:cNvSpPr/>
            <p:nvPr/>
          </p:nvSpPr>
          <p:spPr>
            <a:xfrm>
              <a:off x="5540502" y="4685158"/>
              <a:ext cx="1331595" cy="16193"/>
            </a:xfrm>
            <a:custGeom>
              <a:avLst/>
              <a:gdLst/>
              <a:ahLst/>
              <a:cxnLst/>
              <a:rect l="l" t="t" r="r" b="b"/>
              <a:pathLst>
                <a:path w="1775459" h="21589">
                  <a:moveTo>
                    <a:pt x="1775460" y="0"/>
                  </a:moveTo>
                  <a:lnTo>
                    <a:pt x="0" y="0"/>
                  </a:lnTo>
                  <a:lnTo>
                    <a:pt x="0" y="21336"/>
                  </a:lnTo>
                  <a:lnTo>
                    <a:pt x="1775460" y="21336"/>
                  </a:lnTo>
                  <a:lnTo>
                    <a:pt x="1775460" y="0"/>
                  </a:lnTo>
                  <a:close/>
                </a:path>
              </a:pathLst>
            </a:custGeom>
            <a:solidFill>
              <a:srgbClr val="000000"/>
            </a:solidFill>
          </p:spPr>
          <p:txBody>
            <a:bodyPr wrap="square" lIns="0" tIns="0" rIns="0" bIns="0" rtlCol="0"/>
            <a:lstStyle/>
            <a:p>
              <a:endParaRPr sz="1350"/>
            </a:p>
          </p:txBody>
        </p:sp>
        <p:sp>
          <p:nvSpPr>
            <p:cNvPr id="15" name="object 15"/>
            <p:cNvSpPr txBox="1"/>
            <p:nvPr/>
          </p:nvSpPr>
          <p:spPr>
            <a:xfrm>
              <a:off x="5746718" y="4310312"/>
              <a:ext cx="921544" cy="310181"/>
            </a:xfrm>
            <a:prstGeom prst="rect">
              <a:avLst/>
            </a:prstGeom>
          </p:spPr>
          <p:txBody>
            <a:bodyPr vert="horz" wrap="square" lIns="0" tIns="10001" rIns="0" bIns="0" rtlCol="0">
              <a:spAutoFit/>
            </a:bodyPr>
            <a:lstStyle/>
            <a:p>
              <a:pPr marL="28575">
                <a:spcBef>
                  <a:spcPts val="79"/>
                </a:spcBef>
              </a:pPr>
              <a:r>
                <a:rPr sz="1950" spc="34" dirty="0">
                  <a:latin typeface="Cambria Math"/>
                  <a:cs typeface="Cambria Math"/>
                </a:rPr>
                <a:t>exp(𝑒</a:t>
              </a:r>
              <a:r>
                <a:rPr sz="2138" spc="50" baseline="-16081" dirty="0">
                  <a:latin typeface="Cambria Math"/>
                  <a:cs typeface="Cambria Math"/>
                </a:rPr>
                <a:t>𝑖𝑗</a:t>
              </a:r>
              <a:r>
                <a:rPr sz="1950" spc="34" dirty="0">
                  <a:latin typeface="Cambria Math"/>
                  <a:cs typeface="Cambria Math"/>
                </a:rPr>
                <a:t>)</a:t>
              </a:r>
              <a:endParaRPr sz="1950" dirty="0">
                <a:latin typeface="Cambria Math"/>
                <a:cs typeface="Cambria Math"/>
              </a:endParaRPr>
            </a:p>
          </p:txBody>
        </p:sp>
        <p:sp>
          <p:nvSpPr>
            <p:cNvPr id="16" name="object 16"/>
            <p:cNvSpPr txBox="1"/>
            <p:nvPr/>
          </p:nvSpPr>
          <p:spPr>
            <a:xfrm>
              <a:off x="5531454" y="4662868"/>
              <a:ext cx="194786" cy="309700"/>
            </a:xfrm>
            <a:prstGeom prst="rect">
              <a:avLst/>
            </a:prstGeom>
          </p:spPr>
          <p:txBody>
            <a:bodyPr vert="horz" wrap="square" lIns="0" tIns="9525" rIns="0" bIns="0" rtlCol="0">
              <a:spAutoFit/>
            </a:bodyPr>
            <a:lstStyle/>
            <a:p>
              <a:pPr marL="9525">
                <a:spcBef>
                  <a:spcPts val="75"/>
                </a:spcBef>
              </a:pPr>
              <a:r>
                <a:rPr lang="el-GR" sz="1950" dirty="0">
                  <a:latin typeface="Cambria Math"/>
                  <a:cs typeface="Cambria Math"/>
                </a:rPr>
                <a:t>Σ</a:t>
              </a:r>
              <a:endParaRPr sz="1950" dirty="0">
                <a:latin typeface="Cambria Math"/>
                <a:cs typeface="Cambria Math"/>
              </a:endParaRPr>
            </a:p>
          </p:txBody>
        </p:sp>
        <p:sp>
          <p:nvSpPr>
            <p:cNvPr id="17" name="object 17"/>
            <p:cNvSpPr txBox="1"/>
            <p:nvPr/>
          </p:nvSpPr>
          <p:spPr>
            <a:xfrm>
              <a:off x="5688425" y="4681918"/>
              <a:ext cx="214313" cy="338138"/>
            </a:xfrm>
            <a:prstGeom prst="rect">
              <a:avLst/>
            </a:prstGeom>
          </p:spPr>
          <p:txBody>
            <a:bodyPr vert="horz" wrap="square" lIns="0" tIns="9049" rIns="0" bIns="0" rtlCol="0">
              <a:spAutoFit/>
            </a:bodyPr>
            <a:lstStyle/>
            <a:p>
              <a:pPr marL="28575">
                <a:spcBef>
                  <a:spcPts val="71"/>
                </a:spcBef>
              </a:pPr>
              <a:r>
                <a:rPr sz="2138" spc="62" baseline="-16081" dirty="0">
                  <a:latin typeface="Cambria Math"/>
                  <a:cs typeface="Cambria Math"/>
                </a:rPr>
                <a:t>𝑗</a:t>
              </a:r>
              <a:r>
                <a:rPr lang="en-US" sz="2138" spc="62" baseline="-16081" dirty="0">
                  <a:latin typeface="Cambria Math"/>
                  <a:cs typeface="Cambria Math"/>
                </a:rPr>
                <a:t>'</a:t>
              </a:r>
              <a:endParaRPr sz="1163" dirty="0">
                <a:latin typeface="Cambria Math"/>
                <a:cs typeface="Cambria Math"/>
              </a:endParaRPr>
            </a:p>
          </p:txBody>
        </p:sp>
        <p:sp>
          <p:nvSpPr>
            <p:cNvPr id="20" name="object 20"/>
            <p:cNvSpPr txBox="1"/>
            <p:nvPr/>
          </p:nvSpPr>
          <p:spPr>
            <a:xfrm>
              <a:off x="5010722" y="5154091"/>
              <a:ext cx="1930241" cy="822180"/>
            </a:xfrm>
            <a:prstGeom prst="rect">
              <a:avLst/>
            </a:prstGeom>
          </p:spPr>
          <p:txBody>
            <a:bodyPr vert="horz" wrap="square" lIns="0" tIns="9049" rIns="0" bIns="0" rtlCol="0">
              <a:spAutoFit/>
            </a:bodyPr>
            <a:lstStyle/>
            <a:p>
              <a:pPr marL="9525" marR="3810" indent="1429" algn="ctr">
                <a:spcBef>
                  <a:spcPts val="71"/>
                </a:spcBef>
              </a:pPr>
              <a:r>
                <a:rPr sz="1650" spc="-4" dirty="0">
                  <a:solidFill>
                    <a:srgbClr val="175E53"/>
                  </a:solidFill>
                  <a:latin typeface="Calibri"/>
                  <a:cs typeface="Calibri"/>
                </a:rPr>
                <a:t>Compute</a:t>
              </a:r>
              <a:r>
                <a:rPr sz="1650" spc="4" dirty="0">
                  <a:solidFill>
                    <a:srgbClr val="175E53"/>
                  </a:solidFill>
                  <a:latin typeface="Calibri"/>
                  <a:cs typeface="Calibri"/>
                </a:rPr>
                <a:t> </a:t>
              </a:r>
              <a:r>
                <a:rPr sz="1650" spc="-4" dirty="0">
                  <a:solidFill>
                    <a:srgbClr val="175E53"/>
                  </a:solidFill>
                  <a:latin typeface="Calibri"/>
                  <a:cs typeface="Calibri"/>
                </a:rPr>
                <a:t>attention </a:t>
              </a:r>
              <a:r>
                <a:rPr sz="1650" dirty="0">
                  <a:solidFill>
                    <a:srgbClr val="175E53"/>
                  </a:solidFill>
                  <a:latin typeface="Calibri"/>
                  <a:cs typeface="Calibri"/>
                </a:rPr>
                <a:t> </a:t>
              </a:r>
              <a:r>
                <a:rPr sz="1650" spc="-4" dirty="0">
                  <a:solidFill>
                    <a:srgbClr val="175E53"/>
                  </a:solidFill>
                  <a:latin typeface="Calibri"/>
                  <a:cs typeface="Calibri"/>
                </a:rPr>
                <a:t>weights</a:t>
              </a:r>
              <a:r>
                <a:rPr sz="1650" dirty="0">
                  <a:solidFill>
                    <a:srgbClr val="175E53"/>
                  </a:solidFill>
                  <a:latin typeface="Calibri"/>
                  <a:cs typeface="Calibri"/>
                </a:rPr>
                <a:t> </a:t>
              </a:r>
              <a:r>
                <a:rPr sz="1650" spc="-4" dirty="0">
                  <a:solidFill>
                    <a:srgbClr val="175E53"/>
                  </a:solidFill>
                  <a:latin typeface="Calibri"/>
                  <a:cs typeface="Calibri"/>
                </a:rPr>
                <a:t>from</a:t>
              </a:r>
              <a:r>
                <a:rPr sz="1650" spc="-15" dirty="0">
                  <a:solidFill>
                    <a:srgbClr val="175E53"/>
                  </a:solidFill>
                  <a:latin typeface="Calibri"/>
                  <a:cs typeface="Calibri"/>
                </a:rPr>
                <a:t> </a:t>
              </a:r>
              <a:r>
                <a:rPr sz="1650" spc="-8" dirty="0">
                  <a:solidFill>
                    <a:srgbClr val="175E53"/>
                  </a:solidFill>
                  <a:latin typeface="Calibri"/>
                  <a:cs typeface="Calibri"/>
                </a:rPr>
                <a:t>affinities</a:t>
              </a:r>
              <a:endParaRPr sz="1650">
                <a:latin typeface="Calibri"/>
                <a:cs typeface="Calibri"/>
              </a:endParaRPr>
            </a:p>
            <a:p>
              <a:pPr marL="1905" algn="ctr">
                <a:spcBef>
                  <a:spcPts val="398"/>
                </a:spcBef>
              </a:pPr>
              <a:r>
                <a:rPr sz="1650" spc="-8" dirty="0">
                  <a:solidFill>
                    <a:srgbClr val="175E53"/>
                  </a:solidFill>
                  <a:latin typeface="Calibri"/>
                  <a:cs typeface="Calibri"/>
                </a:rPr>
                <a:t>(softmax)</a:t>
              </a:r>
              <a:endParaRPr sz="1650">
                <a:latin typeface="Calibri"/>
                <a:cs typeface="Calibri"/>
              </a:endParaRPr>
            </a:p>
          </p:txBody>
        </p:sp>
        <p:sp>
          <p:nvSpPr>
            <p:cNvPr id="21" name="object 21"/>
            <p:cNvSpPr txBox="1"/>
            <p:nvPr/>
          </p:nvSpPr>
          <p:spPr>
            <a:xfrm>
              <a:off x="7563708" y="4466940"/>
              <a:ext cx="1957864" cy="317395"/>
            </a:xfrm>
            <a:prstGeom prst="rect">
              <a:avLst/>
            </a:prstGeom>
          </p:spPr>
          <p:txBody>
            <a:bodyPr vert="horz" wrap="square" lIns="0" tIns="9525" rIns="0" bIns="0" rtlCol="0">
              <a:spAutoFit/>
            </a:bodyPr>
            <a:lstStyle/>
            <a:p>
              <a:pPr marL="9525">
                <a:spcBef>
                  <a:spcPts val="75"/>
                </a:spcBef>
                <a:tabLst>
                  <a:tab pos="876776" algn="l"/>
                  <a:tab pos="1813084" algn="l"/>
                </a:tabLst>
              </a:pPr>
              <a:r>
                <a:rPr sz="1950" dirty="0">
                  <a:latin typeface="Cambria Math"/>
                  <a:cs typeface="Cambria Math"/>
                </a:rPr>
                <a:t>output	=</a:t>
              </a:r>
              <a:r>
                <a:rPr sz="1950" spc="101" dirty="0">
                  <a:latin typeface="Cambria Math"/>
                  <a:cs typeface="Cambria Math"/>
                </a:rPr>
                <a:t> </a:t>
              </a:r>
              <a:r>
                <a:rPr lang="el-GR" sz="1950" spc="101" dirty="0">
                  <a:latin typeface="Cambria Math"/>
                  <a:cs typeface="Cambria Math"/>
                </a:rPr>
                <a:t>Σ</a:t>
              </a:r>
              <a:r>
                <a:rPr lang="en-US" sz="2000" spc="153" dirty="0">
                  <a:latin typeface="Cambria Math"/>
                  <a:cs typeface="Cambria Math"/>
                </a:rPr>
                <a:t> </a:t>
              </a:r>
              <a:r>
                <a:rPr lang="en-US" sz="2000" spc="153" baseline="-25000" dirty="0">
                  <a:latin typeface="Cambria Math"/>
                  <a:cs typeface="Cambria Math"/>
                </a:rPr>
                <a:t>𝑗</a:t>
              </a:r>
              <a:r>
                <a:rPr sz="1950" spc="-101" dirty="0">
                  <a:latin typeface="Cambria Math"/>
                  <a:cs typeface="Cambria Math"/>
                </a:rPr>
                <a:t> </a:t>
              </a:r>
              <a:r>
                <a:rPr sz="1950" dirty="0">
                  <a:latin typeface="Cambria Math"/>
                  <a:cs typeface="Cambria Math"/>
                </a:rPr>
                <a:t>𝛼	𝑣</a:t>
              </a:r>
            </a:p>
          </p:txBody>
        </p:sp>
        <p:sp>
          <p:nvSpPr>
            <p:cNvPr id="22" name="object 22"/>
            <p:cNvSpPr txBox="1"/>
            <p:nvPr/>
          </p:nvSpPr>
          <p:spPr>
            <a:xfrm>
              <a:off x="8255746" y="4560474"/>
              <a:ext cx="1454705" cy="228428"/>
            </a:xfrm>
            <a:prstGeom prst="rect">
              <a:avLst/>
            </a:prstGeom>
          </p:spPr>
          <p:txBody>
            <a:bodyPr vert="horz" wrap="square" lIns="0" tIns="9049" rIns="0" bIns="0" rtlCol="0">
              <a:spAutoFit/>
            </a:bodyPr>
            <a:lstStyle/>
            <a:p>
              <a:pPr marL="9525">
                <a:spcBef>
                  <a:spcPts val="71"/>
                </a:spcBef>
                <a:tabLst>
                  <a:tab pos="928211" algn="l"/>
                  <a:tab pos="1203960" algn="l"/>
                </a:tabLst>
              </a:pPr>
              <a:r>
                <a:rPr lang="en-US" sz="1425" spc="146" dirty="0">
                  <a:latin typeface="Cambria Math"/>
                  <a:cs typeface="Cambria Math"/>
                </a:rPr>
                <a:t> </a:t>
              </a:r>
              <a:r>
                <a:rPr sz="1425" spc="146" dirty="0">
                  <a:latin typeface="Cambria Math"/>
                  <a:cs typeface="Cambria Math"/>
                </a:rPr>
                <a:t>𝑖</a:t>
              </a:r>
              <a:r>
                <a:rPr lang="en-US" sz="1425" spc="146" dirty="0">
                  <a:latin typeface="Cambria Math"/>
                  <a:cs typeface="Cambria Math"/>
                </a:rPr>
                <a:t>	</a:t>
              </a:r>
              <a:r>
                <a:rPr lang="en-US" sz="1425" spc="143" dirty="0">
                  <a:latin typeface="Cambria Math"/>
                  <a:cs typeface="Cambria Math"/>
                </a:rPr>
                <a:t>𝑖</a:t>
              </a:r>
              <a:r>
                <a:rPr sz="1425" spc="431" dirty="0">
                  <a:latin typeface="Cambria Math"/>
                  <a:cs typeface="Cambria Math"/>
                </a:rPr>
                <a:t>𝑗</a:t>
              </a:r>
              <a:r>
                <a:rPr sz="1425" dirty="0">
                  <a:latin typeface="Cambria Math"/>
                  <a:cs typeface="Cambria Math"/>
                </a:rPr>
                <a:t>	</a:t>
              </a:r>
              <a:r>
                <a:rPr lang="en-US" sz="1425" dirty="0">
                  <a:latin typeface="Cambria Math"/>
                  <a:cs typeface="Cambria Math"/>
                </a:rPr>
                <a:t> </a:t>
              </a:r>
              <a:r>
                <a:rPr sz="1425" spc="431" dirty="0">
                  <a:latin typeface="Cambria Math"/>
                  <a:cs typeface="Cambria Math"/>
                </a:rPr>
                <a:t>𝑗</a:t>
              </a:r>
              <a:endParaRPr sz="1425" dirty="0">
                <a:latin typeface="Cambria Math"/>
                <a:cs typeface="Cambria Math"/>
              </a:endParaRPr>
            </a:p>
          </p:txBody>
        </p:sp>
        <p:sp>
          <p:nvSpPr>
            <p:cNvPr id="23" name="object 23"/>
            <p:cNvSpPr txBox="1"/>
            <p:nvPr/>
          </p:nvSpPr>
          <p:spPr>
            <a:xfrm>
              <a:off x="7584758" y="4774269"/>
              <a:ext cx="2048351" cy="902491"/>
            </a:xfrm>
            <a:prstGeom prst="rect">
              <a:avLst/>
            </a:prstGeom>
          </p:spPr>
          <p:txBody>
            <a:bodyPr vert="horz" wrap="square" lIns="0" tIns="84773" rIns="0" bIns="0" rtlCol="0">
              <a:spAutoFit/>
            </a:bodyPr>
            <a:lstStyle/>
            <a:p>
              <a:pPr marL="491490" algn="ctr">
                <a:spcBef>
                  <a:spcPts val="668"/>
                </a:spcBef>
              </a:pPr>
              <a:endParaRPr sz="1425" dirty="0">
                <a:latin typeface="Cambria Math"/>
                <a:cs typeface="Cambria Math"/>
              </a:endParaRPr>
            </a:p>
            <a:p>
              <a:pPr marL="9525" marR="3810" indent="151924">
                <a:spcBef>
                  <a:spcPts val="683"/>
                </a:spcBef>
              </a:pPr>
              <a:r>
                <a:rPr sz="1650" spc="-4" dirty="0">
                  <a:solidFill>
                    <a:srgbClr val="175E53"/>
                  </a:solidFill>
                  <a:latin typeface="Calibri"/>
                  <a:cs typeface="Calibri"/>
                </a:rPr>
                <a:t>Compute</a:t>
              </a:r>
              <a:r>
                <a:rPr sz="1650" dirty="0">
                  <a:solidFill>
                    <a:srgbClr val="175E53"/>
                  </a:solidFill>
                  <a:latin typeface="Calibri"/>
                  <a:cs typeface="Calibri"/>
                </a:rPr>
                <a:t> </a:t>
              </a:r>
              <a:r>
                <a:rPr sz="1650" spc="-8" dirty="0">
                  <a:solidFill>
                    <a:srgbClr val="175E53"/>
                  </a:solidFill>
                  <a:latin typeface="Calibri"/>
                  <a:cs typeface="Calibri"/>
                </a:rPr>
                <a:t>outputs</a:t>
              </a:r>
              <a:r>
                <a:rPr sz="1650" spc="-4" dirty="0">
                  <a:solidFill>
                    <a:srgbClr val="175E53"/>
                  </a:solidFill>
                  <a:latin typeface="Calibri"/>
                  <a:cs typeface="Calibri"/>
                </a:rPr>
                <a:t> as </a:t>
              </a:r>
              <a:r>
                <a:rPr sz="1650" dirty="0">
                  <a:solidFill>
                    <a:srgbClr val="175E53"/>
                  </a:solidFill>
                  <a:latin typeface="Calibri"/>
                  <a:cs typeface="Calibri"/>
                </a:rPr>
                <a:t> </a:t>
              </a:r>
              <a:r>
                <a:rPr sz="1650" spc="-4" dirty="0">
                  <a:solidFill>
                    <a:srgbClr val="175E53"/>
                  </a:solidFill>
                  <a:latin typeface="Calibri"/>
                  <a:cs typeface="Calibri"/>
                </a:rPr>
                <a:t>weighted</a:t>
              </a:r>
              <a:r>
                <a:rPr sz="1650" dirty="0">
                  <a:solidFill>
                    <a:srgbClr val="175E53"/>
                  </a:solidFill>
                  <a:latin typeface="Calibri"/>
                  <a:cs typeface="Calibri"/>
                </a:rPr>
                <a:t> </a:t>
              </a:r>
              <a:r>
                <a:rPr sz="1650" spc="-8" dirty="0">
                  <a:solidFill>
                    <a:srgbClr val="175E53"/>
                  </a:solidFill>
                  <a:latin typeface="Calibri"/>
                  <a:cs typeface="Calibri"/>
                </a:rPr>
                <a:t>sum</a:t>
              </a:r>
              <a:r>
                <a:rPr sz="1650" dirty="0">
                  <a:solidFill>
                    <a:srgbClr val="175E53"/>
                  </a:solidFill>
                  <a:latin typeface="Calibri"/>
                  <a:cs typeface="Calibri"/>
                </a:rPr>
                <a:t> </a:t>
              </a:r>
              <a:r>
                <a:rPr sz="1650" spc="-4" dirty="0">
                  <a:solidFill>
                    <a:srgbClr val="175E53"/>
                  </a:solidFill>
                  <a:latin typeface="Calibri"/>
                  <a:cs typeface="Calibri"/>
                </a:rPr>
                <a:t>of</a:t>
              </a:r>
              <a:r>
                <a:rPr sz="1650" dirty="0">
                  <a:solidFill>
                    <a:srgbClr val="175E53"/>
                  </a:solidFill>
                  <a:latin typeface="Calibri"/>
                  <a:cs typeface="Calibri"/>
                </a:rPr>
                <a:t> </a:t>
              </a:r>
              <a:r>
                <a:rPr sz="1650" b="1" spc="-4" dirty="0">
                  <a:solidFill>
                    <a:srgbClr val="175E53"/>
                  </a:solidFill>
                  <a:latin typeface="Calibri"/>
                  <a:cs typeface="Calibri"/>
                </a:rPr>
                <a:t>values</a:t>
              </a:r>
              <a:endParaRPr sz="1650" dirty="0">
                <a:latin typeface="Calibri"/>
                <a:cs typeface="Calibri"/>
              </a:endParaRPr>
            </a:p>
          </p:txBody>
        </p:sp>
        <p:sp>
          <p:nvSpPr>
            <p:cNvPr id="25" name="object 19">
              <a:extLst>
                <a:ext uri="{FF2B5EF4-FFF2-40B4-BE49-F238E27FC236}">
                  <a16:creationId xmlns:a16="http://schemas.microsoft.com/office/drawing/2014/main" id="{725FDBE9-93A5-4704-91A0-1B95ED3504FE}"/>
                </a:ext>
              </a:extLst>
            </p:cNvPr>
            <p:cNvSpPr txBox="1"/>
            <p:nvPr/>
          </p:nvSpPr>
          <p:spPr>
            <a:xfrm>
              <a:off x="5913216" y="4673155"/>
              <a:ext cx="1371695" cy="309700"/>
            </a:xfrm>
            <a:prstGeom prst="rect">
              <a:avLst/>
            </a:prstGeom>
          </p:spPr>
          <p:txBody>
            <a:bodyPr vert="horz" wrap="square" lIns="0" tIns="9525" rIns="0" bIns="0" rtlCol="0">
              <a:spAutoFit/>
            </a:bodyPr>
            <a:lstStyle/>
            <a:p>
              <a:pPr marL="9525">
                <a:spcBef>
                  <a:spcPts val="75"/>
                </a:spcBef>
                <a:tabLst>
                  <a:tab pos="776288" algn="l"/>
                </a:tabLst>
              </a:pPr>
              <a:r>
                <a:rPr sz="1950" dirty="0">
                  <a:latin typeface="Cambria Math"/>
                  <a:cs typeface="Cambria Math"/>
                </a:rPr>
                <a:t>ex</a:t>
              </a:r>
              <a:r>
                <a:rPr sz="1950" spc="4" dirty="0">
                  <a:latin typeface="Cambria Math"/>
                  <a:cs typeface="Cambria Math"/>
                </a:rPr>
                <a:t>p</a:t>
              </a:r>
              <a:r>
                <a:rPr sz="1950" spc="-4" dirty="0">
                  <a:latin typeface="Cambria Math"/>
                  <a:cs typeface="Cambria Math"/>
                </a:rPr>
                <a:t>(</a:t>
              </a:r>
              <a:r>
                <a:rPr lang="en-US" spc="34" dirty="0">
                  <a:latin typeface="Cambria Math"/>
                  <a:cs typeface="Cambria Math"/>
                </a:rPr>
                <a:t>𝑒</a:t>
              </a:r>
              <a:r>
                <a:rPr lang="en-US" sz="2000" spc="50" baseline="-16081" dirty="0">
                  <a:latin typeface="Cambria Math"/>
                  <a:cs typeface="Cambria Math"/>
                </a:rPr>
                <a:t>𝑖𝑗</a:t>
              </a:r>
              <a:r>
                <a:rPr lang="en-US" sz="1950" baseline="-25000" dirty="0">
                  <a:latin typeface="Cambria Math"/>
                  <a:cs typeface="Cambria Math"/>
                </a:rPr>
                <a:t>’</a:t>
              </a:r>
              <a:r>
                <a:rPr lang="en-US" sz="1163" spc="-116" dirty="0">
                  <a:latin typeface="Cambria Math"/>
                  <a:cs typeface="Cambria Math"/>
                </a:rPr>
                <a:t> </a:t>
              </a:r>
              <a:r>
                <a:rPr sz="1950" dirty="0">
                  <a:latin typeface="Cambria Math"/>
                  <a:cs typeface="Cambria Math"/>
                </a:rPr>
                <a:t>)</a:t>
              </a:r>
            </a:p>
          </p:txBody>
        </p:sp>
      </p:grpSp>
      <p:sp>
        <p:nvSpPr>
          <p:cNvPr id="26" name="TextBox 25">
            <a:extLst>
              <a:ext uri="{FF2B5EF4-FFF2-40B4-BE49-F238E27FC236}">
                <a16:creationId xmlns:a16="http://schemas.microsoft.com/office/drawing/2014/main" id="{8DFF6EFD-7F48-4481-B778-DB80896ADAC4}"/>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7" name="Title 26">
            <a:extLst>
              <a:ext uri="{FF2B5EF4-FFF2-40B4-BE49-F238E27FC236}">
                <a16:creationId xmlns:a16="http://schemas.microsoft.com/office/drawing/2014/main" id="{F0EC5C49-19BD-4727-8DF0-86CDC38F22BF}"/>
              </a:ext>
            </a:extLst>
          </p:cNvPr>
          <p:cNvSpPr>
            <a:spLocks noGrp="1"/>
          </p:cNvSpPr>
          <p:nvPr>
            <p:ph type="title"/>
          </p:nvPr>
        </p:nvSpPr>
        <p:spPr>
          <a:xfrm>
            <a:off x="1055284" y="279497"/>
            <a:ext cx="8355330" cy="671530"/>
          </a:xfrm>
        </p:spPr>
        <p:txBody>
          <a:bodyPr vert="horz" wrap="square" lIns="0" tIns="9525" rIns="0" bIns="0" rtlCol="0" anchor="ctr">
            <a:spAutoFit/>
          </a:bodyPr>
          <a:lstStyle/>
          <a:p>
            <a:pPr marL="12700" marR="5080">
              <a:lnSpc>
                <a:spcPct val="100699"/>
              </a:lnSpc>
              <a:spcBef>
                <a:spcPts val="75"/>
              </a:spcBef>
            </a:pPr>
            <a:r>
              <a:rPr lang="en-US" spc="-120" dirty="0"/>
              <a:t>Self-Attention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5FD455-B626-4AA6-9653-4EC5ADF661E2}"/>
              </a:ext>
            </a:extLst>
          </p:cNvPr>
          <p:cNvGrpSpPr/>
          <p:nvPr/>
        </p:nvGrpSpPr>
        <p:grpSpPr>
          <a:xfrm>
            <a:off x="698396" y="1758063"/>
            <a:ext cx="8580119" cy="4098977"/>
            <a:chOff x="1994536" y="1722501"/>
            <a:chExt cx="8580119" cy="4098977"/>
          </a:xfrm>
        </p:grpSpPr>
        <p:grpSp>
          <p:nvGrpSpPr>
            <p:cNvPr id="3" name="object 3"/>
            <p:cNvGrpSpPr/>
            <p:nvPr/>
          </p:nvGrpSpPr>
          <p:grpSpPr>
            <a:xfrm>
              <a:off x="5869686" y="4151375"/>
              <a:ext cx="474345" cy="410528"/>
              <a:chOff x="5794247" y="4392167"/>
              <a:chExt cx="632460" cy="547370"/>
            </a:xfrm>
          </p:grpSpPr>
          <p:sp>
            <p:nvSpPr>
              <p:cNvPr id="4" name="object 4"/>
              <p:cNvSpPr/>
              <p:nvPr/>
            </p:nvSpPr>
            <p:spPr>
              <a:xfrm>
                <a:off x="5984747" y="4642103"/>
                <a:ext cx="203200" cy="297180"/>
              </a:xfrm>
              <a:custGeom>
                <a:avLst/>
                <a:gdLst/>
                <a:ahLst/>
                <a:cxnLst/>
                <a:rect l="l" t="t" r="r" b="b"/>
                <a:pathLst>
                  <a:path w="203200" h="297179">
                    <a:moveTo>
                      <a:pt x="202691" y="0"/>
                    </a:moveTo>
                    <a:lnTo>
                      <a:pt x="0" y="0"/>
                    </a:lnTo>
                    <a:lnTo>
                      <a:pt x="0" y="297180"/>
                    </a:lnTo>
                    <a:lnTo>
                      <a:pt x="202691" y="297180"/>
                    </a:lnTo>
                    <a:lnTo>
                      <a:pt x="202691" y="0"/>
                    </a:lnTo>
                    <a:close/>
                  </a:path>
                </a:pathLst>
              </a:custGeom>
              <a:solidFill>
                <a:srgbClr val="929A90"/>
              </a:solidFill>
            </p:spPr>
            <p:txBody>
              <a:bodyPr wrap="square" lIns="0" tIns="0" rIns="0" bIns="0" rtlCol="0"/>
              <a:lstStyle/>
              <a:p>
                <a:endParaRPr sz="1350"/>
              </a:p>
            </p:txBody>
          </p:sp>
          <p:sp>
            <p:nvSpPr>
              <p:cNvPr id="5" name="object 5"/>
              <p:cNvSpPr/>
              <p:nvPr/>
            </p:nvSpPr>
            <p:spPr>
              <a:xfrm>
                <a:off x="5794247" y="4392167"/>
                <a:ext cx="297180" cy="255270"/>
              </a:xfrm>
              <a:custGeom>
                <a:avLst/>
                <a:gdLst/>
                <a:ahLst/>
                <a:cxnLst/>
                <a:rect l="l" t="t" r="r" b="b"/>
                <a:pathLst>
                  <a:path w="297179" h="255270">
                    <a:moveTo>
                      <a:pt x="62065" y="44674"/>
                    </a:moveTo>
                    <a:lnTo>
                      <a:pt x="53810" y="54326"/>
                    </a:lnTo>
                    <a:lnTo>
                      <a:pt x="288543" y="255142"/>
                    </a:lnTo>
                    <a:lnTo>
                      <a:pt x="296799" y="245490"/>
                    </a:lnTo>
                    <a:lnTo>
                      <a:pt x="62065" y="44674"/>
                    </a:lnTo>
                    <a:close/>
                  </a:path>
                  <a:path w="297179" h="255270">
                    <a:moveTo>
                      <a:pt x="0" y="0"/>
                    </a:moveTo>
                    <a:lnTo>
                      <a:pt x="33147" y="78485"/>
                    </a:lnTo>
                    <a:lnTo>
                      <a:pt x="53810" y="54326"/>
                    </a:lnTo>
                    <a:lnTo>
                      <a:pt x="44196" y="46100"/>
                    </a:lnTo>
                    <a:lnTo>
                      <a:pt x="52450" y="36448"/>
                    </a:lnTo>
                    <a:lnTo>
                      <a:pt x="69099" y="36448"/>
                    </a:lnTo>
                    <a:lnTo>
                      <a:pt x="82676" y="20573"/>
                    </a:lnTo>
                    <a:lnTo>
                      <a:pt x="0" y="0"/>
                    </a:lnTo>
                    <a:close/>
                  </a:path>
                  <a:path w="297179" h="255270">
                    <a:moveTo>
                      <a:pt x="52450" y="36448"/>
                    </a:moveTo>
                    <a:lnTo>
                      <a:pt x="44196" y="46100"/>
                    </a:lnTo>
                    <a:lnTo>
                      <a:pt x="53810" y="54326"/>
                    </a:lnTo>
                    <a:lnTo>
                      <a:pt x="62065" y="44674"/>
                    </a:lnTo>
                    <a:lnTo>
                      <a:pt x="52450" y="36448"/>
                    </a:lnTo>
                    <a:close/>
                  </a:path>
                  <a:path w="297179" h="255270">
                    <a:moveTo>
                      <a:pt x="69099" y="36448"/>
                    </a:moveTo>
                    <a:lnTo>
                      <a:pt x="52450" y="36448"/>
                    </a:lnTo>
                    <a:lnTo>
                      <a:pt x="62065" y="44674"/>
                    </a:lnTo>
                    <a:lnTo>
                      <a:pt x="69099" y="36448"/>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2" cstate="print"/>
              <a:stretch>
                <a:fillRect/>
              </a:stretch>
            </p:blipFill>
            <p:spPr>
              <a:xfrm>
                <a:off x="6048755" y="4392167"/>
                <a:ext cx="76200" cy="250317"/>
              </a:xfrm>
              <a:prstGeom prst="rect">
                <a:avLst/>
              </a:prstGeom>
            </p:spPr>
          </p:pic>
          <p:sp>
            <p:nvSpPr>
              <p:cNvPr id="7" name="object 7"/>
              <p:cNvSpPr/>
              <p:nvPr/>
            </p:nvSpPr>
            <p:spPr>
              <a:xfrm>
                <a:off x="6083045" y="4392167"/>
                <a:ext cx="343535" cy="255904"/>
              </a:xfrm>
              <a:custGeom>
                <a:avLst/>
                <a:gdLst/>
                <a:ahLst/>
                <a:cxnLst/>
                <a:rect l="l" t="t" r="r" b="b"/>
                <a:pathLst>
                  <a:path w="343535" h="255904">
                    <a:moveTo>
                      <a:pt x="278435" y="40049"/>
                    </a:moveTo>
                    <a:lnTo>
                      <a:pt x="0" y="245109"/>
                    </a:lnTo>
                    <a:lnTo>
                      <a:pt x="7619" y="255396"/>
                    </a:lnTo>
                    <a:lnTo>
                      <a:pt x="285988" y="50296"/>
                    </a:lnTo>
                    <a:lnTo>
                      <a:pt x="278435" y="40049"/>
                    </a:lnTo>
                    <a:close/>
                  </a:path>
                  <a:path w="343535" h="255904">
                    <a:moveTo>
                      <a:pt x="326925" y="32511"/>
                    </a:moveTo>
                    <a:lnTo>
                      <a:pt x="288670" y="32511"/>
                    </a:lnTo>
                    <a:lnTo>
                      <a:pt x="296163" y="42798"/>
                    </a:lnTo>
                    <a:lnTo>
                      <a:pt x="285988" y="50296"/>
                    </a:lnTo>
                    <a:lnTo>
                      <a:pt x="304800" y="75818"/>
                    </a:lnTo>
                    <a:lnTo>
                      <a:pt x="326925" y="32511"/>
                    </a:lnTo>
                    <a:close/>
                  </a:path>
                  <a:path w="343535" h="255904">
                    <a:moveTo>
                      <a:pt x="288670" y="32511"/>
                    </a:moveTo>
                    <a:lnTo>
                      <a:pt x="278435" y="40049"/>
                    </a:lnTo>
                    <a:lnTo>
                      <a:pt x="285988" y="50296"/>
                    </a:lnTo>
                    <a:lnTo>
                      <a:pt x="296163" y="42798"/>
                    </a:lnTo>
                    <a:lnTo>
                      <a:pt x="288670" y="32511"/>
                    </a:lnTo>
                    <a:close/>
                  </a:path>
                  <a:path w="343535" h="255904">
                    <a:moveTo>
                      <a:pt x="343534" y="0"/>
                    </a:moveTo>
                    <a:lnTo>
                      <a:pt x="259587" y="14477"/>
                    </a:lnTo>
                    <a:lnTo>
                      <a:pt x="278435" y="40049"/>
                    </a:lnTo>
                    <a:lnTo>
                      <a:pt x="288670" y="32511"/>
                    </a:lnTo>
                    <a:lnTo>
                      <a:pt x="326925" y="32511"/>
                    </a:lnTo>
                    <a:lnTo>
                      <a:pt x="343534" y="0"/>
                    </a:lnTo>
                    <a:close/>
                  </a:path>
                </a:pathLst>
              </a:custGeom>
              <a:solidFill>
                <a:srgbClr val="000000"/>
              </a:solidFill>
            </p:spPr>
            <p:txBody>
              <a:bodyPr wrap="square" lIns="0" tIns="0" rIns="0" bIns="0" rtlCol="0"/>
              <a:lstStyle/>
              <a:p>
                <a:endParaRPr sz="1350"/>
              </a:p>
            </p:txBody>
          </p:sp>
        </p:grpSp>
        <p:sp>
          <p:nvSpPr>
            <p:cNvPr id="8" name="object 8"/>
            <p:cNvSpPr txBox="1"/>
            <p:nvPr/>
          </p:nvSpPr>
          <p:spPr>
            <a:xfrm>
              <a:off x="5934647" y="4578058"/>
              <a:ext cx="388619" cy="707726"/>
            </a:xfrm>
            <a:prstGeom prst="rect">
              <a:avLst/>
            </a:prstGeom>
          </p:spPr>
          <p:txBody>
            <a:bodyPr vert="horz" wrap="square" lIns="0" tIns="10001" rIns="0" bIns="0" rtlCol="0">
              <a:spAutoFit/>
            </a:bodyPr>
            <a:lstStyle/>
            <a:p>
              <a:pPr marL="28575">
                <a:spcBef>
                  <a:spcPts val="79"/>
                </a:spcBef>
              </a:pPr>
              <a:r>
                <a:rPr sz="1725" spc="-23" dirty="0">
                  <a:latin typeface="Cambria Math"/>
                  <a:cs typeface="Cambria Math"/>
                </a:rPr>
                <a:t>𝑤</a:t>
              </a:r>
              <a:r>
                <a:rPr sz="1856" spc="-33" baseline="-15151" dirty="0">
                  <a:latin typeface="Cambria Math"/>
                  <a:cs typeface="Cambria Math"/>
                </a:rPr>
                <a:t>1</a:t>
              </a:r>
              <a:endParaRPr sz="1856" baseline="-15151">
                <a:latin typeface="Cambria Math"/>
                <a:cs typeface="Cambria Math"/>
              </a:endParaRPr>
            </a:p>
            <a:p>
              <a:pPr marL="34290">
                <a:spcBef>
                  <a:spcPts val="1294"/>
                </a:spcBef>
              </a:pPr>
              <a:r>
                <a:rPr sz="1725" i="1" dirty="0">
                  <a:latin typeface="Calibri"/>
                  <a:cs typeface="Calibri"/>
                </a:rPr>
                <a:t>The</a:t>
              </a:r>
              <a:endParaRPr sz="1725">
                <a:latin typeface="Calibri"/>
                <a:cs typeface="Calibri"/>
              </a:endParaRPr>
            </a:p>
          </p:txBody>
        </p:sp>
        <p:sp>
          <p:nvSpPr>
            <p:cNvPr id="9" name="object 9"/>
            <p:cNvSpPr txBox="1"/>
            <p:nvPr/>
          </p:nvSpPr>
          <p:spPr>
            <a:xfrm>
              <a:off x="6000179" y="3827337"/>
              <a:ext cx="258604" cy="275075"/>
            </a:xfrm>
            <a:prstGeom prst="rect">
              <a:avLst/>
            </a:prstGeom>
          </p:spPr>
          <p:txBody>
            <a:bodyPr vert="horz" wrap="square" lIns="0" tIns="9525" rIns="0" bIns="0" rtlCol="0">
              <a:spAutoFit/>
            </a:bodyPr>
            <a:lstStyle/>
            <a:p>
              <a:pPr marL="28575">
                <a:spcBef>
                  <a:spcPts val="75"/>
                </a:spcBef>
              </a:pPr>
              <a:r>
                <a:rPr sz="1725" spc="-19" dirty="0">
                  <a:latin typeface="Cambria Math"/>
                  <a:cs typeface="Cambria Math"/>
                </a:rPr>
                <a:t>𝑞</a:t>
              </a:r>
              <a:r>
                <a:rPr sz="1856" spc="-28" baseline="-15151" dirty="0">
                  <a:latin typeface="Cambria Math"/>
                  <a:cs typeface="Cambria Math"/>
                </a:rPr>
                <a:t>1</a:t>
              </a:r>
              <a:endParaRPr sz="1856" baseline="-15151">
                <a:latin typeface="Cambria Math"/>
                <a:cs typeface="Cambria Math"/>
              </a:endParaRPr>
            </a:p>
          </p:txBody>
        </p:sp>
        <p:sp>
          <p:nvSpPr>
            <p:cNvPr id="10" name="object 10"/>
            <p:cNvSpPr txBox="1"/>
            <p:nvPr/>
          </p:nvSpPr>
          <p:spPr>
            <a:xfrm>
              <a:off x="5659469" y="3838005"/>
              <a:ext cx="925830" cy="275075"/>
            </a:xfrm>
            <a:prstGeom prst="rect">
              <a:avLst/>
            </a:prstGeom>
          </p:spPr>
          <p:txBody>
            <a:bodyPr vert="horz" wrap="square" lIns="0" tIns="9525" rIns="0" bIns="0" rtlCol="0">
              <a:spAutoFit/>
            </a:bodyPr>
            <a:lstStyle/>
            <a:p>
              <a:pPr marL="38100">
                <a:spcBef>
                  <a:spcPts val="75"/>
                </a:spcBef>
                <a:tabLst>
                  <a:tab pos="682466" algn="l"/>
                </a:tabLst>
              </a:pPr>
              <a:r>
                <a:rPr sz="1725" spc="4" dirty="0">
                  <a:latin typeface="Cambria Math"/>
                  <a:cs typeface="Cambria Math"/>
                </a:rPr>
                <a:t>𝑘</a:t>
              </a:r>
              <a:r>
                <a:rPr sz="1856" spc="5" baseline="-15151" dirty="0">
                  <a:latin typeface="Cambria Math"/>
                  <a:cs typeface="Cambria Math"/>
                </a:rPr>
                <a:t>1	</a:t>
              </a:r>
              <a:r>
                <a:rPr sz="1725" spc="-8" dirty="0">
                  <a:latin typeface="Cambria Math"/>
                  <a:cs typeface="Cambria Math"/>
                </a:rPr>
                <a:t>𝑣</a:t>
              </a:r>
              <a:r>
                <a:rPr sz="1856" spc="-11" baseline="-15151" dirty="0">
                  <a:latin typeface="Cambria Math"/>
                  <a:cs typeface="Cambria Math"/>
                </a:rPr>
                <a:t>1</a:t>
              </a:r>
              <a:endParaRPr sz="1856" baseline="-15151">
                <a:latin typeface="Cambria Math"/>
                <a:cs typeface="Cambria Math"/>
              </a:endParaRPr>
            </a:p>
          </p:txBody>
        </p:sp>
        <p:grpSp>
          <p:nvGrpSpPr>
            <p:cNvPr id="11" name="object 11"/>
            <p:cNvGrpSpPr/>
            <p:nvPr/>
          </p:nvGrpSpPr>
          <p:grpSpPr>
            <a:xfrm>
              <a:off x="6925818" y="4174236"/>
              <a:ext cx="474345" cy="409575"/>
              <a:chOff x="7202423" y="4422647"/>
              <a:chExt cx="632460" cy="546100"/>
            </a:xfrm>
          </p:grpSpPr>
          <p:sp>
            <p:nvSpPr>
              <p:cNvPr id="12" name="object 12"/>
              <p:cNvSpPr/>
              <p:nvPr/>
            </p:nvSpPr>
            <p:spPr>
              <a:xfrm>
                <a:off x="7394447" y="4672583"/>
                <a:ext cx="201295" cy="295910"/>
              </a:xfrm>
              <a:custGeom>
                <a:avLst/>
                <a:gdLst/>
                <a:ahLst/>
                <a:cxnLst/>
                <a:rect l="l" t="t" r="r" b="b"/>
                <a:pathLst>
                  <a:path w="201295" h="295910">
                    <a:moveTo>
                      <a:pt x="201168" y="0"/>
                    </a:moveTo>
                    <a:lnTo>
                      <a:pt x="0" y="0"/>
                    </a:lnTo>
                    <a:lnTo>
                      <a:pt x="0" y="295656"/>
                    </a:lnTo>
                    <a:lnTo>
                      <a:pt x="201168" y="295656"/>
                    </a:lnTo>
                    <a:lnTo>
                      <a:pt x="201168" y="0"/>
                    </a:lnTo>
                    <a:close/>
                  </a:path>
                </a:pathLst>
              </a:custGeom>
              <a:solidFill>
                <a:srgbClr val="929A90"/>
              </a:solidFill>
            </p:spPr>
            <p:txBody>
              <a:bodyPr wrap="square" lIns="0" tIns="0" rIns="0" bIns="0" rtlCol="0"/>
              <a:lstStyle/>
              <a:p>
                <a:endParaRPr sz="1350"/>
              </a:p>
            </p:txBody>
          </p:sp>
          <p:sp>
            <p:nvSpPr>
              <p:cNvPr id="13" name="object 13"/>
              <p:cNvSpPr/>
              <p:nvPr/>
            </p:nvSpPr>
            <p:spPr>
              <a:xfrm>
                <a:off x="7202423" y="4422647"/>
                <a:ext cx="297180" cy="255270"/>
              </a:xfrm>
              <a:custGeom>
                <a:avLst/>
                <a:gdLst/>
                <a:ahLst/>
                <a:cxnLst/>
                <a:rect l="l" t="t" r="r" b="b"/>
                <a:pathLst>
                  <a:path w="297179" h="255270">
                    <a:moveTo>
                      <a:pt x="62065" y="44674"/>
                    </a:moveTo>
                    <a:lnTo>
                      <a:pt x="53810" y="54326"/>
                    </a:lnTo>
                    <a:lnTo>
                      <a:pt x="288544" y="255143"/>
                    </a:lnTo>
                    <a:lnTo>
                      <a:pt x="296799" y="245490"/>
                    </a:lnTo>
                    <a:lnTo>
                      <a:pt x="62065" y="44674"/>
                    </a:lnTo>
                    <a:close/>
                  </a:path>
                  <a:path w="297179" h="255270">
                    <a:moveTo>
                      <a:pt x="0" y="0"/>
                    </a:moveTo>
                    <a:lnTo>
                      <a:pt x="33147" y="78485"/>
                    </a:lnTo>
                    <a:lnTo>
                      <a:pt x="53810" y="54326"/>
                    </a:lnTo>
                    <a:lnTo>
                      <a:pt x="44196" y="46100"/>
                    </a:lnTo>
                    <a:lnTo>
                      <a:pt x="52450" y="36449"/>
                    </a:lnTo>
                    <a:lnTo>
                      <a:pt x="69099" y="36449"/>
                    </a:lnTo>
                    <a:lnTo>
                      <a:pt x="82676" y="20574"/>
                    </a:lnTo>
                    <a:lnTo>
                      <a:pt x="0" y="0"/>
                    </a:lnTo>
                    <a:close/>
                  </a:path>
                  <a:path w="297179" h="255270">
                    <a:moveTo>
                      <a:pt x="52450" y="36449"/>
                    </a:moveTo>
                    <a:lnTo>
                      <a:pt x="44196" y="46100"/>
                    </a:lnTo>
                    <a:lnTo>
                      <a:pt x="53810" y="54326"/>
                    </a:lnTo>
                    <a:lnTo>
                      <a:pt x="62065" y="44674"/>
                    </a:lnTo>
                    <a:lnTo>
                      <a:pt x="52450" y="36449"/>
                    </a:lnTo>
                    <a:close/>
                  </a:path>
                  <a:path w="297179" h="255270">
                    <a:moveTo>
                      <a:pt x="69099" y="36449"/>
                    </a:moveTo>
                    <a:lnTo>
                      <a:pt x="52450" y="36449"/>
                    </a:lnTo>
                    <a:lnTo>
                      <a:pt x="62065" y="44674"/>
                    </a:lnTo>
                    <a:lnTo>
                      <a:pt x="69099" y="36449"/>
                    </a:lnTo>
                    <a:close/>
                  </a:path>
                </a:pathLst>
              </a:custGeom>
              <a:solidFill>
                <a:srgbClr val="000000"/>
              </a:solidFill>
            </p:spPr>
            <p:txBody>
              <a:bodyPr wrap="square" lIns="0" tIns="0" rIns="0" bIns="0" rtlCol="0"/>
              <a:lstStyle/>
              <a:p>
                <a:endParaRPr sz="1350"/>
              </a:p>
            </p:txBody>
          </p:sp>
          <p:pic>
            <p:nvPicPr>
              <p:cNvPr id="14" name="object 14"/>
              <p:cNvPicPr/>
              <p:nvPr/>
            </p:nvPicPr>
            <p:blipFill>
              <a:blip r:embed="rId3" cstate="print"/>
              <a:stretch>
                <a:fillRect/>
              </a:stretch>
            </p:blipFill>
            <p:spPr>
              <a:xfrm>
                <a:off x="7456931" y="4422647"/>
                <a:ext cx="76200" cy="250316"/>
              </a:xfrm>
              <a:prstGeom prst="rect">
                <a:avLst/>
              </a:prstGeom>
            </p:spPr>
          </p:pic>
          <p:sp>
            <p:nvSpPr>
              <p:cNvPr id="15" name="object 15"/>
              <p:cNvSpPr/>
              <p:nvPr/>
            </p:nvSpPr>
            <p:spPr>
              <a:xfrm>
                <a:off x="7491221" y="4422647"/>
                <a:ext cx="343535" cy="255904"/>
              </a:xfrm>
              <a:custGeom>
                <a:avLst/>
                <a:gdLst/>
                <a:ahLst/>
                <a:cxnLst/>
                <a:rect l="l" t="t" r="r" b="b"/>
                <a:pathLst>
                  <a:path w="343534" h="255904">
                    <a:moveTo>
                      <a:pt x="278435" y="40049"/>
                    </a:moveTo>
                    <a:lnTo>
                      <a:pt x="0" y="245109"/>
                    </a:lnTo>
                    <a:lnTo>
                      <a:pt x="7620" y="255396"/>
                    </a:lnTo>
                    <a:lnTo>
                      <a:pt x="285988" y="50296"/>
                    </a:lnTo>
                    <a:lnTo>
                      <a:pt x="278435" y="40049"/>
                    </a:lnTo>
                    <a:close/>
                  </a:path>
                  <a:path w="343534" h="255904">
                    <a:moveTo>
                      <a:pt x="326925" y="32512"/>
                    </a:moveTo>
                    <a:lnTo>
                      <a:pt x="288671" y="32512"/>
                    </a:lnTo>
                    <a:lnTo>
                      <a:pt x="296163" y="42799"/>
                    </a:lnTo>
                    <a:lnTo>
                      <a:pt x="285988" y="50296"/>
                    </a:lnTo>
                    <a:lnTo>
                      <a:pt x="304800" y="75818"/>
                    </a:lnTo>
                    <a:lnTo>
                      <a:pt x="326925" y="32512"/>
                    </a:lnTo>
                    <a:close/>
                  </a:path>
                  <a:path w="343534" h="255904">
                    <a:moveTo>
                      <a:pt x="288671" y="32512"/>
                    </a:moveTo>
                    <a:lnTo>
                      <a:pt x="278435" y="40049"/>
                    </a:lnTo>
                    <a:lnTo>
                      <a:pt x="285988" y="50296"/>
                    </a:lnTo>
                    <a:lnTo>
                      <a:pt x="296163" y="42799"/>
                    </a:lnTo>
                    <a:lnTo>
                      <a:pt x="288671" y="32512"/>
                    </a:lnTo>
                    <a:close/>
                  </a:path>
                  <a:path w="343534" h="255904">
                    <a:moveTo>
                      <a:pt x="343534" y="0"/>
                    </a:moveTo>
                    <a:lnTo>
                      <a:pt x="259587" y="14477"/>
                    </a:lnTo>
                    <a:lnTo>
                      <a:pt x="278435" y="40049"/>
                    </a:lnTo>
                    <a:lnTo>
                      <a:pt x="288671" y="32512"/>
                    </a:lnTo>
                    <a:lnTo>
                      <a:pt x="326925" y="32512"/>
                    </a:lnTo>
                    <a:lnTo>
                      <a:pt x="343534" y="0"/>
                    </a:lnTo>
                    <a:close/>
                  </a:path>
                </a:pathLst>
              </a:custGeom>
              <a:solidFill>
                <a:srgbClr val="000000"/>
              </a:solidFill>
            </p:spPr>
            <p:txBody>
              <a:bodyPr wrap="square" lIns="0" tIns="0" rIns="0" bIns="0" rtlCol="0"/>
              <a:lstStyle/>
              <a:p>
                <a:endParaRPr sz="1350"/>
              </a:p>
            </p:txBody>
          </p:sp>
        </p:grpSp>
        <p:sp>
          <p:nvSpPr>
            <p:cNvPr id="16" name="object 16"/>
            <p:cNvSpPr txBox="1"/>
            <p:nvPr/>
          </p:nvSpPr>
          <p:spPr>
            <a:xfrm>
              <a:off x="6966490" y="4473626"/>
              <a:ext cx="433864" cy="797654"/>
            </a:xfrm>
            <a:prstGeom prst="rect">
              <a:avLst/>
            </a:prstGeom>
          </p:spPr>
          <p:txBody>
            <a:bodyPr vert="horz" wrap="square" lIns="0" tIns="137160" rIns="0" bIns="0" rtlCol="0">
              <a:spAutoFit/>
            </a:bodyPr>
            <a:lstStyle/>
            <a:p>
              <a:pPr marL="50959">
                <a:spcBef>
                  <a:spcPts val="1080"/>
                </a:spcBef>
              </a:pPr>
              <a:r>
                <a:rPr sz="1725" spc="-8" dirty="0">
                  <a:latin typeface="Cambria Math"/>
                  <a:cs typeface="Cambria Math"/>
                </a:rPr>
                <a:t>𝑤</a:t>
              </a:r>
              <a:r>
                <a:rPr sz="1856" spc="-11" baseline="-15151" dirty="0">
                  <a:latin typeface="Cambria Math"/>
                  <a:cs typeface="Cambria Math"/>
                </a:rPr>
                <a:t>2</a:t>
              </a:r>
              <a:endParaRPr sz="1856" baseline="-15151">
                <a:latin typeface="Cambria Math"/>
                <a:cs typeface="Cambria Math"/>
              </a:endParaRPr>
            </a:p>
            <a:p>
              <a:pPr marL="28575">
                <a:spcBef>
                  <a:spcPts val="1009"/>
                </a:spcBef>
              </a:pPr>
              <a:r>
                <a:rPr sz="1725" i="1" dirty="0">
                  <a:latin typeface="Calibri"/>
                  <a:cs typeface="Calibri"/>
                </a:rPr>
                <a:t>chef</a:t>
              </a:r>
              <a:endParaRPr sz="1725">
                <a:latin typeface="Calibri"/>
                <a:cs typeface="Calibri"/>
              </a:endParaRPr>
            </a:p>
          </p:txBody>
        </p:sp>
        <p:sp>
          <p:nvSpPr>
            <p:cNvPr id="17" name="object 17"/>
            <p:cNvSpPr txBox="1"/>
            <p:nvPr/>
          </p:nvSpPr>
          <p:spPr>
            <a:xfrm>
              <a:off x="7054501" y="3850197"/>
              <a:ext cx="263366" cy="275075"/>
            </a:xfrm>
            <a:prstGeom prst="rect">
              <a:avLst/>
            </a:prstGeom>
          </p:spPr>
          <p:txBody>
            <a:bodyPr vert="horz" wrap="square" lIns="0" tIns="9525" rIns="0" bIns="0" rtlCol="0">
              <a:spAutoFit/>
            </a:bodyPr>
            <a:lstStyle/>
            <a:p>
              <a:pPr marL="28575">
                <a:spcBef>
                  <a:spcPts val="75"/>
                </a:spcBef>
              </a:pPr>
              <a:r>
                <a:rPr sz="1725" dirty="0">
                  <a:latin typeface="Cambria Math"/>
                  <a:cs typeface="Cambria Math"/>
                </a:rPr>
                <a:t>𝑞</a:t>
              </a:r>
              <a:r>
                <a:rPr sz="1856" baseline="-15151" dirty="0">
                  <a:latin typeface="Cambria Math"/>
                  <a:cs typeface="Cambria Math"/>
                </a:rPr>
                <a:t>2</a:t>
              </a:r>
              <a:endParaRPr sz="1856" baseline="-15151">
                <a:latin typeface="Cambria Math"/>
                <a:cs typeface="Cambria Math"/>
              </a:endParaRPr>
            </a:p>
          </p:txBody>
        </p:sp>
        <p:grpSp>
          <p:nvGrpSpPr>
            <p:cNvPr id="18" name="object 18"/>
            <p:cNvGrpSpPr/>
            <p:nvPr/>
          </p:nvGrpSpPr>
          <p:grpSpPr>
            <a:xfrm>
              <a:off x="8044815" y="4176522"/>
              <a:ext cx="474345" cy="410528"/>
              <a:chOff x="8694419" y="4425696"/>
              <a:chExt cx="632460" cy="547370"/>
            </a:xfrm>
          </p:grpSpPr>
          <p:sp>
            <p:nvSpPr>
              <p:cNvPr id="19" name="object 19"/>
              <p:cNvSpPr/>
              <p:nvPr/>
            </p:nvSpPr>
            <p:spPr>
              <a:xfrm>
                <a:off x="8884919" y="4677156"/>
                <a:ext cx="203200" cy="295910"/>
              </a:xfrm>
              <a:custGeom>
                <a:avLst/>
                <a:gdLst/>
                <a:ahLst/>
                <a:cxnLst/>
                <a:rect l="l" t="t" r="r" b="b"/>
                <a:pathLst>
                  <a:path w="203200" h="295910">
                    <a:moveTo>
                      <a:pt x="202692" y="0"/>
                    </a:moveTo>
                    <a:lnTo>
                      <a:pt x="0" y="0"/>
                    </a:lnTo>
                    <a:lnTo>
                      <a:pt x="0" y="295656"/>
                    </a:lnTo>
                    <a:lnTo>
                      <a:pt x="202692" y="295656"/>
                    </a:lnTo>
                    <a:lnTo>
                      <a:pt x="202692" y="0"/>
                    </a:lnTo>
                    <a:close/>
                  </a:path>
                </a:pathLst>
              </a:custGeom>
              <a:solidFill>
                <a:srgbClr val="929A90"/>
              </a:solidFill>
            </p:spPr>
            <p:txBody>
              <a:bodyPr wrap="square" lIns="0" tIns="0" rIns="0" bIns="0" rtlCol="0"/>
              <a:lstStyle/>
              <a:p>
                <a:endParaRPr sz="1350"/>
              </a:p>
            </p:txBody>
          </p:sp>
          <p:sp>
            <p:nvSpPr>
              <p:cNvPr id="20" name="object 20"/>
              <p:cNvSpPr/>
              <p:nvPr/>
            </p:nvSpPr>
            <p:spPr>
              <a:xfrm>
                <a:off x="8694419" y="4425696"/>
                <a:ext cx="297180" cy="255270"/>
              </a:xfrm>
              <a:custGeom>
                <a:avLst/>
                <a:gdLst/>
                <a:ahLst/>
                <a:cxnLst/>
                <a:rect l="l" t="t" r="r" b="b"/>
                <a:pathLst>
                  <a:path w="297179" h="255270">
                    <a:moveTo>
                      <a:pt x="62065" y="44674"/>
                    </a:moveTo>
                    <a:lnTo>
                      <a:pt x="53810" y="54326"/>
                    </a:lnTo>
                    <a:lnTo>
                      <a:pt x="288544" y="255142"/>
                    </a:lnTo>
                    <a:lnTo>
                      <a:pt x="296799" y="245490"/>
                    </a:lnTo>
                    <a:lnTo>
                      <a:pt x="62065" y="44674"/>
                    </a:lnTo>
                    <a:close/>
                  </a:path>
                  <a:path w="297179" h="255270">
                    <a:moveTo>
                      <a:pt x="0" y="0"/>
                    </a:moveTo>
                    <a:lnTo>
                      <a:pt x="33147" y="78485"/>
                    </a:lnTo>
                    <a:lnTo>
                      <a:pt x="53810" y="54326"/>
                    </a:lnTo>
                    <a:lnTo>
                      <a:pt x="44196" y="46100"/>
                    </a:lnTo>
                    <a:lnTo>
                      <a:pt x="52450" y="36448"/>
                    </a:lnTo>
                    <a:lnTo>
                      <a:pt x="69099" y="36448"/>
                    </a:lnTo>
                    <a:lnTo>
                      <a:pt x="82676" y="20573"/>
                    </a:lnTo>
                    <a:lnTo>
                      <a:pt x="0" y="0"/>
                    </a:lnTo>
                    <a:close/>
                  </a:path>
                  <a:path w="297179" h="255270">
                    <a:moveTo>
                      <a:pt x="52450" y="36448"/>
                    </a:moveTo>
                    <a:lnTo>
                      <a:pt x="44196" y="46100"/>
                    </a:lnTo>
                    <a:lnTo>
                      <a:pt x="53810" y="54326"/>
                    </a:lnTo>
                    <a:lnTo>
                      <a:pt x="62065" y="44674"/>
                    </a:lnTo>
                    <a:lnTo>
                      <a:pt x="52450" y="36448"/>
                    </a:lnTo>
                    <a:close/>
                  </a:path>
                  <a:path w="297179" h="255270">
                    <a:moveTo>
                      <a:pt x="69099" y="36448"/>
                    </a:moveTo>
                    <a:lnTo>
                      <a:pt x="52450" y="36448"/>
                    </a:lnTo>
                    <a:lnTo>
                      <a:pt x="62065" y="44674"/>
                    </a:lnTo>
                    <a:lnTo>
                      <a:pt x="69099" y="36448"/>
                    </a:lnTo>
                    <a:close/>
                  </a:path>
                </a:pathLst>
              </a:custGeom>
              <a:solidFill>
                <a:srgbClr val="000000"/>
              </a:solidFill>
            </p:spPr>
            <p:txBody>
              <a:bodyPr wrap="square" lIns="0" tIns="0" rIns="0" bIns="0" rtlCol="0"/>
              <a:lstStyle/>
              <a:p>
                <a:endParaRPr sz="1350"/>
              </a:p>
            </p:txBody>
          </p:sp>
          <p:pic>
            <p:nvPicPr>
              <p:cNvPr id="21" name="object 21"/>
              <p:cNvPicPr/>
              <p:nvPr/>
            </p:nvPicPr>
            <p:blipFill>
              <a:blip r:embed="rId2" cstate="print"/>
              <a:stretch>
                <a:fillRect/>
              </a:stretch>
            </p:blipFill>
            <p:spPr>
              <a:xfrm>
                <a:off x="8948927" y="4425696"/>
                <a:ext cx="76200" cy="250317"/>
              </a:xfrm>
              <a:prstGeom prst="rect">
                <a:avLst/>
              </a:prstGeom>
            </p:spPr>
          </p:pic>
          <p:sp>
            <p:nvSpPr>
              <p:cNvPr id="22" name="object 22"/>
              <p:cNvSpPr/>
              <p:nvPr/>
            </p:nvSpPr>
            <p:spPr>
              <a:xfrm>
                <a:off x="8983217" y="4425696"/>
                <a:ext cx="343535" cy="255904"/>
              </a:xfrm>
              <a:custGeom>
                <a:avLst/>
                <a:gdLst/>
                <a:ahLst/>
                <a:cxnLst/>
                <a:rect l="l" t="t" r="r" b="b"/>
                <a:pathLst>
                  <a:path w="343534" h="255904">
                    <a:moveTo>
                      <a:pt x="278435" y="40049"/>
                    </a:moveTo>
                    <a:lnTo>
                      <a:pt x="0" y="245109"/>
                    </a:lnTo>
                    <a:lnTo>
                      <a:pt x="7620" y="255396"/>
                    </a:lnTo>
                    <a:lnTo>
                      <a:pt x="285988" y="50296"/>
                    </a:lnTo>
                    <a:lnTo>
                      <a:pt x="278435" y="40049"/>
                    </a:lnTo>
                    <a:close/>
                  </a:path>
                  <a:path w="343534" h="255904">
                    <a:moveTo>
                      <a:pt x="326925" y="32511"/>
                    </a:moveTo>
                    <a:lnTo>
                      <a:pt x="288671" y="32511"/>
                    </a:lnTo>
                    <a:lnTo>
                      <a:pt x="296163" y="42798"/>
                    </a:lnTo>
                    <a:lnTo>
                      <a:pt x="285988" y="50296"/>
                    </a:lnTo>
                    <a:lnTo>
                      <a:pt x="304800" y="75818"/>
                    </a:lnTo>
                    <a:lnTo>
                      <a:pt x="326925" y="32511"/>
                    </a:lnTo>
                    <a:close/>
                  </a:path>
                  <a:path w="343534" h="255904">
                    <a:moveTo>
                      <a:pt x="288671" y="32511"/>
                    </a:moveTo>
                    <a:lnTo>
                      <a:pt x="278435" y="40049"/>
                    </a:lnTo>
                    <a:lnTo>
                      <a:pt x="285988" y="50296"/>
                    </a:lnTo>
                    <a:lnTo>
                      <a:pt x="296163" y="42798"/>
                    </a:lnTo>
                    <a:lnTo>
                      <a:pt x="288671" y="32511"/>
                    </a:lnTo>
                    <a:close/>
                  </a:path>
                  <a:path w="343534" h="255904">
                    <a:moveTo>
                      <a:pt x="343534" y="0"/>
                    </a:moveTo>
                    <a:lnTo>
                      <a:pt x="259587" y="14477"/>
                    </a:lnTo>
                    <a:lnTo>
                      <a:pt x="278435" y="40049"/>
                    </a:lnTo>
                    <a:lnTo>
                      <a:pt x="288671" y="32511"/>
                    </a:lnTo>
                    <a:lnTo>
                      <a:pt x="326925" y="32511"/>
                    </a:lnTo>
                    <a:lnTo>
                      <a:pt x="343534" y="0"/>
                    </a:lnTo>
                    <a:close/>
                  </a:path>
                </a:pathLst>
              </a:custGeom>
              <a:solidFill>
                <a:srgbClr val="000000"/>
              </a:solidFill>
            </p:spPr>
            <p:txBody>
              <a:bodyPr wrap="square" lIns="0" tIns="0" rIns="0" bIns="0" rtlCol="0"/>
              <a:lstStyle/>
              <a:p>
                <a:endParaRPr sz="1350"/>
              </a:p>
            </p:txBody>
          </p:sp>
        </p:grpSp>
        <p:sp>
          <p:nvSpPr>
            <p:cNvPr id="23" name="object 23"/>
            <p:cNvSpPr txBox="1"/>
            <p:nvPr/>
          </p:nvSpPr>
          <p:spPr>
            <a:xfrm>
              <a:off x="8085012" y="4476712"/>
              <a:ext cx="440055" cy="797654"/>
            </a:xfrm>
            <a:prstGeom prst="rect">
              <a:avLst/>
            </a:prstGeom>
          </p:spPr>
          <p:txBody>
            <a:bodyPr vert="horz" wrap="square" lIns="0" tIns="137160" rIns="0" bIns="0" rtlCol="0">
              <a:spAutoFit/>
            </a:bodyPr>
            <a:lstStyle/>
            <a:p>
              <a:pPr marL="50959">
                <a:spcBef>
                  <a:spcPts val="1080"/>
                </a:spcBef>
              </a:pPr>
              <a:r>
                <a:rPr sz="1725" spc="-8" dirty="0">
                  <a:latin typeface="Cambria Math"/>
                  <a:cs typeface="Cambria Math"/>
                </a:rPr>
                <a:t>𝑤</a:t>
              </a:r>
              <a:r>
                <a:rPr sz="1856" spc="-11" baseline="-15151" dirty="0">
                  <a:latin typeface="Cambria Math"/>
                  <a:cs typeface="Cambria Math"/>
                </a:rPr>
                <a:t>3</a:t>
              </a:r>
              <a:endParaRPr sz="1856" baseline="-15151">
                <a:latin typeface="Cambria Math"/>
                <a:cs typeface="Cambria Math"/>
              </a:endParaRPr>
            </a:p>
            <a:p>
              <a:pPr marL="28575">
                <a:spcBef>
                  <a:spcPts val="1009"/>
                </a:spcBef>
              </a:pPr>
              <a:r>
                <a:rPr sz="1725" i="1" dirty="0">
                  <a:latin typeface="Calibri"/>
                  <a:cs typeface="Calibri"/>
                </a:rPr>
                <a:t>who</a:t>
              </a:r>
              <a:endParaRPr sz="1725">
                <a:latin typeface="Calibri"/>
                <a:cs typeface="Calibri"/>
              </a:endParaRPr>
            </a:p>
          </p:txBody>
        </p:sp>
        <p:grpSp>
          <p:nvGrpSpPr>
            <p:cNvPr id="24" name="object 24"/>
            <p:cNvGrpSpPr/>
            <p:nvPr/>
          </p:nvGrpSpPr>
          <p:grpSpPr>
            <a:xfrm>
              <a:off x="9617583" y="4186809"/>
              <a:ext cx="474345" cy="409575"/>
              <a:chOff x="10791443" y="4439411"/>
              <a:chExt cx="632460" cy="546100"/>
            </a:xfrm>
          </p:grpSpPr>
          <p:sp>
            <p:nvSpPr>
              <p:cNvPr id="25" name="object 25"/>
              <p:cNvSpPr/>
              <p:nvPr/>
            </p:nvSpPr>
            <p:spPr>
              <a:xfrm>
                <a:off x="10981943" y="4689347"/>
                <a:ext cx="203200" cy="295910"/>
              </a:xfrm>
              <a:custGeom>
                <a:avLst/>
                <a:gdLst/>
                <a:ahLst/>
                <a:cxnLst/>
                <a:rect l="l" t="t" r="r" b="b"/>
                <a:pathLst>
                  <a:path w="203200" h="295910">
                    <a:moveTo>
                      <a:pt x="202692" y="0"/>
                    </a:moveTo>
                    <a:lnTo>
                      <a:pt x="0" y="0"/>
                    </a:lnTo>
                    <a:lnTo>
                      <a:pt x="0" y="295656"/>
                    </a:lnTo>
                    <a:lnTo>
                      <a:pt x="202692" y="295656"/>
                    </a:lnTo>
                    <a:lnTo>
                      <a:pt x="202692" y="0"/>
                    </a:lnTo>
                    <a:close/>
                  </a:path>
                </a:pathLst>
              </a:custGeom>
              <a:solidFill>
                <a:srgbClr val="929A90"/>
              </a:solidFill>
            </p:spPr>
            <p:txBody>
              <a:bodyPr wrap="square" lIns="0" tIns="0" rIns="0" bIns="0" rtlCol="0"/>
              <a:lstStyle/>
              <a:p>
                <a:endParaRPr sz="1350"/>
              </a:p>
            </p:txBody>
          </p:sp>
          <p:sp>
            <p:nvSpPr>
              <p:cNvPr id="26" name="object 26"/>
              <p:cNvSpPr/>
              <p:nvPr/>
            </p:nvSpPr>
            <p:spPr>
              <a:xfrm>
                <a:off x="10791443" y="4439411"/>
                <a:ext cx="297180" cy="255270"/>
              </a:xfrm>
              <a:custGeom>
                <a:avLst/>
                <a:gdLst/>
                <a:ahLst/>
                <a:cxnLst/>
                <a:rect l="l" t="t" r="r" b="b"/>
                <a:pathLst>
                  <a:path w="297179" h="255270">
                    <a:moveTo>
                      <a:pt x="62065" y="44674"/>
                    </a:moveTo>
                    <a:lnTo>
                      <a:pt x="53810" y="54326"/>
                    </a:lnTo>
                    <a:lnTo>
                      <a:pt x="288544" y="255143"/>
                    </a:lnTo>
                    <a:lnTo>
                      <a:pt x="296799" y="245490"/>
                    </a:lnTo>
                    <a:lnTo>
                      <a:pt x="62065" y="44674"/>
                    </a:lnTo>
                    <a:close/>
                  </a:path>
                  <a:path w="297179" h="255270">
                    <a:moveTo>
                      <a:pt x="0" y="0"/>
                    </a:moveTo>
                    <a:lnTo>
                      <a:pt x="33147" y="78486"/>
                    </a:lnTo>
                    <a:lnTo>
                      <a:pt x="53810" y="54326"/>
                    </a:lnTo>
                    <a:lnTo>
                      <a:pt x="44196" y="46100"/>
                    </a:lnTo>
                    <a:lnTo>
                      <a:pt x="52450" y="36449"/>
                    </a:lnTo>
                    <a:lnTo>
                      <a:pt x="69099" y="36449"/>
                    </a:lnTo>
                    <a:lnTo>
                      <a:pt x="82676" y="20574"/>
                    </a:lnTo>
                    <a:lnTo>
                      <a:pt x="0" y="0"/>
                    </a:lnTo>
                    <a:close/>
                  </a:path>
                  <a:path w="297179" h="255270">
                    <a:moveTo>
                      <a:pt x="52450" y="36449"/>
                    </a:moveTo>
                    <a:lnTo>
                      <a:pt x="44196" y="46100"/>
                    </a:lnTo>
                    <a:lnTo>
                      <a:pt x="53810" y="54326"/>
                    </a:lnTo>
                    <a:lnTo>
                      <a:pt x="62065" y="44674"/>
                    </a:lnTo>
                    <a:lnTo>
                      <a:pt x="52450" y="36449"/>
                    </a:lnTo>
                    <a:close/>
                  </a:path>
                  <a:path w="297179" h="255270">
                    <a:moveTo>
                      <a:pt x="69099" y="36449"/>
                    </a:moveTo>
                    <a:lnTo>
                      <a:pt x="52450" y="36449"/>
                    </a:lnTo>
                    <a:lnTo>
                      <a:pt x="62065" y="44674"/>
                    </a:lnTo>
                    <a:lnTo>
                      <a:pt x="69099" y="36449"/>
                    </a:lnTo>
                    <a:close/>
                  </a:path>
                </a:pathLst>
              </a:custGeom>
              <a:solidFill>
                <a:srgbClr val="000000"/>
              </a:solidFill>
            </p:spPr>
            <p:txBody>
              <a:bodyPr wrap="square" lIns="0" tIns="0" rIns="0" bIns="0" rtlCol="0"/>
              <a:lstStyle/>
              <a:p>
                <a:endParaRPr sz="1350"/>
              </a:p>
            </p:txBody>
          </p:sp>
          <p:pic>
            <p:nvPicPr>
              <p:cNvPr id="27" name="object 27"/>
              <p:cNvPicPr/>
              <p:nvPr/>
            </p:nvPicPr>
            <p:blipFill>
              <a:blip r:embed="rId2" cstate="print"/>
              <a:stretch>
                <a:fillRect/>
              </a:stretch>
            </p:blipFill>
            <p:spPr>
              <a:xfrm>
                <a:off x="11045951" y="4439411"/>
                <a:ext cx="76200" cy="250317"/>
              </a:xfrm>
              <a:prstGeom prst="rect">
                <a:avLst/>
              </a:prstGeom>
            </p:spPr>
          </p:pic>
          <p:sp>
            <p:nvSpPr>
              <p:cNvPr id="28" name="object 28"/>
              <p:cNvSpPr/>
              <p:nvPr/>
            </p:nvSpPr>
            <p:spPr>
              <a:xfrm>
                <a:off x="11080241" y="4439411"/>
                <a:ext cx="343535" cy="255904"/>
              </a:xfrm>
              <a:custGeom>
                <a:avLst/>
                <a:gdLst/>
                <a:ahLst/>
                <a:cxnLst/>
                <a:rect l="l" t="t" r="r" b="b"/>
                <a:pathLst>
                  <a:path w="343534" h="255904">
                    <a:moveTo>
                      <a:pt x="278435" y="40049"/>
                    </a:moveTo>
                    <a:lnTo>
                      <a:pt x="0" y="245110"/>
                    </a:lnTo>
                    <a:lnTo>
                      <a:pt x="7619" y="255396"/>
                    </a:lnTo>
                    <a:lnTo>
                      <a:pt x="285988" y="50296"/>
                    </a:lnTo>
                    <a:lnTo>
                      <a:pt x="278435" y="40049"/>
                    </a:lnTo>
                    <a:close/>
                  </a:path>
                  <a:path w="343534" h="255904">
                    <a:moveTo>
                      <a:pt x="326925" y="32512"/>
                    </a:moveTo>
                    <a:lnTo>
                      <a:pt x="288671" y="32512"/>
                    </a:lnTo>
                    <a:lnTo>
                      <a:pt x="296163" y="42799"/>
                    </a:lnTo>
                    <a:lnTo>
                      <a:pt x="285988" y="50296"/>
                    </a:lnTo>
                    <a:lnTo>
                      <a:pt x="304800" y="75818"/>
                    </a:lnTo>
                    <a:lnTo>
                      <a:pt x="326925" y="32512"/>
                    </a:lnTo>
                    <a:close/>
                  </a:path>
                  <a:path w="343534" h="255904">
                    <a:moveTo>
                      <a:pt x="288671" y="32512"/>
                    </a:moveTo>
                    <a:lnTo>
                      <a:pt x="278435" y="40049"/>
                    </a:lnTo>
                    <a:lnTo>
                      <a:pt x="285988" y="50296"/>
                    </a:lnTo>
                    <a:lnTo>
                      <a:pt x="296163" y="42799"/>
                    </a:lnTo>
                    <a:lnTo>
                      <a:pt x="288671" y="32512"/>
                    </a:lnTo>
                    <a:close/>
                  </a:path>
                  <a:path w="343534" h="255904">
                    <a:moveTo>
                      <a:pt x="343534" y="0"/>
                    </a:moveTo>
                    <a:lnTo>
                      <a:pt x="259587" y="14477"/>
                    </a:lnTo>
                    <a:lnTo>
                      <a:pt x="278435" y="40049"/>
                    </a:lnTo>
                    <a:lnTo>
                      <a:pt x="288671" y="32512"/>
                    </a:lnTo>
                    <a:lnTo>
                      <a:pt x="326925" y="32512"/>
                    </a:lnTo>
                    <a:lnTo>
                      <a:pt x="343534" y="0"/>
                    </a:lnTo>
                    <a:close/>
                  </a:path>
                </a:pathLst>
              </a:custGeom>
              <a:solidFill>
                <a:srgbClr val="000000"/>
              </a:solidFill>
            </p:spPr>
            <p:txBody>
              <a:bodyPr wrap="square" lIns="0" tIns="0" rIns="0" bIns="0" rtlCol="0"/>
              <a:lstStyle/>
              <a:p>
                <a:endParaRPr sz="1350"/>
              </a:p>
            </p:txBody>
          </p:sp>
        </p:grpSp>
        <p:sp>
          <p:nvSpPr>
            <p:cNvPr id="29" name="object 29"/>
            <p:cNvSpPr txBox="1"/>
            <p:nvPr/>
          </p:nvSpPr>
          <p:spPr>
            <a:xfrm>
              <a:off x="9613011" y="4486199"/>
              <a:ext cx="464344" cy="797654"/>
            </a:xfrm>
            <a:prstGeom prst="rect">
              <a:avLst/>
            </a:prstGeom>
          </p:spPr>
          <p:txBody>
            <a:bodyPr vert="horz" wrap="square" lIns="0" tIns="137160" rIns="0" bIns="0" rtlCol="0">
              <a:spAutoFit/>
            </a:bodyPr>
            <a:lstStyle/>
            <a:p>
              <a:pPr marL="86678">
                <a:spcBef>
                  <a:spcPts val="1080"/>
                </a:spcBef>
              </a:pPr>
              <a:r>
                <a:rPr sz="1725" spc="23" dirty="0">
                  <a:latin typeface="Cambria Math"/>
                  <a:cs typeface="Cambria Math"/>
                </a:rPr>
                <a:t>𝑤</a:t>
              </a:r>
              <a:r>
                <a:rPr sz="1856" spc="33" baseline="-15151" dirty="0">
                  <a:latin typeface="Cambria Math"/>
                  <a:cs typeface="Cambria Math"/>
                </a:rPr>
                <a:t>𝑇</a:t>
              </a:r>
              <a:endParaRPr sz="1856" baseline="-15151">
                <a:latin typeface="Cambria Math"/>
                <a:cs typeface="Cambria Math"/>
              </a:endParaRPr>
            </a:p>
            <a:p>
              <a:pPr marL="28575">
                <a:spcBef>
                  <a:spcPts val="1009"/>
                </a:spcBef>
              </a:pPr>
              <a:r>
                <a:rPr sz="1725" i="1" dirty="0">
                  <a:latin typeface="Calibri"/>
                  <a:cs typeface="Calibri"/>
                </a:rPr>
                <a:t>food</a:t>
              </a:r>
              <a:endParaRPr sz="1725">
                <a:latin typeface="Calibri"/>
                <a:cs typeface="Calibri"/>
              </a:endParaRPr>
            </a:p>
          </p:txBody>
        </p:sp>
        <p:sp>
          <p:nvSpPr>
            <p:cNvPr id="30" name="object 30"/>
            <p:cNvSpPr txBox="1"/>
            <p:nvPr/>
          </p:nvSpPr>
          <p:spPr>
            <a:xfrm>
              <a:off x="9405651" y="3873438"/>
              <a:ext cx="284798" cy="275075"/>
            </a:xfrm>
            <a:prstGeom prst="rect">
              <a:avLst/>
            </a:prstGeom>
          </p:spPr>
          <p:txBody>
            <a:bodyPr vert="horz" wrap="square" lIns="0" tIns="9525" rIns="0" bIns="0" rtlCol="0">
              <a:spAutoFit/>
            </a:bodyPr>
            <a:lstStyle/>
            <a:p>
              <a:pPr marL="28575">
                <a:spcBef>
                  <a:spcPts val="75"/>
                </a:spcBef>
              </a:pPr>
              <a:r>
                <a:rPr sz="1725" spc="49" dirty="0">
                  <a:latin typeface="Cambria Math"/>
                  <a:cs typeface="Cambria Math"/>
                </a:rPr>
                <a:t>𝑘</a:t>
              </a:r>
              <a:r>
                <a:rPr sz="1856" spc="73" baseline="-15151" dirty="0">
                  <a:latin typeface="Cambria Math"/>
                  <a:cs typeface="Cambria Math"/>
                </a:rPr>
                <a:t>𝑇</a:t>
              </a:r>
              <a:endParaRPr sz="1856" baseline="-15151">
                <a:latin typeface="Cambria Math"/>
                <a:cs typeface="Cambria Math"/>
              </a:endParaRPr>
            </a:p>
          </p:txBody>
        </p:sp>
        <p:sp>
          <p:nvSpPr>
            <p:cNvPr id="31" name="object 31"/>
            <p:cNvSpPr txBox="1"/>
            <p:nvPr/>
          </p:nvSpPr>
          <p:spPr>
            <a:xfrm>
              <a:off x="9736933" y="3862255"/>
              <a:ext cx="276701" cy="275556"/>
            </a:xfrm>
            <a:prstGeom prst="rect">
              <a:avLst/>
            </a:prstGeom>
          </p:spPr>
          <p:txBody>
            <a:bodyPr vert="horz" wrap="square" lIns="0" tIns="10001" rIns="0" bIns="0" rtlCol="0">
              <a:spAutoFit/>
            </a:bodyPr>
            <a:lstStyle/>
            <a:p>
              <a:pPr marL="28575">
                <a:spcBef>
                  <a:spcPts val="79"/>
                </a:spcBef>
              </a:pPr>
              <a:r>
                <a:rPr sz="1725" spc="26" dirty="0">
                  <a:latin typeface="Cambria Math"/>
                  <a:cs typeface="Cambria Math"/>
                </a:rPr>
                <a:t>𝑞</a:t>
              </a:r>
              <a:r>
                <a:rPr sz="1856" spc="39" baseline="-15151" dirty="0">
                  <a:latin typeface="Cambria Math"/>
                  <a:cs typeface="Cambria Math"/>
                </a:rPr>
                <a:t>𝑇</a:t>
              </a:r>
              <a:endParaRPr sz="1856" baseline="-15151">
                <a:latin typeface="Cambria Math"/>
                <a:cs typeface="Cambria Math"/>
              </a:endParaRPr>
            </a:p>
          </p:txBody>
        </p:sp>
        <p:sp>
          <p:nvSpPr>
            <p:cNvPr id="32" name="object 32"/>
            <p:cNvSpPr txBox="1"/>
            <p:nvPr/>
          </p:nvSpPr>
          <p:spPr>
            <a:xfrm>
              <a:off x="10049162" y="3872295"/>
              <a:ext cx="280035" cy="275075"/>
            </a:xfrm>
            <a:prstGeom prst="rect">
              <a:avLst/>
            </a:prstGeom>
          </p:spPr>
          <p:txBody>
            <a:bodyPr vert="horz" wrap="square" lIns="0" tIns="9525" rIns="0" bIns="0" rtlCol="0">
              <a:spAutoFit/>
            </a:bodyPr>
            <a:lstStyle/>
            <a:p>
              <a:pPr marL="28575">
                <a:spcBef>
                  <a:spcPts val="75"/>
                </a:spcBef>
              </a:pPr>
              <a:r>
                <a:rPr sz="1725" spc="38" dirty="0">
                  <a:latin typeface="Cambria Math"/>
                  <a:cs typeface="Cambria Math"/>
                </a:rPr>
                <a:t>𝑣</a:t>
              </a:r>
              <a:r>
                <a:rPr sz="1856" spc="56" baseline="-15151" dirty="0">
                  <a:latin typeface="Cambria Math"/>
                  <a:cs typeface="Cambria Math"/>
                </a:rPr>
                <a:t>𝑇</a:t>
              </a:r>
              <a:endParaRPr sz="1856" baseline="-15151">
                <a:latin typeface="Cambria Math"/>
                <a:cs typeface="Cambria Math"/>
              </a:endParaRPr>
            </a:p>
          </p:txBody>
        </p:sp>
        <p:sp>
          <p:nvSpPr>
            <p:cNvPr id="33" name="object 33"/>
            <p:cNvSpPr txBox="1"/>
            <p:nvPr/>
          </p:nvSpPr>
          <p:spPr>
            <a:xfrm>
              <a:off x="8947880" y="4064605"/>
              <a:ext cx="348138" cy="586699"/>
            </a:xfrm>
            <a:prstGeom prst="rect">
              <a:avLst/>
            </a:prstGeom>
          </p:spPr>
          <p:txBody>
            <a:bodyPr vert="horz" wrap="square" lIns="0" tIns="9525" rIns="0" bIns="0" rtlCol="0">
              <a:spAutoFit/>
            </a:bodyPr>
            <a:lstStyle/>
            <a:p>
              <a:pPr marL="9525">
                <a:spcBef>
                  <a:spcPts val="75"/>
                </a:spcBef>
              </a:pPr>
              <a:r>
                <a:rPr sz="3750" i="1" dirty="0">
                  <a:latin typeface="Calibri"/>
                  <a:cs typeface="Calibri"/>
                </a:rPr>
                <a:t>…</a:t>
              </a:r>
              <a:endParaRPr sz="3750">
                <a:latin typeface="Calibri"/>
                <a:cs typeface="Calibri"/>
              </a:endParaRPr>
            </a:p>
          </p:txBody>
        </p:sp>
        <p:grpSp>
          <p:nvGrpSpPr>
            <p:cNvPr id="34" name="object 34"/>
            <p:cNvGrpSpPr/>
            <p:nvPr/>
          </p:nvGrpSpPr>
          <p:grpSpPr>
            <a:xfrm>
              <a:off x="5637659" y="2860929"/>
              <a:ext cx="4722971" cy="970598"/>
              <a:chOff x="5484876" y="2671572"/>
              <a:chExt cx="6297295" cy="1294130"/>
            </a:xfrm>
          </p:grpSpPr>
          <p:sp>
            <p:nvSpPr>
              <p:cNvPr id="35" name="object 35"/>
              <p:cNvSpPr/>
              <p:nvPr/>
            </p:nvSpPr>
            <p:spPr>
              <a:xfrm>
                <a:off x="5984748" y="2921508"/>
                <a:ext cx="203200" cy="297180"/>
              </a:xfrm>
              <a:custGeom>
                <a:avLst/>
                <a:gdLst/>
                <a:ahLst/>
                <a:cxnLst/>
                <a:rect l="l" t="t" r="r" b="b"/>
                <a:pathLst>
                  <a:path w="203200" h="297180">
                    <a:moveTo>
                      <a:pt x="202691" y="0"/>
                    </a:moveTo>
                    <a:lnTo>
                      <a:pt x="0" y="0"/>
                    </a:lnTo>
                    <a:lnTo>
                      <a:pt x="0" y="297179"/>
                    </a:lnTo>
                    <a:lnTo>
                      <a:pt x="202691" y="297179"/>
                    </a:lnTo>
                    <a:lnTo>
                      <a:pt x="202691" y="0"/>
                    </a:lnTo>
                    <a:close/>
                  </a:path>
                </a:pathLst>
              </a:custGeom>
              <a:solidFill>
                <a:srgbClr val="929A90"/>
              </a:solidFill>
            </p:spPr>
            <p:txBody>
              <a:bodyPr wrap="square" lIns="0" tIns="0" rIns="0" bIns="0" rtlCol="0"/>
              <a:lstStyle/>
              <a:p>
                <a:endParaRPr sz="1350"/>
              </a:p>
            </p:txBody>
          </p:sp>
          <p:sp>
            <p:nvSpPr>
              <p:cNvPr id="36" name="object 36"/>
              <p:cNvSpPr/>
              <p:nvPr/>
            </p:nvSpPr>
            <p:spPr>
              <a:xfrm>
                <a:off x="5794248" y="2671572"/>
                <a:ext cx="297180" cy="255270"/>
              </a:xfrm>
              <a:custGeom>
                <a:avLst/>
                <a:gdLst/>
                <a:ahLst/>
                <a:cxnLst/>
                <a:rect l="l" t="t" r="r" b="b"/>
                <a:pathLst>
                  <a:path w="297179" h="255269">
                    <a:moveTo>
                      <a:pt x="62065" y="44674"/>
                    </a:moveTo>
                    <a:lnTo>
                      <a:pt x="53810" y="54326"/>
                    </a:lnTo>
                    <a:lnTo>
                      <a:pt x="288543" y="255142"/>
                    </a:lnTo>
                    <a:lnTo>
                      <a:pt x="296799" y="245490"/>
                    </a:lnTo>
                    <a:lnTo>
                      <a:pt x="62065" y="44674"/>
                    </a:lnTo>
                    <a:close/>
                  </a:path>
                  <a:path w="297179" h="255269">
                    <a:moveTo>
                      <a:pt x="0" y="0"/>
                    </a:moveTo>
                    <a:lnTo>
                      <a:pt x="33147" y="78486"/>
                    </a:lnTo>
                    <a:lnTo>
                      <a:pt x="53810" y="54326"/>
                    </a:lnTo>
                    <a:lnTo>
                      <a:pt x="44196" y="46100"/>
                    </a:lnTo>
                    <a:lnTo>
                      <a:pt x="52450" y="36449"/>
                    </a:lnTo>
                    <a:lnTo>
                      <a:pt x="69099" y="36449"/>
                    </a:lnTo>
                    <a:lnTo>
                      <a:pt x="82676" y="20574"/>
                    </a:lnTo>
                    <a:lnTo>
                      <a:pt x="0" y="0"/>
                    </a:lnTo>
                    <a:close/>
                  </a:path>
                  <a:path w="297179" h="255269">
                    <a:moveTo>
                      <a:pt x="52450" y="36449"/>
                    </a:moveTo>
                    <a:lnTo>
                      <a:pt x="44196" y="46100"/>
                    </a:lnTo>
                    <a:lnTo>
                      <a:pt x="53810" y="54326"/>
                    </a:lnTo>
                    <a:lnTo>
                      <a:pt x="62065" y="44674"/>
                    </a:lnTo>
                    <a:lnTo>
                      <a:pt x="52450" y="36449"/>
                    </a:lnTo>
                    <a:close/>
                  </a:path>
                  <a:path w="297179" h="255269">
                    <a:moveTo>
                      <a:pt x="69099" y="36449"/>
                    </a:moveTo>
                    <a:lnTo>
                      <a:pt x="52450" y="36449"/>
                    </a:lnTo>
                    <a:lnTo>
                      <a:pt x="62065" y="44674"/>
                    </a:lnTo>
                    <a:lnTo>
                      <a:pt x="69099" y="36449"/>
                    </a:lnTo>
                    <a:close/>
                  </a:path>
                </a:pathLst>
              </a:custGeom>
              <a:solidFill>
                <a:srgbClr val="000000"/>
              </a:solidFill>
            </p:spPr>
            <p:txBody>
              <a:bodyPr wrap="square" lIns="0" tIns="0" rIns="0" bIns="0" rtlCol="0"/>
              <a:lstStyle/>
              <a:p>
                <a:endParaRPr sz="1350"/>
              </a:p>
            </p:txBody>
          </p:sp>
          <p:pic>
            <p:nvPicPr>
              <p:cNvPr id="37" name="object 37"/>
              <p:cNvPicPr/>
              <p:nvPr/>
            </p:nvPicPr>
            <p:blipFill>
              <a:blip r:embed="rId2" cstate="print"/>
              <a:stretch>
                <a:fillRect/>
              </a:stretch>
            </p:blipFill>
            <p:spPr>
              <a:xfrm>
                <a:off x="6048756" y="2671572"/>
                <a:ext cx="76200" cy="250316"/>
              </a:xfrm>
              <a:prstGeom prst="rect">
                <a:avLst/>
              </a:prstGeom>
            </p:spPr>
          </p:pic>
          <p:sp>
            <p:nvSpPr>
              <p:cNvPr id="38" name="object 38"/>
              <p:cNvSpPr/>
              <p:nvPr/>
            </p:nvSpPr>
            <p:spPr>
              <a:xfrm>
                <a:off x="6083046" y="2671572"/>
                <a:ext cx="343535" cy="255904"/>
              </a:xfrm>
              <a:custGeom>
                <a:avLst/>
                <a:gdLst/>
                <a:ahLst/>
                <a:cxnLst/>
                <a:rect l="l" t="t" r="r" b="b"/>
                <a:pathLst>
                  <a:path w="343535" h="255905">
                    <a:moveTo>
                      <a:pt x="278435" y="40049"/>
                    </a:moveTo>
                    <a:lnTo>
                      <a:pt x="0" y="245110"/>
                    </a:lnTo>
                    <a:lnTo>
                      <a:pt x="7619" y="255397"/>
                    </a:lnTo>
                    <a:lnTo>
                      <a:pt x="285988" y="50296"/>
                    </a:lnTo>
                    <a:lnTo>
                      <a:pt x="278435" y="40049"/>
                    </a:lnTo>
                    <a:close/>
                  </a:path>
                  <a:path w="343535" h="255905">
                    <a:moveTo>
                      <a:pt x="326925" y="32512"/>
                    </a:moveTo>
                    <a:lnTo>
                      <a:pt x="288670" y="32512"/>
                    </a:lnTo>
                    <a:lnTo>
                      <a:pt x="296163" y="42799"/>
                    </a:lnTo>
                    <a:lnTo>
                      <a:pt x="285988" y="50296"/>
                    </a:lnTo>
                    <a:lnTo>
                      <a:pt x="304800" y="75818"/>
                    </a:lnTo>
                    <a:lnTo>
                      <a:pt x="326925" y="32512"/>
                    </a:lnTo>
                    <a:close/>
                  </a:path>
                  <a:path w="343535" h="255905">
                    <a:moveTo>
                      <a:pt x="288670" y="32512"/>
                    </a:moveTo>
                    <a:lnTo>
                      <a:pt x="278435" y="40049"/>
                    </a:lnTo>
                    <a:lnTo>
                      <a:pt x="285988" y="50296"/>
                    </a:lnTo>
                    <a:lnTo>
                      <a:pt x="296163" y="42799"/>
                    </a:lnTo>
                    <a:lnTo>
                      <a:pt x="288670" y="32512"/>
                    </a:lnTo>
                    <a:close/>
                  </a:path>
                  <a:path w="343535" h="255905">
                    <a:moveTo>
                      <a:pt x="343534" y="0"/>
                    </a:moveTo>
                    <a:lnTo>
                      <a:pt x="259587" y="14477"/>
                    </a:lnTo>
                    <a:lnTo>
                      <a:pt x="278435" y="40049"/>
                    </a:lnTo>
                    <a:lnTo>
                      <a:pt x="288670" y="32512"/>
                    </a:lnTo>
                    <a:lnTo>
                      <a:pt x="326925" y="32512"/>
                    </a:lnTo>
                    <a:lnTo>
                      <a:pt x="343534" y="0"/>
                    </a:lnTo>
                    <a:close/>
                  </a:path>
                </a:pathLst>
              </a:custGeom>
              <a:solidFill>
                <a:srgbClr val="000000"/>
              </a:solidFill>
            </p:spPr>
            <p:txBody>
              <a:bodyPr wrap="square" lIns="0" tIns="0" rIns="0" bIns="0" rtlCol="0"/>
              <a:lstStyle/>
              <a:p>
                <a:endParaRPr sz="1350"/>
              </a:p>
            </p:txBody>
          </p:sp>
          <p:sp>
            <p:nvSpPr>
              <p:cNvPr id="39" name="object 39"/>
              <p:cNvSpPr/>
              <p:nvPr/>
            </p:nvSpPr>
            <p:spPr>
              <a:xfrm>
                <a:off x="5484876" y="3345180"/>
                <a:ext cx="6297295" cy="620395"/>
              </a:xfrm>
              <a:custGeom>
                <a:avLst/>
                <a:gdLst/>
                <a:ahLst/>
                <a:cxnLst/>
                <a:rect l="l" t="t" r="r" b="b"/>
                <a:pathLst>
                  <a:path w="6297295" h="620395">
                    <a:moveTo>
                      <a:pt x="6193790" y="0"/>
                    </a:moveTo>
                    <a:lnTo>
                      <a:pt x="103377" y="0"/>
                    </a:lnTo>
                    <a:lnTo>
                      <a:pt x="63115" y="8116"/>
                    </a:lnTo>
                    <a:lnTo>
                      <a:pt x="30257" y="30257"/>
                    </a:lnTo>
                    <a:lnTo>
                      <a:pt x="8116" y="63115"/>
                    </a:lnTo>
                    <a:lnTo>
                      <a:pt x="0" y="103378"/>
                    </a:lnTo>
                    <a:lnTo>
                      <a:pt x="0" y="516890"/>
                    </a:lnTo>
                    <a:lnTo>
                      <a:pt x="8116" y="557152"/>
                    </a:lnTo>
                    <a:lnTo>
                      <a:pt x="30257" y="590010"/>
                    </a:lnTo>
                    <a:lnTo>
                      <a:pt x="63115" y="612151"/>
                    </a:lnTo>
                    <a:lnTo>
                      <a:pt x="103377" y="620268"/>
                    </a:lnTo>
                    <a:lnTo>
                      <a:pt x="6193790" y="620268"/>
                    </a:lnTo>
                    <a:lnTo>
                      <a:pt x="6234052" y="612151"/>
                    </a:lnTo>
                    <a:lnTo>
                      <a:pt x="6266910" y="590010"/>
                    </a:lnTo>
                    <a:lnTo>
                      <a:pt x="6289051" y="557152"/>
                    </a:lnTo>
                    <a:lnTo>
                      <a:pt x="6297168" y="516890"/>
                    </a:lnTo>
                    <a:lnTo>
                      <a:pt x="6297168" y="103378"/>
                    </a:lnTo>
                    <a:lnTo>
                      <a:pt x="6289051" y="63115"/>
                    </a:lnTo>
                    <a:lnTo>
                      <a:pt x="6266910" y="30257"/>
                    </a:lnTo>
                    <a:lnTo>
                      <a:pt x="6234052" y="8116"/>
                    </a:lnTo>
                    <a:lnTo>
                      <a:pt x="6193790" y="0"/>
                    </a:lnTo>
                    <a:close/>
                  </a:path>
                </a:pathLst>
              </a:custGeom>
              <a:solidFill>
                <a:srgbClr val="C0EFE9"/>
              </a:solidFill>
            </p:spPr>
            <p:txBody>
              <a:bodyPr wrap="square" lIns="0" tIns="0" rIns="0" bIns="0" rtlCol="0"/>
              <a:lstStyle/>
              <a:p>
                <a:endParaRPr sz="1350"/>
              </a:p>
            </p:txBody>
          </p:sp>
          <p:sp>
            <p:nvSpPr>
              <p:cNvPr id="40" name="object 40"/>
              <p:cNvSpPr/>
              <p:nvPr/>
            </p:nvSpPr>
            <p:spPr>
              <a:xfrm>
                <a:off x="7394448" y="2951988"/>
                <a:ext cx="201295" cy="297180"/>
              </a:xfrm>
              <a:custGeom>
                <a:avLst/>
                <a:gdLst/>
                <a:ahLst/>
                <a:cxnLst/>
                <a:rect l="l" t="t" r="r" b="b"/>
                <a:pathLst>
                  <a:path w="201295" h="297180">
                    <a:moveTo>
                      <a:pt x="201168" y="0"/>
                    </a:moveTo>
                    <a:lnTo>
                      <a:pt x="0" y="0"/>
                    </a:lnTo>
                    <a:lnTo>
                      <a:pt x="0" y="297179"/>
                    </a:lnTo>
                    <a:lnTo>
                      <a:pt x="201168" y="297179"/>
                    </a:lnTo>
                    <a:lnTo>
                      <a:pt x="201168" y="0"/>
                    </a:lnTo>
                    <a:close/>
                  </a:path>
                </a:pathLst>
              </a:custGeom>
              <a:solidFill>
                <a:srgbClr val="929A90"/>
              </a:solidFill>
            </p:spPr>
            <p:txBody>
              <a:bodyPr wrap="square" lIns="0" tIns="0" rIns="0" bIns="0" rtlCol="0"/>
              <a:lstStyle/>
              <a:p>
                <a:endParaRPr sz="1350"/>
              </a:p>
            </p:txBody>
          </p:sp>
          <p:sp>
            <p:nvSpPr>
              <p:cNvPr id="41" name="object 41"/>
              <p:cNvSpPr/>
              <p:nvPr/>
            </p:nvSpPr>
            <p:spPr>
              <a:xfrm>
                <a:off x="7202424" y="2702052"/>
                <a:ext cx="297180" cy="255270"/>
              </a:xfrm>
              <a:custGeom>
                <a:avLst/>
                <a:gdLst/>
                <a:ahLst/>
                <a:cxnLst/>
                <a:rect l="l" t="t" r="r" b="b"/>
                <a:pathLst>
                  <a:path w="297179" h="255269">
                    <a:moveTo>
                      <a:pt x="62013" y="44734"/>
                    </a:moveTo>
                    <a:lnTo>
                      <a:pt x="53810" y="54326"/>
                    </a:lnTo>
                    <a:lnTo>
                      <a:pt x="288544" y="255143"/>
                    </a:lnTo>
                    <a:lnTo>
                      <a:pt x="296799" y="245490"/>
                    </a:lnTo>
                    <a:lnTo>
                      <a:pt x="62013" y="44734"/>
                    </a:lnTo>
                    <a:close/>
                  </a:path>
                  <a:path w="297179" h="255269">
                    <a:moveTo>
                      <a:pt x="0" y="0"/>
                    </a:moveTo>
                    <a:lnTo>
                      <a:pt x="33147" y="78486"/>
                    </a:lnTo>
                    <a:lnTo>
                      <a:pt x="53810" y="54326"/>
                    </a:lnTo>
                    <a:lnTo>
                      <a:pt x="44196" y="46100"/>
                    </a:lnTo>
                    <a:lnTo>
                      <a:pt x="52324" y="36449"/>
                    </a:lnTo>
                    <a:lnTo>
                      <a:pt x="69099" y="36449"/>
                    </a:lnTo>
                    <a:lnTo>
                      <a:pt x="82676" y="20574"/>
                    </a:lnTo>
                    <a:lnTo>
                      <a:pt x="0" y="0"/>
                    </a:lnTo>
                    <a:close/>
                  </a:path>
                  <a:path w="297179" h="255269">
                    <a:moveTo>
                      <a:pt x="52324" y="36449"/>
                    </a:moveTo>
                    <a:lnTo>
                      <a:pt x="44196" y="46100"/>
                    </a:lnTo>
                    <a:lnTo>
                      <a:pt x="53810" y="54326"/>
                    </a:lnTo>
                    <a:lnTo>
                      <a:pt x="62013" y="44734"/>
                    </a:lnTo>
                    <a:lnTo>
                      <a:pt x="52324" y="36449"/>
                    </a:lnTo>
                    <a:close/>
                  </a:path>
                  <a:path w="297179" h="255269">
                    <a:moveTo>
                      <a:pt x="69099" y="36449"/>
                    </a:moveTo>
                    <a:lnTo>
                      <a:pt x="52324" y="36449"/>
                    </a:lnTo>
                    <a:lnTo>
                      <a:pt x="62013" y="44734"/>
                    </a:lnTo>
                    <a:lnTo>
                      <a:pt x="69099" y="36449"/>
                    </a:lnTo>
                    <a:close/>
                  </a:path>
                </a:pathLst>
              </a:custGeom>
              <a:solidFill>
                <a:srgbClr val="000000"/>
              </a:solidFill>
            </p:spPr>
            <p:txBody>
              <a:bodyPr wrap="square" lIns="0" tIns="0" rIns="0" bIns="0" rtlCol="0"/>
              <a:lstStyle/>
              <a:p>
                <a:endParaRPr sz="1350"/>
              </a:p>
            </p:txBody>
          </p:sp>
          <p:pic>
            <p:nvPicPr>
              <p:cNvPr id="42" name="object 42"/>
              <p:cNvPicPr/>
              <p:nvPr/>
            </p:nvPicPr>
            <p:blipFill>
              <a:blip r:embed="rId2" cstate="print"/>
              <a:stretch>
                <a:fillRect/>
              </a:stretch>
            </p:blipFill>
            <p:spPr>
              <a:xfrm>
                <a:off x="7456932" y="2702052"/>
                <a:ext cx="76200" cy="250317"/>
              </a:xfrm>
              <a:prstGeom prst="rect">
                <a:avLst/>
              </a:prstGeom>
            </p:spPr>
          </p:pic>
          <p:sp>
            <p:nvSpPr>
              <p:cNvPr id="43" name="object 43"/>
              <p:cNvSpPr/>
              <p:nvPr/>
            </p:nvSpPr>
            <p:spPr>
              <a:xfrm>
                <a:off x="7491222" y="2702052"/>
                <a:ext cx="343535" cy="255904"/>
              </a:xfrm>
              <a:custGeom>
                <a:avLst/>
                <a:gdLst/>
                <a:ahLst/>
                <a:cxnLst/>
                <a:rect l="l" t="t" r="r" b="b"/>
                <a:pathLst>
                  <a:path w="343534" h="255905">
                    <a:moveTo>
                      <a:pt x="278435" y="40049"/>
                    </a:moveTo>
                    <a:lnTo>
                      <a:pt x="0" y="245110"/>
                    </a:lnTo>
                    <a:lnTo>
                      <a:pt x="7620" y="255397"/>
                    </a:lnTo>
                    <a:lnTo>
                      <a:pt x="285988" y="50296"/>
                    </a:lnTo>
                    <a:lnTo>
                      <a:pt x="278435" y="40049"/>
                    </a:lnTo>
                    <a:close/>
                  </a:path>
                  <a:path w="343534" h="255905">
                    <a:moveTo>
                      <a:pt x="326925" y="32512"/>
                    </a:moveTo>
                    <a:lnTo>
                      <a:pt x="288671" y="32512"/>
                    </a:lnTo>
                    <a:lnTo>
                      <a:pt x="296163" y="42799"/>
                    </a:lnTo>
                    <a:lnTo>
                      <a:pt x="285988" y="50296"/>
                    </a:lnTo>
                    <a:lnTo>
                      <a:pt x="304800" y="75819"/>
                    </a:lnTo>
                    <a:lnTo>
                      <a:pt x="326925" y="32512"/>
                    </a:lnTo>
                    <a:close/>
                  </a:path>
                  <a:path w="343534" h="255905">
                    <a:moveTo>
                      <a:pt x="288671" y="32512"/>
                    </a:moveTo>
                    <a:lnTo>
                      <a:pt x="278435" y="40049"/>
                    </a:lnTo>
                    <a:lnTo>
                      <a:pt x="285988" y="50296"/>
                    </a:lnTo>
                    <a:lnTo>
                      <a:pt x="296163" y="42799"/>
                    </a:lnTo>
                    <a:lnTo>
                      <a:pt x="288671" y="32512"/>
                    </a:lnTo>
                    <a:close/>
                  </a:path>
                  <a:path w="343534" h="255905">
                    <a:moveTo>
                      <a:pt x="343534" y="0"/>
                    </a:moveTo>
                    <a:lnTo>
                      <a:pt x="259587" y="14477"/>
                    </a:lnTo>
                    <a:lnTo>
                      <a:pt x="278435" y="40049"/>
                    </a:lnTo>
                    <a:lnTo>
                      <a:pt x="288671" y="32512"/>
                    </a:lnTo>
                    <a:lnTo>
                      <a:pt x="326925" y="32512"/>
                    </a:lnTo>
                    <a:lnTo>
                      <a:pt x="343534" y="0"/>
                    </a:lnTo>
                    <a:close/>
                  </a:path>
                </a:pathLst>
              </a:custGeom>
              <a:solidFill>
                <a:srgbClr val="000000"/>
              </a:solidFill>
            </p:spPr>
            <p:txBody>
              <a:bodyPr wrap="square" lIns="0" tIns="0" rIns="0" bIns="0" rtlCol="0"/>
              <a:lstStyle/>
              <a:p>
                <a:endParaRPr sz="1350"/>
              </a:p>
            </p:txBody>
          </p:sp>
          <p:sp>
            <p:nvSpPr>
              <p:cNvPr id="44" name="object 44"/>
              <p:cNvSpPr/>
              <p:nvPr/>
            </p:nvSpPr>
            <p:spPr>
              <a:xfrm>
                <a:off x="8884920" y="2956560"/>
                <a:ext cx="203200" cy="295910"/>
              </a:xfrm>
              <a:custGeom>
                <a:avLst/>
                <a:gdLst/>
                <a:ahLst/>
                <a:cxnLst/>
                <a:rect l="l" t="t" r="r" b="b"/>
                <a:pathLst>
                  <a:path w="203200" h="295910">
                    <a:moveTo>
                      <a:pt x="202692" y="0"/>
                    </a:moveTo>
                    <a:lnTo>
                      <a:pt x="0" y="0"/>
                    </a:lnTo>
                    <a:lnTo>
                      <a:pt x="0" y="295656"/>
                    </a:lnTo>
                    <a:lnTo>
                      <a:pt x="202692" y="295656"/>
                    </a:lnTo>
                    <a:lnTo>
                      <a:pt x="202692" y="0"/>
                    </a:lnTo>
                    <a:close/>
                  </a:path>
                </a:pathLst>
              </a:custGeom>
              <a:solidFill>
                <a:srgbClr val="929A90"/>
              </a:solidFill>
            </p:spPr>
            <p:txBody>
              <a:bodyPr wrap="square" lIns="0" tIns="0" rIns="0" bIns="0" rtlCol="0"/>
              <a:lstStyle/>
              <a:p>
                <a:endParaRPr sz="1350"/>
              </a:p>
            </p:txBody>
          </p:sp>
          <p:sp>
            <p:nvSpPr>
              <p:cNvPr id="45" name="object 45"/>
              <p:cNvSpPr/>
              <p:nvPr/>
            </p:nvSpPr>
            <p:spPr>
              <a:xfrm>
                <a:off x="8694420" y="2705100"/>
                <a:ext cx="297180" cy="255270"/>
              </a:xfrm>
              <a:custGeom>
                <a:avLst/>
                <a:gdLst/>
                <a:ahLst/>
                <a:cxnLst/>
                <a:rect l="l" t="t" r="r" b="b"/>
                <a:pathLst>
                  <a:path w="297179" h="255269">
                    <a:moveTo>
                      <a:pt x="62065" y="44674"/>
                    </a:moveTo>
                    <a:lnTo>
                      <a:pt x="53810" y="54326"/>
                    </a:lnTo>
                    <a:lnTo>
                      <a:pt x="288544" y="255142"/>
                    </a:lnTo>
                    <a:lnTo>
                      <a:pt x="296799" y="245490"/>
                    </a:lnTo>
                    <a:lnTo>
                      <a:pt x="62065" y="44674"/>
                    </a:lnTo>
                    <a:close/>
                  </a:path>
                  <a:path w="297179" h="255269">
                    <a:moveTo>
                      <a:pt x="0" y="0"/>
                    </a:moveTo>
                    <a:lnTo>
                      <a:pt x="33147" y="78486"/>
                    </a:lnTo>
                    <a:lnTo>
                      <a:pt x="53810" y="54326"/>
                    </a:lnTo>
                    <a:lnTo>
                      <a:pt x="44196" y="46100"/>
                    </a:lnTo>
                    <a:lnTo>
                      <a:pt x="52450" y="36449"/>
                    </a:lnTo>
                    <a:lnTo>
                      <a:pt x="69099" y="36449"/>
                    </a:lnTo>
                    <a:lnTo>
                      <a:pt x="82676" y="20574"/>
                    </a:lnTo>
                    <a:lnTo>
                      <a:pt x="0" y="0"/>
                    </a:lnTo>
                    <a:close/>
                  </a:path>
                  <a:path w="297179" h="255269">
                    <a:moveTo>
                      <a:pt x="52450" y="36449"/>
                    </a:moveTo>
                    <a:lnTo>
                      <a:pt x="44196" y="46100"/>
                    </a:lnTo>
                    <a:lnTo>
                      <a:pt x="53810" y="54326"/>
                    </a:lnTo>
                    <a:lnTo>
                      <a:pt x="62065" y="44674"/>
                    </a:lnTo>
                    <a:lnTo>
                      <a:pt x="52450" y="36449"/>
                    </a:lnTo>
                    <a:close/>
                  </a:path>
                  <a:path w="297179" h="255269">
                    <a:moveTo>
                      <a:pt x="69099" y="36449"/>
                    </a:moveTo>
                    <a:lnTo>
                      <a:pt x="52450" y="36449"/>
                    </a:lnTo>
                    <a:lnTo>
                      <a:pt x="62065" y="44674"/>
                    </a:lnTo>
                    <a:lnTo>
                      <a:pt x="69099" y="36449"/>
                    </a:lnTo>
                    <a:close/>
                  </a:path>
                </a:pathLst>
              </a:custGeom>
              <a:solidFill>
                <a:srgbClr val="000000"/>
              </a:solidFill>
            </p:spPr>
            <p:txBody>
              <a:bodyPr wrap="square" lIns="0" tIns="0" rIns="0" bIns="0" rtlCol="0"/>
              <a:lstStyle/>
              <a:p>
                <a:endParaRPr sz="1350"/>
              </a:p>
            </p:txBody>
          </p:sp>
          <p:pic>
            <p:nvPicPr>
              <p:cNvPr id="46" name="object 46"/>
              <p:cNvPicPr/>
              <p:nvPr/>
            </p:nvPicPr>
            <p:blipFill>
              <a:blip r:embed="rId2" cstate="print"/>
              <a:stretch>
                <a:fillRect/>
              </a:stretch>
            </p:blipFill>
            <p:spPr>
              <a:xfrm>
                <a:off x="8948928" y="2705100"/>
                <a:ext cx="76200" cy="250316"/>
              </a:xfrm>
              <a:prstGeom prst="rect">
                <a:avLst/>
              </a:prstGeom>
            </p:spPr>
          </p:pic>
          <p:sp>
            <p:nvSpPr>
              <p:cNvPr id="47" name="object 47"/>
              <p:cNvSpPr/>
              <p:nvPr/>
            </p:nvSpPr>
            <p:spPr>
              <a:xfrm>
                <a:off x="8983217" y="2705100"/>
                <a:ext cx="343535" cy="255904"/>
              </a:xfrm>
              <a:custGeom>
                <a:avLst/>
                <a:gdLst/>
                <a:ahLst/>
                <a:cxnLst/>
                <a:rect l="l" t="t" r="r" b="b"/>
                <a:pathLst>
                  <a:path w="343534" h="255905">
                    <a:moveTo>
                      <a:pt x="278435" y="40049"/>
                    </a:moveTo>
                    <a:lnTo>
                      <a:pt x="0" y="245110"/>
                    </a:lnTo>
                    <a:lnTo>
                      <a:pt x="7620" y="255397"/>
                    </a:lnTo>
                    <a:lnTo>
                      <a:pt x="285988" y="50296"/>
                    </a:lnTo>
                    <a:lnTo>
                      <a:pt x="278435" y="40049"/>
                    </a:lnTo>
                    <a:close/>
                  </a:path>
                  <a:path w="343534" h="255905">
                    <a:moveTo>
                      <a:pt x="326925" y="32512"/>
                    </a:moveTo>
                    <a:lnTo>
                      <a:pt x="288671" y="32512"/>
                    </a:lnTo>
                    <a:lnTo>
                      <a:pt x="296163" y="42799"/>
                    </a:lnTo>
                    <a:lnTo>
                      <a:pt x="285988" y="50296"/>
                    </a:lnTo>
                    <a:lnTo>
                      <a:pt x="304800" y="75819"/>
                    </a:lnTo>
                    <a:lnTo>
                      <a:pt x="326925" y="32512"/>
                    </a:lnTo>
                    <a:close/>
                  </a:path>
                  <a:path w="343534" h="255905">
                    <a:moveTo>
                      <a:pt x="288671" y="32512"/>
                    </a:moveTo>
                    <a:lnTo>
                      <a:pt x="278435" y="40049"/>
                    </a:lnTo>
                    <a:lnTo>
                      <a:pt x="285988" y="50296"/>
                    </a:lnTo>
                    <a:lnTo>
                      <a:pt x="296163" y="42799"/>
                    </a:lnTo>
                    <a:lnTo>
                      <a:pt x="288671" y="32512"/>
                    </a:lnTo>
                    <a:close/>
                  </a:path>
                  <a:path w="343534" h="255905">
                    <a:moveTo>
                      <a:pt x="343534" y="0"/>
                    </a:moveTo>
                    <a:lnTo>
                      <a:pt x="259587" y="14477"/>
                    </a:lnTo>
                    <a:lnTo>
                      <a:pt x="278435" y="40049"/>
                    </a:lnTo>
                    <a:lnTo>
                      <a:pt x="288671" y="32512"/>
                    </a:lnTo>
                    <a:lnTo>
                      <a:pt x="326925" y="32512"/>
                    </a:lnTo>
                    <a:lnTo>
                      <a:pt x="343534" y="0"/>
                    </a:lnTo>
                    <a:close/>
                  </a:path>
                </a:pathLst>
              </a:custGeom>
              <a:solidFill>
                <a:srgbClr val="000000"/>
              </a:solidFill>
            </p:spPr>
            <p:txBody>
              <a:bodyPr wrap="square" lIns="0" tIns="0" rIns="0" bIns="0" rtlCol="0"/>
              <a:lstStyle/>
              <a:p>
                <a:endParaRPr sz="1350"/>
              </a:p>
            </p:txBody>
          </p:sp>
          <p:sp>
            <p:nvSpPr>
              <p:cNvPr id="48" name="object 48"/>
              <p:cNvSpPr/>
              <p:nvPr/>
            </p:nvSpPr>
            <p:spPr>
              <a:xfrm>
                <a:off x="10981944" y="2968752"/>
                <a:ext cx="203200" cy="297180"/>
              </a:xfrm>
              <a:custGeom>
                <a:avLst/>
                <a:gdLst/>
                <a:ahLst/>
                <a:cxnLst/>
                <a:rect l="l" t="t" r="r" b="b"/>
                <a:pathLst>
                  <a:path w="203200" h="297179">
                    <a:moveTo>
                      <a:pt x="202692" y="0"/>
                    </a:moveTo>
                    <a:lnTo>
                      <a:pt x="0" y="0"/>
                    </a:lnTo>
                    <a:lnTo>
                      <a:pt x="0" y="297179"/>
                    </a:lnTo>
                    <a:lnTo>
                      <a:pt x="202692" y="297179"/>
                    </a:lnTo>
                    <a:lnTo>
                      <a:pt x="202692" y="0"/>
                    </a:lnTo>
                    <a:close/>
                  </a:path>
                </a:pathLst>
              </a:custGeom>
              <a:solidFill>
                <a:srgbClr val="929A90"/>
              </a:solidFill>
            </p:spPr>
            <p:txBody>
              <a:bodyPr wrap="square" lIns="0" tIns="0" rIns="0" bIns="0" rtlCol="0"/>
              <a:lstStyle/>
              <a:p>
                <a:endParaRPr sz="1350"/>
              </a:p>
            </p:txBody>
          </p:sp>
          <p:sp>
            <p:nvSpPr>
              <p:cNvPr id="49" name="object 49"/>
              <p:cNvSpPr/>
              <p:nvPr/>
            </p:nvSpPr>
            <p:spPr>
              <a:xfrm>
                <a:off x="10791444" y="2718816"/>
                <a:ext cx="297180" cy="255270"/>
              </a:xfrm>
              <a:custGeom>
                <a:avLst/>
                <a:gdLst/>
                <a:ahLst/>
                <a:cxnLst/>
                <a:rect l="l" t="t" r="r" b="b"/>
                <a:pathLst>
                  <a:path w="297179" h="255269">
                    <a:moveTo>
                      <a:pt x="62065" y="44674"/>
                    </a:moveTo>
                    <a:lnTo>
                      <a:pt x="53810" y="54326"/>
                    </a:lnTo>
                    <a:lnTo>
                      <a:pt x="288544" y="255143"/>
                    </a:lnTo>
                    <a:lnTo>
                      <a:pt x="296799" y="245491"/>
                    </a:lnTo>
                    <a:lnTo>
                      <a:pt x="62065" y="44674"/>
                    </a:lnTo>
                    <a:close/>
                  </a:path>
                  <a:path w="297179" h="255269">
                    <a:moveTo>
                      <a:pt x="0" y="0"/>
                    </a:moveTo>
                    <a:lnTo>
                      <a:pt x="33147" y="78486"/>
                    </a:lnTo>
                    <a:lnTo>
                      <a:pt x="53810" y="54326"/>
                    </a:lnTo>
                    <a:lnTo>
                      <a:pt x="44196" y="46100"/>
                    </a:lnTo>
                    <a:lnTo>
                      <a:pt x="52450" y="36449"/>
                    </a:lnTo>
                    <a:lnTo>
                      <a:pt x="69099" y="36449"/>
                    </a:lnTo>
                    <a:lnTo>
                      <a:pt x="82676" y="20574"/>
                    </a:lnTo>
                    <a:lnTo>
                      <a:pt x="0" y="0"/>
                    </a:lnTo>
                    <a:close/>
                  </a:path>
                  <a:path w="297179" h="255269">
                    <a:moveTo>
                      <a:pt x="52450" y="36449"/>
                    </a:moveTo>
                    <a:lnTo>
                      <a:pt x="44196" y="46100"/>
                    </a:lnTo>
                    <a:lnTo>
                      <a:pt x="53810" y="54326"/>
                    </a:lnTo>
                    <a:lnTo>
                      <a:pt x="62065" y="44674"/>
                    </a:lnTo>
                    <a:lnTo>
                      <a:pt x="52450" y="36449"/>
                    </a:lnTo>
                    <a:close/>
                  </a:path>
                  <a:path w="297179" h="255269">
                    <a:moveTo>
                      <a:pt x="69099" y="36449"/>
                    </a:moveTo>
                    <a:lnTo>
                      <a:pt x="52450" y="36449"/>
                    </a:lnTo>
                    <a:lnTo>
                      <a:pt x="62065" y="44674"/>
                    </a:lnTo>
                    <a:lnTo>
                      <a:pt x="69099" y="36449"/>
                    </a:lnTo>
                    <a:close/>
                  </a:path>
                </a:pathLst>
              </a:custGeom>
              <a:solidFill>
                <a:srgbClr val="000000"/>
              </a:solidFill>
            </p:spPr>
            <p:txBody>
              <a:bodyPr wrap="square" lIns="0" tIns="0" rIns="0" bIns="0" rtlCol="0"/>
              <a:lstStyle/>
              <a:p>
                <a:endParaRPr sz="1350"/>
              </a:p>
            </p:txBody>
          </p:sp>
          <p:pic>
            <p:nvPicPr>
              <p:cNvPr id="50" name="object 50"/>
              <p:cNvPicPr/>
              <p:nvPr/>
            </p:nvPicPr>
            <p:blipFill>
              <a:blip r:embed="rId3" cstate="print"/>
              <a:stretch>
                <a:fillRect/>
              </a:stretch>
            </p:blipFill>
            <p:spPr>
              <a:xfrm>
                <a:off x="11045952" y="2718816"/>
                <a:ext cx="76200" cy="250317"/>
              </a:xfrm>
              <a:prstGeom prst="rect">
                <a:avLst/>
              </a:prstGeom>
            </p:spPr>
          </p:pic>
          <p:sp>
            <p:nvSpPr>
              <p:cNvPr id="51" name="object 51"/>
              <p:cNvSpPr/>
              <p:nvPr/>
            </p:nvSpPr>
            <p:spPr>
              <a:xfrm>
                <a:off x="11080241" y="2718816"/>
                <a:ext cx="343535" cy="255904"/>
              </a:xfrm>
              <a:custGeom>
                <a:avLst/>
                <a:gdLst/>
                <a:ahLst/>
                <a:cxnLst/>
                <a:rect l="l" t="t" r="r" b="b"/>
                <a:pathLst>
                  <a:path w="343534" h="255905">
                    <a:moveTo>
                      <a:pt x="278435" y="40049"/>
                    </a:moveTo>
                    <a:lnTo>
                      <a:pt x="0" y="245110"/>
                    </a:lnTo>
                    <a:lnTo>
                      <a:pt x="7619" y="255397"/>
                    </a:lnTo>
                    <a:lnTo>
                      <a:pt x="285988" y="50296"/>
                    </a:lnTo>
                    <a:lnTo>
                      <a:pt x="278435" y="40049"/>
                    </a:lnTo>
                    <a:close/>
                  </a:path>
                  <a:path w="343534" h="255905">
                    <a:moveTo>
                      <a:pt x="326925" y="32512"/>
                    </a:moveTo>
                    <a:lnTo>
                      <a:pt x="288671" y="32512"/>
                    </a:lnTo>
                    <a:lnTo>
                      <a:pt x="296163" y="42799"/>
                    </a:lnTo>
                    <a:lnTo>
                      <a:pt x="285988" y="50296"/>
                    </a:lnTo>
                    <a:lnTo>
                      <a:pt x="304800" y="75819"/>
                    </a:lnTo>
                    <a:lnTo>
                      <a:pt x="326925" y="32512"/>
                    </a:lnTo>
                    <a:close/>
                  </a:path>
                  <a:path w="343534" h="255905">
                    <a:moveTo>
                      <a:pt x="288671" y="32512"/>
                    </a:moveTo>
                    <a:lnTo>
                      <a:pt x="278435" y="40049"/>
                    </a:lnTo>
                    <a:lnTo>
                      <a:pt x="285988" y="50296"/>
                    </a:lnTo>
                    <a:lnTo>
                      <a:pt x="296163" y="42799"/>
                    </a:lnTo>
                    <a:lnTo>
                      <a:pt x="288671" y="32512"/>
                    </a:lnTo>
                    <a:close/>
                  </a:path>
                  <a:path w="343534" h="255905">
                    <a:moveTo>
                      <a:pt x="343534" y="0"/>
                    </a:moveTo>
                    <a:lnTo>
                      <a:pt x="259587" y="14478"/>
                    </a:lnTo>
                    <a:lnTo>
                      <a:pt x="278435" y="40049"/>
                    </a:lnTo>
                    <a:lnTo>
                      <a:pt x="288671" y="32512"/>
                    </a:lnTo>
                    <a:lnTo>
                      <a:pt x="326925" y="32512"/>
                    </a:lnTo>
                    <a:lnTo>
                      <a:pt x="343534" y="0"/>
                    </a:lnTo>
                    <a:close/>
                  </a:path>
                </a:pathLst>
              </a:custGeom>
              <a:solidFill>
                <a:srgbClr val="000000"/>
              </a:solidFill>
            </p:spPr>
            <p:txBody>
              <a:bodyPr wrap="square" lIns="0" tIns="0" rIns="0" bIns="0" rtlCol="0"/>
              <a:lstStyle/>
              <a:p>
                <a:endParaRPr sz="1350"/>
              </a:p>
            </p:txBody>
          </p:sp>
        </p:grpSp>
        <p:sp>
          <p:nvSpPr>
            <p:cNvPr id="52" name="object 52"/>
            <p:cNvSpPr txBox="1"/>
            <p:nvPr/>
          </p:nvSpPr>
          <p:spPr>
            <a:xfrm>
              <a:off x="6000179" y="2536375"/>
              <a:ext cx="258604" cy="275556"/>
            </a:xfrm>
            <a:prstGeom prst="rect">
              <a:avLst/>
            </a:prstGeom>
          </p:spPr>
          <p:txBody>
            <a:bodyPr vert="horz" wrap="square" lIns="0" tIns="10001" rIns="0" bIns="0" rtlCol="0">
              <a:spAutoFit/>
            </a:bodyPr>
            <a:lstStyle/>
            <a:p>
              <a:pPr marL="28575">
                <a:spcBef>
                  <a:spcPts val="79"/>
                </a:spcBef>
              </a:pPr>
              <a:r>
                <a:rPr sz="1725" spc="-19" dirty="0">
                  <a:latin typeface="Cambria Math"/>
                  <a:cs typeface="Cambria Math"/>
                </a:rPr>
                <a:t>𝑞</a:t>
              </a:r>
              <a:r>
                <a:rPr sz="1856" spc="-28" baseline="-15151" dirty="0">
                  <a:latin typeface="Cambria Math"/>
                  <a:cs typeface="Cambria Math"/>
                </a:rPr>
                <a:t>1</a:t>
              </a:r>
              <a:endParaRPr sz="1856" baseline="-15151">
                <a:latin typeface="Cambria Math"/>
                <a:cs typeface="Cambria Math"/>
              </a:endParaRPr>
            </a:p>
          </p:txBody>
        </p:sp>
        <p:sp>
          <p:nvSpPr>
            <p:cNvPr id="53" name="object 53"/>
            <p:cNvSpPr txBox="1"/>
            <p:nvPr/>
          </p:nvSpPr>
          <p:spPr>
            <a:xfrm>
              <a:off x="5659469" y="2547557"/>
              <a:ext cx="925830" cy="275556"/>
            </a:xfrm>
            <a:prstGeom prst="rect">
              <a:avLst/>
            </a:prstGeom>
          </p:spPr>
          <p:txBody>
            <a:bodyPr vert="horz" wrap="square" lIns="0" tIns="10001" rIns="0" bIns="0" rtlCol="0">
              <a:spAutoFit/>
            </a:bodyPr>
            <a:lstStyle/>
            <a:p>
              <a:pPr marL="38100">
                <a:spcBef>
                  <a:spcPts val="79"/>
                </a:spcBef>
                <a:tabLst>
                  <a:tab pos="682466" algn="l"/>
                </a:tabLst>
              </a:pPr>
              <a:r>
                <a:rPr sz="1725" spc="4" dirty="0">
                  <a:latin typeface="Cambria Math"/>
                  <a:cs typeface="Cambria Math"/>
                </a:rPr>
                <a:t>𝑘</a:t>
              </a:r>
              <a:r>
                <a:rPr sz="1856" spc="5" baseline="-15151" dirty="0">
                  <a:latin typeface="Cambria Math"/>
                  <a:cs typeface="Cambria Math"/>
                </a:rPr>
                <a:t>1	</a:t>
              </a:r>
              <a:r>
                <a:rPr sz="1725" spc="-8" dirty="0">
                  <a:latin typeface="Cambria Math"/>
                  <a:cs typeface="Cambria Math"/>
                </a:rPr>
                <a:t>𝑣</a:t>
              </a:r>
              <a:r>
                <a:rPr sz="1856" spc="-11" baseline="-15151" dirty="0">
                  <a:latin typeface="Cambria Math"/>
                  <a:cs typeface="Cambria Math"/>
                </a:rPr>
                <a:t>1</a:t>
              </a:r>
              <a:endParaRPr sz="1856" baseline="-15151">
                <a:latin typeface="Cambria Math"/>
                <a:cs typeface="Cambria Math"/>
              </a:endParaRPr>
            </a:p>
          </p:txBody>
        </p:sp>
        <p:sp>
          <p:nvSpPr>
            <p:cNvPr id="54" name="object 54"/>
            <p:cNvSpPr txBox="1"/>
            <p:nvPr/>
          </p:nvSpPr>
          <p:spPr>
            <a:xfrm>
              <a:off x="6723316" y="2570227"/>
              <a:ext cx="270986" cy="275556"/>
            </a:xfrm>
            <a:prstGeom prst="rect">
              <a:avLst/>
            </a:prstGeom>
          </p:spPr>
          <p:txBody>
            <a:bodyPr vert="horz" wrap="square" lIns="0" tIns="10001" rIns="0" bIns="0" rtlCol="0">
              <a:spAutoFit/>
            </a:bodyPr>
            <a:lstStyle/>
            <a:p>
              <a:pPr marL="28575">
                <a:spcBef>
                  <a:spcPts val="79"/>
                </a:spcBef>
              </a:pPr>
              <a:r>
                <a:rPr sz="1725" spc="23" dirty="0">
                  <a:latin typeface="Cambria Math"/>
                  <a:cs typeface="Cambria Math"/>
                </a:rPr>
                <a:t>𝑘</a:t>
              </a:r>
              <a:r>
                <a:rPr sz="1856" spc="33" baseline="-15151" dirty="0">
                  <a:latin typeface="Cambria Math"/>
                  <a:cs typeface="Cambria Math"/>
                </a:rPr>
                <a:t>2</a:t>
              </a:r>
              <a:endParaRPr sz="1856" baseline="-15151">
                <a:latin typeface="Cambria Math"/>
                <a:cs typeface="Cambria Math"/>
              </a:endParaRPr>
            </a:p>
          </p:txBody>
        </p:sp>
        <p:sp>
          <p:nvSpPr>
            <p:cNvPr id="55" name="object 55"/>
            <p:cNvSpPr txBox="1"/>
            <p:nvPr/>
          </p:nvSpPr>
          <p:spPr>
            <a:xfrm>
              <a:off x="7054501" y="2559463"/>
              <a:ext cx="263366" cy="275556"/>
            </a:xfrm>
            <a:prstGeom prst="rect">
              <a:avLst/>
            </a:prstGeom>
          </p:spPr>
          <p:txBody>
            <a:bodyPr vert="horz" wrap="square" lIns="0" tIns="10001" rIns="0" bIns="0" rtlCol="0">
              <a:spAutoFit/>
            </a:bodyPr>
            <a:lstStyle/>
            <a:p>
              <a:pPr marL="28575">
                <a:spcBef>
                  <a:spcPts val="79"/>
                </a:spcBef>
              </a:pPr>
              <a:r>
                <a:rPr sz="1725" dirty="0">
                  <a:latin typeface="Cambria Math"/>
                  <a:cs typeface="Cambria Math"/>
                </a:rPr>
                <a:t>𝑞</a:t>
              </a:r>
              <a:r>
                <a:rPr sz="1856" baseline="-15151" dirty="0">
                  <a:latin typeface="Cambria Math"/>
                  <a:cs typeface="Cambria Math"/>
                </a:rPr>
                <a:t>2</a:t>
              </a:r>
              <a:endParaRPr sz="1856" baseline="-15151">
                <a:latin typeface="Cambria Math"/>
                <a:cs typeface="Cambria Math"/>
              </a:endParaRPr>
            </a:p>
          </p:txBody>
        </p:sp>
        <p:sp>
          <p:nvSpPr>
            <p:cNvPr id="56" name="object 56"/>
            <p:cNvSpPr txBox="1"/>
            <p:nvPr/>
          </p:nvSpPr>
          <p:spPr>
            <a:xfrm>
              <a:off x="8173021" y="2562702"/>
              <a:ext cx="263366" cy="275556"/>
            </a:xfrm>
            <a:prstGeom prst="rect">
              <a:avLst/>
            </a:prstGeom>
          </p:spPr>
          <p:txBody>
            <a:bodyPr vert="horz" wrap="square" lIns="0" tIns="10001" rIns="0" bIns="0" rtlCol="0">
              <a:spAutoFit/>
            </a:bodyPr>
            <a:lstStyle/>
            <a:p>
              <a:pPr marL="28575">
                <a:spcBef>
                  <a:spcPts val="79"/>
                </a:spcBef>
              </a:pPr>
              <a:r>
                <a:rPr sz="1725" dirty="0">
                  <a:latin typeface="Cambria Math"/>
                  <a:cs typeface="Cambria Math"/>
                </a:rPr>
                <a:t>𝑞</a:t>
              </a:r>
              <a:r>
                <a:rPr sz="1856" baseline="-15151" dirty="0">
                  <a:latin typeface="Cambria Math"/>
                  <a:cs typeface="Cambria Math"/>
                </a:rPr>
                <a:t>3</a:t>
              </a:r>
              <a:endParaRPr sz="1856" baseline="-15151">
                <a:latin typeface="Cambria Math"/>
                <a:cs typeface="Cambria Math"/>
              </a:endParaRPr>
            </a:p>
          </p:txBody>
        </p:sp>
        <p:sp>
          <p:nvSpPr>
            <p:cNvPr id="57" name="object 57"/>
            <p:cNvSpPr txBox="1"/>
            <p:nvPr/>
          </p:nvSpPr>
          <p:spPr>
            <a:xfrm>
              <a:off x="7348918" y="2573237"/>
              <a:ext cx="1413510" cy="275621"/>
            </a:xfrm>
            <a:prstGeom prst="rect">
              <a:avLst/>
            </a:prstGeom>
          </p:spPr>
          <p:txBody>
            <a:bodyPr vert="horz" wrap="square" lIns="0" tIns="10001" rIns="0" bIns="0" rtlCol="0">
              <a:spAutoFit/>
            </a:bodyPr>
            <a:lstStyle/>
            <a:p>
              <a:pPr marL="47625">
                <a:spcBef>
                  <a:spcPts val="79"/>
                </a:spcBef>
                <a:tabLst>
                  <a:tab pos="521018" algn="l"/>
                  <a:tab pos="1165860" algn="l"/>
                </a:tabLst>
              </a:pPr>
              <a:r>
                <a:rPr sz="2588" spc="11" baseline="1207" dirty="0">
                  <a:latin typeface="Cambria Math"/>
                  <a:cs typeface="Cambria Math"/>
                </a:rPr>
                <a:t>𝑣</a:t>
              </a:r>
              <a:r>
                <a:rPr sz="1856" spc="11" baseline="-13468" dirty="0">
                  <a:latin typeface="Cambria Math"/>
                  <a:cs typeface="Cambria Math"/>
                </a:rPr>
                <a:t>2	</a:t>
              </a:r>
              <a:r>
                <a:rPr sz="1725" spc="23" dirty="0">
                  <a:latin typeface="Cambria Math"/>
                  <a:cs typeface="Cambria Math"/>
                </a:rPr>
                <a:t>𝑘</a:t>
              </a:r>
              <a:r>
                <a:rPr sz="1856" spc="33" baseline="-15151" dirty="0">
                  <a:latin typeface="Cambria Math"/>
                  <a:cs typeface="Cambria Math"/>
                </a:rPr>
                <a:t>3	</a:t>
              </a:r>
              <a:r>
                <a:rPr sz="1725" spc="8" dirty="0">
                  <a:latin typeface="Cambria Math"/>
                  <a:cs typeface="Cambria Math"/>
                </a:rPr>
                <a:t>𝑣</a:t>
              </a:r>
              <a:r>
                <a:rPr sz="1856" spc="11" baseline="-15151" dirty="0">
                  <a:latin typeface="Cambria Math"/>
                  <a:cs typeface="Cambria Math"/>
                </a:rPr>
                <a:t>3</a:t>
              </a:r>
              <a:endParaRPr sz="1856" baseline="-15151">
                <a:latin typeface="Cambria Math"/>
                <a:cs typeface="Cambria Math"/>
              </a:endParaRPr>
            </a:p>
          </p:txBody>
        </p:sp>
        <p:sp>
          <p:nvSpPr>
            <p:cNvPr id="58" name="object 58"/>
            <p:cNvSpPr txBox="1"/>
            <p:nvPr/>
          </p:nvSpPr>
          <p:spPr>
            <a:xfrm>
              <a:off x="9405651" y="2582800"/>
              <a:ext cx="284798" cy="275556"/>
            </a:xfrm>
            <a:prstGeom prst="rect">
              <a:avLst/>
            </a:prstGeom>
          </p:spPr>
          <p:txBody>
            <a:bodyPr vert="horz" wrap="square" lIns="0" tIns="10001" rIns="0" bIns="0" rtlCol="0">
              <a:spAutoFit/>
            </a:bodyPr>
            <a:lstStyle/>
            <a:p>
              <a:pPr marL="28575">
                <a:spcBef>
                  <a:spcPts val="79"/>
                </a:spcBef>
              </a:pPr>
              <a:r>
                <a:rPr sz="1725" spc="49" dirty="0">
                  <a:latin typeface="Cambria Math"/>
                  <a:cs typeface="Cambria Math"/>
                </a:rPr>
                <a:t>𝑘</a:t>
              </a:r>
              <a:r>
                <a:rPr sz="1856" spc="73" baseline="-15151" dirty="0">
                  <a:latin typeface="Cambria Math"/>
                  <a:cs typeface="Cambria Math"/>
                </a:rPr>
                <a:t>𝑇</a:t>
              </a:r>
              <a:endParaRPr sz="1856" baseline="-15151">
                <a:latin typeface="Cambria Math"/>
                <a:cs typeface="Cambria Math"/>
              </a:endParaRPr>
            </a:p>
          </p:txBody>
        </p:sp>
        <p:sp>
          <p:nvSpPr>
            <p:cNvPr id="59" name="object 59"/>
            <p:cNvSpPr txBox="1"/>
            <p:nvPr/>
          </p:nvSpPr>
          <p:spPr>
            <a:xfrm>
              <a:off x="9736933" y="2572036"/>
              <a:ext cx="276701" cy="275556"/>
            </a:xfrm>
            <a:prstGeom prst="rect">
              <a:avLst/>
            </a:prstGeom>
          </p:spPr>
          <p:txBody>
            <a:bodyPr vert="horz" wrap="square" lIns="0" tIns="10001" rIns="0" bIns="0" rtlCol="0">
              <a:spAutoFit/>
            </a:bodyPr>
            <a:lstStyle/>
            <a:p>
              <a:pPr marL="28575">
                <a:spcBef>
                  <a:spcPts val="79"/>
                </a:spcBef>
              </a:pPr>
              <a:r>
                <a:rPr sz="1725" spc="30" dirty="0">
                  <a:latin typeface="Cambria Math"/>
                  <a:cs typeface="Cambria Math"/>
                </a:rPr>
                <a:t>𝑞</a:t>
              </a:r>
              <a:r>
                <a:rPr sz="1856" spc="45" baseline="-15151" dirty="0">
                  <a:latin typeface="Cambria Math"/>
                  <a:cs typeface="Cambria Math"/>
                </a:rPr>
                <a:t>𝑇</a:t>
              </a:r>
              <a:endParaRPr sz="1856" baseline="-15151">
                <a:latin typeface="Cambria Math"/>
                <a:cs typeface="Cambria Math"/>
              </a:endParaRPr>
            </a:p>
          </p:txBody>
        </p:sp>
        <p:sp>
          <p:nvSpPr>
            <p:cNvPr id="60" name="object 60"/>
            <p:cNvSpPr txBox="1"/>
            <p:nvPr/>
          </p:nvSpPr>
          <p:spPr>
            <a:xfrm>
              <a:off x="10049162" y="2581656"/>
              <a:ext cx="280035" cy="275556"/>
            </a:xfrm>
            <a:prstGeom prst="rect">
              <a:avLst/>
            </a:prstGeom>
          </p:spPr>
          <p:txBody>
            <a:bodyPr vert="horz" wrap="square" lIns="0" tIns="10001" rIns="0" bIns="0" rtlCol="0">
              <a:spAutoFit/>
            </a:bodyPr>
            <a:lstStyle/>
            <a:p>
              <a:pPr marL="28575">
                <a:spcBef>
                  <a:spcPts val="79"/>
                </a:spcBef>
              </a:pPr>
              <a:r>
                <a:rPr sz="1725" spc="38" dirty="0">
                  <a:latin typeface="Cambria Math"/>
                  <a:cs typeface="Cambria Math"/>
                </a:rPr>
                <a:t>𝑣</a:t>
              </a:r>
              <a:r>
                <a:rPr sz="1856" spc="56" baseline="-15151" dirty="0">
                  <a:latin typeface="Cambria Math"/>
                  <a:cs typeface="Cambria Math"/>
                </a:rPr>
                <a:t>𝑇</a:t>
              </a:r>
              <a:endParaRPr sz="1856" baseline="-15151">
                <a:latin typeface="Cambria Math"/>
                <a:cs typeface="Cambria Math"/>
              </a:endParaRPr>
            </a:p>
          </p:txBody>
        </p:sp>
        <p:sp>
          <p:nvSpPr>
            <p:cNvPr id="61" name="object 61"/>
            <p:cNvSpPr txBox="1"/>
            <p:nvPr/>
          </p:nvSpPr>
          <p:spPr>
            <a:xfrm>
              <a:off x="8961119" y="2746210"/>
              <a:ext cx="348138" cy="587180"/>
            </a:xfrm>
            <a:prstGeom prst="rect">
              <a:avLst/>
            </a:prstGeom>
          </p:spPr>
          <p:txBody>
            <a:bodyPr vert="horz" wrap="square" lIns="0" tIns="10001" rIns="0" bIns="0" rtlCol="0">
              <a:spAutoFit/>
            </a:bodyPr>
            <a:lstStyle/>
            <a:p>
              <a:pPr marL="9525">
                <a:spcBef>
                  <a:spcPts val="79"/>
                </a:spcBef>
              </a:pPr>
              <a:r>
                <a:rPr sz="3750" i="1" dirty="0">
                  <a:latin typeface="Calibri"/>
                  <a:cs typeface="Calibri"/>
                </a:rPr>
                <a:t>…</a:t>
              </a:r>
              <a:endParaRPr sz="3750">
                <a:latin typeface="Calibri"/>
                <a:cs typeface="Calibri"/>
              </a:endParaRPr>
            </a:p>
          </p:txBody>
        </p:sp>
        <p:sp>
          <p:nvSpPr>
            <p:cNvPr id="62" name="object 62"/>
            <p:cNvSpPr txBox="1"/>
            <p:nvPr/>
          </p:nvSpPr>
          <p:spPr>
            <a:xfrm>
              <a:off x="6713791" y="3281405"/>
              <a:ext cx="2067878" cy="864725"/>
            </a:xfrm>
            <a:prstGeom prst="rect">
              <a:avLst/>
            </a:prstGeom>
          </p:spPr>
          <p:txBody>
            <a:bodyPr vert="horz" wrap="square" lIns="0" tIns="166688" rIns="0" bIns="0" rtlCol="0">
              <a:spAutoFit/>
            </a:bodyPr>
            <a:lstStyle/>
            <a:p>
              <a:pPr marL="638175">
                <a:spcBef>
                  <a:spcPts val="1313"/>
                </a:spcBef>
              </a:pPr>
              <a:r>
                <a:rPr spc="19" dirty="0">
                  <a:latin typeface="Calibri"/>
                  <a:cs typeface="Calibri"/>
                </a:rPr>
                <a:t>self-attention</a:t>
              </a:r>
              <a:endParaRPr>
                <a:latin typeface="Calibri"/>
                <a:cs typeface="Calibri"/>
              </a:endParaRPr>
            </a:p>
            <a:p>
              <a:pPr marL="38100">
                <a:spcBef>
                  <a:spcPts val="1193"/>
                </a:spcBef>
                <a:tabLst>
                  <a:tab pos="682466" algn="l"/>
                  <a:tab pos="1156335" algn="l"/>
                  <a:tab pos="1487329" algn="l"/>
                  <a:tab pos="1801178" algn="l"/>
                </a:tabLst>
              </a:pPr>
              <a:r>
                <a:rPr sz="2588" spc="33" baseline="1207" dirty="0">
                  <a:latin typeface="Cambria Math"/>
                  <a:cs typeface="Cambria Math"/>
                </a:rPr>
                <a:t>𝑘</a:t>
              </a:r>
              <a:r>
                <a:rPr sz="1856" spc="33" baseline="-15151" dirty="0">
                  <a:latin typeface="Cambria Math"/>
                  <a:cs typeface="Cambria Math"/>
                </a:rPr>
                <a:t>2	</a:t>
              </a:r>
              <a:r>
                <a:rPr sz="2588" spc="17" baseline="1207" dirty="0">
                  <a:latin typeface="Cambria Math"/>
                  <a:cs typeface="Cambria Math"/>
                </a:rPr>
                <a:t>𝑣</a:t>
              </a:r>
              <a:r>
                <a:rPr sz="1856" spc="17" baseline="-13468" dirty="0">
                  <a:latin typeface="Cambria Math"/>
                  <a:cs typeface="Cambria Math"/>
                </a:rPr>
                <a:t>2	</a:t>
              </a:r>
              <a:r>
                <a:rPr sz="1725" spc="23" dirty="0">
                  <a:latin typeface="Cambria Math"/>
                  <a:cs typeface="Cambria Math"/>
                </a:rPr>
                <a:t>𝑘</a:t>
              </a:r>
              <a:r>
                <a:rPr sz="1856" spc="33" baseline="-15151" dirty="0">
                  <a:latin typeface="Cambria Math"/>
                  <a:cs typeface="Cambria Math"/>
                </a:rPr>
                <a:t>3	</a:t>
              </a:r>
              <a:r>
                <a:rPr sz="2588" baseline="2415" dirty="0">
                  <a:latin typeface="Cambria Math"/>
                  <a:cs typeface="Cambria Math"/>
                </a:rPr>
                <a:t>𝑞</a:t>
              </a:r>
              <a:r>
                <a:rPr sz="1856" baseline="-11784" dirty="0">
                  <a:latin typeface="Cambria Math"/>
                  <a:cs typeface="Cambria Math"/>
                </a:rPr>
                <a:t>3	</a:t>
              </a:r>
              <a:r>
                <a:rPr sz="1725" spc="11" dirty="0">
                  <a:latin typeface="Cambria Math"/>
                  <a:cs typeface="Cambria Math"/>
                </a:rPr>
                <a:t>𝑣</a:t>
              </a:r>
              <a:r>
                <a:rPr sz="1856" spc="17" baseline="-15151" dirty="0">
                  <a:latin typeface="Cambria Math"/>
                  <a:cs typeface="Cambria Math"/>
                </a:rPr>
                <a:t>3</a:t>
              </a:r>
              <a:endParaRPr sz="1856" baseline="-15151">
                <a:latin typeface="Cambria Math"/>
                <a:cs typeface="Cambria Math"/>
              </a:endParaRPr>
            </a:p>
          </p:txBody>
        </p:sp>
        <p:sp>
          <p:nvSpPr>
            <p:cNvPr id="63" name="object 63"/>
            <p:cNvSpPr txBox="1"/>
            <p:nvPr/>
          </p:nvSpPr>
          <p:spPr>
            <a:xfrm>
              <a:off x="1994536" y="1727169"/>
              <a:ext cx="3179445" cy="4021005"/>
            </a:xfrm>
            <a:prstGeom prst="rect">
              <a:avLst/>
            </a:prstGeom>
          </p:spPr>
          <p:txBody>
            <a:bodyPr vert="horz" wrap="square" lIns="0" tIns="10001" rIns="0" bIns="0" rtlCol="0">
              <a:spAutoFit/>
            </a:bodyPr>
            <a:lstStyle/>
            <a:p>
              <a:pPr marL="266700" marR="3810" indent="-257175">
                <a:spcBef>
                  <a:spcPts val="79"/>
                </a:spcBef>
                <a:buClr>
                  <a:srgbClr val="8B1515"/>
                </a:buClr>
                <a:buFont typeface="Times New Roman"/>
                <a:buChar char="•"/>
                <a:tabLst>
                  <a:tab pos="266224" algn="l"/>
                  <a:tab pos="266700" algn="l"/>
                </a:tabLst>
              </a:pPr>
              <a:r>
                <a:rPr sz="1725" dirty="0">
                  <a:latin typeface="Calibri"/>
                  <a:cs typeface="Calibri"/>
                </a:rPr>
                <a:t>In</a:t>
              </a:r>
              <a:r>
                <a:rPr sz="1725" spc="-4"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diagram</a:t>
              </a:r>
              <a:r>
                <a:rPr sz="1725" spc="-11" dirty="0">
                  <a:latin typeface="Calibri"/>
                  <a:cs typeface="Calibri"/>
                </a:rPr>
                <a:t> </a:t>
              </a:r>
              <a:r>
                <a:rPr sz="1725" dirty="0">
                  <a:latin typeface="Calibri"/>
                  <a:cs typeface="Calibri"/>
                </a:rPr>
                <a:t>at</a:t>
              </a:r>
              <a:r>
                <a:rPr sz="1725" spc="-8"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right,</a:t>
              </a:r>
              <a:r>
                <a:rPr sz="1725" spc="11" dirty="0">
                  <a:latin typeface="Calibri"/>
                  <a:cs typeface="Calibri"/>
                </a:rPr>
                <a:t> </a:t>
              </a:r>
              <a:r>
                <a:rPr sz="1725" dirty="0">
                  <a:latin typeface="Calibri"/>
                  <a:cs typeface="Calibri"/>
                </a:rPr>
                <a:t>we </a:t>
              </a:r>
              <a:r>
                <a:rPr sz="1725" spc="4" dirty="0">
                  <a:latin typeface="Calibri"/>
                  <a:cs typeface="Calibri"/>
                </a:rPr>
                <a:t> </a:t>
              </a:r>
              <a:r>
                <a:rPr sz="1725" spc="-4" dirty="0">
                  <a:latin typeface="Calibri"/>
                  <a:cs typeface="Calibri"/>
                </a:rPr>
                <a:t>have</a:t>
              </a:r>
              <a:r>
                <a:rPr sz="1725" spc="-8" dirty="0">
                  <a:latin typeface="Calibri"/>
                  <a:cs typeface="Calibri"/>
                </a:rPr>
                <a:t> </a:t>
              </a:r>
              <a:r>
                <a:rPr sz="1725" spc="-4" dirty="0">
                  <a:latin typeface="Calibri"/>
                  <a:cs typeface="Calibri"/>
                </a:rPr>
                <a:t>stacked</a:t>
              </a:r>
              <a:r>
                <a:rPr sz="1725" spc="4" dirty="0">
                  <a:latin typeface="Calibri"/>
                  <a:cs typeface="Calibri"/>
                </a:rPr>
                <a:t> </a:t>
              </a:r>
              <a:r>
                <a:rPr sz="1725" dirty="0">
                  <a:latin typeface="Calibri"/>
                  <a:cs typeface="Calibri"/>
                </a:rPr>
                <a:t>self-attention </a:t>
              </a:r>
              <a:r>
                <a:rPr sz="1725" spc="4" dirty="0">
                  <a:latin typeface="Calibri"/>
                  <a:cs typeface="Calibri"/>
                </a:rPr>
                <a:t> </a:t>
              </a:r>
              <a:r>
                <a:rPr sz="1725" spc="-4" dirty="0">
                  <a:latin typeface="Calibri"/>
                  <a:cs typeface="Calibri"/>
                </a:rPr>
                <a:t>blocks,</a:t>
              </a:r>
              <a:r>
                <a:rPr sz="1725" spc="-11" dirty="0">
                  <a:latin typeface="Calibri"/>
                  <a:cs typeface="Calibri"/>
                </a:rPr>
                <a:t> </a:t>
              </a:r>
              <a:r>
                <a:rPr sz="1725" dirty="0">
                  <a:latin typeface="Calibri"/>
                  <a:cs typeface="Calibri"/>
                </a:rPr>
                <a:t>like we</a:t>
              </a:r>
              <a:r>
                <a:rPr sz="1725" spc="-4" dirty="0">
                  <a:latin typeface="Calibri"/>
                  <a:cs typeface="Calibri"/>
                </a:rPr>
                <a:t> might</a:t>
              </a:r>
              <a:r>
                <a:rPr sz="1725" spc="4" dirty="0">
                  <a:latin typeface="Calibri"/>
                  <a:cs typeface="Calibri"/>
                </a:rPr>
                <a:t> </a:t>
              </a:r>
              <a:r>
                <a:rPr sz="1725" spc="-4" dirty="0">
                  <a:latin typeface="Calibri"/>
                  <a:cs typeface="Calibri"/>
                </a:rPr>
                <a:t>stack</a:t>
              </a:r>
              <a:r>
                <a:rPr sz="1725" spc="4" dirty="0">
                  <a:latin typeface="Calibri"/>
                  <a:cs typeface="Calibri"/>
                </a:rPr>
                <a:t> </a:t>
              </a:r>
              <a:r>
                <a:rPr sz="1725" dirty="0">
                  <a:latin typeface="Calibri"/>
                  <a:cs typeface="Calibri"/>
                </a:rPr>
                <a:t>LSTM </a:t>
              </a:r>
              <a:r>
                <a:rPr sz="1725" spc="-379" dirty="0">
                  <a:latin typeface="Calibri"/>
                  <a:cs typeface="Calibri"/>
                </a:rPr>
                <a:t> </a:t>
              </a:r>
              <a:r>
                <a:rPr sz="1725" dirty="0">
                  <a:latin typeface="Calibri"/>
                  <a:cs typeface="Calibri"/>
                </a:rPr>
                <a:t>layers.</a:t>
              </a:r>
              <a:endParaRPr sz="1725">
                <a:latin typeface="Calibri"/>
                <a:cs typeface="Calibri"/>
              </a:endParaRPr>
            </a:p>
            <a:p>
              <a:pPr>
                <a:spcBef>
                  <a:spcPts val="11"/>
                </a:spcBef>
                <a:buClr>
                  <a:srgbClr val="8B1515"/>
                </a:buClr>
                <a:buFont typeface="Times New Roman"/>
                <a:buChar char="•"/>
              </a:pPr>
              <a:endParaRPr sz="2363">
                <a:latin typeface="Calibri"/>
                <a:cs typeface="Calibri"/>
              </a:endParaRPr>
            </a:p>
            <a:p>
              <a:pPr marL="266700" indent="-257175">
                <a:spcBef>
                  <a:spcPts val="4"/>
                </a:spcBef>
                <a:buClr>
                  <a:srgbClr val="8B1515"/>
                </a:buClr>
                <a:buFont typeface="Times New Roman"/>
                <a:buChar char="•"/>
                <a:tabLst>
                  <a:tab pos="266224" algn="l"/>
                  <a:tab pos="266700" algn="l"/>
                </a:tabLst>
              </a:pPr>
              <a:r>
                <a:rPr sz="1725" spc="-4" dirty="0">
                  <a:latin typeface="Calibri"/>
                  <a:cs typeface="Calibri"/>
                </a:rPr>
                <a:t>Can</a:t>
              </a:r>
              <a:r>
                <a:rPr sz="1725" spc="-8" dirty="0">
                  <a:latin typeface="Calibri"/>
                  <a:cs typeface="Calibri"/>
                </a:rPr>
                <a:t> </a:t>
              </a:r>
              <a:r>
                <a:rPr sz="1725" dirty="0">
                  <a:latin typeface="Calibri"/>
                  <a:cs typeface="Calibri"/>
                </a:rPr>
                <a:t>self-attention</a:t>
              </a:r>
              <a:r>
                <a:rPr sz="1725" spc="-11" dirty="0">
                  <a:latin typeface="Calibri"/>
                  <a:cs typeface="Calibri"/>
                </a:rPr>
                <a:t> </a:t>
              </a:r>
              <a:r>
                <a:rPr sz="1725" dirty="0">
                  <a:latin typeface="Calibri"/>
                  <a:cs typeface="Calibri"/>
                </a:rPr>
                <a:t>be</a:t>
              </a:r>
              <a:r>
                <a:rPr sz="1725" spc="-8" dirty="0">
                  <a:latin typeface="Calibri"/>
                  <a:cs typeface="Calibri"/>
                </a:rPr>
                <a:t> </a:t>
              </a:r>
              <a:r>
                <a:rPr sz="1725" dirty="0">
                  <a:latin typeface="Calibri"/>
                  <a:cs typeface="Calibri"/>
                </a:rPr>
                <a:t>a</a:t>
              </a:r>
              <a:r>
                <a:rPr sz="1725" spc="-4" dirty="0">
                  <a:latin typeface="Calibri"/>
                  <a:cs typeface="Calibri"/>
                </a:rPr>
                <a:t> drop-in</a:t>
              </a:r>
              <a:endParaRPr sz="1725">
                <a:latin typeface="Calibri"/>
                <a:cs typeface="Calibri"/>
              </a:endParaRPr>
            </a:p>
            <a:p>
              <a:pPr marL="266700"/>
              <a:r>
                <a:rPr sz="1725" dirty="0">
                  <a:latin typeface="Calibri"/>
                  <a:cs typeface="Calibri"/>
                </a:rPr>
                <a:t>replacement</a:t>
              </a:r>
              <a:r>
                <a:rPr sz="1725" spc="-15" dirty="0">
                  <a:latin typeface="Calibri"/>
                  <a:cs typeface="Calibri"/>
                </a:rPr>
                <a:t> </a:t>
              </a:r>
              <a:r>
                <a:rPr sz="1725" spc="-4" dirty="0">
                  <a:latin typeface="Calibri"/>
                  <a:cs typeface="Calibri"/>
                </a:rPr>
                <a:t>for</a:t>
              </a:r>
              <a:r>
                <a:rPr sz="1725" spc="-19" dirty="0">
                  <a:latin typeface="Calibri"/>
                  <a:cs typeface="Calibri"/>
                </a:rPr>
                <a:t> </a:t>
              </a:r>
              <a:r>
                <a:rPr sz="1725" dirty="0">
                  <a:latin typeface="Calibri"/>
                  <a:cs typeface="Calibri"/>
                </a:rPr>
                <a:t>recurrence?</a:t>
              </a:r>
              <a:endParaRPr sz="1725">
                <a:latin typeface="Calibri"/>
                <a:cs typeface="Calibri"/>
              </a:endParaRPr>
            </a:p>
            <a:p>
              <a:pPr>
                <a:spcBef>
                  <a:spcPts val="15"/>
                </a:spcBef>
              </a:pPr>
              <a:endParaRPr sz="2363">
                <a:latin typeface="Calibri"/>
                <a:cs typeface="Calibri"/>
              </a:endParaRPr>
            </a:p>
            <a:p>
              <a:pPr marL="266700" indent="-257175">
                <a:buClr>
                  <a:srgbClr val="8B1515"/>
                </a:buClr>
                <a:buFont typeface="Times New Roman"/>
                <a:buChar char="•"/>
                <a:tabLst>
                  <a:tab pos="266224" algn="l"/>
                  <a:tab pos="266700" algn="l"/>
                </a:tabLst>
              </a:pPr>
              <a:r>
                <a:rPr sz="1725" dirty="0">
                  <a:latin typeface="Calibri"/>
                  <a:cs typeface="Calibri"/>
                </a:rPr>
                <a:t>No.</a:t>
              </a:r>
              <a:r>
                <a:rPr sz="1725" spc="-8" dirty="0">
                  <a:latin typeface="Calibri"/>
                  <a:cs typeface="Calibri"/>
                </a:rPr>
                <a:t> </a:t>
              </a:r>
              <a:r>
                <a:rPr sz="1725" dirty="0">
                  <a:latin typeface="Calibri"/>
                  <a:cs typeface="Calibri"/>
                </a:rPr>
                <a:t>It</a:t>
              </a:r>
              <a:r>
                <a:rPr sz="1725" spc="-8" dirty="0">
                  <a:latin typeface="Calibri"/>
                  <a:cs typeface="Calibri"/>
                </a:rPr>
                <a:t> </a:t>
              </a:r>
              <a:r>
                <a:rPr sz="1725" spc="-4" dirty="0">
                  <a:latin typeface="Calibri"/>
                  <a:cs typeface="Calibri"/>
                </a:rPr>
                <a:t>has</a:t>
              </a:r>
              <a:r>
                <a:rPr sz="1725" spc="-8" dirty="0">
                  <a:latin typeface="Calibri"/>
                  <a:cs typeface="Calibri"/>
                </a:rPr>
                <a:t> </a:t>
              </a:r>
              <a:r>
                <a:rPr sz="1725" dirty="0">
                  <a:latin typeface="Calibri"/>
                  <a:cs typeface="Calibri"/>
                </a:rPr>
                <a:t>a</a:t>
              </a:r>
              <a:r>
                <a:rPr sz="1725" spc="-4" dirty="0">
                  <a:latin typeface="Calibri"/>
                  <a:cs typeface="Calibri"/>
                </a:rPr>
                <a:t> </a:t>
              </a:r>
              <a:r>
                <a:rPr sz="1725" dirty="0">
                  <a:latin typeface="Calibri"/>
                  <a:cs typeface="Calibri"/>
                </a:rPr>
                <a:t>few</a:t>
              </a:r>
              <a:r>
                <a:rPr sz="1725" spc="-4" dirty="0">
                  <a:latin typeface="Calibri"/>
                  <a:cs typeface="Calibri"/>
                </a:rPr>
                <a:t> issues, </a:t>
              </a:r>
              <a:r>
                <a:rPr sz="1725" dirty="0">
                  <a:latin typeface="Calibri"/>
                  <a:cs typeface="Calibri"/>
                </a:rPr>
                <a:t>which</a:t>
              </a:r>
              <a:endParaRPr sz="1725">
                <a:latin typeface="Calibri"/>
                <a:cs typeface="Calibri"/>
              </a:endParaRPr>
            </a:p>
            <a:p>
              <a:pPr marL="266700"/>
              <a:r>
                <a:rPr sz="1725" dirty="0">
                  <a:latin typeface="Calibri"/>
                  <a:cs typeface="Calibri"/>
                </a:rPr>
                <a:t>we’ll</a:t>
              </a:r>
              <a:r>
                <a:rPr sz="1725" spc="-23" dirty="0">
                  <a:latin typeface="Calibri"/>
                  <a:cs typeface="Calibri"/>
                </a:rPr>
                <a:t> </a:t>
              </a:r>
              <a:r>
                <a:rPr sz="1725" spc="-4" dirty="0">
                  <a:latin typeface="Calibri"/>
                  <a:cs typeface="Calibri"/>
                </a:rPr>
                <a:t>go through.</a:t>
              </a:r>
              <a:endParaRPr sz="1725">
                <a:latin typeface="Calibri"/>
                <a:cs typeface="Calibri"/>
              </a:endParaRPr>
            </a:p>
            <a:p>
              <a:pPr>
                <a:spcBef>
                  <a:spcPts val="15"/>
                </a:spcBef>
              </a:pPr>
              <a:endParaRPr sz="2363">
                <a:latin typeface="Calibri"/>
                <a:cs typeface="Calibri"/>
              </a:endParaRPr>
            </a:p>
            <a:p>
              <a:pPr marL="266700" marR="469106" indent="-257175">
                <a:buClr>
                  <a:srgbClr val="8B1515"/>
                </a:buClr>
                <a:buFont typeface="Times New Roman"/>
                <a:buChar char="•"/>
                <a:tabLst>
                  <a:tab pos="266224" algn="l"/>
                  <a:tab pos="266700" algn="l"/>
                </a:tabLst>
              </a:pPr>
              <a:r>
                <a:rPr sz="1725" spc="-4" dirty="0">
                  <a:latin typeface="Calibri"/>
                  <a:cs typeface="Calibri"/>
                </a:rPr>
                <a:t>First, </a:t>
              </a:r>
              <a:r>
                <a:rPr sz="1725" dirty="0">
                  <a:latin typeface="Calibri"/>
                  <a:cs typeface="Calibri"/>
                </a:rPr>
                <a:t>self-attention is an </a:t>
              </a:r>
              <a:r>
                <a:rPr sz="1725" spc="4" dirty="0">
                  <a:latin typeface="Calibri"/>
                  <a:cs typeface="Calibri"/>
                </a:rPr>
                <a:t> </a:t>
              </a:r>
              <a:r>
                <a:rPr sz="1725" spc="-4" dirty="0">
                  <a:latin typeface="Calibri"/>
                  <a:cs typeface="Calibri"/>
                </a:rPr>
                <a:t>operation on </a:t>
              </a:r>
              <a:r>
                <a:rPr sz="1725" b="1" dirty="0">
                  <a:latin typeface="Calibri"/>
                  <a:cs typeface="Calibri"/>
                </a:rPr>
                <a:t>sets</a:t>
              </a:r>
              <a:r>
                <a:rPr sz="1725" dirty="0">
                  <a:latin typeface="Calibri"/>
                  <a:cs typeface="Calibri"/>
                </a:rPr>
                <a:t>. It </a:t>
              </a:r>
              <a:r>
                <a:rPr sz="1725" spc="-4" dirty="0">
                  <a:latin typeface="Calibri"/>
                  <a:cs typeface="Calibri"/>
                </a:rPr>
                <a:t>has no </a:t>
              </a:r>
              <a:r>
                <a:rPr sz="1725" spc="-379" dirty="0">
                  <a:latin typeface="Calibri"/>
                  <a:cs typeface="Calibri"/>
                </a:rPr>
                <a:t> </a:t>
              </a:r>
              <a:r>
                <a:rPr sz="1725" dirty="0">
                  <a:latin typeface="Calibri"/>
                  <a:cs typeface="Calibri"/>
                </a:rPr>
                <a:t>inherent</a:t>
              </a:r>
              <a:r>
                <a:rPr sz="1725" spc="4" dirty="0">
                  <a:latin typeface="Calibri"/>
                  <a:cs typeface="Calibri"/>
                </a:rPr>
                <a:t> </a:t>
              </a:r>
              <a:r>
                <a:rPr sz="1725" spc="-4" dirty="0">
                  <a:latin typeface="Calibri"/>
                  <a:cs typeface="Calibri"/>
                </a:rPr>
                <a:t>notion </a:t>
              </a:r>
              <a:r>
                <a:rPr sz="1725" dirty="0">
                  <a:latin typeface="Calibri"/>
                  <a:cs typeface="Calibri"/>
                </a:rPr>
                <a:t>of</a:t>
              </a:r>
              <a:r>
                <a:rPr sz="1725" spc="-8" dirty="0">
                  <a:latin typeface="Calibri"/>
                  <a:cs typeface="Calibri"/>
                </a:rPr>
                <a:t> </a:t>
              </a:r>
              <a:r>
                <a:rPr sz="1725" spc="-4" dirty="0">
                  <a:latin typeface="Calibri"/>
                  <a:cs typeface="Calibri"/>
                </a:rPr>
                <a:t>order.</a:t>
              </a:r>
              <a:endParaRPr sz="1725">
                <a:latin typeface="Calibri"/>
                <a:cs typeface="Calibri"/>
              </a:endParaRPr>
            </a:p>
          </p:txBody>
        </p:sp>
        <p:sp>
          <p:nvSpPr>
            <p:cNvPr id="64" name="object 64"/>
            <p:cNvSpPr/>
            <p:nvPr/>
          </p:nvSpPr>
          <p:spPr>
            <a:xfrm>
              <a:off x="6060567" y="3271265"/>
              <a:ext cx="3805238" cy="258128"/>
            </a:xfrm>
            <a:custGeom>
              <a:avLst/>
              <a:gdLst/>
              <a:ahLst/>
              <a:cxnLst/>
              <a:rect l="l" t="t" r="r" b="b"/>
              <a:pathLst>
                <a:path w="5073650" h="344170">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4170">
                  <a:moveTo>
                    <a:pt x="1484376" y="106680"/>
                  </a:moveTo>
                  <a:lnTo>
                    <a:pt x="1478026" y="93980"/>
                  </a:lnTo>
                  <a:lnTo>
                    <a:pt x="1446276" y="30480"/>
                  </a:lnTo>
                  <a:lnTo>
                    <a:pt x="1408176" y="106680"/>
                  </a:lnTo>
                  <a:lnTo>
                    <a:pt x="1439926" y="106680"/>
                  </a:lnTo>
                  <a:lnTo>
                    <a:pt x="1439926" y="327152"/>
                  </a:lnTo>
                  <a:lnTo>
                    <a:pt x="1452626" y="327152"/>
                  </a:lnTo>
                  <a:lnTo>
                    <a:pt x="1452626" y="106680"/>
                  </a:lnTo>
                  <a:lnTo>
                    <a:pt x="1484376" y="106680"/>
                  </a:lnTo>
                  <a:close/>
                </a:path>
                <a:path w="5073650" h="344170">
                  <a:moveTo>
                    <a:pt x="2976372" y="106680"/>
                  </a:moveTo>
                  <a:lnTo>
                    <a:pt x="2970022" y="93980"/>
                  </a:lnTo>
                  <a:lnTo>
                    <a:pt x="2938272" y="30480"/>
                  </a:lnTo>
                  <a:lnTo>
                    <a:pt x="2900172" y="106680"/>
                  </a:lnTo>
                  <a:lnTo>
                    <a:pt x="2931922" y="106680"/>
                  </a:lnTo>
                  <a:lnTo>
                    <a:pt x="2931922" y="327152"/>
                  </a:lnTo>
                  <a:lnTo>
                    <a:pt x="2944622" y="327152"/>
                  </a:lnTo>
                  <a:lnTo>
                    <a:pt x="2944622" y="106680"/>
                  </a:lnTo>
                  <a:lnTo>
                    <a:pt x="2976372" y="106680"/>
                  </a:lnTo>
                  <a:close/>
                </a:path>
                <a:path w="5073650" h="344170">
                  <a:moveTo>
                    <a:pt x="5073396" y="123444"/>
                  </a:moveTo>
                  <a:lnTo>
                    <a:pt x="5067046" y="110744"/>
                  </a:lnTo>
                  <a:lnTo>
                    <a:pt x="5035296" y="47244"/>
                  </a:lnTo>
                  <a:lnTo>
                    <a:pt x="4997196" y="123444"/>
                  </a:lnTo>
                  <a:lnTo>
                    <a:pt x="5028946" y="123444"/>
                  </a:lnTo>
                  <a:lnTo>
                    <a:pt x="5028946" y="343916"/>
                  </a:lnTo>
                  <a:lnTo>
                    <a:pt x="5041646" y="343916"/>
                  </a:lnTo>
                  <a:lnTo>
                    <a:pt x="5041646" y="123444"/>
                  </a:lnTo>
                  <a:lnTo>
                    <a:pt x="5073396" y="123444"/>
                  </a:lnTo>
                  <a:close/>
                </a:path>
              </a:pathLst>
            </a:custGeom>
            <a:solidFill>
              <a:srgbClr val="000000"/>
            </a:solidFill>
          </p:spPr>
          <p:txBody>
            <a:bodyPr wrap="square" lIns="0" tIns="0" rIns="0" bIns="0" rtlCol="0"/>
            <a:lstStyle/>
            <a:p>
              <a:endParaRPr sz="1350"/>
            </a:p>
          </p:txBody>
        </p:sp>
        <p:sp>
          <p:nvSpPr>
            <p:cNvPr id="65" name="object 65"/>
            <p:cNvSpPr/>
            <p:nvPr/>
          </p:nvSpPr>
          <p:spPr>
            <a:xfrm>
              <a:off x="5637659" y="2072259"/>
              <a:ext cx="4722971" cy="466725"/>
            </a:xfrm>
            <a:custGeom>
              <a:avLst/>
              <a:gdLst/>
              <a:ahLst/>
              <a:cxnLst/>
              <a:rect l="l" t="t" r="r" b="b"/>
              <a:pathLst>
                <a:path w="6297295" h="622300">
                  <a:moveTo>
                    <a:pt x="6193535" y="0"/>
                  </a:moveTo>
                  <a:lnTo>
                    <a:pt x="103632" y="0"/>
                  </a:lnTo>
                  <a:lnTo>
                    <a:pt x="63275" y="8137"/>
                  </a:lnTo>
                  <a:lnTo>
                    <a:pt x="30337" y="30337"/>
                  </a:lnTo>
                  <a:lnTo>
                    <a:pt x="8137" y="63275"/>
                  </a:lnTo>
                  <a:lnTo>
                    <a:pt x="0" y="103632"/>
                  </a:lnTo>
                  <a:lnTo>
                    <a:pt x="0" y="518160"/>
                  </a:lnTo>
                  <a:lnTo>
                    <a:pt x="8137" y="558516"/>
                  </a:lnTo>
                  <a:lnTo>
                    <a:pt x="30337" y="591454"/>
                  </a:lnTo>
                  <a:lnTo>
                    <a:pt x="63275" y="613654"/>
                  </a:lnTo>
                  <a:lnTo>
                    <a:pt x="103632" y="621791"/>
                  </a:lnTo>
                  <a:lnTo>
                    <a:pt x="6193535" y="621791"/>
                  </a:lnTo>
                  <a:lnTo>
                    <a:pt x="6233892" y="613654"/>
                  </a:lnTo>
                  <a:lnTo>
                    <a:pt x="6266830" y="591454"/>
                  </a:lnTo>
                  <a:lnTo>
                    <a:pt x="6289030" y="558516"/>
                  </a:lnTo>
                  <a:lnTo>
                    <a:pt x="6297168" y="518160"/>
                  </a:lnTo>
                  <a:lnTo>
                    <a:pt x="6297168" y="103632"/>
                  </a:lnTo>
                  <a:lnTo>
                    <a:pt x="6289030" y="63275"/>
                  </a:lnTo>
                  <a:lnTo>
                    <a:pt x="6266830" y="30337"/>
                  </a:lnTo>
                  <a:lnTo>
                    <a:pt x="6233892" y="8137"/>
                  </a:lnTo>
                  <a:lnTo>
                    <a:pt x="6193535" y="0"/>
                  </a:lnTo>
                  <a:close/>
                </a:path>
              </a:pathLst>
            </a:custGeom>
            <a:solidFill>
              <a:srgbClr val="C0EFE9"/>
            </a:solidFill>
          </p:spPr>
          <p:txBody>
            <a:bodyPr wrap="square" lIns="0" tIns="0" rIns="0" bIns="0" rtlCol="0"/>
            <a:lstStyle/>
            <a:p>
              <a:endParaRPr sz="1350"/>
            </a:p>
          </p:txBody>
        </p:sp>
        <p:sp>
          <p:nvSpPr>
            <p:cNvPr id="66" name="object 66"/>
            <p:cNvSpPr txBox="1"/>
            <p:nvPr/>
          </p:nvSpPr>
          <p:spPr>
            <a:xfrm>
              <a:off x="7342442" y="2145279"/>
              <a:ext cx="1315403" cy="286617"/>
            </a:xfrm>
            <a:prstGeom prst="rect">
              <a:avLst/>
            </a:prstGeom>
          </p:spPr>
          <p:txBody>
            <a:bodyPr vert="horz" wrap="square" lIns="0" tIns="9525" rIns="0" bIns="0" rtlCol="0">
              <a:spAutoFit/>
            </a:bodyPr>
            <a:lstStyle/>
            <a:p>
              <a:pPr marL="9525">
                <a:spcBef>
                  <a:spcPts val="75"/>
                </a:spcBef>
              </a:pPr>
              <a:r>
                <a:rPr spc="49" dirty="0">
                  <a:latin typeface="Calibri"/>
                  <a:cs typeface="Calibri"/>
                </a:rPr>
                <a:t>s</a:t>
              </a:r>
              <a:r>
                <a:rPr spc="8" dirty="0">
                  <a:latin typeface="Calibri"/>
                  <a:cs typeface="Calibri"/>
                </a:rPr>
                <a:t>el</a:t>
              </a:r>
              <a:r>
                <a:rPr spc="-4" dirty="0">
                  <a:latin typeface="Calibri"/>
                  <a:cs typeface="Calibri"/>
                </a:rPr>
                <a:t>f</a:t>
              </a:r>
              <a:r>
                <a:rPr spc="4" dirty="0">
                  <a:latin typeface="Calibri"/>
                  <a:cs typeface="Calibri"/>
                </a:rPr>
                <a:t>-</a:t>
              </a:r>
              <a:r>
                <a:rPr spc="19" dirty="0">
                  <a:latin typeface="Calibri"/>
                  <a:cs typeface="Calibri"/>
                </a:rPr>
                <a:t>att</a:t>
              </a:r>
              <a:r>
                <a:rPr spc="15" dirty="0">
                  <a:latin typeface="Calibri"/>
                  <a:cs typeface="Calibri"/>
                </a:rPr>
                <a:t>e</a:t>
              </a:r>
              <a:r>
                <a:rPr spc="11" dirty="0">
                  <a:latin typeface="Calibri"/>
                  <a:cs typeface="Calibri"/>
                </a:rPr>
                <a:t>n</a:t>
              </a:r>
              <a:r>
                <a:rPr spc="23" dirty="0">
                  <a:latin typeface="Calibri"/>
                  <a:cs typeface="Calibri"/>
                </a:rPr>
                <a:t>tion</a:t>
              </a:r>
              <a:endParaRPr>
                <a:latin typeface="Calibri"/>
                <a:cs typeface="Calibri"/>
              </a:endParaRPr>
            </a:p>
          </p:txBody>
        </p:sp>
        <p:grpSp>
          <p:nvGrpSpPr>
            <p:cNvPr id="67" name="object 67"/>
            <p:cNvGrpSpPr/>
            <p:nvPr/>
          </p:nvGrpSpPr>
          <p:grpSpPr>
            <a:xfrm>
              <a:off x="6019420" y="1722501"/>
              <a:ext cx="3899059" cy="481965"/>
              <a:chOff x="5993891" y="1153667"/>
              <a:chExt cx="5198745" cy="642620"/>
            </a:xfrm>
          </p:grpSpPr>
          <p:sp>
            <p:nvSpPr>
              <p:cNvPr id="68" name="object 68"/>
              <p:cNvSpPr/>
              <p:nvPr/>
            </p:nvSpPr>
            <p:spPr>
              <a:xfrm>
                <a:off x="6056376" y="1452371"/>
                <a:ext cx="5073650" cy="344170"/>
              </a:xfrm>
              <a:custGeom>
                <a:avLst/>
                <a:gdLst/>
                <a:ahLst/>
                <a:cxnLst/>
                <a:rect l="l" t="t" r="r" b="b"/>
                <a:pathLst>
                  <a:path w="5073650" h="344169">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4169">
                    <a:moveTo>
                      <a:pt x="1484376" y="106680"/>
                    </a:moveTo>
                    <a:lnTo>
                      <a:pt x="1478026" y="93980"/>
                    </a:lnTo>
                    <a:lnTo>
                      <a:pt x="1446276" y="30480"/>
                    </a:lnTo>
                    <a:lnTo>
                      <a:pt x="1408176" y="106680"/>
                    </a:lnTo>
                    <a:lnTo>
                      <a:pt x="1439926" y="106680"/>
                    </a:lnTo>
                    <a:lnTo>
                      <a:pt x="1439926" y="327152"/>
                    </a:lnTo>
                    <a:lnTo>
                      <a:pt x="1452626" y="327152"/>
                    </a:lnTo>
                    <a:lnTo>
                      <a:pt x="1452626" y="106680"/>
                    </a:lnTo>
                    <a:lnTo>
                      <a:pt x="1484376" y="106680"/>
                    </a:lnTo>
                    <a:close/>
                  </a:path>
                  <a:path w="5073650" h="344169">
                    <a:moveTo>
                      <a:pt x="2976372" y="106680"/>
                    </a:moveTo>
                    <a:lnTo>
                      <a:pt x="2970022" y="93980"/>
                    </a:lnTo>
                    <a:lnTo>
                      <a:pt x="2938272" y="30480"/>
                    </a:lnTo>
                    <a:lnTo>
                      <a:pt x="2900172" y="106680"/>
                    </a:lnTo>
                    <a:lnTo>
                      <a:pt x="2931922" y="106680"/>
                    </a:lnTo>
                    <a:lnTo>
                      <a:pt x="2931922" y="327152"/>
                    </a:lnTo>
                    <a:lnTo>
                      <a:pt x="2944622" y="327152"/>
                    </a:lnTo>
                    <a:lnTo>
                      <a:pt x="2944622" y="106680"/>
                    </a:lnTo>
                    <a:lnTo>
                      <a:pt x="2976372" y="106680"/>
                    </a:lnTo>
                    <a:close/>
                  </a:path>
                  <a:path w="5073650" h="344169">
                    <a:moveTo>
                      <a:pt x="5073396" y="123444"/>
                    </a:moveTo>
                    <a:lnTo>
                      <a:pt x="5067046" y="110744"/>
                    </a:lnTo>
                    <a:lnTo>
                      <a:pt x="5035296" y="47244"/>
                    </a:lnTo>
                    <a:lnTo>
                      <a:pt x="4997196" y="123444"/>
                    </a:lnTo>
                    <a:lnTo>
                      <a:pt x="5028946" y="123444"/>
                    </a:lnTo>
                    <a:lnTo>
                      <a:pt x="5028946" y="343916"/>
                    </a:lnTo>
                    <a:lnTo>
                      <a:pt x="5041646" y="343916"/>
                    </a:lnTo>
                    <a:lnTo>
                      <a:pt x="5041646" y="123444"/>
                    </a:lnTo>
                    <a:lnTo>
                      <a:pt x="5073396" y="123444"/>
                    </a:lnTo>
                    <a:close/>
                  </a:path>
                </a:pathLst>
              </a:custGeom>
              <a:solidFill>
                <a:srgbClr val="000000"/>
              </a:solidFill>
            </p:spPr>
            <p:txBody>
              <a:bodyPr wrap="square" lIns="0" tIns="0" rIns="0" bIns="0" rtlCol="0"/>
              <a:lstStyle/>
              <a:p>
                <a:endParaRPr sz="1350"/>
              </a:p>
            </p:txBody>
          </p:sp>
          <p:sp>
            <p:nvSpPr>
              <p:cNvPr id="69" name="object 69"/>
              <p:cNvSpPr/>
              <p:nvPr/>
            </p:nvSpPr>
            <p:spPr>
              <a:xfrm>
                <a:off x="5993892" y="1153680"/>
                <a:ext cx="5198745" cy="342900"/>
              </a:xfrm>
              <a:custGeom>
                <a:avLst/>
                <a:gdLst/>
                <a:ahLst/>
                <a:cxnLst/>
                <a:rect l="l" t="t" r="r" b="b"/>
                <a:pathLst>
                  <a:path w="5198745" h="342900">
                    <a:moveTo>
                      <a:pt x="201155" y="0"/>
                    </a:moveTo>
                    <a:lnTo>
                      <a:pt x="0" y="0"/>
                    </a:lnTo>
                    <a:lnTo>
                      <a:pt x="0" y="297167"/>
                    </a:lnTo>
                    <a:lnTo>
                      <a:pt x="201155" y="297167"/>
                    </a:lnTo>
                    <a:lnTo>
                      <a:pt x="201155" y="0"/>
                    </a:lnTo>
                    <a:close/>
                  </a:path>
                  <a:path w="5198745" h="342900">
                    <a:moveTo>
                      <a:pt x="1610868" y="30467"/>
                    </a:moveTo>
                    <a:lnTo>
                      <a:pt x="1408176" y="30467"/>
                    </a:lnTo>
                    <a:lnTo>
                      <a:pt x="1408176" y="327647"/>
                    </a:lnTo>
                    <a:lnTo>
                      <a:pt x="1610868" y="327647"/>
                    </a:lnTo>
                    <a:lnTo>
                      <a:pt x="1610868" y="30467"/>
                    </a:lnTo>
                    <a:close/>
                  </a:path>
                  <a:path w="5198745" h="342900">
                    <a:moveTo>
                      <a:pt x="3101340" y="35039"/>
                    </a:moveTo>
                    <a:lnTo>
                      <a:pt x="2898648" y="35039"/>
                    </a:lnTo>
                    <a:lnTo>
                      <a:pt x="2898648" y="330695"/>
                    </a:lnTo>
                    <a:lnTo>
                      <a:pt x="3101340" y="330695"/>
                    </a:lnTo>
                    <a:lnTo>
                      <a:pt x="3101340" y="35039"/>
                    </a:lnTo>
                    <a:close/>
                  </a:path>
                  <a:path w="5198745" h="342900">
                    <a:moveTo>
                      <a:pt x="5198364" y="47231"/>
                    </a:moveTo>
                    <a:lnTo>
                      <a:pt x="4995672" y="47231"/>
                    </a:lnTo>
                    <a:lnTo>
                      <a:pt x="4995672" y="342887"/>
                    </a:lnTo>
                    <a:lnTo>
                      <a:pt x="5198364" y="342887"/>
                    </a:lnTo>
                    <a:lnTo>
                      <a:pt x="5198364" y="47231"/>
                    </a:lnTo>
                    <a:close/>
                  </a:path>
                </a:pathLst>
              </a:custGeom>
              <a:solidFill>
                <a:srgbClr val="929A90"/>
              </a:solidFill>
            </p:spPr>
            <p:txBody>
              <a:bodyPr wrap="square" lIns="0" tIns="0" rIns="0" bIns="0" rtlCol="0"/>
              <a:lstStyle/>
              <a:p>
                <a:endParaRPr sz="1350"/>
              </a:p>
            </p:txBody>
          </p:sp>
        </p:grpSp>
        <p:sp>
          <p:nvSpPr>
            <p:cNvPr id="70" name="object 70"/>
            <p:cNvSpPr txBox="1"/>
            <p:nvPr/>
          </p:nvSpPr>
          <p:spPr>
            <a:xfrm>
              <a:off x="5393055" y="5573269"/>
              <a:ext cx="5181600" cy="248209"/>
            </a:xfrm>
            <a:prstGeom prst="rect">
              <a:avLst/>
            </a:prstGeom>
            <a:ln w="9525">
              <a:solidFill>
                <a:srgbClr val="600058"/>
              </a:solidFill>
            </a:ln>
          </p:spPr>
          <p:txBody>
            <a:bodyPr vert="horz" wrap="square" lIns="0" tIns="0" rIns="0" bIns="0" rtlCol="0">
              <a:spAutoFit/>
            </a:bodyPr>
            <a:lstStyle/>
            <a:p>
              <a:pPr marL="427196">
                <a:lnSpc>
                  <a:spcPts val="1954"/>
                </a:lnSpc>
              </a:pPr>
              <a:r>
                <a:rPr sz="1650" spc="-4" dirty="0">
                  <a:solidFill>
                    <a:srgbClr val="600058"/>
                  </a:solidFill>
                  <a:latin typeface="Calibri"/>
                  <a:cs typeface="Calibri"/>
                </a:rPr>
                <a:t>Self-attention</a:t>
              </a:r>
              <a:r>
                <a:rPr sz="1650" spc="23" dirty="0">
                  <a:solidFill>
                    <a:srgbClr val="600058"/>
                  </a:solidFill>
                  <a:latin typeface="Calibri"/>
                  <a:cs typeface="Calibri"/>
                </a:rPr>
                <a:t> </a:t>
              </a:r>
              <a:r>
                <a:rPr sz="1650" spc="-4" dirty="0">
                  <a:solidFill>
                    <a:srgbClr val="600058"/>
                  </a:solidFill>
                  <a:latin typeface="Calibri"/>
                  <a:cs typeface="Calibri"/>
                </a:rPr>
                <a:t>doesn’t know</a:t>
              </a:r>
              <a:r>
                <a:rPr sz="1650" dirty="0">
                  <a:solidFill>
                    <a:srgbClr val="600058"/>
                  </a:solidFill>
                  <a:latin typeface="Calibri"/>
                  <a:cs typeface="Calibri"/>
                </a:rPr>
                <a:t> </a:t>
              </a:r>
              <a:r>
                <a:rPr sz="1650" spc="-4" dirty="0">
                  <a:solidFill>
                    <a:srgbClr val="600058"/>
                  </a:solidFill>
                  <a:latin typeface="Calibri"/>
                  <a:cs typeface="Calibri"/>
                </a:rPr>
                <a:t>the order</a:t>
              </a:r>
              <a:r>
                <a:rPr sz="1650" dirty="0">
                  <a:solidFill>
                    <a:srgbClr val="600058"/>
                  </a:solidFill>
                  <a:latin typeface="Calibri"/>
                  <a:cs typeface="Calibri"/>
                </a:rPr>
                <a:t> </a:t>
              </a:r>
              <a:r>
                <a:rPr sz="1650" spc="-4" dirty="0">
                  <a:solidFill>
                    <a:srgbClr val="600058"/>
                  </a:solidFill>
                  <a:latin typeface="Calibri"/>
                  <a:cs typeface="Calibri"/>
                </a:rPr>
                <a:t>of</a:t>
              </a:r>
              <a:r>
                <a:rPr sz="1650" dirty="0">
                  <a:solidFill>
                    <a:srgbClr val="600058"/>
                  </a:solidFill>
                  <a:latin typeface="Calibri"/>
                  <a:cs typeface="Calibri"/>
                </a:rPr>
                <a:t> </a:t>
              </a:r>
              <a:r>
                <a:rPr sz="1650" spc="-4" dirty="0">
                  <a:solidFill>
                    <a:srgbClr val="600058"/>
                  </a:solidFill>
                  <a:latin typeface="Calibri"/>
                  <a:cs typeface="Calibri"/>
                </a:rPr>
                <a:t>its</a:t>
              </a:r>
              <a:r>
                <a:rPr sz="1650" spc="4" dirty="0">
                  <a:solidFill>
                    <a:srgbClr val="600058"/>
                  </a:solidFill>
                  <a:latin typeface="Calibri"/>
                  <a:cs typeface="Calibri"/>
                </a:rPr>
                <a:t> </a:t>
              </a:r>
              <a:r>
                <a:rPr sz="1650" spc="-4" dirty="0">
                  <a:solidFill>
                    <a:srgbClr val="600058"/>
                  </a:solidFill>
                  <a:latin typeface="Calibri"/>
                  <a:cs typeface="Calibri"/>
                </a:rPr>
                <a:t>inputs.</a:t>
              </a:r>
              <a:endParaRPr sz="1650">
                <a:latin typeface="Calibri"/>
                <a:cs typeface="Calibri"/>
              </a:endParaRPr>
            </a:p>
          </p:txBody>
        </p:sp>
      </p:grpSp>
      <p:sp>
        <p:nvSpPr>
          <p:cNvPr id="75" name="Title 74">
            <a:extLst>
              <a:ext uri="{FF2B5EF4-FFF2-40B4-BE49-F238E27FC236}">
                <a16:creationId xmlns:a16="http://schemas.microsoft.com/office/drawing/2014/main" id="{A7E5A1F5-774F-46BE-ABC3-5AA0CA2488BC}"/>
              </a:ext>
            </a:extLst>
          </p:cNvPr>
          <p:cNvSpPr>
            <a:spLocks noGrp="1"/>
          </p:cNvSpPr>
          <p:nvPr>
            <p:ph type="title"/>
          </p:nvPr>
        </p:nvSpPr>
        <p:spPr>
          <a:xfrm>
            <a:off x="996316" y="362572"/>
            <a:ext cx="8355330" cy="671530"/>
          </a:xfrm>
        </p:spPr>
        <p:txBody>
          <a:bodyPr vert="horz" wrap="square" lIns="0" tIns="9525" rIns="0" bIns="0" rtlCol="0" anchor="ctr">
            <a:spAutoFit/>
          </a:bodyPr>
          <a:lstStyle/>
          <a:p>
            <a:pPr marL="12700" marR="5080">
              <a:lnSpc>
                <a:spcPct val="100699"/>
              </a:lnSpc>
              <a:spcBef>
                <a:spcPts val="75"/>
              </a:spcBef>
            </a:pPr>
            <a:r>
              <a:rPr lang="en-US" spc="-120" dirty="0"/>
              <a:t>Self-Attention</a:t>
            </a:r>
          </a:p>
        </p:txBody>
      </p:sp>
      <p:sp>
        <p:nvSpPr>
          <p:cNvPr id="72" name="TextBox 71">
            <a:extLst>
              <a:ext uri="{FF2B5EF4-FFF2-40B4-BE49-F238E27FC236}">
                <a16:creationId xmlns:a16="http://schemas.microsoft.com/office/drawing/2014/main" id="{8120BAA4-6188-4E97-89BB-0FC54C136596}"/>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08156" y="2092291"/>
            <a:ext cx="2528888" cy="982801"/>
          </a:xfrm>
          <a:prstGeom prst="rect">
            <a:avLst/>
          </a:prstGeom>
        </p:spPr>
        <p:txBody>
          <a:bodyPr vert="horz" wrap="square" lIns="0" tIns="76676" rIns="0" bIns="0" rtlCol="0">
            <a:spAutoFit/>
          </a:bodyPr>
          <a:lstStyle/>
          <a:p>
            <a:pPr marL="483870" algn="ctr">
              <a:spcBef>
                <a:spcPts val="604"/>
              </a:spcBef>
            </a:pPr>
            <a:r>
              <a:rPr sz="2100" b="1" spc="-4" dirty="0">
                <a:latin typeface="Calibri"/>
                <a:cs typeface="Calibri"/>
              </a:rPr>
              <a:t>Barriers</a:t>
            </a:r>
            <a:endParaRPr sz="2100" dirty="0">
              <a:latin typeface="Calibri"/>
              <a:cs typeface="Calibri"/>
            </a:endParaRPr>
          </a:p>
          <a:p>
            <a:pPr marL="256699" indent="-256699">
              <a:spcBef>
                <a:spcPts val="439"/>
              </a:spcBef>
              <a:buClr>
                <a:srgbClr val="8B1515"/>
              </a:buClr>
              <a:buFont typeface="Times New Roman"/>
              <a:buChar char="•"/>
              <a:tabLst>
                <a:tab pos="256699" algn="l"/>
                <a:tab pos="267176" algn="l"/>
              </a:tabLst>
            </a:pPr>
            <a:r>
              <a:rPr sz="1725" spc="-4" dirty="0">
                <a:latin typeface="Calibri"/>
                <a:cs typeface="Calibri"/>
              </a:rPr>
              <a:t>Doesn’t</a:t>
            </a:r>
            <a:r>
              <a:rPr sz="1725" spc="-19" dirty="0">
                <a:latin typeface="Calibri"/>
                <a:cs typeface="Calibri"/>
              </a:rPr>
              <a:t> </a:t>
            </a:r>
            <a:r>
              <a:rPr sz="1725" dirty="0">
                <a:latin typeface="Calibri"/>
                <a:cs typeface="Calibri"/>
              </a:rPr>
              <a:t>have</a:t>
            </a:r>
            <a:r>
              <a:rPr sz="1725" spc="-11" dirty="0">
                <a:latin typeface="Calibri"/>
                <a:cs typeface="Calibri"/>
              </a:rPr>
              <a:t> </a:t>
            </a:r>
            <a:r>
              <a:rPr sz="1725" dirty="0">
                <a:latin typeface="Calibri"/>
                <a:cs typeface="Calibri"/>
              </a:rPr>
              <a:t>an</a:t>
            </a:r>
            <a:r>
              <a:rPr sz="1725" spc="-15" dirty="0">
                <a:latin typeface="Calibri"/>
                <a:cs typeface="Calibri"/>
              </a:rPr>
              <a:t> </a:t>
            </a:r>
            <a:r>
              <a:rPr sz="1725" dirty="0">
                <a:latin typeface="Calibri"/>
                <a:cs typeface="Calibri"/>
              </a:rPr>
              <a:t>inherent</a:t>
            </a:r>
          </a:p>
          <a:p>
            <a:pPr marR="558165" algn="ctr"/>
            <a:r>
              <a:rPr sz="1725" spc="-4" dirty="0">
                <a:latin typeface="Calibri"/>
                <a:cs typeface="Calibri"/>
              </a:rPr>
              <a:t>notion</a:t>
            </a:r>
            <a:r>
              <a:rPr sz="1725" spc="-15" dirty="0">
                <a:latin typeface="Calibri"/>
                <a:cs typeface="Calibri"/>
              </a:rPr>
              <a:t> </a:t>
            </a:r>
            <a:r>
              <a:rPr sz="1725" spc="-4" dirty="0">
                <a:latin typeface="Calibri"/>
                <a:cs typeface="Calibri"/>
              </a:rPr>
              <a:t>of</a:t>
            </a:r>
            <a:r>
              <a:rPr sz="1725" spc="-19" dirty="0">
                <a:latin typeface="Calibri"/>
                <a:cs typeface="Calibri"/>
              </a:rPr>
              <a:t> </a:t>
            </a:r>
            <a:r>
              <a:rPr sz="1725" spc="-4" dirty="0">
                <a:latin typeface="Calibri"/>
                <a:cs typeface="Calibri"/>
              </a:rPr>
              <a:t>order!</a:t>
            </a:r>
            <a:endParaRPr sz="1725" dirty="0">
              <a:latin typeface="Calibri"/>
              <a:cs typeface="Calibri"/>
            </a:endParaRPr>
          </a:p>
        </p:txBody>
      </p:sp>
      <p:sp>
        <p:nvSpPr>
          <p:cNvPr id="4" name="object 4"/>
          <p:cNvSpPr txBox="1"/>
          <p:nvPr/>
        </p:nvSpPr>
        <p:spPr>
          <a:xfrm>
            <a:off x="7604754" y="2159660"/>
            <a:ext cx="1046798" cy="332303"/>
          </a:xfrm>
          <a:prstGeom prst="rect">
            <a:avLst/>
          </a:prstGeom>
        </p:spPr>
        <p:txBody>
          <a:bodyPr vert="horz" wrap="square" lIns="0" tIns="9049" rIns="0" bIns="0" rtlCol="0">
            <a:spAutoFit/>
          </a:bodyPr>
          <a:lstStyle/>
          <a:p>
            <a:pPr marL="9525">
              <a:spcBef>
                <a:spcPts val="71"/>
              </a:spcBef>
            </a:pPr>
            <a:r>
              <a:rPr sz="2100" b="1" spc="-4" dirty="0">
                <a:latin typeface="Calibri"/>
                <a:cs typeface="Calibri"/>
              </a:rPr>
              <a:t>S</a:t>
            </a:r>
            <a:r>
              <a:rPr sz="2100" b="1" spc="-11" dirty="0">
                <a:latin typeface="Calibri"/>
                <a:cs typeface="Calibri"/>
              </a:rPr>
              <a:t>o</a:t>
            </a:r>
            <a:r>
              <a:rPr sz="2100" b="1" spc="-4" dirty="0">
                <a:latin typeface="Calibri"/>
                <a:cs typeface="Calibri"/>
              </a:rPr>
              <a:t>lut</a:t>
            </a:r>
            <a:r>
              <a:rPr sz="2100" b="1" spc="-15" dirty="0">
                <a:latin typeface="Calibri"/>
                <a:cs typeface="Calibri"/>
              </a:rPr>
              <a:t>i</a:t>
            </a:r>
            <a:r>
              <a:rPr sz="2100" b="1" spc="-4" dirty="0">
                <a:latin typeface="Calibri"/>
                <a:cs typeface="Calibri"/>
              </a:rPr>
              <a:t>ons</a:t>
            </a:r>
            <a:endParaRPr sz="2100">
              <a:latin typeface="Calibri"/>
              <a:cs typeface="Calibri"/>
            </a:endParaRPr>
          </a:p>
        </p:txBody>
      </p:sp>
      <p:grpSp>
        <p:nvGrpSpPr>
          <p:cNvPr id="5" name="object 5"/>
          <p:cNvGrpSpPr/>
          <p:nvPr/>
        </p:nvGrpSpPr>
        <p:grpSpPr>
          <a:xfrm>
            <a:off x="5254131" y="2744495"/>
            <a:ext cx="1008698" cy="101918"/>
            <a:chOff x="5151062" y="1936320"/>
            <a:chExt cx="1344930" cy="135890"/>
          </a:xfrm>
        </p:grpSpPr>
        <p:pic>
          <p:nvPicPr>
            <p:cNvPr id="6" name="object 6"/>
            <p:cNvPicPr/>
            <p:nvPr/>
          </p:nvPicPr>
          <p:blipFill>
            <a:blip r:embed="rId2" cstate="print"/>
            <a:stretch>
              <a:fillRect/>
            </a:stretch>
          </p:blipFill>
          <p:spPr>
            <a:xfrm>
              <a:off x="5151062" y="1936320"/>
              <a:ext cx="1344853" cy="135386"/>
            </a:xfrm>
            <a:prstGeom prst="rect">
              <a:avLst/>
            </a:prstGeom>
          </p:spPr>
        </p:pic>
        <p:sp>
          <p:nvSpPr>
            <p:cNvPr id="7" name="object 7"/>
            <p:cNvSpPr/>
            <p:nvPr/>
          </p:nvSpPr>
          <p:spPr>
            <a:xfrm>
              <a:off x="5185409" y="19438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sp>
        <p:nvSpPr>
          <p:cNvPr id="10" name="Title 9">
            <a:extLst>
              <a:ext uri="{FF2B5EF4-FFF2-40B4-BE49-F238E27FC236}">
                <a16:creationId xmlns:a16="http://schemas.microsoft.com/office/drawing/2014/main" id="{7EDF1E9A-BAD3-4F89-BAB8-DEB583E8C642}"/>
              </a:ext>
            </a:extLst>
          </p:cNvPr>
          <p:cNvSpPr>
            <a:spLocks noGrp="1"/>
          </p:cNvSpPr>
          <p:nvPr>
            <p:ph type="title"/>
          </p:nvPr>
        </p:nvSpPr>
        <p:spPr>
          <a:xfrm>
            <a:off x="583462" y="263117"/>
            <a:ext cx="9659188" cy="1355436"/>
          </a:xfrm>
        </p:spPr>
        <p:txBody>
          <a:bodyPr vert="horz" wrap="square" lIns="0" tIns="9525" rIns="0" bIns="0" rtlCol="0" anchor="ctr">
            <a:spAutoFit/>
          </a:bodyPr>
          <a:lstStyle/>
          <a:p>
            <a:pPr marL="12700" marR="5080">
              <a:lnSpc>
                <a:spcPct val="100699"/>
              </a:lnSpc>
              <a:spcBef>
                <a:spcPts val="75"/>
              </a:spcBef>
            </a:pPr>
            <a:r>
              <a:rPr lang="en-US" spc="-120" dirty="0"/>
              <a:t>Barriers and solutions for Self-Attention as a building block</a:t>
            </a:r>
          </a:p>
        </p:txBody>
      </p:sp>
      <p:sp>
        <p:nvSpPr>
          <p:cNvPr id="9" name="TextBox 8">
            <a:extLst>
              <a:ext uri="{FF2B5EF4-FFF2-40B4-BE49-F238E27FC236}">
                <a16:creationId xmlns:a16="http://schemas.microsoft.com/office/drawing/2014/main" id="{5C3A027C-F1A8-4BA2-A9C2-5BA433A7BF60}"/>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142252-593B-4BA0-8CEE-2729E43674A6}"/>
              </a:ext>
            </a:extLst>
          </p:cNvPr>
          <p:cNvSpPr>
            <a:spLocks noGrp="1"/>
          </p:cNvSpPr>
          <p:nvPr>
            <p:ph type="title"/>
          </p:nvPr>
        </p:nvSpPr>
        <p:spPr>
          <a:xfrm>
            <a:off x="461639" y="181151"/>
            <a:ext cx="10795246" cy="1355436"/>
          </a:xfrm>
        </p:spPr>
        <p:txBody>
          <a:bodyPr vert="horz" wrap="square" lIns="0" tIns="9525" rIns="0" bIns="0" rtlCol="0" anchor="ctr">
            <a:spAutoFit/>
          </a:bodyPr>
          <a:lstStyle/>
          <a:p>
            <a:pPr marL="12700" marR="5080">
              <a:lnSpc>
                <a:spcPct val="100699"/>
              </a:lnSpc>
              <a:spcBef>
                <a:spcPts val="75"/>
              </a:spcBef>
            </a:pPr>
            <a:r>
              <a:rPr lang="en-US" spc="-120" dirty="0"/>
              <a:t>Fixing the first self-attention problem: </a:t>
            </a:r>
            <a:br>
              <a:rPr lang="en-US" spc="-120" dirty="0"/>
            </a:br>
            <a:r>
              <a:rPr lang="en-US" spc="-120" dirty="0"/>
              <a:t>Sequence order</a:t>
            </a:r>
          </a:p>
        </p:txBody>
      </p:sp>
      <p:grpSp>
        <p:nvGrpSpPr>
          <p:cNvPr id="2" name="Group 1">
            <a:extLst>
              <a:ext uri="{FF2B5EF4-FFF2-40B4-BE49-F238E27FC236}">
                <a16:creationId xmlns:a16="http://schemas.microsoft.com/office/drawing/2014/main" id="{A7283958-7413-43B6-BB98-FE8C4FDAAB53}"/>
              </a:ext>
            </a:extLst>
          </p:cNvPr>
          <p:cNvGrpSpPr/>
          <p:nvPr/>
        </p:nvGrpSpPr>
        <p:grpSpPr>
          <a:xfrm>
            <a:off x="589274" y="1780434"/>
            <a:ext cx="8465344" cy="3944248"/>
            <a:chOff x="1956435" y="1727168"/>
            <a:chExt cx="8465344" cy="3944248"/>
          </a:xfrm>
        </p:grpSpPr>
        <p:sp>
          <p:nvSpPr>
            <p:cNvPr id="3" name="object 3"/>
            <p:cNvSpPr txBox="1"/>
            <p:nvPr/>
          </p:nvSpPr>
          <p:spPr>
            <a:xfrm>
              <a:off x="1956435" y="1727168"/>
              <a:ext cx="8465344" cy="2462758"/>
            </a:xfrm>
            <a:prstGeom prst="rect">
              <a:avLst/>
            </a:prstGeom>
          </p:spPr>
          <p:txBody>
            <a:bodyPr vert="horz" wrap="square" lIns="0" tIns="10001" rIns="0" bIns="0" rtlCol="0">
              <a:spAutoFit/>
            </a:bodyPr>
            <a:lstStyle/>
            <a:p>
              <a:pPr marL="304800" indent="-257175">
                <a:spcBef>
                  <a:spcPts val="79"/>
                </a:spcBef>
                <a:buClr>
                  <a:srgbClr val="8B1515"/>
                </a:buClr>
                <a:buFont typeface="Times New Roman"/>
                <a:buChar char="•"/>
                <a:tabLst>
                  <a:tab pos="304324" algn="l"/>
                  <a:tab pos="304800" algn="l"/>
                </a:tabLst>
              </a:pPr>
              <a:r>
                <a:rPr sz="1725" spc="-4" dirty="0">
                  <a:latin typeface="Calibri"/>
                  <a:cs typeface="Calibri"/>
                </a:rPr>
                <a:t>Since</a:t>
              </a:r>
              <a:r>
                <a:rPr sz="1725" spc="4" dirty="0">
                  <a:latin typeface="Calibri"/>
                  <a:cs typeface="Calibri"/>
                </a:rPr>
                <a:t> </a:t>
              </a:r>
              <a:r>
                <a:rPr sz="1725" dirty="0">
                  <a:latin typeface="Calibri"/>
                  <a:cs typeface="Calibri"/>
                </a:rPr>
                <a:t>self-attention</a:t>
              </a:r>
              <a:r>
                <a:rPr sz="1725" spc="-4" dirty="0">
                  <a:latin typeface="Calibri"/>
                  <a:cs typeface="Calibri"/>
                </a:rPr>
                <a:t> doesn’t</a:t>
              </a:r>
              <a:r>
                <a:rPr sz="1725" spc="15" dirty="0">
                  <a:latin typeface="Calibri"/>
                  <a:cs typeface="Calibri"/>
                </a:rPr>
                <a:t> </a:t>
              </a:r>
              <a:r>
                <a:rPr sz="1725" spc="-4" dirty="0">
                  <a:latin typeface="Calibri"/>
                  <a:cs typeface="Calibri"/>
                </a:rPr>
                <a:t>build </a:t>
              </a:r>
              <a:r>
                <a:rPr sz="1725" dirty="0">
                  <a:latin typeface="Calibri"/>
                  <a:cs typeface="Calibri"/>
                </a:rPr>
                <a:t>in</a:t>
              </a:r>
              <a:r>
                <a:rPr sz="1725" spc="4" dirty="0">
                  <a:latin typeface="Calibri"/>
                  <a:cs typeface="Calibri"/>
                </a:rPr>
                <a:t> </a:t>
              </a:r>
              <a:r>
                <a:rPr sz="1725" dirty="0">
                  <a:latin typeface="Calibri"/>
                  <a:cs typeface="Calibri"/>
                </a:rPr>
                <a:t>order information,</a:t>
              </a:r>
              <a:r>
                <a:rPr sz="1725" spc="4" dirty="0">
                  <a:latin typeface="Calibri"/>
                  <a:cs typeface="Calibri"/>
                </a:rPr>
                <a:t> </a:t>
              </a:r>
              <a:r>
                <a:rPr sz="1725" spc="-4" dirty="0">
                  <a:latin typeface="Calibri"/>
                  <a:cs typeface="Calibri"/>
                </a:rPr>
                <a:t>we</a:t>
              </a:r>
              <a:r>
                <a:rPr sz="1725" spc="8" dirty="0">
                  <a:latin typeface="Calibri"/>
                  <a:cs typeface="Calibri"/>
                </a:rPr>
                <a:t> </a:t>
              </a:r>
              <a:r>
                <a:rPr sz="1725" dirty="0">
                  <a:latin typeface="Calibri"/>
                  <a:cs typeface="Calibri"/>
                </a:rPr>
                <a:t>need</a:t>
              </a:r>
              <a:r>
                <a:rPr sz="1725" spc="11" dirty="0">
                  <a:latin typeface="Calibri"/>
                  <a:cs typeface="Calibri"/>
                </a:rPr>
                <a:t> </a:t>
              </a:r>
              <a:r>
                <a:rPr sz="1725" dirty="0">
                  <a:latin typeface="Calibri"/>
                  <a:cs typeface="Calibri"/>
                </a:rPr>
                <a:t>to encode</a:t>
              </a:r>
              <a:r>
                <a:rPr sz="1725" spc="4" dirty="0">
                  <a:latin typeface="Calibri"/>
                  <a:cs typeface="Calibri"/>
                </a:rPr>
                <a:t> </a:t>
              </a:r>
              <a:r>
                <a:rPr sz="1725" dirty="0">
                  <a:latin typeface="Calibri"/>
                  <a:cs typeface="Calibri"/>
                </a:rPr>
                <a:t>the</a:t>
              </a:r>
              <a:r>
                <a:rPr sz="1725" spc="11" dirty="0">
                  <a:latin typeface="Calibri"/>
                  <a:cs typeface="Calibri"/>
                </a:rPr>
                <a:t> </a:t>
              </a:r>
              <a:r>
                <a:rPr sz="1725" spc="-4" dirty="0">
                  <a:latin typeface="Calibri"/>
                  <a:cs typeface="Calibri"/>
                </a:rPr>
                <a:t>order of</a:t>
              </a:r>
              <a:r>
                <a:rPr sz="1725" dirty="0">
                  <a:latin typeface="Calibri"/>
                  <a:cs typeface="Calibri"/>
                </a:rPr>
                <a:t> the</a:t>
              </a:r>
            </a:p>
            <a:p>
              <a:pPr marL="304800"/>
              <a:r>
                <a:rPr sz="1725" spc="-4" dirty="0">
                  <a:latin typeface="Calibri"/>
                  <a:cs typeface="Calibri"/>
                </a:rPr>
                <a:t>sentence</a:t>
              </a:r>
              <a:r>
                <a:rPr sz="1725" spc="4" dirty="0">
                  <a:latin typeface="Calibri"/>
                  <a:cs typeface="Calibri"/>
                </a:rPr>
                <a:t> </a:t>
              </a:r>
              <a:r>
                <a:rPr sz="1725" dirty="0">
                  <a:latin typeface="Calibri"/>
                  <a:cs typeface="Calibri"/>
                </a:rPr>
                <a:t>in </a:t>
              </a:r>
              <a:r>
                <a:rPr sz="1725" spc="-4" dirty="0">
                  <a:latin typeface="Calibri"/>
                  <a:cs typeface="Calibri"/>
                </a:rPr>
                <a:t>our </a:t>
              </a:r>
              <a:r>
                <a:rPr sz="1725" dirty="0">
                  <a:latin typeface="Calibri"/>
                  <a:cs typeface="Calibri"/>
                </a:rPr>
                <a:t>keys,</a:t>
              </a:r>
              <a:r>
                <a:rPr sz="1725" spc="4" dirty="0">
                  <a:latin typeface="Calibri"/>
                  <a:cs typeface="Calibri"/>
                </a:rPr>
                <a:t> </a:t>
              </a:r>
              <a:r>
                <a:rPr sz="1725" spc="-4" dirty="0">
                  <a:latin typeface="Calibri"/>
                  <a:cs typeface="Calibri"/>
                </a:rPr>
                <a:t>queries,</a:t>
              </a:r>
              <a:r>
                <a:rPr sz="1725" dirty="0">
                  <a:latin typeface="Calibri"/>
                  <a:cs typeface="Calibri"/>
                </a:rPr>
                <a:t> and </a:t>
              </a:r>
              <a:r>
                <a:rPr sz="1725" spc="-4" dirty="0">
                  <a:latin typeface="Calibri"/>
                  <a:cs typeface="Calibri"/>
                </a:rPr>
                <a:t>values.</a:t>
              </a:r>
              <a:endParaRPr sz="1725" dirty="0">
                <a:latin typeface="Calibri"/>
                <a:cs typeface="Calibri"/>
              </a:endParaRPr>
            </a:p>
            <a:p>
              <a:pPr marL="304800" indent="-257175">
                <a:spcBef>
                  <a:spcPts val="413"/>
                </a:spcBef>
                <a:buClr>
                  <a:srgbClr val="8B1515"/>
                </a:buClr>
                <a:buFont typeface="Times New Roman"/>
                <a:buChar char="•"/>
                <a:tabLst>
                  <a:tab pos="304324" algn="l"/>
                  <a:tab pos="304800" algn="l"/>
                </a:tabLst>
              </a:pPr>
              <a:r>
                <a:rPr sz="1725" spc="-4" dirty="0">
                  <a:latin typeface="Calibri"/>
                  <a:cs typeface="Calibri"/>
                </a:rPr>
                <a:t>Consider representing</a:t>
              </a:r>
              <a:r>
                <a:rPr sz="1725" spc="4" dirty="0">
                  <a:latin typeface="Calibri"/>
                  <a:cs typeface="Calibri"/>
                </a:rPr>
                <a:t> </a:t>
              </a:r>
              <a:r>
                <a:rPr sz="1725" dirty="0">
                  <a:latin typeface="Calibri"/>
                  <a:cs typeface="Calibri"/>
                </a:rPr>
                <a:t>each</a:t>
              </a:r>
              <a:r>
                <a:rPr sz="1725" spc="11" dirty="0">
                  <a:latin typeface="Calibri"/>
                  <a:cs typeface="Calibri"/>
                </a:rPr>
                <a:t> </a:t>
              </a:r>
              <a:r>
                <a:rPr sz="1725" b="1" dirty="0">
                  <a:latin typeface="Calibri"/>
                  <a:cs typeface="Calibri"/>
                </a:rPr>
                <a:t>sequence</a:t>
              </a:r>
              <a:r>
                <a:rPr sz="1725" b="1" spc="4" dirty="0">
                  <a:latin typeface="Calibri"/>
                  <a:cs typeface="Calibri"/>
                </a:rPr>
                <a:t> </a:t>
              </a:r>
              <a:r>
                <a:rPr sz="1725" b="1" dirty="0">
                  <a:latin typeface="Calibri"/>
                  <a:cs typeface="Calibri"/>
                </a:rPr>
                <a:t>index</a:t>
              </a:r>
              <a:r>
                <a:rPr sz="1725" b="1" spc="4" dirty="0">
                  <a:latin typeface="Calibri"/>
                  <a:cs typeface="Calibri"/>
                </a:rPr>
                <a:t> </a:t>
              </a:r>
              <a:r>
                <a:rPr sz="1725" dirty="0">
                  <a:latin typeface="Calibri"/>
                  <a:cs typeface="Calibri"/>
                </a:rPr>
                <a:t>as</a:t>
              </a:r>
              <a:r>
                <a:rPr sz="1725" spc="4" dirty="0">
                  <a:latin typeface="Calibri"/>
                  <a:cs typeface="Calibri"/>
                </a:rPr>
                <a:t> </a:t>
              </a:r>
              <a:r>
                <a:rPr sz="1725" dirty="0">
                  <a:latin typeface="Calibri"/>
                  <a:cs typeface="Calibri"/>
                </a:rPr>
                <a:t>a</a:t>
              </a:r>
              <a:r>
                <a:rPr sz="1725" spc="4" dirty="0">
                  <a:latin typeface="Calibri"/>
                  <a:cs typeface="Calibri"/>
                </a:rPr>
                <a:t> </a:t>
              </a:r>
              <a:r>
                <a:rPr sz="1725" b="1" spc="-4" dirty="0">
                  <a:latin typeface="Calibri"/>
                  <a:cs typeface="Calibri"/>
                </a:rPr>
                <a:t>vector</a:t>
              </a:r>
              <a:endParaRPr sz="1725" dirty="0">
                <a:latin typeface="Calibri"/>
                <a:cs typeface="Calibri"/>
              </a:endParaRPr>
            </a:p>
            <a:p>
              <a:pPr marL="2122170">
                <a:spcBef>
                  <a:spcPts val="480"/>
                </a:spcBef>
              </a:pPr>
              <a:r>
                <a:rPr sz="1725" spc="-56" dirty="0">
                  <a:latin typeface="Cambria Math"/>
                  <a:cs typeface="Cambria Math"/>
                </a:rPr>
                <a:t>𝑝</a:t>
              </a:r>
              <a:r>
                <a:rPr sz="1856" spc="230" baseline="-15151" dirty="0">
                  <a:latin typeface="Cambria Math"/>
                  <a:cs typeface="Cambria Math"/>
                </a:rPr>
                <a:t>𝑖</a:t>
              </a:r>
              <a:r>
                <a:rPr sz="1856" baseline="-15151" dirty="0">
                  <a:latin typeface="Cambria Math"/>
                  <a:cs typeface="Cambria Math"/>
                </a:rPr>
                <a:t> </a:t>
              </a:r>
              <a:r>
                <a:rPr sz="1856" spc="67" baseline="-15151"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ℝ</a:t>
              </a:r>
              <a:r>
                <a:rPr sz="1856" spc="394" baseline="28619" dirty="0">
                  <a:latin typeface="Cambria Math"/>
                  <a:cs typeface="Cambria Math"/>
                </a:rPr>
                <a:t>𝑑</a:t>
              </a:r>
              <a:r>
                <a:rPr sz="1725" dirty="0">
                  <a:latin typeface="Calibri"/>
                  <a:cs typeface="Calibri"/>
                </a:rPr>
                <a:t>,</a:t>
              </a:r>
              <a:r>
                <a:rPr sz="1725" spc="4" dirty="0">
                  <a:latin typeface="Calibri"/>
                  <a:cs typeface="Calibri"/>
                </a:rPr>
                <a:t> </a:t>
              </a:r>
              <a:r>
                <a:rPr sz="1725" spc="-4" dirty="0">
                  <a:latin typeface="Calibri"/>
                  <a:cs typeface="Calibri"/>
                </a:rPr>
                <a:t>fo</a:t>
              </a:r>
              <a:r>
                <a:rPr sz="1725" dirty="0">
                  <a:latin typeface="Calibri"/>
                  <a:cs typeface="Calibri"/>
                </a:rPr>
                <a:t>r</a:t>
              </a:r>
              <a:r>
                <a:rPr sz="1725" spc="-11" dirty="0">
                  <a:latin typeface="Calibri"/>
                  <a:cs typeface="Calibri"/>
                </a:rPr>
                <a:t> </a:t>
              </a:r>
              <a:r>
                <a:rPr sz="1725" dirty="0">
                  <a:latin typeface="Cambria Math"/>
                  <a:cs typeface="Cambria Math"/>
                </a:rPr>
                <a:t>𝑖</a:t>
              </a:r>
              <a:r>
                <a:rPr sz="1725" spc="150" dirty="0">
                  <a:latin typeface="Cambria Math"/>
                  <a:cs typeface="Cambria Math"/>
                </a:rPr>
                <a:t> </a:t>
              </a:r>
              <a:r>
                <a:rPr sz="1725" dirty="0">
                  <a:latin typeface="Cambria Math"/>
                  <a:cs typeface="Cambria Math"/>
                </a:rPr>
                <a:t>∈</a:t>
              </a:r>
              <a:r>
                <a:rPr sz="1725" spc="98" dirty="0">
                  <a:latin typeface="Cambria Math"/>
                  <a:cs typeface="Cambria Math"/>
                </a:rPr>
                <a:t> </a:t>
              </a:r>
              <a:r>
                <a:rPr sz="1725" spc="-4" dirty="0">
                  <a:latin typeface="Cambria Math"/>
                  <a:cs typeface="Cambria Math"/>
                </a:rPr>
                <a:t>{1</a:t>
              </a:r>
              <a:r>
                <a:rPr sz="1725" spc="4" dirty="0">
                  <a:latin typeface="Cambria Math"/>
                  <a:cs typeface="Cambria Math"/>
                </a:rPr>
                <a:t>,</a:t>
              </a:r>
              <a:r>
                <a:rPr sz="1725" spc="-4" dirty="0">
                  <a:latin typeface="Cambria Math"/>
                  <a:cs typeface="Cambria Math"/>
                </a:rPr>
                <a:t>2</a:t>
              </a:r>
              <a:r>
                <a:rPr sz="1725" dirty="0">
                  <a:latin typeface="Cambria Math"/>
                  <a:cs typeface="Cambria Math"/>
                </a:rPr>
                <a:t>,</a:t>
              </a:r>
              <a:r>
                <a:rPr sz="1725" spc="-86" dirty="0">
                  <a:latin typeface="Cambria Math"/>
                  <a:cs typeface="Cambria Math"/>
                </a:rPr>
                <a:t> </a:t>
              </a:r>
              <a:r>
                <a:rPr sz="1725" dirty="0">
                  <a:latin typeface="Cambria Math"/>
                  <a:cs typeface="Cambria Math"/>
                </a:rPr>
                <a:t>…</a:t>
              </a:r>
              <a:r>
                <a:rPr sz="1725" spc="-105" dirty="0">
                  <a:latin typeface="Cambria Math"/>
                  <a:cs typeface="Cambria Math"/>
                </a:rPr>
                <a:t> </a:t>
              </a:r>
              <a:r>
                <a:rPr sz="1725" dirty="0">
                  <a:latin typeface="Cambria Math"/>
                  <a:cs typeface="Cambria Math"/>
                </a:rPr>
                <a:t>,</a:t>
              </a:r>
              <a:r>
                <a:rPr sz="1725" spc="-86" dirty="0">
                  <a:latin typeface="Cambria Math"/>
                  <a:cs typeface="Cambria Math"/>
                </a:rPr>
                <a:t> </a:t>
              </a:r>
              <a:r>
                <a:rPr sz="1725" spc="41" dirty="0">
                  <a:latin typeface="Cambria Math"/>
                  <a:cs typeface="Cambria Math"/>
                </a:rPr>
                <a:t>𝑇</a:t>
              </a:r>
              <a:r>
                <a:rPr sz="1725" dirty="0">
                  <a:latin typeface="Cambria Math"/>
                  <a:cs typeface="Cambria Math"/>
                </a:rPr>
                <a:t>}</a:t>
              </a:r>
              <a:r>
                <a:rPr sz="1725" spc="4" dirty="0">
                  <a:latin typeface="Cambria Math"/>
                  <a:cs typeface="Cambria Math"/>
                </a:rPr>
                <a:t> </a:t>
              </a:r>
              <a:r>
                <a:rPr sz="1725" dirty="0">
                  <a:latin typeface="Calibri"/>
                  <a:cs typeface="Calibri"/>
                </a:rPr>
                <a:t>are </a:t>
              </a:r>
              <a:r>
                <a:rPr sz="1725" spc="-4" dirty="0">
                  <a:latin typeface="Calibri"/>
                  <a:cs typeface="Calibri"/>
                </a:rPr>
                <a:t>posit</a:t>
              </a:r>
              <a:r>
                <a:rPr sz="1725" spc="-11" dirty="0">
                  <a:latin typeface="Calibri"/>
                  <a:cs typeface="Calibri"/>
                </a:rPr>
                <a:t>i</a:t>
              </a:r>
              <a:r>
                <a:rPr sz="1725" spc="-4" dirty="0">
                  <a:latin typeface="Calibri"/>
                  <a:cs typeface="Calibri"/>
                </a:rPr>
                <a:t>o</a:t>
              </a:r>
              <a:r>
                <a:rPr sz="1725" dirty="0">
                  <a:latin typeface="Calibri"/>
                  <a:cs typeface="Calibri"/>
                </a:rPr>
                <a:t>n v</a:t>
              </a:r>
              <a:r>
                <a:rPr sz="1725" spc="4" dirty="0">
                  <a:latin typeface="Calibri"/>
                  <a:cs typeface="Calibri"/>
                </a:rPr>
                <a:t>e</a:t>
              </a:r>
              <a:r>
                <a:rPr sz="1725" dirty="0">
                  <a:latin typeface="Calibri"/>
                  <a:cs typeface="Calibri"/>
                </a:rPr>
                <a:t>ct</a:t>
              </a:r>
              <a:r>
                <a:rPr sz="1725" spc="-8" dirty="0">
                  <a:latin typeface="Calibri"/>
                  <a:cs typeface="Calibri"/>
                </a:rPr>
                <a:t>o</a:t>
              </a:r>
              <a:r>
                <a:rPr sz="1725" dirty="0">
                  <a:latin typeface="Calibri"/>
                  <a:cs typeface="Calibri"/>
                </a:rPr>
                <a:t>rs</a:t>
              </a:r>
            </a:p>
            <a:p>
              <a:pPr>
                <a:spcBef>
                  <a:spcPts val="4"/>
                </a:spcBef>
              </a:pPr>
              <a:endParaRPr sz="2363" dirty="0">
                <a:latin typeface="Calibri"/>
                <a:cs typeface="Calibri"/>
              </a:endParaRPr>
            </a:p>
            <a:p>
              <a:pPr marL="304800" indent="-257175">
                <a:buClr>
                  <a:srgbClr val="8B1515"/>
                </a:buClr>
                <a:buFont typeface="Times New Roman"/>
                <a:buChar char="•"/>
                <a:tabLst>
                  <a:tab pos="304324" algn="l"/>
                  <a:tab pos="304800" algn="l"/>
                </a:tabLst>
              </a:pPr>
              <a:r>
                <a:rPr sz="1725" spc="-4" dirty="0">
                  <a:latin typeface="Calibri"/>
                  <a:cs typeface="Calibri"/>
                </a:rPr>
                <a:t>Don’t</a:t>
              </a:r>
              <a:r>
                <a:rPr sz="1725" spc="-8" dirty="0">
                  <a:latin typeface="Calibri"/>
                  <a:cs typeface="Calibri"/>
                </a:rPr>
                <a:t> </a:t>
              </a:r>
              <a:r>
                <a:rPr sz="1725" dirty="0">
                  <a:latin typeface="Calibri"/>
                  <a:cs typeface="Calibri"/>
                </a:rPr>
                <a:t>worry</a:t>
              </a:r>
              <a:r>
                <a:rPr sz="1725" spc="-8" dirty="0">
                  <a:latin typeface="Calibri"/>
                  <a:cs typeface="Calibri"/>
                </a:rPr>
                <a:t> </a:t>
              </a:r>
              <a:r>
                <a:rPr sz="1725" dirty="0">
                  <a:latin typeface="Calibri"/>
                  <a:cs typeface="Calibri"/>
                </a:rPr>
                <a:t>about</a:t>
              </a:r>
              <a:r>
                <a:rPr sz="1725" spc="-4" dirty="0">
                  <a:latin typeface="Calibri"/>
                  <a:cs typeface="Calibri"/>
                </a:rPr>
                <a:t> </a:t>
              </a:r>
              <a:r>
                <a:rPr sz="1725" dirty="0">
                  <a:latin typeface="Calibri"/>
                  <a:cs typeface="Calibri"/>
                </a:rPr>
                <a:t>what</a:t>
              </a:r>
              <a:r>
                <a:rPr sz="1725" spc="11" dirty="0">
                  <a:latin typeface="Calibri"/>
                  <a:cs typeface="Calibri"/>
                </a:rPr>
                <a:t> </a:t>
              </a:r>
              <a:r>
                <a:rPr sz="1725" dirty="0">
                  <a:latin typeface="Calibri"/>
                  <a:cs typeface="Calibri"/>
                </a:rPr>
                <a:t>the</a:t>
              </a:r>
              <a:r>
                <a:rPr sz="1725" spc="8" dirty="0">
                  <a:latin typeface="Calibri"/>
                  <a:cs typeface="Calibri"/>
                </a:rPr>
                <a:t> </a:t>
              </a:r>
              <a:r>
                <a:rPr sz="1725" spc="-4" dirty="0">
                  <a:latin typeface="Cambria Math"/>
                  <a:cs typeface="Cambria Math"/>
                </a:rPr>
                <a:t>𝑝</a:t>
              </a:r>
              <a:r>
                <a:rPr sz="1856" spc="-5" baseline="-15151" dirty="0">
                  <a:latin typeface="Cambria Math"/>
                  <a:cs typeface="Cambria Math"/>
                </a:rPr>
                <a:t>𝑖</a:t>
              </a:r>
              <a:r>
                <a:rPr sz="1856" spc="354" baseline="-15151" dirty="0">
                  <a:latin typeface="Cambria Math"/>
                  <a:cs typeface="Cambria Math"/>
                </a:rPr>
                <a:t> </a:t>
              </a:r>
              <a:r>
                <a:rPr sz="1725" dirty="0">
                  <a:latin typeface="Calibri"/>
                  <a:cs typeface="Calibri"/>
                </a:rPr>
                <a:t>are</a:t>
              </a:r>
              <a:r>
                <a:rPr sz="1725" spc="-4" dirty="0">
                  <a:latin typeface="Calibri"/>
                  <a:cs typeface="Calibri"/>
                </a:rPr>
                <a:t> </a:t>
              </a:r>
              <a:r>
                <a:rPr sz="1725" dirty="0">
                  <a:latin typeface="Calibri"/>
                  <a:cs typeface="Calibri"/>
                </a:rPr>
                <a:t>made </a:t>
              </a:r>
              <a:r>
                <a:rPr sz="1725" spc="-4" dirty="0">
                  <a:latin typeface="Calibri"/>
                  <a:cs typeface="Calibri"/>
                </a:rPr>
                <a:t>of </a:t>
              </a:r>
              <a:r>
                <a:rPr sz="1725" dirty="0">
                  <a:latin typeface="Calibri"/>
                  <a:cs typeface="Calibri"/>
                </a:rPr>
                <a:t>yet!</a:t>
              </a:r>
            </a:p>
            <a:p>
              <a:pPr marL="304800" indent="-257175">
                <a:spcBef>
                  <a:spcPts val="416"/>
                </a:spcBef>
                <a:buClr>
                  <a:srgbClr val="8B1515"/>
                </a:buClr>
                <a:buFont typeface="Times New Roman"/>
                <a:buChar char="•"/>
                <a:tabLst>
                  <a:tab pos="304324" algn="l"/>
                  <a:tab pos="304800" algn="l"/>
                </a:tabLst>
              </a:pPr>
              <a:r>
                <a:rPr sz="1725" spc="-4" dirty="0">
                  <a:latin typeface="Calibri"/>
                  <a:cs typeface="Calibri"/>
                </a:rPr>
                <a:t>Easy </a:t>
              </a:r>
              <a:r>
                <a:rPr sz="1725" dirty="0">
                  <a:latin typeface="Calibri"/>
                  <a:cs typeface="Calibri"/>
                </a:rPr>
                <a:t>to incorporate</a:t>
              </a:r>
              <a:r>
                <a:rPr sz="1725" spc="4" dirty="0">
                  <a:latin typeface="Calibri"/>
                  <a:cs typeface="Calibri"/>
                </a:rPr>
                <a:t> </a:t>
              </a:r>
              <a:r>
                <a:rPr sz="1725" dirty="0">
                  <a:latin typeface="Calibri"/>
                  <a:cs typeface="Calibri"/>
                </a:rPr>
                <a:t>this</a:t>
              </a:r>
              <a:r>
                <a:rPr sz="1725" spc="4" dirty="0">
                  <a:latin typeface="Calibri"/>
                  <a:cs typeface="Calibri"/>
                </a:rPr>
                <a:t> </a:t>
              </a:r>
              <a:r>
                <a:rPr sz="1725" dirty="0">
                  <a:latin typeface="Calibri"/>
                  <a:cs typeface="Calibri"/>
                </a:rPr>
                <a:t>info</a:t>
              </a:r>
              <a:r>
                <a:rPr sz="1725" spc="-4" dirty="0">
                  <a:latin typeface="Calibri"/>
                  <a:cs typeface="Calibri"/>
                </a:rPr>
                <a:t> </a:t>
              </a:r>
              <a:r>
                <a:rPr sz="1725" dirty="0">
                  <a:latin typeface="Calibri"/>
                  <a:cs typeface="Calibri"/>
                </a:rPr>
                <a:t>into</a:t>
              </a:r>
              <a:r>
                <a:rPr sz="1725" spc="11" dirty="0">
                  <a:latin typeface="Calibri"/>
                  <a:cs typeface="Calibri"/>
                </a:rPr>
                <a:t> </a:t>
              </a:r>
              <a:r>
                <a:rPr sz="1725" spc="-4" dirty="0">
                  <a:latin typeface="Calibri"/>
                  <a:cs typeface="Calibri"/>
                </a:rPr>
                <a:t>our</a:t>
              </a:r>
              <a:r>
                <a:rPr sz="1725" dirty="0">
                  <a:latin typeface="Calibri"/>
                  <a:cs typeface="Calibri"/>
                </a:rPr>
                <a:t> </a:t>
              </a:r>
              <a:r>
                <a:rPr sz="1725" spc="-4" dirty="0">
                  <a:latin typeface="Calibri"/>
                  <a:cs typeface="Calibri"/>
                </a:rPr>
                <a:t>self-attention</a:t>
              </a:r>
              <a:r>
                <a:rPr sz="1725" dirty="0">
                  <a:latin typeface="Calibri"/>
                  <a:cs typeface="Calibri"/>
                </a:rPr>
                <a:t> </a:t>
              </a:r>
              <a:r>
                <a:rPr sz="1725" spc="-4" dirty="0">
                  <a:latin typeface="Calibri"/>
                  <a:cs typeface="Calibri"/>
                </a:rPr>
                <a:t>block:</a:t>
              </a:r>
              <a:r>
                <a:rPr sz="1725" spc="11" dirty="0">
                  <a:latin typeface="Calibri"/>
                  <a:cs typeface="Calibri"/>
                </a:rPr>
                <a:t> </a:t>
              </a:r>
              <a:r>
                <a:rPr sz="1725" spc="-4" dirty="0">
                  <a:latin typeface="Calibri"/>
                  <a:cs typeface="Calibri"/>
                </a:rPr>
                <a:t>just</a:t>
              </a:r>
              <a:r>
                <a:rPr sz="1725" dirty="0">
                  <a:latin typeface="Calibri"/>
                  <a:cs typeface="Calibri"/>
                </a:rPr>
                <a:t> add the</a:t>
              </a:r>
              <a:r>
                <a:rPr sz="1725" spc="19" dirty="0">
                  <a:latin typeface="Calibri"/>
                  <a:cs typeface="Calibri"/>
                </a:rPr>
                <a:t> </a:t>
              </a:r>
              <a:r>
                <a:rPr sz="1725" spc="-4" dirty="0">
                  <a:latin typeface="Cambria Math"/>
                  <a:cs typeface="Cambria Math"/>
                </a:rPr>
                <a:t>𝑝</a:t>
              </a:r>
              <a:r>
                <a:rPr sz="1856" spc="-5" baseline="-15151" dirty="0">
                  <a:latin typeface="Cambria Math"/>
                  <a:cs typeface="Cambria Math"/>
                </a:rPr>
                <a:t>𝑖</a:t>
              </a:r>
              <a:r>
                <a:rPr sz="1856" spc="360" baseline="-15151" dirty="0">
                  <a:latin typeface="Cambria Math"/>
                  <a:cs typeface="Cambria Math"/>
                </a:rPr>
                <a:t> </a:t>
              </a:r>
              <a:r>
                <a:rPr sz="1725" dirty="0">
                  <a:latin typeface="Calibri"/>
                  <a:cs typeface="Calibri"/>
                </a:rPr>
                <a:t>to</a:t>
              </a:r>
              <a:r>
                <a:rPr sz="1725" spc="11" dirty="0">
                  <a:latin typeface="Calibri"/>
                  <a:cs typeface="Calibri"/>
                </a:rPr>
                <a:t> </a:t>
              </a:r>
              <a:r>
                <a:rPr sz="1725" spc="-4" dirty="0">
                  <a:latin typeface="Calibri"/>
                  <a:cs typeface="Calibri"/>
                </a:rPr>
                <a:t>our</a:t>
              </a:r>
              <a:r>
                <a:rPr sz="1725" dirty="0">
                  <a:latin typeface="Calibri"/>
                  <a:cs typeface="Calibri"/>
                </a:rPr>
                <a:t> inputs!</a:t>
              </a:r>
            </a:p>
            <a:p>
              <a:pPr marL="304800" indent="-257175">
                <a:spcBef>
                  <a:spcPts val="529"/>
                </a:spcBef>
                <a:buClr>
                  <a:srgbClr val="8B1515"/>
                </a:buClr>
                <a:buFont typeface="Times New Roman"/>
                <a:buChar char="•"/>
                <a:tabLst>
                  <a:tab pos="304324" algn="l"/>
                  <a:tab pos="304800" algn="l"/>
                </a:tabLst>
              </a:pPr>
              <a:r>
                <a:rPr sz="1725" spc="-4" dirty="0">
                  <a:latin typeface="Calibri"/>
                  <a:cs typeface="Calibri"/>
                </a:rPr>
                <a:t>L</a:t>
              </a:r>
              <a:r>
                <a:rPr sz="1725" spc="4" dirty="0">
                  <a:latin typeface="Calibri"/>
                  <a:cs typeface="Calibri"/>
                </a:rPr>
                <a:t>e</a:t>
              </a:r>
              <a:r>
                <a:rPr sz="1725" dirty="0">
                  <a:latin typeface="Calibri"/>
                  <a:cs typeface="Calibri"/>
                </a:rPr>
                <a:t>t</a:t>
              </a:r>
              <a:r>
                <a:rPr sz="1725" spc="-4" dirty="0">
                  <a:latin typeface="Calibri"/>
                  <a:cs typeface="Calibri"/>
                </a:rPr>
                <a:t> </a:t>
              </a:r>
              <a:r>
                <a:rPr lang="en-US" sz="1725" spc="11" dirty="0">
                  <a:latin typeface="Cambria Math"/>
                  <a:cs typeface="Cambria Math"/>
                </a:rPr>
                <a:t>𝑣</a:t>
              </a:r>
              <a:r>
                <a:rPr lang="en-US" sz="1856" spc="17" baseline="-15151" dirty="0">
                  <a:latin typeface="Cambria Math"/>
                  <a:cs typeface="Cambria Math"/>
                </a:rPr>
                <a:t>𝑖</a:t>
              </a:r>
              <a:r>
                <a:rPr lang="en-US" sz="1856" spc="56" baseline="-15151" dirty="0">
                  <a:latin typeface="Cambria Math"/>
                  <a:cs typeface="Cambria Math"/>
                </a:rPr>
                <a:t> </a:t>
              </a:r>
              <a:r>
                <a:rPr lang="en-US" sz="1856" spc="56" baseline="30000" dirty="0">
                  <a:latin typeface="Cambria Math"/>
                  <a:cs typeface="Cambria Math"/>
                </a:rPr>
                <a:t>‘</a:t>
              </a:r>
              <a:r>
                <a:rPr lang="en-US" sz="1856" spc="56" baseline="-15151" dirty="0">
                  <a:latin typeface="Cambria Math"/>
                  <a:cs typeface="Cambria Math"/>
                </a:rPr>
                <a:t>, </a:t>
              </a:r>
              <a:r>
                <a:rPr lang="en-US" sz="1725" spc="23" dirty="0">
                  <a:latin typeface="Cambria Math"/>
                  <a:cs typeface="Cambria Math"/>
                </a:rPr>
                <a:t>𝑘</a:t>
              </a:r>
              <a:r>
                <a:rPr lang="en-US" sz="1856" spc="33" baseline="-15151" dirty="0">
                  <a:latin typeface="Cambria Math"/>
                  <a:cs typeface="Cambria Math"/>
                </a:rPr>
                <a:t>𝑖</a:t>
              </a:r>
              <a:r>
                <a:rPr lang="en-US" sz="1856" spc="39" baseline="-15151" dirty="0">
                  <a:latin typeface="Cambria Math"/>
                  <a:cs typeface="Cambria Math"/>
                </a:rPr>
                <a:t> </a:t>
              </a:r>
              <a:r>
                <a:rPr lang="en-US" sz="1856" spc="39" baseline="30000" dirty="0">
                  <a:latin typeface="Cambria Math"/>
                  <a:cs typeface="Cambria Math"/>
                </a:rPr>
                <a:t>‘</a:t>
              </a:r>
              <a:r>
                <a:rPr lang="en-US" sz="1856" spc="39" baseline="-15151" dirty="0">
                  <a:latin typeface="Cambria Math"/>
                  <a:cs typeface="Cambria Math"/>
                </a:rPr>
                <a:t>, </a:t>
              </a:r>
              <a:r>
                <a:rPr lang="en-US" sz="1725" spc="4" dirty="0">
                  <a:latin typeface="Cambria Math"/>
                  <a:cs typeface="Cambria Math"/>
                </a:rPr>
                <a:t>𝑞</a:t>
              </a:r>
              <a:r>
                <a:rPr lang="en-US" sz="1856" spc="5" baseline="-15151" dirty="0">
                  <a:latin typeface="Cambria Math"/>
                  <a:cs typeface="Cambria Math"/>
                </a:rPr>
                <a:t>𝑖</a:t>
              </a:r>
              <a:r>
                <a:rPr lang="en-US" sz="1856" spc="84" baseline="-15151" dirty="0">
                  <a:latin typeface="Cambria Math"/>
                  <a:cs typeface="Cambria Math"/>
                </a:rPr>
                <a:t> </a:t>
              </a:r>
              <a:r>
                <a:rPr lang="en-US" sz="1856" spc="84" dirty="0">
                  <a:latin typeface="Cambria Math"/>
                  <a:cs typeface="Cambria Math"/>
                </a:rPr>
                <a:t>‘</a:t>
              </a:r>
              <a:r>
                <a:rPr lang="en-US" sz="1856" spc="84" baseline="-15151" dirty="0">
                  <a:latin typeface="Cambria Math"/>
                  <a:cs typeface="Cambria Math"/>
                </a:rPr>
                <a:t> </a:t>
              </a:r>
              <a:r>
                <a:rPr sz="1725" spc="-4" dirty="0">
                  <a:latin typeface="Calibri"/>
                  <a:cs typeface="Calibri"/>
                </a:rPr>
                <a:t>b</a:t>
              </a:r>
              <a:r>
                <a:rPr sz="1725" dirty="0">
                  <a:latin typeface="Calibri"/>
                  <a:cs typeface="Calibri"/>
                </a:rPr>
                <a:t>e</a:t>
              </a:r>
              <a:r>
                <a:rPr sz="1725" spc="4" dirty="0">
                  <a:latin typeface="Calibri"/>
                  <a:cs typeface="Calibri"/>
                </a:rPr>
                <a:t> </a:t>
              </a:r>
              <a:r>
                <a:rPr sz="1725" spc="-4" dirty="0">
                  <a:latin typeface="Calibri"/>
                  <a:cs typeface="Calibri"/>
                </a:rPr>
                <a:t>ou</a:t>
              </a:r>
              <a:r>
                <a:rPr sz="1725" dirty="0">
                  <a:latin typeface="Calibri"/>
                  <a:cs typeface="Calibri"/>
                </a:rPr>
                <a:t>r</a:t>
              </a:r>
              <a:r>
                <a:rPr sz="1725" spc="-4" dirty="0">
                  <a:latin typeface="Calibri"/>
                  <a:cs typeface="Calibri"/>
                </a:rPr>
                <a:t> o</a:t>
              </a:r>
              <a:r>
                <a:rPr sz="1725" spc="-8" dirty="0">
                  <a:latin typeface="Calibri"/>
                  <a:cs typeface="Calibri"/>
                </a:rPr>
                <a:t>l</a:t>
              </a:r>
              <a:r>
                <a:rPr sz="1725" dirty="0">
                  <a:latin typeface="Calibri"/>
                  <a:cs typeface="Calibri"/>
                </a:rPr>
                <a:t>d</a:t>
              </a:r>
              <a:r>
                <a:rPr sz="1725" spc="4" dirty="0">
                  <a:latin typeface="Calibri"/>
                  <a:cs typeface="Calibri"/>
                </a:rPr>
                <a:t> </a:t>
              </a:r>
              <a:r>
                <a:rPr sz="1725" dirty="0">
                  <a:latin typeface="Calibri"/>
                  <a:cs typeface="Calibri"/>
                </a:rPr>
                <a:t>valu</a:t>
              </a:r>
              <a:r>
                <a:rPr sz="1725" spc="4" dirty="0">
                  <a:latin typeface="Calibri"/>
                  <a:cs typeface="Calibri"/>
                </a:rPr>
                <a:t>e</a:t>
              </a:r>
              <a:r>
                <a:rPr sz="1725" spc="-4" dirty="0">
                  <a:latin typeface="Calibri"/>
                  <a:cs typeface="Calibri"/>
                </a:rPr>
                <a:t>s</a:t>
              </a:r>
              <a:r>
                <a:rPr sz="1725" dirty="0">
                  <a:latin typeface="Calibri"/>
                  <a:cs typeface="Calibri"/>
                </a:rPr>
                <a:t>,</a:t>
              </a:r>
              <a:r>
                <a:rPr sz="1725" spc="-15" dirty="0">
                  <a:latin typeface="Calibri"/>
                  <a:cs typeface="Calibri"/>
                </a:rPr>
                <a:t> </a:t>
              </a:r>
              <a:r>
                <a:rPr sz="1725" dirty="0">
                  <a:latin typeface="Calibri"/>
                  <a:cs typeface="Calibri"/>
                </a:rPr>
                <a:t>keys,</a:t>
              </a:r>
              <a:r>
                <a:rPr sz="1725" spc="4" dirty="0">
                  <a:latin typeface="Calibri"/>
                  <a:cs typeface="Calibri"/>
                </a:rPr>
                <a:t> </a:t>
              </a:r>
              <a:r>
                <a:rPr sz="1725" dirty="0">
                  <a:latin typeface="Calibri"/>
                  <a:cs typeface="Calibri"/>
                </a:rPr>
                <a:t>and </a:t>
              </a:r>
              <a:r>
                <a:rPr sz="1725" spc="-4" dirty="0">
                  <a:latin typeface="Calibri"/>
                  <a:cs typeface="Calibri"/>
                </a:rPr>
                <a:t>qu</a:t>
              </a:r>
              <a:r>
                <a:rPr sz="1725" spc="4" dirty="0">
                  <a:latin typeface="Calibri"/>
                  <a:cs typeface="Calibri"/>
                </a:rPr>
                <a:t>e</a:t>
              </a:r>
              <a:r>
                <a:rPr sz="1725" dirty="0">
                  <a:latin typeface="Calibri"/>
                  <a:cs typeface="Calibri"/>
                </a:rPr>
                <a:t>ries.</a:t>
              </a:r>
            </a:p>
          </p:txBody>
        </p:sp>
        <p:sp>
          <p:nvSpPr>
            <p:cNvPr id="4" name="object 4"/>
            <p:cNvSpPr txBox="1"/>
            <p:nvPr/>
          </p:nvSpPr>
          <p:spPr>
            <a:xfrm>
              <a:off x="5443538" y="4482465"/>
              <a:ext cx="1422082" cy="838948"/>
            </a:xfrm>
            <a:prstGeom prst="rect">
              <a:avLst/>
            </a:prstGeom>
          </p:spPr>
          <p:txBody>
            <a:bodyPr vert="horz" wrap="square" lIns="0" tIns="9525" rIns="0" bIns="0" rtlCol="0">
              <a:spAutoFit/>
            </a:bodyPr>
            <a:lstStyle/>
            <a:p>
              <a:pPr marL="32861">
                <a:spcBef>
                  <a:spcPts val="75"/>
                </a:spcBef>
              </a:pPr>
              <a:r>
                <a:rPr sz="1725" spc="-23" dirty="0">
                  <a:latin typeface="Cambria Math"/>
                  <a:cs typeface="Cambria Math"/>
                </a:rPr>
                <a:t>𝑣</a:t>
              </a:r>
              <a:r>
                <a:rPr sz="1856" spc="230" baseline="-15151" dirty="0">
                  <a:latin typeface="Cambria Math"/>
                  <a:cs typeface="Cambria Math"/>
                </a:rPr>
                <a:t>𝑖</a:t>
              </a:r>
              <a:r>
                <a:rPr sz="1856" baseline="-15151" dirty="0">
                  <a:latin typeface="Cambria Math"/>
                  <a:cs typeface="Cambria Math"/>
                </a:rPr>
                <a:t> </a:t>
              </a:r>
              <a:r>
                <a:rPr sz="1856" spc="73"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lang="en-US" sz="1725" spc="11" dirty="0">
                  <a:latin typeface="Cambria Math"/>
                  <a:cs typeface="Cambria Math"/>
                </a:rPr>
                <a:t>𝑣</a:t>
              </a:r>
              <a:r>
                <a:rPr lang="en-US" sz="1856" spc="17" baseline="-15151" dirty="0">
                  <a:latin typeface="Cambria Math"/>
                  <a:cs typeface="Cambria Math"/>
                </a:rPr>
                <a:t>𝑖</a:t>
              </a:r>
              <a:r>
                <a:rPr lang="en-US" sz="1856" spc="56" baseline="-15151" dirty="0">
                  <a:latin typeface="Cambria Math"/>
                  <a:cs typeface="Cambria Math"/>
                </a:rPr>
                <a:t> </a:t>
              </a:r>
              <a:r>
                <a:rPr lang="en-US" sz="1856" spc="56" baseline="30000" dirty="0">
                  <a:latin typeface="Cambria Math"/>
                  <a:cs typeface="Cambria Math"/>
                </a:rPr>
                <a:t>‘</a:t>
              </a:r>
              <a:r>
                <a:rPr sz="1856" baseline="-15151" dirty="0">
                  <a:latin typeface="Cambria Math"/>
                  <a:cs typeface="Cambria Math"/>
                </a:rPr>
                <a:t> </a:t>
              </a:r>
              <a:r>
                <a:rPr sz="1856" spc="-67" baseline="-15151" dirty="0">
                  <a:latin typeface="Cambria Math"/>
                  <a:cs typeface="Cambria Math"/>
                </a:rPr>
                <a:t> </a:t>
              </a:r>
              <a:r>
                <a:rPr sz="1725" dirty="0">
                  <a:latin typeface="Cambria Math"/>
                  <a:cs typeface="Cambria Math"/>
                </a:rPr>
                <a:t>+ </a:t>
              </a:r>
              <a:r>
                <a:rPr sz="1725" spc="-8" dirty="0">
                  <a:latin typeface="Cambria Math"/>
                  <a:cs typeface="Cambria Math"/>
                </a:rPr>
                <a:t> </a:t>
              </a:r>
              <a:r>
                <a:rPr sz="1725" spc="60" dirty="0">
                  <a:latin typeface="Cambria Math"/>
                  <a:cs typeface="Cambria Math"/>
                </a:rPr>
                <a:t>𝑝</a:t>
              </a:r>
              <a:r>
                <a:rPr sz="1856" spc="90" baseline="-15151" dirty="0">
                  <a:latin typeface="Cambria Math"/>
                  <a:cs typeface="Cambria Math"/>
                </a:rPr>
                <a:t>𝑖</a:t>
              </a:r>
              <a:endParaRPr sz="1856" baseline="-15151" dirty="0">
                <a:latin typeface="Cambria Math"/>
                <a:cs typeface="Cambria Math"/>
              </a:endParaRPr>
            </a:p>
            <a:p>
              <a:pPr marL="36195"/>
              <a:r>
                <a:rPr sz="1725" spc="-41" dirty="0">
                  <a:latin typeface="Cambria Math"/>
                  <a:cs typeface="Cambria Math"/>
                </a:rPr>
                <a:t>𝑞</a:t>
              </a:r>
              <a:r>
                <a:rPr sz="1856" spc="230" baseline="-15151" dirty="0">
                  <a:latin typeface="Cambria Math"/>
                  <a:cs typeface="Cambria Math"/>
                </a:rPr>
                <a:t>𝑖</a:t>
              </a:r>
              <a:r>
                <a:rPr sz="1856" baseline="-15151" dirty="0">
                  <a:latin typeface="Cambria Math"/>
                  <a:cs typeface="Cambria Math"/>
                </a:rPr>
                <a:t> </a:t>
              </a:r>
              <a:r>
                <a:rPr sz="1856" spc="73"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lang="en-US" sz="1725" spc="4" dirty="0">
                  <a:latin typeface="Cambria Math"/>
                  <a:cs typeface="Cambria Math"/>
                </a:rPr>
                <a:t>𝑞</a:t>
              </a:r>
              <a:r>
                <a:rPr lang="en-US" sz="1856" spc="5" baseline="-15151" dirty="0">
                  <a:latin typeface="Cambria Math"/>
                  <a:cs typeface="Cambria Math"/>
                </a:rPr>
                <a:t>𝑖</a:t>
              </a:r>
              <a:r>
                <a:rPr lang="en-US" sz="1856" spc="84" baseline="-15151" dirty="0">
                  <a:latin typeface="Cambria Math"/>
                  <a:cs typeface="Cambria Math"/>
                </a:rPr>
                <a:t> </a:t>
              </a:r>
              <a:r>
                <a:rPr lang="en-US" sz="1856" spc="84" dirty="0">
                  <a:latin typeface="Cambria Math"/>
                  <a:cs typeface="Cambria Math"/>
                </a:rPr>
                <a:t>‘</a:t>
              </a:r>
              <a:r>
                <a:rPr sz="1856" spc="-67" baseline="-15151" dirty="0">
                  <a:latin typeface="Cambria Math"/>
                  <a:cs typeface="Cambria Math"/>
                </a:rPr>
                <a:t> </a:t>
              </a:r>
              <a:r>
                <a:rPr sz="1725" dirty="0">
                  <a:latin typeface="Cambria Math"/>
                  <a:cs typeface="Cambria Math"/>
                </a:rPr>
                <a:t>+ </a:t>
              </a:r>
              <a:r>
                <a:rPr sz="1725" spc="-8" dirty="0">
                  <a:latin typeface="Cambria Math"/>
                  <a:cs typeface="Cambria Math"/>
                </a:rPr>
                <a:t> </a:t>
              </a:r>
              <a:r>
                <a:rPr sz="1725" spc="64" dirty="0">
                  <a:latin typeface="Cambria Math"/>
                  <a:cs typeface="Cambria Math"/>
                </a:rPr>
                <a:t>𝑝</a:t>
              </a:r>
              <a:r>
                <a:rPr sz="1856" spc="95" baseline="-15151" dirty="0">
                  <a:latin typeface="Cambria Math"/>
                  <a:cs typeface="Cambria Math"/>
                </a:rPr>
                <a:t>𝑖</a:t>
              </a:r>
              <a:endParaRPr sz="1856" baseline="-15151" dirty="0">
                <a:latin typeface="Cambria Math"/>
                <a:cs typeface="Cambria Math"/>
              </a:endParaRPr>
            </a:p>
            <a:p>
              <a:pPr marL="28575">
                <a:spcBef>
                  <a:spcPts val="109"/>
                </a:spcBef>
              </a:pPr>
              <a:r>
                <a:rPr sz="1725" dirty="0">
                  <a:latin typeface="Cambria Math"/>
                  <a:cs typeface="Cambria Math"/>
                </a:rPr>
                <a:t>𝑘</a:t>
              </a:r>
              <a:r>
                <a:rPr sz="1856" spc="230" baseline="-15151" dirty="0">
                  <a:latin typeface="Cambria Math"/>
                  <a:cs typeface="Cambria Math"/>
                </a:rPr>
                <a:t>𝑖 </a:t>
              </a:r>
              <a:r>
                <a:rPr sz="1856" spc="73" baseline="-15151" dirty="0">
                  <a:latin typeface="Cambria Math"/>
                  <a:cs typeface="Cambria Math"/>
                </a:rPr>
                <a:t> </a:t>
              </a:r>
              <a:r>
                <a:rPr sz="1725" dirty="0">
                  <a:latin typeface="Cambria Math"/>
                  <a:cs typeface="Cambria Math"/>
                </a:rPr>
                <a:t>=</a:t>
              </a:r>
              <a:r>
                <a:rPr sz="1725" spc="90" dirty="0">
                  <a:latin typeface="Cambria Math"/>
                  <a:cs typeface="Cambria Math"/>
                </a:rPr>
                <a:t> </a:t>
              </a:r>
              <a:r>
                <a:rPr lang="en-US" sz="1725" spc="23" dirty="0">
                  <a:latin typeface="Cambria Math"/>
                  <a:cs typeface="Cambria Math"/>
                </a:rPr>
                <a:t>𝑘</a:t>
              </a:r>
              <a:r>
                <a:rPr lang="en-US" sz="1856" spc="33" baseline="-15151" dirty="0">
                  <a:latin typeface="Cambria Math"/>
                  <a:cs typeface="Cambria Math"/>
                </a:rPr>
                <a:t>𝑖</a:t>
              </a:r>
              <a:r>
                <a:rPr lang="en-US" sz="1856" spc="39" baseline="-15151" dirty="0">
                  <a:latin typeface="Cambria Math"/>
                  <a:cs typeface="Cambria Math"/>
                </a:rPr>
                <a:t> </a:t>
              </a:r>
              <a:r>
                <a:rPr lang="en-US" sz="1856" spc="39" baseline="30000" dirty="0">
                  <a:latin typeface="Cambria Math"/>
                  <a:cs typeface="Cambria Math"/>
                </a:rPr>
                <a:t>‘</a:t>
              </a:r>
              <a:r>
                <a:rPr sz="1856" baseline="-15151" dirty="0">
                  <a:latin typeface="Cambria Math"/>
                  <a:cs typeface="Cambria Math"/>
                </a:rPr>
                <a:t> </a:t>
              </a:r>
              <a:r>
                <a:rPr sz="1856" spc="-67" baseline="-15151" dirty="0">
                  <a:latin typeface="Cambria Math"/>
                  <a:cs typeface="Cambria Math"/>
                </a:rPr>
                <a:t> </a:t>
              </a:r>
              <a:r>
                <a:rPr sz="1725" dirty="0">
                  <a:latin typeface="Cambria Math"/>
                  <a:cs typeface="Cambria Math"/>
                </a:rPr>
                <a:t>+ </a:t>
              </a:r>
              <a:r>
                <a:rPr sz="1725" spc="-8" dirty="0">
                  <a:latin typeface="Cambria Math"/>
                  <a:cs typeface="Cambria Math"/>
                </a:rPr>
                <a:t> </a:t>
              </a:r>
              <a:r>
                <a:rPr sz="1725" spc="49" dirty="0">
                  <a:latin typeface="Cambria Math"/>
                  <a:cs typeface="Cambria Math"/>
                </a:rPr>
                <a:t>𝑝</a:t>
              </a:r>
              <a:r>
                <a:rPr sz="1856" spc="73" baseline="-15151" dirty="0">
                  <a:latin typeface="Cambria Math"/>
                  <a:cs typeface="Cambria Math"/>
                </a:rPr>
                <a:t>𝑖</a:t>
              </a:r>
              <a:endParaRPr sz="1856" baseline="-15151" dirty="0">
                <a:latin typeface="Cambria Math"/>
                <a:cs typeface="Cambria Math"/>
              </a:endParaRPr>
            </a:p>
          </p:txBody>
        </p:sp>
        <p:sp>
          <p:nvSpPr>
            <p:cNvPr id="5" name="object 5"/>
            <p:cNvSpPr txBox="1"/>
            <p:nvPr/>
          </p:nvSpPr>
          <p:spPr>
            <a:xfrm>
              <a:off x="7695058" y="4514850"/>
              <a:ext cx="2405063" cy="1156566"/>
            </a:xfrm>
            <a:prstGeom prst="rect">
              <a:avLst/>
            </a:prstGeom>
            <a:ln w="9525">
              <a:solidFill>
                <a:srgbClr val="600058"/>
              </a:solidFill>
            </a:ln>
          </p:spPr>
          <p:txBody>
            <a:bodyPr vert="horz" wrap="square" lIns="0" tIns="2381" rIns="0" bIns="0" rtlCol="0">
              <a:spAutoFit/>
            </a:bodyPr>
            <a:lstStyle/>
            <a:p>
              <a:pPr marL="61436" marR="133350">
                <a:lnSpc>
                  <a:spcPts val="1800"/>
                </a:lnSpc>
                <a:spcBef>
                  <a:spcPts val="19"/>
                </a:spcBef>
              </a:pPr>
              <a:r>
                <a:rPr sz="1500" dirty="0">
                  <a:solidFill>
                    <a:srgbClr val="600058"/>
                  </a:solidFill>
                  <a:latin typeface="Calibri"/>
                  <a:cs typeface="Calibri"/>
                </a:rPr>
                <a:t>In</a:t>
              </a:r>
              <a:r>
                <a:rPr sz="1500" spc="-4" dirty="0">
                  <a:solidFill>
                    <a:srgbClr val="600058"/>
                  </a:solidFill>
                  <a:latin typeface="Calibri"/>
                  <a:cs typeface="Calibri"/>
                </a:rPr>
                <a:t> deep</a:t>
              </a:r>
              <a:r>
                <a:rPr sz="1500" dirty="0">
                  <a:solidFill>
                    <a:srgbClr val="600058"/>
                  </a:solidFill>
                  <a:latin typeface="Calibri"/>
                  <a:cs typeface="Calibri"/>
                </a:rPr>
                <a:t> </a:t>
              </a:r>
              <a:r>
                <a:rPr sz="1500" spc="-4" dirty="0">
                  <a:solidFill>
                    <a:srgbClr val="600058"/>
                  </a:solidFill>
                  <a:latin typeface="Calibri"/>
                  <a:cs typeface="Calibri"/>
                </a:rPr>
                <a:t>self-attention </a:t>
              </a:r>
              <a:r>
                <a:rPr sz="1500" dirty="0">
                  <a:solidFill>
                    <a:srgbClr val="600058"/>
                  </a:solidFill>
                  <a:latin typeface="Calibri"/>
                  <a:cs typeface="Calibri"/>
                </a:rPr>
                <a:t> networks, we do this at the </a:t>
              </a:r>
              <a:r>
                <a:rPr sz="1500" spc="4" dirty="0">
                  <a:solidFill>
                    <a:srgbClr val="600058"/>
                  </a:solidFill>
                  <a:latin typeface="Calibri"/>
                  <a:cs typeface="Calibri"/>
                </a:rPr>
                <a:t> </a:t>
              </a:r>
              <a:r>
                <a:rPr sz="1500" spc="-4" dirty="0">
                  <a:solidFill>
                    <a:srgbClr val="600058"/>
                  </a:solidFill>
                  <a:latin typeface="Calibri"/>
                  <a:cs typeface="Calibri"/>
                </a:rPr>
                <a:t>first</a:t>
              </a:r>
              <a:r>
                <a:rPr sz="1500" spc="8" dirty="0">
                  <a:solidFill>
                    <a:srgbClr val="600058"/>
                  </a:solidFill>
                  <a:latin typeface="Calibri"/>
                  <a:cs typeface="Calibri"/>
                </a:rPr>
                <a:t> </a:t>
              </a:r>
              <a:r>
                <a:rPr sz="1500" dirty="0">
                  <a:solidFill>
                    <a:srgbClr val="600058"/>
                  </a:solidFill>
                  <a:latin typeface="Calibri"/>
                  <a:cs typeface="Calibri"/>
                </a:rPr>
                <a:t>layer!</a:t>
              </a:r>
              <a:r>
                <a:rPr sz="1500" spc="-4" dirty="0">
                  <a:solidFill>
                    <a:srgbClr val="600058"/>
                  </a:solidFill>
                  <a:latin typeface="Calibri"/>
                  <a:cs typeface="Calibri"/>
                </a:rPr>
                <a:t> You</a:t>
              </a:r>
              <a:r>
                <a:rPr sz="1500" spc="-8" dirty="0">
                  <a:solidFill>
                    <a:srgbClr val="600058"/>
                  </a:solidFill>
                  <a:latin typeface="Calibri"/>
                  <a:cs typeface="Calibri"/>
                </a:rPr>
                <a:t> </a:t>
              </a:r>
              <a:r>
                <a:rPr sz="1500" dirty="0">
                  <a:solidFill>
                    <a:srgbClr val="600058"/>
                  </a:solidFill>
                  <a:latin typeface="Calibri"/>
                  <a:cs typeface="Calibri"/>
                </a:rPr>
                <a:t>could </a:t>
              </a:r>
              <a:r>
                <a:rPr sz="1500" spc="4" dirty="0">
                  <a:solidFill>
                    <a:srgbClr val="600058"/>
                  </a:solidFill>
                  <a:latin typeface="Calibri"/>
                  <a:cs typeface="Calibri"/>
                </a:rPr>
                <a:t> </a:t>
              </a:r>
              <a:r>
                <a:rPr sz="1500" dirty="0">
                  <a:solidFill>
                    <a:srgbClr val="600058"/>
                  </a:solidFill>
                  <a:latin typeface="Calibri"/>
                  <a:cs typeface="Calibri"/>
                </a:rPr>
                <a:t>concatenate them as </a:t>
              </a:r>
              <a:r>
                <a:rPr sz="1500" spc="-4" dirty="0">
                  <a:solidFill>
                    <a:srgbClr val="600058"/>
                  </a:solidFill>
                  <a:latin typeface="Calibri"/>
                  <a:cs typeface="Calibri"/>
                </a:rPr>
                <a:t>well, </a:t>
              </a:r>
              <a:r>
                <a:rPr sz="1500" dirty="0">
                  <a:solidFill>
                    <a:srgbClr val="600058"/>
                  </a:solidFill>
                  <a:latin typeface="Calibri"/>
                  <a:cs typeface="Calibri"/>
                </a:rPr>
                <a:t> but</a:t>
              </a:r>
              <a:r>
                <a:rPr sz="1500" spc="-15" dirty="0">
                  <a:solidFill>
                    <a:srgbClr val="600058"/>
                  </a:solidFill>
                  <a:latin typeface="Calibri"/>
                  <a:cs typeface="Calibri"/>
                </a:rPr>
                <a:t> </a:t>
              </a:r>
              <a:r>
                <a:rPr sz="1500" dirty="0">
                  <a:solidFill>
                    <a:srgbClr val="600058"/>
                  </a:solidFill>
                  <a:latin typeface="Calibri"/>
                  <a:cs typeface="Calibri"/>
                </a:rPr>
                <a:t>people</a:t>
              </a:r>
              <a:r>
                <a:rPr sz="1500" spc="-23" dirty="0">
                  <a:solidFill>
                    <a:srgbClr val="600058"/>
                  </a:solidFill>
                  <a:latin typeface="Calibri"/>
                  <a:cs typeface="Calibri"/>
                </a:rPr>
                <a:t> </a:t>
              </a:r>
              <a:r>
                <a:rPr sz="1500" dirty="0">
                  <a:solidFill>
                    <a:srgbClr val="600058"/>
                  </a:solidFill>
                  <a:latin typeface="Calibri"/>
                  <a:cs typeface="Calibri"/>
                </a:rPr>
                <a:t>mostly</a:t>
              </a:r>
              <a:r>
                <a:rPr sz="1500" spc="-8" dirty="0">
                  <a:solidFill>
                    <a:srgbClr val="600058"/>
                  </a:solidFill>
                  <a:latin typeface="Calibri"/>
                  <a:cs typeface="Calibri"/>
                </a:rPr>
                <a:t> </a:t>
              </a:r>
              <a:r>
                <a:rPr sz="1500" dirty="0">
                  <a:solidFill>
                    <a:srgbClr val="600058"/>
                  </a:solidFill>
                  <a:latin typeface="Calibri"/>
                  <a:cs typeface="Calibri"/>
                </a:rPr>
                <a:t>just</a:t>
              </a:r>
              <a:r>
                <a:rPr sz="1500" spc="-23" dirty="0">
                  <a:solidFill>
                    <a:srgbClr val="600058"/>
                  </a:solidFill>
                  <a:latin typeface="Calibri"/>
                  <a:cs typeface="Calibri"/>
                </a:rPr>
                <a:t> </a:t>
              </a:r>
              <a:r>
                <a:rPr sz="1500" dirty="0">
                  <a:solidFill>
                    <a:srgbClr val="600058"/>
                  </a:solidFill>
                  <a:latin typeface="Calibri"/>
                  <a:cs typeface="Calibri"/>
                </a:rPr>
                <a:t>add…</a:t>
              </a:r>
              <a:endParaRPr sz="1500">
                <a:latin typeface="Calibri"/>
                <a:cs typeface="Calibri"/>
              </a:endParaRPr>
            </a:p>
          </p:txBody>
        </p:sp>
      </p:grpSp>
      <p:sp>
        <p:nvSpPr>
          <p:cNvPr id="7" name="TextBox 6">
            <a:extLst>
              <a:ext uri="{FF2B5EF4-FFF2-40B4-BE49-F238E27FC236}">
                <a16:creationId xmlns:a16="http://schemas.microsoft.com/office/drawing/2014/main" id="{2C6235BE-CEB1-4B4C-9B2B-4609135E16F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C0F845-4E87-4191-946A-4122F26CDDB4}"/>
              </a:ext>
            </a:extLst>
          </p:cNvPr>
          <p:cNvGrpSpPr/>
          <p:nvPr/>
        </p:nvGrpSpPr>
        <p:grpSpPr>
          <a:xfrm>
            <a:off x="776353" y="1549614"/>
            <a:ext cx="8660129" cy="4205716"/>
            <a:chOff x="1965961" y="1727167"/>
            <a:chExt cx="8660129" cy="4205716"/>
          </a:xfrm>
        </p:grpSpPr>
        <p:sp>
          <p:nvSpPr>
            <p:cNvPr id="2" name="object 2"/>
            <p:cNvSpPr txBox="1"/>
            <p:nvPr/>
          </p:nvSpPr>
          <p:spPr>
            <a:xfrm>
              <a:off x="1994535" y="3884083"/>
              <a:ext cx="6796564" cy="1594507"/>
            </a:xfrm>
            <a:prstGeom prst="rect">
              <a:avLst/>
            </a:prstGeom>
          </p:spPr>
          <p:txBody>
            <a:bodyPr vert="horz" wrap="square" lIns="0" tIns="61436" rIns="0" bIns="0" rtlCol="0">
              <a:spAutoFit/>
            </a:bodyPr>
            <a:lstStyle/>
            <a:p>
              <a:pPr marL="266700" indent="-257175">
                <a:spcBef>
                  <a:spcPts val="484"/>
                </a:spcBef>
                <a:buClr>
                  <a:srgbClr val="8B1515"/>
                </a:buClr>
                <a:buFont typeface="Times New Roman"/>
                <a:buChar char="•"/>
                <a:tabLst>
                  <a:tab pos="266224" algn="l"/>
                  <a:tab pos="266700" algn="l"/>
                </a:tabLst>
              </a:pPr>
              <a:r>
                <a:rPr sz="1725" dirty="0">
                  <a:latin typeface="Calibri"/>
                  <a:cs typeface="Calibri"/>
                </a:rPr>
                <a:t>Pros:</a:t>
              </a:r>
              <a:endParaRPr sz="1725">
                <a:latin typeface="Calibri"/>
                <a:cs typeface="Calibri"/>
              </a:endParaRPr>
            </a:p>
            <a:p>
              <a:pPr marL="523875" lvl="1" indent="-171450">
                <a:spcBef>
                  <a:spcPts val="416"/>
                </a:spcBef>
                <a:buClr>
                  <a:srgbClr val="007B92"/>
                </a:buClr>
                <a:buFont typeface="Times New Roman"/>
                <a:buChar char="•"/>
                <a:tabLst>
                  <a:tab pos="523875" algn="l"/>
                </a:tabLst>
              </a:pPr>
              <a:r>
                <a:rPr sz="1725" spc="-4" dirty="0">
                  <a:latin typeface="Calibri"/>
                  <a:cs typeface="Calibri"/>
                </a:rPr>
                <a:t>Periodicity </a:t>
              </a:r>
              <a:r>
                <a:rPr sz="1725" dirty="0">
                  <a:latin typeface="Calibri"/>
                  <a:cs typeface="Calibri"/>
                </a:rPr>
                <a:t>indicates</a:t>
              </a:r>
              <a:r>
                <a:rPr sz="1725" spc="11" dirty="0">
                  <a:latin typeface="Calibri"/>
                  <a:cs typeface="Calibri"/>
                </a:rPr>
                <a:t> </a:t>
              </a:r>
              <a:r>
                <a:rPr sz="1725" dirty="0">
                  <a:latin typeface="Calibri"/>
                  <a:cs typeface="Calibri"/>
                </a:rPr>
                <a:t>that</a:t>
              </a:r>
              <a:r>
                <a:rPr sz="1725" spc="11" dirty="0">
                  <a:latin typeface="Calibri"/>
                  <a:cs typeface="Calibri"/>
                </a:rPr>
                <a:t> </a:t>
              </a:r>
              <a:r>
                <a:rPr sz="1725" dirty="0">
                  <a:latin typeface="Calibri"/>
                  <a:cs typeface="Calibri"/>
                </a:rPr>
                <a:t>maybe</a:t>
              </a:r>
              <a:r>
                <a:rPr sz="1725" spc="4" dirty="0">
                  <a:latin typeface="Calibri"/>
                  <a:cs typeface="Calibri"/>
                </a:rPr>
                <a:t> </a:t>
              </a:r>
              <a:r>
                <a:rPr sz="1725" spc="-4" dirty="0">
                  <a:latin typeface="Calibri"/>
                  <a:cs typeface="Calibri"/>
                </a:rPr>
                <a:t>“absolute</a:t>
              </a:r>
              <a:r>
                <a:rPr sz="1725" spc="11" dirty="0">
                  <a:latin typeface="Calibri"/>
                  <a:cs typeface="Calibri"/>
                </a:rPr>
                <a:t> </a:t>
              </a:r>
              <a:r>
                <a:rPr sz="1725" spc="-4" dirty="0">
                  <a:latin typeface="Calibri"/>
                  <a:cs typeface="Calibri"/>
                </a:rPr>
                <a:t>position”</a:t>
              </a:r>
              <a:r>
                <a:rPr sz="1725" spc="4" dirty="0">
                  <a:latin typeface="Calibri"/>
                  <a:cs typeface="Calibri"/>
                </a:rPr>
                <a:t> </a:t>
              </a:r>
              <a:r>
                <a:rPr sz="1725" dirty="0">
                  <a:latin typeface="Calibri"/>
                  <a:cs typeface="Calibri"/>
                </a:rPr>
                <a:t>isn’t</a:t>
              </a:r>
              <a:r>
                <a:rPr sz="1725" spc="11" dirty="0">
                  <a:latin typeface="Calibri"/>
                  <a:cs typeface="Calibri"/>
                </a:rPr>
                <a:t> </a:t>
              </a:r>
              <a:r>
                <a:rPr sz="1725" dirty="0">
                  <a:latin typeface="Calibri"/>
                  <a:cs typeface="Calibri"/>
                </a:rPr>
                <a:t>as</a:t>
              </a:r>
              <a:r>
                <a:rPr sz="1725" spc="11" dirty="0">
                  <a:latin typeface="Calibri"/>
                  <a:cs typeface="Calibri"/>
                </a:rPr>
                <a:t> </a:t>
              </a:r>
              <a:r>
                <a:rPr sz="1725" spc="-4" dirty="0">
                  <a:latin typeface="Calibri"/>
                  <a:cs typeface="Calibri"/>
                </a:rPr>
                <a:t>important</a:t>
              </a:r>
              <a:endParaRPr sz="1725">
                <a:latin typeface="Calibri"/>
                <a:cs typeface="Calibri"/>
              </a:endParaRPr>
            </a:p>
            <a:p>
              <a:pPr marL="523875" lvl="1" indent="-171450">
                <a:spcBef>
                  <a:spcPts val="416"/>
                </a:spcBef>
                <a:buClr>
                  <a:srgbClr val="007B92"/>
                </a:buClr>
                <a:buFont typeface="Times New Roman"/>
                <a:buChar char="•"/>
                <a:tabLst>
                  <a:tab pos="523875" algn="l"/>
                </a:tabLst>
              </a:pPr>
              <a:r>
                <a:rPr sz="1725" dirty="0">
                  <a:latin typeface="Calibri"/>
                  <a:cs typeface="Calibri"/>
                </a:rPr>
                <a:t>Maybe</a:t>
              </a:r>
              <a:r>
                <a:rPr sz="1725" spc="-15" dirty="0">
                  <a:latin typeface="Calibri"/>
                  <a:cs typeface="Calibri"/>
                </a:rPr>
                <a:t> </a:t>
              </a:r>
              <a:r>
                <a:rPr sz="1725" dirty="0">
                  <a:latin typeface="Calibri"/>
                  <a:cs typeface="Calibri"/>
                </a:rPr>
                <a:t>can</a:t>
              </a:r>
              <a:r>
                <a:rPr sz="1725" spc="4" dirty="0">
                  <a:latin typeface="Calibri"/>
                  <a:cs typeface="Calibri"/>
                </a:rPr>
                <a:t> </a:t>
              </a:r>
              <a:r>
                <a:rPr sz="1725" dirty="0">
                  <a:latin typeface="Calibri"/>
                  <a:cs typeface="Calibri"/>
                </a:rPr>
                <a:t>extrapolate</a:t>
              </a:r>
              <a:r>
                <a:rPr sz="1725" spc="-4" dirty="0">
                  <a:latin typeface="Calibri"/>
                  <a:cs typeface="Calibri"/>
                </a:rPr>
                <a:t> </a:t>
              </a:r>
              <a:r>
                <a:rPr sz="1725" dirty="0">
                  <a:latin typeface="Calibri"/>
                  <a:cs typeface="Calibri"/>
                </a:rPr>
                <a:t>to</a:t>
              </a:r>
              <a:r>
                <a:rPr sz="1725" spc="4" dirty="0">
                  <a:latin typeface="Calibri"/>
                  <a:cs typeface="Calibri"/>
                </a:rPr>
                <a:t> </a:t>
              </a:r>
              <a:r>
                <a:rPr sz="1725" dirty="0">
                  <a:latin typeface="Calibri"/>
                  <a:cs typeface="Calibri"/>
                </a:rPr>
                <a:t>longer</a:t>
              </a:r>
              <a:r>
                <a:rPr sz="1725" spc="4" dirty="0">
                  <a:latin typeface="Calibri"/>
                  <a:cs typeface="Calibri"/>
                </a:rPr>
                <a:t> </a:t>
              </a:r>
              <a:r>
                <a:rPr sz="1725" dirty="0">
                  <a:latin typeface="Calibri"/>
                  <a:cs typeface="Calibri"/>
                </a:rPr>
                <a:t>sequences as</a:t>
              </a:r>
              <a:r>
                <a:rPr sz="1725" spc="-4" dirty="0">
                  <a:latin typeface="Calibri"/>
                  <a:cs typeface="Calibri"/>
                </a:rPr>
                <a:t> </a:t>
              </a:r>
              <a:r>
                <a:rPr sz="1725" dirty="0">
                  <a:latin typeface="Calibri"/>
                  <a:cs typeface="Calibri"/>
                </a:rPr>
                <a:t>periods</a:t>
              </a:r>
              <a:r>
                <a:rPr sz="1725" spc="-4" dirty="0">
                  <a:latin typeface="Calibri"/>
                  <a:cs typeface="Calibri"/>
                </a:rPr>
                <a:t> </a:t>
              </a:r>
              <a:r>
                <a:rPr sz="1725" dirty="0">
                  <a:latin typeface="Calibri"/>
                  <a:cs typeface="Calibri"/>
                </a:rPr>
                <a:t>restart!</a:t>
              </a:r>
              <a:endParaRPr sz="1725">
                <a:latin typeface="Calibri"/>
                <a:cs typeface="Calibri"/>
              </a:endParaRPr>
            </a:p>
            <a:p>
              <a:pPr marL="316706" indent="-307657">
                <a:spcBef>
                  <a:spcPts val="413"/>
                </a:spcBef>
                <a:buClr>
                  <a:srgbClr val="8B1515"/>
                </a:buClr>
                <a:buFont typeface="Times New Roman"/>
                <a:buChar char="•"/>
                <a:tabLst>
                  <a:tab pos="316706" algn="l"/>
                  <a:tab pos="317182" algn="l"/>
                </a:tabLst>
              </a:pPr>
              <a:r>
                <a:rPr sz="1725" spc="-4" dirty="0">
                  <a:latin typeface="Calibri"/>
                  <a:cs typeface="Calibri"/>
                </a:rPr>
                <a:t>Cons:</a:t>
              </a:r>
              <a:endParaRPr sz="1725">
                <a:latin typeface="Calibri"/>
                <a:cs typeface="Calibri"/>
              </a:endParaRPr>
            </a:p>
            <a:p>
              <a:pPr marL="523875" lvl="1" indent="-171450">
                <a:spcBef>
                  <a:spcPts val="413"/>
                </a:spcBef>
                <a:buClr>
                  <a:srgbClr val="007B92"/>
                </a:buClr>
                <a:buFont typeface="Times New Roman"/>
                <a:buChar char="•"/>
                <a:tabLst>
                  <a:tab pos="523875" algn="l"/>
                </a:tabLst>
              </a:pPr>
              <a:r>
                <a:rPr sz="1725" dirty="0">
                  <a:latin typeface="Calibri"/>
                  <a:cs typeface="Calibri"/>
                </a:rPr>
                <a:t>Not</a:t>
              </a:r>
              <a:r>
                <a:rPr sz="1725" spc="-4" dirty="0">
                  <a:latin typeface="Calibri"/>
                  <a:cs typeface="Calibri"/>
                </a:rPr>
                <a:t> </a:t>
              </a:r>
              <a:r>
                <a:rPr sz="1725" dirty="0">
                  <a:latin typeface="Calibri"/>
                  <a:cs typeface="Calibri"/>
                </a:rPr>
                <a:t>learnable;</a:t>
              </a:r>
              <a:r>
                <a:rPr sz="1725" spc="-23" dirty="0">
                  <a:latin typeface="Calibri"/>
                  <a:cs typeface="Calibri"/>
                </a:rPr>
                <a:t> </a:t>
              </a:r>
              <a:r>
                <a:rPr sz="1725" dirty="0">
                  <a:latin typeface="Calibri"/>
                  <a:cs typeface="Calibri"/>
                </a:rPr>
                <a:t>also the</a:t>
              </a:r>
              <a:r>
                <a:rPr sz="1725" spc="8" dirty="0">
                  <a:latin typeface="Calibri"/>
                  <a:cs typeface="Calibri"/>
                </a:rPr>
                <a:t> </a:t>
              </a:r>
              <a:r>
                <a:rPr sz="1725" dirty="0">
                  <a:latin typeface="Calibri"/>
                  <a:cs typeface="Calibri"/>
                </a:rPr>
                <a:t>extrapolation </a:t>
              </a:r>
              <a:r>
                <a:rPr sz="1725" spc="-4" dirty="0">
                  <a:latin typeface="Calibri"/>
                  <a:cs typeface="Calibri"/>
                </a:rPr>
                <a:t>doesn’t</a:t>
              </a:r>
              <a:r>
                <a:rPr sz="1725" spc="4" dirty="0">
                  <a:latin typeface="Calibri"/>
                  <a:cs typeface="Calibri"/>
                </a:rPr>
                <a:t> </a:t>
              </a:r>
              <a:r>
                <a:rPr sz="1725" dirty="0">
                  <a:latin typeface="Calibri"/>
                  <a:cs typeface="Calibri"/>
                </a:rPr>
                <a:t>really</a:t>
              </a:r>
              <a:r>
                <a:rPr sz="1725" spc="-11" dirty="0">
                  <a:latin typeface="Calibri"/>
                  <a:cs typeface="Calibri"/>
                </a:rPr>
                <a:t> </a:t>
              </a:r>
              <a:r>
                <a:rPr sz="1725" spc="-4" dirty="0">
                  <a:latin typeface="Calibri"/>
                  <a:cs typeface="Calibri"/>
                </a:rPr>
                <a:t>work!</a:t>
              </a:r>
              <a:endParaRPr sz="1725">
                <a:latin typeface="Calibri"/>
                <a:cs typeface="Calibri"/>
              </a:endParaRPr>
            </a:p>
          </p:txBody>
        </p:sp>
        <p:sp>
          <p:nvSpPr>
            <p:cNvPr id="3" name="object 3"/>
            <p:cNvSpPr txBox="1"/>
            <p:nvPr/>
          </p:nvSpPr>
          <p:spPr>
            <a:xfrm>
              <a:off x="1965961" y="1727167"/>
              <a:ext cx="8306753" cy="1630286"/>
            </a:xfrm>
            <a:prstGeom prst="rect">
              <a:avLst/>
            </a:prstGeom>
          </p:spPr>
          <p:txBody>
            <a:bodyPr vert="horz" wrap="square" lIns="0" tIns="10001" rIns="0" bIns="0" rtlCol="0">
              <a:spAutoFit/>
            </a:bodyPr>
            <a:lstStyle/>
            <a:p>
              <a:pPr marL="295275" indent="-257175">
                <a:spcBef>
                  <a:spcPts val="79"/>
                </a:spcBef>
                <a:buClr>
                  <a:srgbClr val="8B1515"/>
                </a:buClr>
                <a:buFont typeface="Times New Roman"/>
                <a:buChar char="•"/>
                <a:tabLst>
                  <a:tab pos="294799" algn="l"/>
                  <a:tab pos="295275" algn="l"/>
                </a:tabLst>
              </a:pPr>
              <a:r>
                <a:rPr sz="1725" b="1" dirty="0">
                  <a:latin typeface="Calibri"/>
                  <a:cs typeface="Calibri"/>
                </a:rPr>
                <a:t>Sinusoidal</a:t>
              </a:r>
              <a:r>
                <a:rPr sz="1725" b="1" spc="-15" dirty="0">
                  <a:latin typeface="Calibri"/>
                  <a:cs typeface="Calibri"/>
                </a:rPr>
                <a:t> </a:t>
              </a:r>
              <a:r>
                <a:rPr sz="1725" b="1" dirty="0">
                  <a:latin typeface="Calibri"/>
                  <a:cs typeface="Calibri"/>
                </a:rPr>
                <a:t>position</a:t>
              </a:r>
              <a:r>
                <a:rPr sz="1725" b="1" spc="-4" dirty="0">
                  <a:latin typeface="Calibri"/>
                  <a:cs typeface="Calibri"/>
                </a:rPr>
                <a:t> </a:t>
              </a:r>
              <a:r>
                <a:rPr sz="1725" b="1" dirty="0">
                  <a:latin typeface="Calibri"/>
                  <a:cs typeface="Calibri"/>
                </a:rPr>
                <a:t>representations:</a:t>
              </a:r>
              <a:r>
                <a:rPr sz="1725" b="1" spc="-15" dirty="0">
                  <a:latin typeface="Calibri"/>
                  <a:cs typeface="Calibri"/>
                </a:rPr>
                <a:t> </a:t>
              </a:r>
              <a:r>
                <a:rPr sz="1725" dirty="0">
                  <a:latin typeface="Calibri"/>
                  <a:cs typeface="Calibri"/>
                </a:rPr>
                <a:t>concatenate</a:t>
              </a:r>
              <a:r>
                <a:rPr sz="1725" spc="11" dirty="0">
                  <a:latin typeface="Calibri"/>
                  <a:cs typeface="Calibri"/>
                </a:rPr>
                <a:t> </a:t>
              </a:r>
              <a:r>
                <a:rPr sz="1725" spc="-4" dirty="0">
                  <a:latin typeface="Calibri"/>
                  <a:cs typeface="Calibri"/>
                </a:rPr>
                <a:t>sinusoidal</a:t>
              </a:r>
              <a:r>
                <a:rPr sz="1725" spc="4" dirty="0">
                  <a:latin typeface="Calibri"/>
                  <a:cs typeface="Calibri"/>
                </a:rPr>
                <a:t> </a:t>
              </a:r>
              <a:r>
                <a:rPr sz="1725" dirty="0">
                  <a:latin typeface="Calibri"/>
                  <a:cs typeface="Calibri"/>
                </a:rPr>
                <a:t>functions</a:t>
              </a:r>
              <a:r>
                <a:rPr sz="1725" spc="8" dirty="0">
                  <a:latin typeface="Calibri"/>
                  <a:cs typeface="Calibri"/>
                </a:rPr>
                <a:t> </a:t>
              </a:r>
              <a:r>
                <a:rPr sz="1725" spc="-4" dirty="0">
                  <a:latin typeface="Calibri"/>
                  <a:cs typeface="Calibri"/>
                </a:rPr>
                <a:t>of</a:t>
              </a:r>
              <a:r>
                <a:rPr sz="1725" spc="4" dirty="0">
                  <a:latin typeface="Calibri"/>
                  <a:cs typeface="Calibri"/>
                </a:rPr>
                <a:t> </a:t>
              </a:r>
              <a:r>
                <a:rPr sz="1725" dirty="0">
                  <a:latin typeface="Calibri"/>
                  <a:cs typeface="Calibri"/>
                </a:rPr>
                <a:t>varying</a:t>
              </a:r>
              <a:r>
                <a:rPr sz="1725" spc="-8" dirty="0">
                  <a:latin typeface="Calibri"/>
                  <a:cs typeface="Calibri"/>
                </a:rPr>
                <a:t> </a:t>
              </a:r>
              <a:r>
                <a:rPr sz="1725" dirty="0">
                  <a:latin typeface="Calibri"/>
                  <a:cs typeface="Calibri"/>
                </a:rPr>
                <a:t>periods:</a:t>
              </a:r>
              <a:endParaRPr sz="1725">
                <a:latin typeface="Calibri"/>
                <a:cs typeface="Calibri"/>
              </a:endParaRPr>
            </a:p>
            <a:p>
              <a:pPr marL="1131570" marR="5584984" indent="7144">
                <a:lnSpc>
                  <a:spcPct val="129800"/>
                </a:lnSpc>
                <a:spcBef>
                  <a:spcPts val="1421"/>
                </a:spcBef>
              </a:pPr>
              <a:r>
                <a:rPr sz="1575" spc="19" dirty="0">
                  <a:latin typeface="Cambria Math"/>
                  <a:cs typeface="Cambria Math"/>
                </a:rPr>
                <a:t>sin(𝑖/10000</a:t>
              </a:r>
              <a:r>
                <a:rPr sz="1688" spc="28" baseline="27777" dirty="0">
                  <a:latin typeface="Cambria Math"/>
                  <a:cs typeface="Cambria Math"/>
                </a:rPr>
                <a:t>2∗1/𝑑</a:t>
              </a:r>
              <a:r>
                <a:rPr sz="1575" spc="19" dirty="0">
                  <a:latin typeface="Cambria Math"/>
                  <a:cs typeface="Cambria Math"/>
                </a:rPr>
                <a:t>) </a:t>
              </a:r>
              <a:r>
                <a:rPr sz="1575" spc="-338" dirty="0">
                  <a:latin typeface="Cambria Math"/>
                  <a:cs typeface="Cambria Math"/>
                </a:rPr>
                <a:t> </a:t>
              </a:r>
              <a:r>
                <a:rPr sz="1575" spc="15" dirty="0">
                  <a:latin typeface="Cambria Math"/>
                  <a:cs typeface="Cambria Math"/>
                </a:rPr>
                <a:t>cos(𝑖/10000</a:t>
              </a:r>
              <a:r>
                <a:rPr sz="1688" spc="23" baseline="27777" dirty="0">
                  <a:latin typeface="Cambria Math"/>
                  <a:cs typeface="Cambria Math"/>
                </a:rPr>
                <a:t>2∗1/𝑑</a:t>
              </a:r>
              <a:r>
                <a:rPr sz="1575" spc="15" dirty="0">
                  <a:latin typeface="Cambria Math"/>
                  <a:cs typeface="Cambria Math"/>
                </a:rPr>
                <a:t>)</a:t>
              </a:r>
              <a:endParaRPr sz="1575">
                <a:latin typeface="Cambria Math"/>
                <a:cs typeface="Cambria Math"/>
              </a:endParaRPr>
            </a:p>
            <a:p>
              <a:pPr marL="348615">
                <a:lnSpc>
                  <a:spcPts val="1774"/>
                </a:lnSpc>
                <a:tabLst>
                  <a:tab pos="631031" algn="l"/>
                </a:tabLst>
              </a:pPr>
              <a:r>
                <a:rPr sz="1725" spc="-4" dirty="0">
                  <a:latin typeface="Cambria Math"/>
                  <a:cs typeface="Cambria Math"/>
                </a:rPr>
                <a:t>𝑝</a:t>
              </a:r>
              <a:r>
                <a:rPr sz="1856" spc="-5" baseline="-15151" dirty="0">
                  <a:latin typeface="Cambria Math"/>
                  <a:cs typeface="Cambria Math"/>
                </a:rPr>
                <a:t>𝑖	</a:t>
              </a:r>
              <a:r>
                <a:rPr sz="1725" dirty="0">
                  <a:latin typeface="Cambria Math"/>
                  <a:cs typeface="Cambria Math"/>
                </a:rPr>
                <a:t>=</a:t>
              </a:r>
              <a:endParaRPr sz="1725">
                <a:latin typeface="Cambria Math"/>
                <a:cs typeface="Cambria Math"/>
              </a:endParaRPr>
            </a:p>
            <a:p>
              <a:pPr marL="2346484">
                <a:spcBef>
                  <a:spcPts val="1140"/>
                </a:spcBef>
              </a:pPr>
              <a:r>
                <a:rPr sz="1125" u="sng" spc="83" dirty="0">
                  <a:uFill>
                    <a:solidFill>
                      <a:srgbClr val="000000"/>
                    </a:solidFill>
                  </a:uFill>
                  <a:latin typeface="Cambria Math"/>
                  <a:cs typeface="Cambria Math"/>
                </a:rPr>
                <a:t>𝑑</a:t>
              </a:r>
              <a:endParaRPr sz="1125">
                <a:latin typeface="Cambria Math"/>
                <a:cs typeface="Cambria Math"/>
              </a:endParaRPr>
            </a:p>
          </p:txBody>
        </p:sp>
        <p:sp>
          <p:nvSpPr>
            <p:cNvPr id="5" name="object 5"/>
            <p:cNvSpPr txBox="1"/>
            <p:nvPr/>
          </p:nvSpPr>
          <p:spPr>
            <a:xfrm>
              <a:off x="3071146" y="3289173"/>
              <a:ext cx="1627823" cy="251992"/>
            </a:xfrm>
            <a:prstGeom prst="rect">
              <a:avLst/>
            </a:prstGeom>
          </p:spPr>
          <p:txBody>
            <a:bodyPr vert="horz" wrap="square" lIns="0" tIns="9525" rIns="0" bIns="0" rtlCol="0">
              <a:spAutoFit/>
            </a:bodyPr>
            <a:lstStyle/>
            <a:p>
              <a:pPr marL="28575">
                <a:spcBef>
                  <a:spcPts val="75"/>
                </a:spcBef>
              </a:pPr>
              <a:r>
                <a:rPr sz="1575" spc="23" dirty="0">
                  <a:latin typeface="Cambria Math"/>
                  <a:cs typeface="Cambria Math"/>
                </a:rPr>
                <a:t>sin(𝑖/10000</a:t>
              </a:r>
              <a:r>
                <a:rPr sz="1688" spc="33" baseline="37037" dirty="0">
                  <a:latin typeface="Cambria Math"/>
                  <a:cs typeface="Cambria Math"/>
                </a:rPr>
                <a:t>2∗</a:t>
              </a:r>
              <a:r>
                <a:rPr sz="1688" spc="33" baseline="9259" dirty="0">
                  <a:latin typeface="Cambria Math"/>
                  <a:cs typeface="Cambria Math"/>
                </a:rPr>
                <a:t>2</a:t>
              </a:r>
              <a:r>
                <a:rPr sz="1688" spc="33" baseline="37037" dirty="0">
                  <a:latin typeface="Cambria Math"/>
                  <a:cs typeface="Cambria Math"/>
                </a:rPr>
                <a:t>/𝑑</a:t>
              </a:r>
              <a:r>
                <a:rPr sz="1575" spc="23" dirty="0">
                  <a:latin typeface="Cambria Math"/>
                  <a:cs typeface="Cambria Math"/>
                </a:rPr>
                <a:t>)</a:t>
              </a:r>
              <a:endParaRPr sz="1575">
                <a:latin typeface="Cambria Math"/>
                <a:cs typeface="Cambria Math"/>
              </a:endParaRPr>
            </a:p>
          </p:txBody>
        </p:sp>
        <p:pic>
          <p:nvPicPr>
            <p:cNvPr id="6" name="object 6"/>
            <p:cNvPicPr/>
            <p:nvPr/>
          </p:nvPicPr>
          <p:blipFill>
            <a:blip r:embed="rId2" cstate="print"/>
            <a:stretch>
              <a:fillRect/>
            </a:stretch>
          </p:blipFill>
          <p:spPr>
            <a:xfrm>
              <a:off x="3827145" y="2890647"/>
              <a:ext cx="57150" cy="58293"/>
            </a:xfrm>
            <a:prstGeom prst="rect">
              <a:avLst/>
            </a:prstGeom>
          </p:spPr>
        </p:pic>
        <p:pic>
          <p:nvPicPr>
            <p:cNvPr id="7" name="object 7"/>
            <p:cNvPicPr/>
            <p:nvPr/>
          </p:nvPicPr>
          <p:blipFill>
            <a:blip r:embed="rId3" cstate="print"/>
            <a:stretch>
              <a:fillRect/>
            </a:stretch>
          </p:blipFill>
          <p:spPr>
            <a:xfrm>
              <a:off x="3827145" y="3017521"/>
              <a:ext cx="57150" cy="58293"/>
            </a:xfrm>
            <a:prstGeom prst="rect">
              <a:avLst/>
            </a:prstGeom>
          </p:spPr>
        </p:pic>
        <p:pic>
          <p:nvPicPr>
            <p:cNvPr id="8" name="object 8"/>
            <p:cNvPicPr/>
            <p:nvPr/>
          </p:nvPicPr>
          <p:blipFill>
            <a:blip r:embed="rId2" cstate="print"/>
            <a:stretch>
              <a:fillRect/>
            </a:stretch>
          </p:blipFill>
          <p:spPr>
            <a:xfrm>
              <a:off x="3827145" y="3140964"/>
              <a:ext cx="57150" cy="58293"/>
            </a:xfrm>
            <a:prstGeom prst="rect">
              <a:avLst/>
            </a:prstGeom>
          </p:spPr>
        </p:pic>
        <p:sp>
          <p:nvSpPr>
            <p:cNvPr id="9" name="object 9"/>
            <p:cNvSpPr/>
            <p:nvPr/>
          </p:nvSpPr>
          <p:spPr>
            <a:xfrm>
              <a:off x="3014472" y="2207134"/>
              <a:ext cx="161925" cy="1674495"/>
            </a:xfrm>
            <a:custGeom>
              <a:avLst/>
              <a:gdLst/>
              <a:ahLst/>
              <a:cxnLst/>
              <a:rect l="l" t="t" r="r" b="b"/>
              <a:pathLst>
                <a:path w="215900" h="2232660">
                  <a:moveTo>
                    <a:pt x="215900" y="2232660"/>
                  </a:moveTo>
                  <a:lnTo>
                    <a:pt x="166391" y="2226958"/>
                  </a:lnTo>
                  <a:lnTo>
                    <a:pt x="120946" y="2210718"/>
                  </a:lnTo>
                  <a:lnTo>
                    <a:pt x="80859" y="2185233"/>
                  </a:lnTo>
                  <a:lnTo>
                    <a:pt x="47426" y="2151800"/>
                  </a:lnTo>
                  <a:lnTo>
                    <a:pt x="21941" y="2111713"/>
                  </a:lnTo>
                  <a:lnTo>
                    <a:pt x="5701" y="2066268"/>
                  </a:lnTo>
                  <a:lnTo>
                    <a:pt x="0" y="2016759"/>
                  </a:lnTo>
                  <a:lnTo>
                    <a:pt x="0" y="215900"/>
                  </a:lnTo>
                  <a:lnTo>
                    <a:pt x="5701" y="166391"/>
                  </a:lnTo>
                  <a:lnTo>
                    <a:pt x="21941" y="120946"/>
                  </a:lnTo>
                  <a:lnTo>
                    <a:pt x="47426" y="80859"/>
                  </a:lnTo>
                  <a:lnTo>
                    <a:pt x="80859" y="47426"/>
                  </a:lnTo>
                  <a:lnTo>
                    <a:pt x="120946" y="21941"/>
                  </a:lnTo>
                  <a:lnTo>
                    <a:pt x="166391" y="5701"/>
                  </a:lnTo>
                  <a:lnTo>
                    <a:pt x="215900" y="0"/>
                  </a:lnTo>
                </a:path>
              </a:pathLst>
            </a:custGeom>
            <a:ln w="9525">
              <a:solidFill>
                <a:srgbClr val="000000"/>
              </a:solidFill>
            </a:ln>
          </p:spPr>
          <p:txBody>
            <a:bodyPr wrap="square" lIns="0" tIns="0" rIns="0" bIns="0" rtlCol="0"/>
            <a:lstStyle/>
            <a:p>
              <a:endParaRPr sz="1350"/>
            </a:p>
          </p:txBody>
        </p:sp>
        <p:sp>
          <p:nvSpPr>
            <p:cNvPr id="10" name="object 10"/>
            <p:cNvSpPr/>
            <p:nvPr/>
          </p:nvSpPr>
          <p:spPr>
            <a:xfrm>
              <a:off x="4602481" y="2207134"/>
              <a:ext cx="161925" cy="1674495"/>
            </a:xfrm>
            <a:custGeom>
              <a:avLst/>
              <a:gdLst/>
              <a:ahLst/>
              <a:cxnLst/>
              <a:rect l="l" t="t" r="r" b="b"/>
              <a:pathLst>
                <a:path w="215900" h="2232660">
                  <a:moveTo>
                    <a:pt x="0" y="0"/>
                  </a:moveTo>
                  <a:lnTo>
                    <a:pt x="49508" y="5701"/>
                  </a:lnTo>
                  <a:lnTo>
                    <a:pt x="94953" y="21941"/>
                  </a:lnTo>
                  <a:lnTo>
                    <a:pt x="135040" y="47426"/>
                  </a:lnTo>
                  <a:lnTo>
                    <a:pt x="168473" y="80859"/>
                  </a:lnTo>
                  <a:lnTo>
                    <a:pt x="193958" y="120946"/>
                  </a:lnTo>
                  <a:lnTo>
                    <a:pt x="210198" y="166391"/>
                  </a:lnTo>
                  <a:lnTo>
                    <a:pt x="215900" y="215900"/>
                  </a:lnTo>
                  <a:lnTo>
                    <a:pt x="215900" y="2016759"/>
                  </a:lnTo>
                  <a:lnTo>
                    <a:pt x="210198" y="2066268"/>
                  </a:lnTo>
                  <a:lnTo>
                    <a:pt x="193958" y="2111713"/>
                  </a:lnTo>
                  <a:lnTo>
                    <a:pt x="168473" y="2151800"/>
                  </a:lnTo>
                  <a:lnTo>
                    <a:pt x="135040" y="2185233"/>
                  </a:lnTo>
                  <a:lnTo>
                    <a:pt x="94953" y="2210718"/>
                  </a:lnTo>
                  <a:lnTo>
                    <a:pt x="49508" y="2226958"/>
                  </a:lnTo>
                  <a:lnTo>
                    <a:pt x="0" y="2232660"/>
                  </a:lnTo>
                </a:path>
              </a:pathLst>
            </a:custGeom>
            <a:ln w="9525">
              <a:solidFill>
                <a:srgbClr val="000000"/>
              </a:solidFill>
            </a:ln>
          </p:spPr>
          <p:txBody>
            <a:bodyPr wrap="square" lIns="0" tIns="0" rIns="0" bIns="0" rtlCol="0"/>
            <a:lstStyle/>
            <a:p>
              <a:endParaRPr sz="1350"/>
            </a:p>
          </p:txBody>
        </p:sp>
        <p:sp>
          <p:nvSpPr>
            <p:cNvPr id="11" name="object 11"/>
            <p:cNvSpPr txBox="1"/>
            <p:nvPr/>
          </p:nvSpPr>
          <p:spPr>
            <a:xfrm>
              <a:off x="4324922" y="3455386"/>
              <a:ext cx="112871" cy="186109"/>
            </a:xfrm>
            <a:prstGeom prst="rect">
              <a:avLst/>
            </a:prstGeom>
          </p:spPr>
          <p:txBody>
            <a:bodyPr vert="horz" wrap="square" lIns="0" tIns="12859" rIns="0" bIns="0" rtlCol="0">
              <a:spAutoFit/>
            </a:bodyPr>
            <a:lstStyle/>
            <a:p>
              <a:pPr marL="9525">
                <a:spcBef>
                  <a:spcPts val="101"/>
                </a:spcBef>
              </a:pPr>
              <a:r>
                <a:rPr sz="1125" u="sng" spc="143" dirty="0">
                  <a:uFill>
                    <a:solidFill>
                      <a:srgbClr val="000000"/>
                    </a:solidFill>
                  </a:uFill>
                  <a:latin typeface="Cambria Math"/>
                  <a:cs typeface="Cambria Math"/>
                </a:rPr>
                <a:t>𝑑</a:t>
              </a:r>
              <a:endParaRPr sz="1125">
                <a:latin typeface="Cambria Math"/>
                <a:cs typeface="Cambria Math"/>
              </a:endParaRPr>
            </a:p>
          </p:txBody>
        </p:sp>
        <p:sp>
          <p:nvSpPr>
            <p:cNvPr id="12" name="object 12"/>
            <p:cNvSpPr txBox="1"/>
            <p:nvPr/>
          </p:nvSpPr>
          <p:spPr>
            <a:xfrm>
              <a:off x="3065432" y="3583400"/>
              <a:ext cx="1654969" cy="251992"/>
            </a:xfrm>
            <a:prstGeom prst="rect">
              <a:avLst/>
            </a:prstGeom>
          </p:spPr>
          <p:txBody>
            <a:bodyPr vert="horz" wrap="square" lIns="0" tIns="9525" rIns="0" bIns="0" rtlCol="0">
              <a:spAutoFit/>
            </a:bodyPr>
            <a:lstStyle/>
            <a:p>
              <a:pPr marL="28575">
                <a:spcBef>
                  <a:spcPts val="75"/>
                </a:spcBef>
              </a:pPr>
              <a:r>
                <a:rPr sz="1575" spc="23" dirty="0">
                  <a:latin typeface="Cambria Math"/>
                  <a:cs typeface="Cambria Math"/>
                </a:rPr>
                <a:t>cos(𝑖/10000</a:t>
              </a:r>
              <a:r>
                <a:rPr sz="1688" spc="33" baseline="37037" dirty="0">
                  <a:latin typeface="Cambria Math"/>
                  <a:cs typeface="Cambria Math"/>
                </a:rPr>
                <a:t>2∗</a:t>
              </a:r>
              <a:r>
                <a:rPr sz="1688" spc="33" baseline="9259" dirty="0">
                  <a:latin typeface="Cambria Math"/>
                  <a:cs typeface="Cambria Math"/>
                </a:rPr>
                <a:t>2</a:t>
              </a:r>
              <a:r>
                <a:rPr sz="1688" spc="33" baseline="37037" dirty="0">
                  <a:latin typeface="Cambria Math"/>
                  <a:cs typeface="Cambria Math"/>
                </a:rPr>
                <a:t>/𝑑</a:t>
              </a:r>
              <a:r>
                <a:rPr sz="1575" spc="23" dirty="0">
                  <a:latin typeface="Cambria Math"/>
                  <a:cs typeface="Cambria Math"/>
                </a:rPr>
                <a:t>)</a:t>
              </a:r>
              <a:endParaRPr sz="1575">
                <a:latin typeface="Cambria Math"/>
                <a:cs typeface="Cambria Math"/>
              </a:endParaRPr>
            </a:p>
          </p:txBody>
        </p:sp>
        <p:sp>
          <p:nvSpPr>
            <p:cNvPr id="13" name="object 13"/>
            <p:cNvSpPr txBox="1"/>
            <p:nvPr/>
          </p:nvSpPr>
          <p:spPr>
            <a:xfrm>
              <a:off x="4611052" y="5739080"/>
              <a:ext cx="6015038" cy="193803"/>
            </a:xfrm>
            <a:prstGeom prst="rect">
              <a:avLst/>
            </a:prstGeom>
          </p:spPr>
          <p:txBody>
            <a:bodyPr vert="horz" wrap="square" lIns="0" tIns="9049" rIns="0" bIns="0" rtlCol="0">
              <a:spAutoFit/>
            </a:bodyPr>
            <a:lstStyle/>
            <a:p>
              <a:pPr marL="9525">
                <a:spcBef>
                  <a:spcPts val="71"/>
                </a:spcBef>
              </a:pPr>
              <a:r>
                <a:rPr sz="1200" spc="-4" dirty="0">
                  <a:latin typeface="Calibri"/>
                  <a:cs typeface="Calibri"/>
                </a:rPr>
                <a:t>Image:</a:t>
              </a:r>
              <a:r>
                <a:rPr sz="1200" spc="98" dirty="0">
                  <a:latin typeface="Calibri"/>
                  <a:cs typeface="Calibri"/>
                </a:rPr>
                <a:t> </a:t>
              </a:r>
              <a:r>
                <a:rPr sz="1200" spc="-8" dirty="0">
                  <a:latin typeface="Calibri"/>
                  <a:cs typeface="Calibri"/>
                </a:rPr>
                <a:t>https://timodenk.com/blog/linear-relationships-in-the-transformers-positional-encoding/</a:t>
              </a:r>
              <a:endParaRPr sz="1200">
                <a:latin typeface="Calibri"/>
                <a:cs typeface="Calibri"/>
              </a:endParaRPr>
            </a:p>
          </p:txBody>
        </p:sp>
        <p:pic>
          <p:nvPicPr>
            <p:cNvPr id="14" name="object 14"/>
            <p:cNvPicPr/>
            <p:nvPr/>
          </p:nvPicPr>
          <p:blipFill>
            <a:blip r:embed="rId4" cstate="print"/>
            <a:stretch>
              <a:fillRect/>
            </a:stretch>
          </p:blipFill>
          <p:spPr>
            <a:xfrm>
              <a:off x="5434214" y="2261412"/>
              <a:ext cx="4872586" cy="1419635"/>
            </a:xfrm>
            <a:prstGeom prst="rect">
              <a:avLst/>
            </a:prstGeom>
          </p:spPr>
        </p:pic>
        <p:sp>
          <p:nvSpPr>
            <p:cNvPr id="15" name="object 15"/>
            <p:cNvSpPr txBox="1"/>
            <p:nvPr/>
          </p:nvSpPr>
          <p:spPr>
            <a:xfrm>
              <a:off x="7108793" y="3711131"/>
              <a:ext cx="1547336"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Index</a:t>
              </a:r>
              <a:r>
                <a:rPr sz="1350" spc="-23" dirty="0">
                  <a:latin typeface="Calibri"/>
                  <a:cs typeface="Calibri"/>
                </a:rPr>
                <a:t> </a:t>
              </a:r>
              <a:r>
                <a:rPr sz="1350" dirty="0">
                  <a:latin typeface="Calibri"/>
                  <a:cs typeface="Calibri"/>
                </a:rPr>
                <a:t>in</a:t>
              </a:r>
              <a:r>
                <a:rPr sz="1350" spc="-15" dirty="0">
                  <a:latin typeface="Calibri"/>
                  <a:cs typeface="Calibri"/>
                </a:rPr>
                <a:t> </a:t>
              </a:r>
              <a:r>
                <a:rPr sz="1350" dirty="0">
                  <a:latin typeface="Calibri"/>
                  <a:cs typeface="Calibri"/>
                </a:rPr>
                <a:t>the</a:t>
              </a:r>
              <a:r>
                <a:rPr sz="1350" spc="-8" dirty="0">
                  <a:latin typeface="Calibri"/>
                  <a:cs typeface="Calibri"/>
                </a:rPr>
                <a:t> </a:t>
              </a:r>
              <a:r>
                <a:rPr sz="1350" spc="-4" dirty="0">
                  <a:latin typeface="Calibri"/>
                  <a:cs typeface="Calibri"/>
                </a:rPr>
                <a:t>sequence</a:t>
              </a:r>
              <a:endParaRPr sz="1350">
                <a:latin typeface="Calibri"/>
                <a:cs typeface="Calibri"/>
              </a:endParaRPr>
            </a:p>
          </p:txBody>
        </p:sp>
        <p:sp>
          <p:nvSpPr>
            <p:cNvPr id="16" name="object 16"/>
            <p:cNvSpPr txBox="1"/>
            <p:nvPr/>
          </p:nvSpPr>
          <p:spPr>
            <a:xfrm>
              <a:off x="5201888" y="2604117"/>
              <a:ext cx="180370" cy="762952"/>
            </a:xfrm>
            <a:prstGeom prst="rect">
              <a:avLst/>
            </a:prstGeom>
          </p:spPr>
          <p:txBody>
            <a:bodyPr vert="vert270" wrap="square" lIns="0" tIns="0" rIns="0" bIns="0" rtlCol="0">
              <a:spAutoFit/>
            </a:bodyPr>
            <a:lstStyle/>
            <a:p>
              <a:pPr marL="9525">
                <a:lnSpc>
                  <a:spcPts val="1358"/>
                </a:lnSpc>
              </a:pPr>
              <a:r>
                <a:rPr sz="1350" spc="-4" dirty="0">
                  <a:latin typeface="Calibri"/>
                  <a:cs typeface="Calibri"/>
                </a:rPr>
                <a:t>Dimension</a:t>
              </a:r>
              <a:endParaRPr sz="1350">
                <a:latin typeface="Calibri"/>
                <a:cs typeface="Calibri"/>
              </a:endParaRPr>
            </a:p>
          </p:txBody>
        </p:sp>
      </p:grpSp>
      <p:sp>
        <p:nvSpPr>
          <p:cNvPr id="18" name="TextBox 17">
            <a:extLst>
              <a:ext uri="{FF2B5EF4-FFF2-40B4-BE49-F238E27FC236}">
                <a16:creationId xmlns:a16="http://schemas.microsoft.com/office/drawing/2014/main" id="{3ED86ADD-1EEF-4591-9452-EC488513AAC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9" name="Title 18">
            <a:extLst>
              <a:ext uri="{FF2B5EF4-FFF2-40B4-BE49-F238E27FC236}">
                <a16:creationId xmlns:a16="http://schemas.microsoft.com/office/drawing/2014/main" id="{1992DF29-CFD9-429F-979F-358A1DD1CDB7}"/>
              </a:ext>
            </a:extLst>
          </p:cNvPr>
          <p:cNvSpPr>
            <a:spLocks noGrp="1"/>
          </p:cNvSpPr>
          <p:nvPr>
            <p:ph type="title"/>
          </p:nvPr>
        </p:nvSpPr>
        <p:spPr>
          <a:xfrm>
            <a:off x="577049" y="408156"/>
            <a:ext cx="10839634" cy="671530"/>
          </a:xfrm>
        </p:spPr>
        <p:txBody>
          <a:bodyPr vert="horz" wrap="square" lIns="0" tIns="9525" rIns="0" bIns="0" rtlCol="0" anchor="ctr">
            <a:spAutoFit/>
          </a:bodyPr>
          <a:lstStyle/>
          <a:p>
            <a:pPr marL="12700" marR="5080">
              <a:lnSpc>
                <a:spcPct val="100699"/>
              </a:lnSpc>
              <a:spcBef>
                <a:spcPts val="75"/>
              </a:spcBef>
            </a:pPr>
            <a:r>
              <a:rPr lang="en-US" spc="-120" dirty="0"/>
              <a:t>Position representation vectors through sinusoids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62D133-CF6D-4506-B2E4-FA61FD15A68B}"/>
              </a:ext>
            </a:extLst>
          </p:cNvPr>
          <p:cNvGrpSpPr/>
          <p:nvPr/>
        </p:nvGrpSpPr>
        <p:grpSpPr>
          <a:xfrm>
            <a:off x="1125080" y="1901888"/>
            <a:ext cx="7326840" cy="2142760"/>
            <a:chOff x="2341321" y="1657286"/>
            <a:chExt cx="7326840" cy="2142760"/>
          </a:xfrm>
        </p:grpSpPr>
        <p:sp>
          <p:nvSpPr>
            <p:cNvPr id="2" name="object 2"/>
            <p:cNvSpPr txBox="1"/>
            <p:nvPr/>
          </p:nvSpPr>
          <p:spPr>
            <a:xfrm>
              <a:off x="2341321" y="1657286"/>
              <a:ext cx="2528888" cy="982801"/>
            </a:xfrm>
            <a:prstGeom prst="rect">
              <a:avLst/>
            </a:prstGeom>
          </p:spPr>
          <p:txBody>
            <a:bodyPr vert="horz" wrap="square" lIns="0" tIns="76676" rIns="0" bIns="0" rtlCol="0">
              <a:spAutoFit/>
            </a:bodyPr>
            <a:lstStyle/>
            <a:p>
              <a:pPr marL="483870" algn="ctr">
                <a:spcBef>
                  <a:spcPts val="604"/>
                </a:spcBef>
              </a:pPr>
              <a:r>
                <a:rPr sz="2100" b="1" spc="-4" dirty="0">
                  <a:latin typeface="Calibri"/>
                  <a:cs typeface="Calibri"/>
                </a:rPr>
                <a:t>Barriers</a:t>
              </a:r>
              <a:endParaRPr sz="2100">
                <a:latin typeface="Calibri"/>
                <a:cs typeface="Calibri"/>
              </a:endParaRPr>
            </a:p>
            <a:p>
              <a:pPr marL="256699" indent="-256699">
                <a:spcBef>
                  <a:spcPts val="439"/>
                </a:spcBef>
                <a:buClr>
                  <a:srgbClr val="8B1515"/>
                </a:buClr>
                <a:buFont typeface="Times New Roman"/>
                <a:buChar char="•"/>
                <a:tabLst>
                  <a:tab pos="256699" algn="l"/>
                  <a:tab pos="267176" algn="l"/>
                </a:tabLst>
              </a:pPr>
              <a:r>
                <a:rPr sz="1725" spc="-4" dirty="0">
                  <a:latin typeface="Calibri"/>
                  <a:cs typeface="Calibri"/>
                </a:rPr>
                <a:t>Doesn’t</a:t>
              </a:r>
              <a:r>
                <a:rPr sz="1725" spc="-19" dirty="0">
                  <a:latin typeface="Calibri"/>
                  <a:cs typeface="Calibri"/>
                </a:rPr>
                <a:t> </a:t>
              </a:r>
              <a:r>
                <a:rPr sz="1725" dirty="0">
                  <a:latin typeface="Calibri"/>
                  <a:cs typeface="Calibri"/>
                </a:rPr>
                <a:t>have</a:t>
              </a:r>
              <a:r>
                <a:rPr sz="1725" spc="-11" dirty="0">
                  <a:latin typeface="Calibri"/>
                  <a:cs typeface="Calibri"/>
                </a:rPr>
                <a:t> </a:t>
              </a:r>
              <a:r>
                <a:rPr sz="1725" dirty="0">
                  <a:latin typeface="Calibri"/>
                  <a:cs typeface="Calibri"/>
                </a:rPr>
                <a:t>an</a:t>
              </a:r>
              <a:r>
                <a:rPr sz="1725" spc="-15" dirty="0">
                  <a:latin typeface="Calibri"/>
                  <a:cs typeface="Calibri"/>
                </a:rPr>
                <a:t> </a:t>
              </a:r>
              <a:r>
                <a:rPr sz="1725" dirty="0">
                  <a:latin typeface="Calibri"/>
                  <a:cs typeface="Calibri"/>
                </a:rPr>
                <a:t>inherent</a:t>
              </a:r>
              <a:endParaRPr sz="1725">
                <a:latin typeface="Calibri"/>
                <a:cs typeface="Calibri"/>
              </a:endParaRPr>
            </a:p>
            <a:p>
              <a:pPr marR="558165" algn="ctr"/>
              <a:r>
                <a:rPr sz="1725" spc="-4" dirty="0">
                  <a:latin typeface="Calibri"/>
                  <a:cs typeface="Calibri"/>
                </a:rPr>
                <a:t>notion</a:t>
              </a:r>
              <a:r>
                <a:rPr sz="1725" spc="-15" dirty="0">
                  <a:latin typeface="Calibri"/>
                  <a:cs typeface="Calibri"/>
                </a:rPr>
                <a:t> </a:t>
              </a:r>
              <a:r>
                <a:rPr sz="1725" spc="-4" dirty="0">
                  <a:latin typeface="Calibri"/>
                  <a:cs typeface="Calibri"/>
                </a:rPr>
                <a:t>of</a:t>
              </a:r>
              <a:r>
                <a:rPr sz="1725" spc="-19" dirty="0">
                  <a:latin typeface="Calibri"/>
                  <a:cs typeface="Calibri"/>
                </a:rPr>
                <a:t> </a:t>
              </a:r>
              <a:r>
                <a:rPr sz="1725" spc="-4" dirty="0">
                  <a:latin typeface="Calibri"/>
                  <a:cs typeface="Calibri"/>
                </a:rPr>
                <a:t>order!</a:t>
              </a:r>
              <a:endParaRPr sz="1725">
                <a:latin typeface="Calibri"/>
                <a:cs typeface="Calibri"/>
              </a:endParaRPr>
            </a:p>
          </p:txBody>
        </p:sp>
        <p:sp>
          <p:nvSpPr>
            <p:cNvPr id="3" name="object 3"/>
            <p:cNvSpPr txBox="1"/>
            <p:nvPr/>
          </p:nvSpPr>
          <p:spPr>
            <a:xfrm>
              <a:off x="2341321" y="2993575"/>
              <a:ext cx="2908934" cy="806471"/>
            </a:xfrm>
            <a:prstGeom prst="rect">
              <a:avLst/>
            </a:prstGeom>
          </p:spPr>
          <p:txBody>
            <a:bodyPr vert="horz" wrap="square" lIns="0" tIns="10001" rIns="0" bIns="0" rtlCol="0">
              <a:spAutoFit/>
            </a:bodyPr>
            <a:lstStyle/>
            <a:p>
              <a:pPr marL="266700" indent="-257651">
                <a:spcBef>
                  <a:spcPts val="79"/>
                </a:spcBef>
                <a:buClr>
                  <a:srgbClr val="8B1515"/>
                </a:buClr>
                <a:buFont typeface="Times New Roman"/>
                <a:buChar char="•"/>
                <a:tabLst>
                  <a:tab pos="266224" algn="l"/>
                  <a:tab pos="267176" algn="l"/>
                </a:tabLst>
              </a:pPr>
              <a:r>
                <a:rPr sz="1725" dirty="0">
                  <a:latin typeface="Calibri"/>
                  <a:cs typeface="Calibri"/>
                </a:rPr>
                <a:t>No</a:t>
              </a:r>
              <a:r>
                <a:rPr sz="1725" spc="-8" dirty="0">
                  <a:latin typeface="Calibri"/>
                  <a:cs typeface="Calibri"/>
                </a:rPr>
                <a:t> </a:t>
              </a:r>
              <a:r>
                <a:rPr sz="1725" spc="-4" dirty="0">
                  <a:latin typeface="Calibri"/>
                  <a:cs typeface="Calibri"/>
                </a:rPr>
                <a:t>nonlinearities</a:t>
              </a:r>
              <a:r>
                <a:rPr sz="1725" spc="-15" dirty="0">
                  <a:latin typeface="Calibri"/>
                  <a:cs typeface="Calibri"/>
                </a:rPr>
                <a:t> </a:t>
              </a:r>
              <a:r>
                <a:rPr sz="1725" spc="-4" dirty="0">
                  <a:latin typeface="Calibri"/>
                  <a:cs typeface="Calibri"/>
                </a:rPr>
                <a:t>for deep</a:t>
              </a:r>
              <a:endParaRPr sz="1725">
                <a:latin typeface="Calibri"/>
                <a:cs typeface="Calibri"/>
              </a:endParaRPr>
            </a:p>
            <a:p>
              <a:pPr marL="266700">
                <a:spcBef>
                  <a:spcPts val="4"/>
                </a:spcBef>
              </a:pPr>
              <a:r>
                <a:rPr sz="1725" dirty="0">
                  <a:latin typeface="Calibri"/>
                  <a:cs typeface="Calibri"/>
                </a:rPr>
                <a:t>learning!</a:t>
              </a:r>
              <a:r>
                <a:rPr sz="1725" spc="-8" dirty="0">
                  <a:latin typeface="Calibri"/>
                  <a:cs typeface="Calibri"/>
                </a:rPr>
                <a:t> </a:t>
              </a:r>
              <a:r>
                <a:rPr sz="1725" spc="-4" dirty="0">
                  <a:latin typeface="Calibri"/>
                  <a:cs typeface="Calibri"/>
                </a:rPr>
                <a:t>It’s</a:t>
              </a:r>
              <a:r>
                <a:rPr sz="1725" spc="-8" dirty="0">
                  <a:latin typeface="Calibri"/>
                  <a:cs typeface="Calibri"/>
                </a:rPr>
                <a:t> </a:t>
              </a:r>
              <a:r>
                <a:rPr sz="1725" dirty="0">
                  <a:latin typeface="Calibri"/>
                  <a:cs typeface="Calibri"/>
                </a:rPr>
                <a:t>all</a:t>
              </a:r>
              <a:r>
                <a:rPr sz="1725" spc="-8" dirty="0">
                  <a:latin typeface="Calibri"/>
                  <a:cs typeface="Calibri"/>
                </a:rPr>
                <a:t> </a:t>
              </a:r>
              <a:r>
                <a:rPr sz="1725" spc="-4" dirty="0">
                  <a:latin typeface="Calibri"/>
                  <a:cs typeface="Calibri"/>
                </a:rPr>
                <a:t>just</a:t>
              </a:r>
              <a:r>
                <a:rPr sz="1725" spc="-11" dirty="0">
                  <a:latin typeface="Calibri"/>
                  <a:cs typeface="Calibri"/>
                </a:rPr>
                <a:t> </a:t>
              </a:r>
              <a:r>
                <a:rPr sz="1725" dirty="0">
                  <a:latin typeface="Calibri"/>
                  <a:cs typeface="Calibri"/>
                </a:rPr>
                <a:t>weighted</a:t>
              </a:r>
              <a:endParaRPr sz="1725">
                <a:latin typeface="Calibri"/>
                <a:cs typeface="Calibri"/>
              </a:endParaRPr>
            </a:p>
            <a:p>
              <a:pPr marL="266700"/>
              <a:r>
                <a:rPr sz="1725" dirty="0">
                  <a:latin typeface="Calibri"/>
                  <a:cs typeface="Calibri"/>
                </a:rPr>
                <a:t>averages</a:t>
              </a:r>
              <a:endParaRPr sz="1725">
                <a:latin typeface="Calibri"/>
                <a:cs typeface="Calibri"/>
              </a:endParaRPr>
            </a:p>
          </p:txBody>
        </p:sp>
        <p:sp>
          <p:nvSpPr>
            <p:cNvPr id="5" name="object 5"/>
            <p:cNvSpPr txBox="1"/>
            <p:nvPr/>
          </p:nvSpPr>
          <p:spPr>
            <a:xfrm>
              <a:off x="6554439" y="1657286"/>
              <a:ext cx="3113722" cy="982801"/>
            </a:xfrm>
            <a:prstGeom prst="rect">
              <a:avLst/>
            </a:prstGeom>
          </p:spPr>
          <p:txBody>
            <a:bodyPr vert="horz" wrap="square" lIns="0" tIns="76676" rIns="0" bIns="0" rtlCol="0">
              <a:spAutoFit/>
            </a:bodyPr>
            <a:lstStyle/>
            <a:p>
              <a:pPr marL="1192530">
                <a:spcBef>
                  <a:spcPts val="604"/>
                </a:spcBef>
              </a:pPr>
              <a:r>
                <a:rPr sz="2100" b="1" spc="-4" dirty="0">
                  <a:latin typeface="Calibri"/>
                  <a:cs typeface="Calibri"/>
                </a:rPr>
                <a:t>Solutions</a:t>
              </a:r>
              <a:endParaRPr sz="2100">
                <a:latin typeface="Calibri"/>
                <a:cs typeface="Calibri"/>
              </a:endParaRPr>
            </a:p>
            <a:p>
              <a:pPr marL="266700" marR="3810" indent="-257175">
                <a:spcBef>
                  <a:spcPts val="439"/>
                </a:spcBef>
                <a:buClr>
                  <a:srgbClr val="8B1515"/>
                </a:buClr>
                <a:buFont typeface="Times New Roman"/>
                <a:buChar char="•"/>
                <a:tabLst>
                  <a:tab pos="266224" algn="l"/>
                  <a:tab pos="266700" algn="l"/>
                </a:tabLst>
              </a:pPr>
              <a:r>
                <a:rPr sz="1725" dirty="0">
                  <a:latin typeface="Calibri"/>
                  <a:cs typeface="Calibri"/>
                </a:rPr>
                <a:t>Add </a:t>
              </a:r>
              <a:r>
                <a:rPr sz="1725" spc="-4" dirty="0">
                  <a:latin typeface="Calibri"/>
                  <a:cs typeface="Calibri"/>
                </a:rPr>
                <a:t>position </a:t>
              </a:r>
              <a:r>
                <a:rPr sz="1725" dirty="0">
                  <a:latin typeface="Calibri"/>
                  <a:cs typeface="Calibri"/>
                </a:rPr>
                <a:t>representations to </a:t>
              </a:r>
              <a:r>
                <a:rPr sz="1725" spc="-379"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inputs</a:t>
              </a:r>
              <a:endParaRPr sz="1725">
                <a:latin typeface="Calibri"/>
                <a:cs typeface="Calibri"/>
              </a:endParaRPr>
            </a:p>
          </p:txBody>
        </p:sp>
        <p:grpSp>
          <p:nvGrpSpPr>
            <p:cNvPr id="6" name="object 6"/>
            <p:cNvGrpSpPr/>
            <p:nvPr/>
          </p:nvGrpSpPr>
          <p:grpSpPr>
            <a:xfrm>
              <a:off x="5387296" y="2309490"/>
              <a:ext cx="1008698" cy="101918"/>
              <a:chOff x="5151062" y="1936320"/>
              <a:chExt cx="1344930" cy="135890"/>
            </a:xfrm>
          </p:grpSpPr>
          <p:pic>
            <p:nvPicPr>
              <p:cNvPr id="7" name="object 7"/>
              <p:cNvPicPr/>
              <p:nvPr/>
            </p:nvPicPr>
            <p:blipFill>
              <a:blip r:embed="rId2" cstate="print"/>
              <a:stretch>
                <a:fillRect/>
              </a:stretch>
            </p:blipFill>
            <p:spPr>
              <a:xfrm>
                <a:off x="5151062" y="1936320"/>
                <a:ext cx="1344853" cy="135386"/>
              </a:xfrm>
              <a:prstGeom prst="rect">
                <a:avLst/>
              </a:prstGeom>
            </p:spPr>
          </p:pic>
          <p:sp>
            <p:nvSpPr>
              <p:cNvPr id="8" name="object 8"/>
              <p:cNvSpPr/>
              <p:nvPr/>
            </p:nvSpPr>
            <p:spPr>
              <a:xfrm>
                <a:off x="5185409" y="19438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nvGrpSpPr>
            <p:cNvPr id="9" name="object 9"/>
            <p:cNvGrpSpPr/>
            <p:nvPr/>
          </p:nvGrpSpPr>
          <p:grpSpPr>
            <a:xfrm>
              <a:off x="5326717" y="3395340"/>
              <a:ext cx="1008698" cy="101918"/>
              <a:chOff x="5070290" y="3384120"/>
              <a:chExt cx="1344930" cy="135890"/>
            </a:xfrm>
          </p:grpSpPr>
          <p:pic>
            <p:nvPicPr>
              <p:cNvPr id="10" name="object 10"/>
              <p:cNvPicPr/>
              <p:nvPr/>
            </p:nvPicPr>
            <p:blipFill>
              <a:blip r:embed="rId2" cstate="print"/>
              <a:stretch>
                <a:fillRect/>
              </a:stretch>
            </p:blipFill>
            <p:spPr>
              <a:xfrm>
                <a:off x="5070290" y="3384120"/>
                <a:ext cx="1344853" cy="135386"/>
              </a:xfrm>
              <a:prstGeom prst="rect">
                <a:avLst/>
              </a:prstGeom>
            </p:spPr>
          </p:pic>
          <p:sp>
            <p:nvSpPr>
              <p:cNvPr id="11" name="object 11"/>
              <p:cNvSpPr/>
              <p:nvPr/>
            </p:nvSpPr>
            <p:spPr>
              <a:xfrm>
                <a:off x="5104638" y="33916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sp>
        <p:nvSpPr>
          <p:cNvPr id="14" name="Title 13">
            <a:extLst>
              <a:ext uri="{FF2B5EF4-FFF2-40B4-BE49-F238E27FC236}">
                <a16:creationId xmlns:a16="http://schemas.microsoft.com/office/drawing/2014/main" id="{E7B6F5A1-8CE5-4A6F-AB3F-8E917022F72B}"/>
              </a:ext>
            </a:extLst>
          </p:cNvPr>
          <p:cNvSpPr>
            <a:spLocks noGrp="1"/>
          </p:cNvSpPr>
          <p:nvPr>
            <p:ph type="title"/>
          </p:nvPr>
        </p:nvSpPr>
        <p:spPr>
          <a:xfrm>
            <a:off x="993873" y="152858"/>
            <a:ext cx="10804125" cy="1355436"/>
          </a:xfrm>
        </p:spPr>
        <p:txBody>
          <a:bodyPr vert="horz" wrap="square" lIns="0" tIns="9525" rIns="0" bIns="0" rtlCol="0" anchor="ctr">
            <a:spAutoFit/>
          </a:bodyPr>
          <a:lstStyle/>
          <a:p>
            <a:pPr marL="12700" marR="5080">
              <a:lnSpc>
                <a:spcPct val="100699"/>
              </a:lnSpc>
              <a:spcBef>
                <a:spcPts val="75"/>
              </a:spcBef>
            </a:pPr>
            <a:r>
              <a:rPr lang="en-US" spc="-120" dirty="0"/>
              <a:t>Barriers and solutions for Self-Attention as a building block</a:t>
            </a:r>
          </a:p>
        </p:txBody>
      </p:sp>
      <p:sp>
        <p:nvSpPr>
          <p:cNvPr id="13" name="TextBox 12">
            <a:extLst>
              <a:ext uri="{FF2B5EF4-FFF2-40B4-BE49-F238E27FC236}">
                <a16:creationId xmlns:a16="http://schemas.microsoft.com/office/drawing/2014/main" id="{C9D1FBD4-8ED0-4B19-A9CA-C9E65B510E9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522" y="59584"/>
            <a:ext cx="9312676" cy="1230111"/>
          </a:xfrm>
          <a:prstGeom prst="rect">
            <a:avLst/>
          </a:prstGeom>
        </p:spPr>
        <p:txBody>
          <a:bodyPr vert="horz" lIns="91440" tIns="45720" rIns="91440" bIns="45720" rtlCol="0" anchor="ctr">
            <a:normAutofit/>
          </a:bodyPr>
          <a:lstStyle/>
          <a:p>
            <a:r>
              <a:rPr dirty="0"/>
              <a:t>Problems with resources like WordNet</a:t>
            </a:r>
          </a:p>
        </p:txBody>
      </p:sp>
      <p:sp>
        <p:nvSpPr>
          <p:cNvPr id="3" name="object 3"/>
          <p:cNvSpPr txBox="1"/>
          <p:nvPr/>
        </p:nvSpPr>
        <p:spPr>
          <a:xfrm>
            <a:off x="905522" y="1211227"/>
            <a:ext cx="8148867" cy="4695667"/>
          </a:xfrm>
          <a:prstGeom prst="rect">
            <a:avLst/>
          </a:prstGeom>
        </p:spPr>
        <p:txBody>
          <a:bodyPr vert="horz" wrap="square" lIns="0" tIns="217954" rIns="0" bIns="0" rtlCol="0">
            <a:spAutoFit/>
          </a:bodyPr>
          <a:lstStyle/>
          <a:p>
            <a:pPr marL="441535" indent="-430329" defTabSz="806867">
              <a:spcBef>
                <a:spcPts val="1716"/>
              </a:spcBef>
              <a:buClr>
                <a:srgbClr val="CC0000"/>
              </a:buClr>
              <a:buFont typeface="Arial"/>
              <a:buChar char="•"/>
              <a:tabLst>
                <a:tab pos="440975" algn="l"/>
                <a:tab pos="441535" algn="l"/>
              </a:tabLst>
              <a:defRPr/>
            </a:pPr>
            <a:r>
              <a:rPr sz="2400" dirty="0">
                <a:solidFill>
                  <a:prstClr val="black"/>
                </a:solidFill>
                <a:latin typeface="Trebuchet MS"/>
                <a:cs typeface="Trebuchet MS"/>
              </a:rPr>
              <a:t>Great as a resource but missing nuance</a:t>
            </a:r>
          </a:p>
          <a:p>
            <a:pPr marL="871864" marR="864580" lvl="1" indent="-430329" defTabSz="806867">
              <a:spcBef>
                <a:spcPts val="1412"/>
              </a:spcBef>
              <a:buClr>
                <a:srgbClr val="3A87FF"/>
              </a:buClr>
              <a:buFont typeface="Arial"/>
              <a:buChar char="•"/>
              <a:tabLst>
                <a:tab pos="871304" algn="l"/>
                <a:tab pos="871864" algn="l"/>
              </a:tabLst>
              <a:defRPr/>
            </a:pPr>
            <a:r>
              <a:rPr sz="2000" dirty="0">
                <a:solidFill>
                  <a:prstClr val="black"/>
                </a:solidFill>
                <a:latin typeface="Trebuchet MS"/>
                <a:cs typeface="Trebuchet MS"/>
              </a:rPr>
              <a:t>e.g. </a:t>
            </a:r>
            <a:r>
              <a:rPr sz="2000" dirty="0">
                <a:solidFill>
                  <a:srgbClr val="BB57BE"/>
                </a:solidFill>
                <a:latin typeface="Trebuchet MS"/>
                <a:cs typeface="Trebuchet MS"/>
              </a:rPr>
              <a:t>“proficient” </a:t>
            </a:r>
            <a:r>
              <a:rPr sz="2000" dirty="0">
                <a:solidFill>
                  <a:prstClr val="black"/>
                </a:solidFill>
                <a:latin typeface="Trebuchet MS"/>
                <a:cs typeface="Trebuchet MS"/>
              </a:rPr>
              <a:t>is listed as a synonym for </a:t>
            </a:r>
            <a:r>
              <a:rPr sz="2000" dirty="0">
                <a:solidFill>
                  <a:srgbClr val="BB57BE"/>
                </a:solidFill>
                <a:latin typeface="Trebuchet MS"/>
                <a:cs typeface="Trebuchet MS"/>
              </a:rPr>
              <a:t>“good”</a:t>
            </a:r>
            <a:r>
              <a:rPr sz="2000" dirty="0">
                <a:solidFill>
                  <a:prstClr val="black"/>
                </a:solidFill>
                <a:latin typeface="Trebuchet MS"/>
                <a:cs typeface="Trebuchet MS"/>
              </a:rPr>
              <a:t>.  This is only correct in some contexts.</a:t>
            </a:r>
          </a:p>
          <a:p>
            <a:pPr marL="441535" indent="-430329" defTabSz="806867">
              <a:spcBef>
                <a:spcPts val="1637"/>
              </a:spcBef>
              <a:buClr>
                <a:srgbClr val="CC0000"/>
              </a:buClr>
              <a:buFont typeface="Arial"/>
              <a:buChar char="•"/>
              <a:tabLst>
                <a:tab pos="440975" algn="l"/>
                <a:tab pos="441535" algn="l"/>
              </a:tabLst>
              <a:defRPr/>
            </a:pPr>
            <a:r>
              <a:rPr sz="2400" dirty="0">
                <a:solidFill>
                  <a:prstClr val="black"/>
                </a:solidFill>
                <a:latin typeface="Trebuchet MS"/>
                <a:cs typeface="Trebuchet MS"/>
              </a:rPr>
              <a:t>Missing new meanings of words</a:t>
            </a:r>
          </a:p>
          <a:p>
            <a:pPr marL="871864" lvl="1" indent="-430889" defTabSz="806867">
              <a:spcBef>
                <a:spcPts val="1412"/>
              </a:spcBef>
              <a:buClr>
                <a:srgbClr val="3A87FF"/>
              </a:buClr>
              <a:buFont typeface="Arial"/>
              <a:buChar char="•"/>
              <a:tabLst>
                <a:tab pos="871304" algn="l"/>
                <a:tab pos="871864" algn="l"/>
              </a:tabLst>
              <a:defRPr/>
            </a:pPr>
            <a:r>
              <a:rPr sz="2000" dirty="0">
                <a:solidFill>
                  <a:prstClr val="black"/>
                </a:solidFill>
                <a:latin typeface="Trebuchet MS"/>
                <a:cs typeface="Trebuchet MS"/>
              </a:rPr>
              <a:t>e.g., </a:t>
            </a:r>
            <a:r>
              <a:rPr sz="2000" dirty="0">
                <a:solidFill>
                  <a:srgbClr val="BB57BE"/>
                </a:solidFill>
                <a:latin typeface="Trebuchet MS"/>
                <a:cs typeface="Trebuchet MS"/>
              </a:rPr>
              <a:t>wicked, badass, nifty, wizard, genius, ninja, bombest</a:t>
            </a:r>
            <a:endParaRPr sz="2000" dirty="0">
              <a:solidFill>
                <a:prstClr val="black"/>
              </a:solidFill>
              <a:latin typeface="Trebuchet MS"/>
              <a:cs typeface="Trebuchet MS"/>
            </a:endParaRPr>
          </a:p>
          <a:p>
            <a:pPr marL="871864" lvl="1" indent="-430889" defTabSz="806867">
              <a:spcBef>
                <a:spcPts val="1399"/>
              </a:spcBef>
              <a:buClr>
                <a:srgbClr val="3A87FF"/>
              </a:buClr>
              <a:buFont typeface="Arial"/>
              <a:buChar char="•"/>
              <a:tabLst>
                <a:tab pos="871304" algn="l"/>
                <a:tab pos="871864" algn="l"/>
              </a:tabLst>
              <a:defRPr/>
            </a:pPr>
            <a:r>
              <a:rPr sz="2000" dirty="0">
                <a:solidFill>
                  <a:prstClr val="black"/>
                </a:solidFill>
                <a:latin typeface="Trebuchet MS"/>
                <a:cs typeface="Trebuchet MS"/>
              </a:rPr>
              <a:t>Impossible to keep up-to-date!</a:t>
            </a:r>
          </a:p>
          <a:p>
            <a:pPr marL="441535" indent="-430329" defTabSz="806867">
              <a:spcBef>
                <a:spcPts val="1659"/>
              </a:spcBef>
              <a:buClr>
                <a:srgbClr val="CC0000"/>
              </a:buClr>
              <a:buFont typeface="Arial"/>
              <a:buChar char="•"/>
              <a:tabLst>
                <a:tab pos="440975" algn="l"/>
                <a:tab pos="441535" algn="l"/>
              </a:tabLst>
              <a:defRPr/>
            </a:pPr>
            <a:r>
              <a:rPr sz="2400" dirty="0">
                <a:solidFill>
                  <a:prstClr val="black"/>
                </a:solidFill>
                <a:latin typeface="Trebuchet MS"/>
                <a:cs typeface="Trebuchet MS"/>
              </a:rPr>
              <a:t>Subjective</a:t>
            </a:r>
          </a:p>
          <a:p>
            <a:pPr marL="441535" indent="-430329" defTabSz="806867">
              <a:spcBef>
                <a:spcPts val="1672"/>
              </a:spcBef>
              <a:buClr>
                <a:srgbClr val="CC0000"/>
              </a:buClr>
              <a:buFont typeface="Arial"/>
              <a:buChar char="•"/>
              <a:tabLst>
                <a:tab pos="440975" algn="l"/>
                <a:tab pos="441535" algn="l"/>
              </a:tabLst>
              <a:defRPr/>
            </a:pPr>
            <a:r>
              <a:rPr sz="2400" dirty="0">
                <a:solidFill>
                  <a:prstClr val="black"/>
                </a:solidFill>
                <a:latin typeface="Trebuchet MS"/>
                <a:cs typeface="Trebuchet MS"/>
              </a:rPr>
              <a:t>Requires human labor to create and adapt</a:t>
            </a:r>
          </a:p>
          <a:p>
            <a:pPr marL="441535" indent="-430329" defTabSz="806867">
              <a:spcBef>
                <a:spcPts val="1672"/>
              </a:spcBef>
              <a:buClr>
                <a:srgbClr val="CC0000"/>
              </a:buClr>
              <a:buFont typeface="Arial"/>
              <a:buChar char="•"/>
              <a:tabLst>
                <a:tab pos="440975" algn="l"/>
                <a:tab pos="441535" algn="l"/>
              </a:tabLst>
              <a:defRPr/>
            </a:pPr>
            <a:r>
              <a:rPr sz="2400" dirty="0">
                <a:solidFill>
                  <a:prstClr val="black"/>
                </a:solidFill>
                <a:latin typeface="Trebuchet MS"/>
                <a:cs typeface="Trebuchet MS"/>
              </a:rPr>
              <a:t>Can’t compute accurate word similarity </a:t>
            </a:r>
            <a:endParaRPr sz="2400" dirty="0">
              <a:solidFill>
                <a:prstClr val="black"/>
              </a:solidFill>
              <a:latin typeface="Wingdings"/>
              <a:cs typeface="Wingdings"/>
            </a:endParaRPr>
          </a:p>
        </p:txBody>
      </p:sp>
      <p:sp>
        <p:nvSpPr>
          <p:cNvPr id="5" name="TextBox 4">
            <a:extLst>
              <a:ext uri="{FF2B5EF4-FFF2-40B4-BE49-F238E27FC236}">
                <a16:creationId xmlns:a16="http://schemas.microsoft.com/office/drawing/2014/main" id="{B5A86B9D-963B-40D5-B73C-F4EDDC9D437D}"/>
              </a:ext>
            </a:extLst>
          </p:cNvPr>
          <p:cNvSpPr txBox="1"/>
          <p:nvPr/>
        </p:nvSpPr>
        <p:spPr>
          <a:xfrm>
            <a:off x="905522" y="6385693"/>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6190AC-8C03-418D-88EC-DF691FBAD36A}"/>
              </a:ext>
            </a:extLst>
          </p:cNvPr>
          <p:cNvGrpSpPr/>
          <p:nvPr/>
        </p:nvGrpSpPr>
        <p:grpSpPr>
          <a:xfrm>
            <a:off x="766619" y="1780365"/>
            <a:ext cx="8711641" cy="4082189"/>
            <a:chOff x="1863014" y="1727168"/>
            <a:chExt cx="8711641" cy="4082189"/>
          </a:xfrm>
        </p:grpSpPr>
        <p:sp>
          <p:nvSpPr>
            <p:cNvPr id="3" name="object 3"/>
            <p:cNvSpPr txBox="1"/>
            <p:nvPr/>
          </p:nvSpPr>
          <p:spPr>
            <a:xfrm>
              <a:off x="1882065" y="1727168"/>
              <a:ext cx="3610451" cy="1966468"/>
            </a:xfrm>
            <a:prstGeom prst="rect">
              <a:avLst/>
            </a:prstGeom>
          </p:spPr>
          <p:txBody>
            <a:bodyPr vert="horz" wrap="square" lIns="0" tIns="10001" rIns="0" bIns="0" rtlCol="0">
              <a:spAutoFit/>
            </a:bodyPr>
            <a:lstStyle/>
            <a:p>
              <a:pPr marL="266700" marR="129540" indent="-257175">
                <a:spcBef>
                  <a:spcPts val="79"/>
                </a:spcBef>
                <a:buClr>
                  <a:srgbClr val="8B1515"/>
                </a:buClr>
                <a:buFont typeface="Times New Roman"/>
                <a:buChar char="•"/>
                <a:tabLst>
                  <a:tab pos="266224" algn="l"/>
                  <a:tab pos="266700" algn="l"/>
                </a:tabLst>
              </a:pPr>
              <a:r>
                <a:rPr sz="1725" dirty="0">
                  <a:latin typeface="Calibri"/>
                  <a:cs typeface="Calibri"/>
                </a:rPr>
                <a:t>Note that there are </a:t>
              </a:r>
              <a:r>
                <a:rPr sz="1725" spc="-4" dirty="0">
                  <a:latin typeface="Calibri"/>
                  <a:cs typeface="Calibri"/>
                </a:rPr>
                <a:t>no </a:t>
              </a:r>
              <a:r>
                <a:rPr sz="1725" dirty="0">
                  <a:latin typeface="Calibri"/>
                  <a:cs typeface="Calibri"/>
                </a:rPr>
                <a:t>elementwise </a:t>
              </a:r>
              <a:r>
                <a:rPr sz="1725" spc="-379" dirty="0">
                  <a:latin typeface="Calibri"/>
                  <a:cs typeface="Calibri"/>
                </a:rPr>
                <a:t> </a:t>
              </a:r>
              <a:r>
                <a:rPr sz="1725" spc="-4" dirty="0">
                  <a:latin typeface="Calibri"/>
                  <a:cs typeface="Calibri"/>
                </a:rPr>
                <a:t>nonlinearities in </a:t>
              </a:r>
              <a:r>
                <a:rPr sz="1725" dirty="0">
                  <a:latin typeface="Calibri"/>
                  <a:cs typeface="Calibri"/>
                </a:rPr>
                <a:t>self-attention; </a:t>
              </a:r>
              <a:r>
                <a:rPr sz="1725" spc="4" dirty="0">
                  <a:latin typeface="Calibri"/>
                  <a:cs typeface="Calibri"/>
                </a:rPr>
                <a:t> </a:t>
              </a:r>
              <a:r>
                <a:rPr sz="1725" spc="-4" dirty="0">
                  <a:latin typeface="Calibri"/>
                  <a:cs typeface="Calibri"/>
                </a:rPr>
                <a:t>stacking</a:t>
              </a:r>
              <a:r>
                <a:rPr sz="1725" spc="8" dirty="0">
                  <a:latin typeface="Calibri"/>
                  <a:cs typeface="Calibri"/>
                </a:rPr>
                <a:t> </a:t>
              </a:r>
              <a:r>
                <a:rPr sz="1725" spc="-4" dirty="0">
                  <a:latin typeface="Calibri"/>
                  <a:cs typeface="Calibri"/>
                </a:rPr>
                <a:t>more</a:t>
              </a:r>
              <a:r>
                <a:rPr sz="1725" spc="11" dirty="0">
                  <a:latin typeface="Calibri"/>
                  <a:cs typeface="Calibri"/>
                </a:rPr>
                <a:t> </a:t>
              </a:r>
              <a:r>
                <a:rPr sz="1725" spc="-4" dirty="0">
                  <a:latin typeface="Calibri"/>
                  <a:cs typeface="Calibri"/>
                </a:rPr>
                <a:t>self-attention</a:t>
              </a:r>
              <a:r>
                <a:rPr sz="1725" dirty="0">
                  <a:latin typeface="Calibri"/>
                  <a:cs typeface="Calibri"/>
                </a:rPr>
                <a:t> layers </a:t>
              </a:r>
              <a:r>
                <a:rPr sz="1725" spc="4" dirty="0">
                  <a:latin typeface="Calibri"/>
                  <a:cs typeface="Calibri"/>
                </a:rPr>
                <a:t> </a:t>
              </a:r>
              <a:r>
                <a:rPr sz="1725" spc="-4" dirty="0">
                  <a:latin typeface="Calibri"/>
                  <a:cs typeface="Calibri"/>
                </a:rPr>
                <a:t>just</a:t>
              </a:r>
              <a:r>
                <a:rPr sz="1725" spc="-8" dirty="0">
                  <a:latin typeface="Calibri"/>
                  <a:cs typeface="Calibri"/>
                </a:rPr>
                <a:t> </a:t>
              </a:r>
              <a:r>
                <a:rPr sz="1725" dirty="0">
                  <a:latin typeface="Calibri"/>
                  <a:cs typeface="Calibri"/>
                </a:rPr>
                <a:t>re-averages</a:t>
              </a:r>
              <a:r>
                <a:rPr sz="1725" spc="-19" dirty="0">
                  <a:latin typeface="Calibri"/>
                  <a:cs typeface="Calibri"/>
                </a:rPr>
                <a:t> </a:t>
              </a:r>
              <a:r>
                <a:rPr sz="1725" b="1" spc="-4" dirty="0">
                  <a:latin typeface="Calibri"/>
                  <a:cs typeface="Calibri"/>
                </a:rPr>
                <a:t>value</a:t>
              </a:r>
              <a:r>
                <a:rPr sz="1725" b="1" spc="4" dirty="0">
                  <a:latin typeface="Calibri"/>
                  <a:cs typeface="Calibri"/>
                </a:rPr>
                <a:t> </a:t>
              </a:r>
              <a:r>
                <a:rPr sz="1725" dirty="0">
                  <a:latin typeface="Calibri"/>
                  <a:cs typeface="Calibri"/>
                </a:rPr>
                <a:t>vectors</a:t>
              </a:r>
              <a:endParaRPr sz="1725">
                <a:latin typeface="Calibri"/>
                <a:cs typeface="Calibri"/>
              </a:endParaRPr>
            </a:p>
            <a:p>
              <a:pPr>
                <a:spcBef>
                  <a:spcPts val="11"/>
                </a:spcBef>
                <a:buClr>
                  <a:srgbClr val="8B1515"/>
                </a:buClr>
                <a:buFont typeface="Times New Roman"/>
                <a:buChar char="•"/>
              </a:pPr>
              <a:endParaRPr sz="2363">
                <a:latin typeface="Calibri"/>
                <a:cs typeface="Calibri"/>
              </a:endParaRPr>
            </a:p>
            <a:p>
              <a:pPr marL="266700" indent="-257175">
                <a:spcBef>
                  <a:spcPts val="4"/>
                </a:spcBef>
                <a:buClr>
                  <a:srgbClr val="8B1515"/>
                </a:buClr>
                <a:buFont typeface="Times New Roman"/>
                <a:buChar char="•"/>
                <a:tabLst>
                  <a:tab pos="266224" algn="l"/>
                  <a:tab pos="266700" algn="l"/>
                </a:tabLst>
              </a:pPr>
              <a:r>
                <a:rPr sz="1725" spc="-4" dirty="0">
                  <a:latin typeface="Calibri"/>
                  <a:cs typeface="Calibri"/>
                </a:rPr>
                <a:t>Easy</a:t>
              </a:r>
              <a:r>
                <a:rPr sz="1725" dirty="0">
                  <a:latin typeface="Calibri"/>
                  <a:cs typeface="Calibri"/>
                </a:rPr>
                <a:t> </a:t>
              </a:r>
              <a:r>
                <a:rPr sz="1725" spc="-4" dirty="0">
                  <a:latin typeface="Calibri"/>
                  <a:cs typeface="Calibri"/>
                </a:rPr>
                <a:t>fix:</a:t>
              </a:r>
              <a:r>
                <a:rPr sz="1725" spc="-8" dirty="0">
                  <a:latin typeface="Calibri"/>
                  <a:cs typeface="Calibri"/>
                </a:rPr>
                <a:t> </a:t>
              </a:r>
              <a:r>
                <a:rPr sz="1725" dirty="0">
                  <a:latin typeface="Calibri"/>
                  <a:cs typeface="Calibri"/>
                </a:rPr>
                <a:t>add</a:t>
              </a:r>
              <a:r>
                <a:rPr sz="1725" spc="-4" dirty="0">
                  <a:latin typeface="Calibri"/>
                  <a:cs typeface="Calibri"/>
                </a:rPr>
                <a:t> </a:t>
              </a:r>
              <a:r>
                <a:rPr sz="1725" dirty="0">
                  <a:latin typeface="Calibri"/>
                  <a:cs typeface="Calibri"/>
                </a:rPr>
                <a:t>a</a:t>
              </a:r>
              <a:r>
                <a:rPr sz="1725" spc="11" dirty="0">
                  <a:latin typeface="Calibri"/>
                  <a:cs typeface="Calibri"/>
                </a:rPr>
                <a:t> </a:t>
              </a:r>
              <a:r>
                <a:rPr sz="1725" b="1" spc="-4" dirty="0">
                  <a:latin typeface="Calibri"/>
                  <a:cs typeface="Calibri"/>
                </a:rPr>
                <a:t>feed-forward</a:t>
              </a:r>
              <a:r>
                <a:rPr sz="1725" b="1" spc="-23" dirty="0">
                  <a:latin typeface="Calibri"/>
                  <a:cs typeface="Calibri"/>
                </a:rPr>
                <a:t> </a:t>
              </a:r>
              <a:r>
                <a:rPr sz="1725" b="1" dirty="0">
                  <a:latin typeface="Calibri"/>
                  <a:cs typeface="Calibri"/>
                </a:rPr>
                <a:t>network</a:t>
              </a:r>
              <a:endParaRPr sz="1725">
                <a:latin typeface="Calibri"/>
                <a:cs typeface="Calibri"/>
              </a:endParaRPr>
            </a:p>
            <a:p>
              <a:pPr marL="266700"/>
              <a:r>
                <a:rPr sz="1725" dirty="0">
                  <a:latin typeface="Calibri"/>
                  <a:cs typeface="Calibri"/>
                </a:rPr>
                <a:t>to</a:t>
              </a:r>
              <a:r>
                <a:rPr sz="1725" spc="-8" dirty="0">
                  <a:latin typeface="Calibri"/>
                  <a:cs typeface="Calibri"/>
                </a:rPr>
                <a:t> </a:t>
              </a:r>
              <a:r>
                <a:rPr sz="1725" spc="-4" dirty="0">
                  <a:latin typeface="Calibri"/>
                  <a:cs typeface="Calibri"/>
                </a:rPr>
                <a:t>post-process </a:t>
              </a:r>
              <a:r>
                <a:rPr sz="1725" dirty="0">
                  <a:latin typeface="Calibri"/>
                  <a:cs typeface="Calibri"/>
                </a:rPr>
                <a:t>each</a:t>
              </a:r>
              <a:r>
                <a:rPr sz="1725" spc="4" dirty="0">
                  <a:latin typeface="Calibri"/>
                  <a:cs typeface="Calibri"/>
                </a:rPr>
                <a:t> </a:t>
              </a:r>
              <a:r>
                <a:rPr sz="1725" spc="-4" dirty="0">
                  <a:latin typeface="Calibri"/>
                  <a:cs typeface="Calibri"/>
                </a:rPr>
                <a:t>output</a:t>
              </a:r>
              <a:r>
                <a:rPr sz="1725" dirty="0">
                  <a:latin typeface="Calibri"/>
                  <a:cs typeface="Calibri"/>
                </a:rPr>
                <a:t> vector.</a:t>
              </a:r>
              <a:endParaRPr sz="1725">
                <a:latin typeface="Calibri"/>
                <a:cs typeface="Calibri"/>
              </a:endParaRPr>
            </a:p>
          </p:txBody>
        </p:sp>
        <p:sp>
          <p:nvSpPr>
            <p:cNvPr id="4" name="object 4"/>
            <p:cNvSpPr/>
            <p:nvPr/>
          </p:nvSpPr>
          <p:spPr>
            <a:xfrm>
              <a:off x="2807400" y="4104227"/>
              <a:ext cx="777239" cy="185738"/>
            </a:xfrm>
            <a:custGeom>
              <a:avLst/>
              <a:gdLst/>
              <a:ahLst/>
              <a:cxnLst/>
              <a:rect l="l" t="t" r="r" b="b"/>
              <a:pathLst>
                <a:path w="1036319" h="247650">
                  <a:moveTo>
                    <a:pt x="957326" y="0"/>
                  </a:moveTo>
                  <a:lnTo>
                    <a:pt x="953769" y="10033"/>
                  </a:lnTo>
                  <a:lnTo>
                    <a:pt x="968103" y="16269"/>
                  </a:lnTo>
                  <a:lnTo>
                    <a:pt x="980424" y="24876"/>
                  </a:lnTo>
                  <a:lnTo>
                    <a:pt x="1005389" y="64650"/>
                  </a:lnTo>
                  <a:lnTo>
                    <a:pt x="1013587" y="122301"/>
                  </a:lnTo>
                  <a:lnTo>
                    <a:pt x="1012680" y="144085"/>
                  </a:lnTo>
                  <a:lnTo>
                    <a:pt x="1005389" y="181701"/>
                  </a:lnTo>
                  <a:lnTo>
                    <a:pt x="980439" y="222154"/>
                  </a:lnTo>
                  <a:lnTo>
                    <a:pt x="954277" y="237109"/>
                  </a:lnTo>
                  <a:lnTo>
                    <a:pt x="957326" y="247142"/>
                  </a:lnTo>
                  <a:lnTo>
                    <a:pt x="1004564" y="219084"/>
                  </a:lnTo>
                  <a:lnTo>
                    <a:pt x="1024727" y="186507"/>
                  </a:lnTo>
                  <a:lnTo>
                    <a:pt x="1034911" y="146311"/>
                  </a:lnTo>
                  <a:lnTo>
                    <a:pt x="1036193" y="123571"/>
                  </a:lnTo>
                  <a:lnTo>
                    <a:pt x="1034909" y="100974"/>
                  </a:lnTo>
                  <a:lnTo>
                    <a:pt x="1024673" y="60831"/>
                  </a:lnTo>
                  <a:lnTo>
                    <a:pt x="1004456" y="28164"/>
                  </a:lnTo>
                  <a:lnTo>
                    <a:pt x="975258" y="6498"/>
                  </a:lnTo>
                  <a:lnTo>
                    <a:pt x="957326" y="0"/>
                  </a:lnTo>
                  <a:close/>
                </a:path>
                <a:path w="1036319" h="247650">
                  <a:moveTo>
                    <a:pt x="78739" y="0"/>
                  </a:moveTo>
                  <a:lnTo>
                    <a:pt x="31734" y="28164"/>
                  </a:lnTo>
                  <a:lnTo>
                    <a:pt x="11519" y="60831"/>
                  </a:lnTo>
                  <a:lnTo>
                    <a:pt x="1283" y="100974"/>
                  </a:lnTo>
                  <a:lnTo>
                    <a:pt x="0" y="123571"/>
                  </a:lnTo>
                  <a:lnTo>
                    <a:pt x="1264" y="146311"/>
                  </a:lnTo>
                  <a:lnTo>
                    <a:pt x="11412" y="186507"/>
                  </a:lnTo>
                  <a:lnTo>
                    <a:pt x="31609" y="219084"/>
                  </a:lnTo>
                  <a:lnTo>
                    <a:pt x="78739" y="247142"/>
                  </a:lnTo>
                  <a:lnTo>
                    <a:pt x="81914" y="237109"/>
                  </a:lnTo>
                  <a:lnTo>
                    <a:pt x="67839" y="230846"/>
                  </a:lnTo>
                  <a:lnTo>
                    <a:pt x="55705" y="222154"/>
                  </a:lnTo>
                  <a:lnTo>
                    <a:pt x="30783" y="181701"/>
                  </a:lnTo>
                  <a:lnTo>
                    <a:pt x="23405" y="144085"/>
                  </a:lnTo>
                  <a:lnTo>
                    <a:pt x="22478" y="122301"/>
                  </a:lnTo>
                  <a:lnTo>
                    <a:pt x="23405" y="101226"/>
                  </a:lnTo>
                  <a:lnTo>
                    <a:pt x="37210" y="49149"/>
                  </a:lnTo>
                  <a:lnTo>
                    <a:pt x="68054" y="16269"/>
                  </a:lnTo>
                  <a:lnTo>
                    <a:pt x="82295" y="10033"/>
                  </a:lnTo>
                  <a:lnTo>
                    <a:pt x="78739" y="0"/>
                  </a:lnTo>
                  <a:close/>
                </a:path>
              </a:pathLst>
            </a:custGeom>
            <a:solidFill>
              <a:srgbClr val="000000"/>
            </a:solidFill>
          </p:spPr>
          <p:txBody>
            <a:bodyPr wrap="square" lIns="0" tIns="0" rIns="0" bIns="0" rtlCol="0"/>
            <a:lstStyle/>
            <a:p>
              <a:endParaRPr sz="1350"/>
            </a:p>
          </p:txBody>
        </p:sp>
        <p:sp>
          <p:nvSpPr>
            <p:cNvPr id="5" name="object 5"/>
            <p:cNvSpPr/>
            <p:nvPr/>
          </p:nvSpPr>
          <p:spPr>
            <a:xfrm>
              <a:off x="3328608" y="4385405"/>
              <a:ext cx="1689259" cy="185738"/>
            </a:xfrm>
            <a:custGeom>
              <a:avLst/>
              <a:gdLst/>
              <a:ahLst/>
              <a:cxnLst/>
              <a:rect l="l" t="t" r="r" b="b"/>
              <a:pathLst>
                <a:path w="2252345" h="247650">
                  <a:moveTo>
                    <a:pt x="2173478" y="0"/>
                  </a:moveTo>
                  <a:lnTo>
                    <a:pt x="2169922" y="10033"/>
                  </a:lnTo>
                  <a:lnTo>
                    <a:pt x="2184255" y="16269"/>
                  </a:lnTo>
                  <a:lnTo>
                    <a:pt x="2196576" y="24876"/>
                  </a:lnTo>
                  <a:lnTo>
                    <a:pt x="2221541" y="64650"/>
                  </a:lnTo>
                  <a:lnTo>
                    <a:pt x="2229738" y="122301"/>
                  </a:lnTo>
                  <a:lnTo>
                    <a:pt x="2228832" y="144085"/>
                  </a:lnTo>
                  <a:lnTo>
                    <a:pt x="2221541" y="181701"/>
                  </a:lnTo>
                  <a:lnTo>
                    <a:pt x="2196592" y="222154"/>
                  </a:lnTo>
                  <a:lnTo>
                    <a:pt x="2170430" y="237109"/>
                  </a:lnTo>
                  <a:lnTo>
                    <a:pt x="2173478" y="247142"/>
                  </a:lnTo>
                  <a:lnTo>
                    <a:pt x="2220716" y="219084"/>
                  </a:lnTo>
                  <a:lnTo>
                    <a:pt x="2240879" y="186507"/>
                  </a:lnTo>
                  <a:lnTo>
                    <a:pt x="2251063" y="146311"/>
                  </a:lnTo>
                  <a:lnTo>
                    <a:pt x="2252345" y="123571"/>
                  </a:lnTo>
                  <a:lnTo>
                    <a:pt x="2251061" y="100974"/>
                  </a:lnTo>
                  <a:lnTo>
                    <a:pt x="2240825" y="60831"/>
                  </a:lnTo>
                  <a:lnTo>
                    <a:pt x="2220608" y="28164"/>
                  </a:lnTo>
                  <a:lnTo>
                    <a:pt x="2191410" y="6498"/>
                  </a:lnTo>
                  <a:lnTo>
                    <a:pt x="2173478" y="0"/>
                  </a:lnTo>
                  <a:close/>
                </a:path>
                <a:path w="2252345" h="247650">
                  <a:moveTo>
                    <a:pt x="78739" y="0"/>
                  </a:moveTo>
                  <a:lnTo>
                    <a:pt x="31734" y="28164"/>
                  </a:lnTo>
                  <a:lnTo>
                    <a:pt x="11519" y="60831"/>
                  </a:lnTo>
                  <a:lnTo>
                    <a:pt x="1283" y="100974"/>
                  </a:lnTo>
                  <a:lnTo>
                    <a:pt x="0" y="123571"/>
                  </a:lnTo>
                  <a:lnTo>
                    <a:pt x="1264" y="146311"/>
                  </a:lnTo>
                  <a:lnTo>
                    <a:pt x="11412" y="186507"/>
                  </a:lnTo>
                  <a:lnTo>
                    <a:pt x="31609" y="219084"/>
                  </a:lnTo>
                  <a:lnTo>
                    <a:pt x="78739" y="247142"/>
                  </a:lnTo>
                  <a:lnTo>
                    <a:pt x="81914" y="237109"/>
                  </a:lnTo>
                  <a:lnTo>
                    <a:pt x="67839" y="230846"/>
                  </a:lnTo>
                  <a:lnTo>
                    <a:pt x="55705" y="222154"/>
                  </a:lnTo>
                  <a:lnTo>
                    <a:pt x="30783" y="181701"/>
                  </a:lnTo>
                  <a:lnTo>
                    <a:pt x="23405" y="144085"/>
                  </a:lnTo>
                  <a:lnTo>
                    <a:pt x="22478" y="122301"/>
                  </a:lnTo>
                  <a:lnTo>
                    <a:pt x="23405" y="101226"/>
                  </a:lnTo>
                  <a:lnTo>
                    <a:pt x="37210" y="49149"/>
                  </a:lnTo>
                  <a:lnTo>
                    <a:pt x="68054" y="16269"/>
                  </a:lnTo>
                  <a:lnTo>
                    <a:pt x="82295" y="10033"/>
                  </a:lnTo>
                  <a:lnTo>
                    <a:pt x="78739" y="0"/>
                  </a:lnTo>
                  <a:close/>
                </a:path>
              </a:pathLst>
            </a:custGeom>
            <a:solidFill>
              <a:srgbClr val="000000"/>
            </a:solidFill>
          </p:spPr>
          <p:txBody>
            <a:bodyPr wrap="square" lIns="0" tIns="0" rIns="0" bIns="0" rtlCol="0"/>
            <a:lstStyle/>
            <a:p>
              <a:endParaRPr sz="1350"/>
            </a:p>
          </p:txBody>
        </p:sp>
        <p:sp>
          <p:nvSpPr>
            <p:cNvPr id="6" name="object 6"/>
            <p:cNvSpPr txBox="1"/>
            <p:nvPr/>
          </p:nvSpPr>
          <p:spPr>
            <a:xfrm>
              <a:off x="1863014" y="4004776"/>
              <a:ext cx="3109436" cy="574196"/>
            </a:xfrm>
            <a:prstGeom prst="rect">
              <a:avLst/>
            </a:prstGeom>
          </p:spPr>
          <p:txBody>
            <a:bodyPr vert="horz" wrap="square" lIns="0" tIns="50483" rIns="0" bIns="0" rtlCol="0">
              <a:spAutoFit/>
            </a:bodyPr>
            <a:lstStyle/>
            <a:p>
              <a:pPr marL="28575">
                <a:spcBef>
                  <a:spcPts val="398"/>
                </a:spcBef>
              </a:pPr>
              <a:r>
                <a:rPr sz="1575" spc="23" dirty="0">
                  <a:latin typeface="Cambria Math"/>
                  <a:cs typeface="Cambria Math"/>
                </a:rPr>
                <a:t>𝑚</a:t>
              </a:r>
              <a:r>
                <a:rPr sz="1688" spc="33" baseline="-16666" dirty="0">
                  <a:latin typeface="Cambria Math"/>
                  <a:cs typeface="Cambria Math"/>
                </a:rPr>
                <a:t>𝑖</a:t>
              </a:r>
              <a:r>
                <a:rPr sz="1688" spc="410" baseline="-16666" dirty="0">
                  <a:latin typeface="Cambria Math"/>
                  <a:cs typeface="Cambria Math"/>
                </a:rPr>
                <a:t> </a:t>
              </a:r>
              <a:r>
                <a:rPr sz="1575" dirty="0">
                  <a:latin typeface="Cambria Math"/>
                  <a:cs typeface="Cambria Math"/>
                </a:rPr>
                <a:t>=</a:t>
              </a:r>
              <a:r>
                <a:rPr sz="1575" spc="83" dirty="0">
                  <a:latin typeface="Cambria Math"/>
                  <a:cs typeface="Cambria Math"/>
                </a:rPr>
                <a:t> </a:t>
              </a:r>
              <a:r>
                <a:rPr sz="1575" spc="-4" dirty="0">
                  <a:latin typeface="Cambria Math"/>
                  <a:cs typeface="Cambria Math"/>
                </a:rPr>
                <a:t>𝑀𝐿𝑃</a:t>
              </a:r>
              <a:r>
                <a:rPr sz="1575" spc="319" dirty="0">
                  <a:latin typeface="Cambria Math"/>
                  <a:cs typeface="Cambria Math"/>
                </a:rPr>
                <a:t> </a:t>
              </a:r>
              <a:r>
                <a:rPr sz="1575" spc="15" dirty="0">
                  <a:latin typeface="Cambria Math"/>
                  <a:cs typeface="Cambria Math"/>
                </a:rPr>
                <a:t>output</a:t>
              </a:r>
              <a:r>
                <a:rPr sz="1688" spc="23" baseline="-16666" dirty="0">
                  <a:latin typeface="Cambria Math"/>
                  <a:cs typeface="Cambria Math"/>
                </a:rPr>
                <a:t>𝑖</a:t>
              </a:r>
              <a:endParaRPr sz="1688" baseline="-16666">
                <a:latin typeface="Cambria Math"/>
                <a:cs typeface="Cambria Math"/>
              </a:endParaRPr>
            </a:p>
            <a:p>
              <a:pPr marL="298133">
                <a:spcBef>
                  <a:spcPts val="323"/>
                </a:spcBef>
                <a:tabLst>
                  <a:tab pos="547211" algn="l"/>
                </a:tabLst>
              </a:pPr>
              <a:r>
                <a:rPr sz="1575" dirty="0">
                  <a:latin typeface="Cambria Math"/>
                  <a:cs typeface="Cambria Math"/>
                </a:rPr>
                <a:t>=	</a:t>
              </a:r>
              <a:r>
                <a:rPr sz="1575" spc="-86" dirty="0">
                  <a:latin typeface="Cambria Math"/>
                  <a:cs typeface="Cambria Math"/>
                </a:rPr>
                <a:t>𝑊</a:t>
              </a:r>
              <a:r>
                <a:rPr sz="1688" spc="-129" baseline="-16666" dirty="0">
                  <a:latin typeface="Cambria Math"/>
                  <a:cs typeface="Cambria Math"/>
                </a:rPr>
                <a:t>2</a:t>
              </a:r>
              <a:r>
                <a:rPr sz="1688" baseline="-16666" dirty="0">
                  <a:latin typeface="Cambria Math"/>
                  <a:cs typeface="Cambria Math"/>
                </a:rPr>
                <a:t> </a:t>
              </a:r>
              <a:r>
                <a:rPr sz="1575" dirty="0">
                  <a:latin typeface="Cambria Math"/>
                  <a:cs typeface="Cambria Math"/>
                </a:rPr>
                <a:t>∗ </a:t>
              </a:r>
              <a:r>
                <a:rPr sz="1575" spc="-4" dirty="0">
                  <a:latin typeface="Cambria Math"/>
                  <a:cs typeface="Cambria Math"/>
                </a:rPr>
                <a:t>ReLU</a:t>
              </a:r>
              <a:r>
                <a:rPr sz="1575" spc="293" dirty="0">
                  <a:latin typeface="Cambria Math"/>
                  <a:cs typeface="Cambria Math"/>
                </a:rPr>
                <a:t> </a:t>
              </a:r>
              <a:r>
                <a:rPr sz="1575" spc="-101" dirty="0">
                  <a:latin typeface="Cambria Math"/>
                  <a:cs typeface="Cambria Math"/>
                </a:rPr>
                <a:t>𝑊</a:t>
              </a:r>
              <a:r>
                <a:rPr sz="1688" spc="-152" baseline="-16666" dirty="0">
                  <a:latin typeface="Cambria Math"/>
                  <a:cs typeface="Cambria Math"/>
                </a:rPr>
                <a:t>1</a:t>
              </a:r>
              <a:r>
                <a:rPr sz="1688" spc="236" baseline="-16666" dirty="0">
                  <a:latin typeface="Cambria Math"/>
                  <a:cs typeface="Cambria Math"/>
                </a:rPr>
                <a:t> </a:t>
              </a:r>
              <a:r>
                <a:rPr sz="1575" dirty="0">
                  <a:latin typeface="Cambria Math"/>
                  <a:cs typeface="Cambria Math"/>
                </a:rPr>
                <a:t>× </a:t>
              </a:r>
              <a:r>
                <a:rPr sz="1575" spc="15" dirty="0">
                  <a:latin typeface="Cambria Math"/>
                  <a:cs typeface="Cambria Math"/>
                </a:rPr>
                <a:t>output</a:t>
              </a:r>
              <a:r>
                <a:rPr sz="1688" spc="23" baseline="-16666" dirty="0">
                  <a:latin typeface="Cambria Math"/>
                  <a:cs typeface="Cambria Math"/>
                </a:rPr>
                <a:t>𝑖</a:t>
              </a:r>
              <a:r>
                <a:rPr sz="1688" spc="293" baseline="-16666" dirty="0">
                  <a:latin typeface="Cambria Math"/>
                  <a:cs typeface="Cambria Math"/>
                </a:rPr>
                <a:t> </a:t>
              </a:r>
              <a:r>
                <a:rPr sz="1575" dirty="0">
                  <a:latin typeface="Cambria Math"/>
                  <a:cs typeface="Cambria Math"/>
                </a:rPr>
                <a:t>+ </a:t>
              </a:r>
              <a:r>
                <a:rPr sz="1575" spc="-30" dirty="0">
                  <a:latin typeface="Cambria Math"/>
                  <a:cs typeface="Cambria Math"/>
                </a:rPr>
                <a:t>𝑏</a:t>
              </a:r>
              <a:r>
                <a:rPr sz="1688" spc="-45" baseline="-16666" dirty="0">
                  <a:latin typeface="Cambria Math"/>
                  <a:cs typeface="Cambria Math"/>
                </a:rPr>
                <a:t>1</a:t>
              </a:r>
              <a:endParaRPr sz="1688" baseline="-16666">
                <a:latin typeface="Cambria Math"/>
                <a:cs typeface="Cambria Math"/>
              </a:endParaRPr>
            </a:p>
          </p:txBody>
        </p:sp>
        <p:sp>
          <p:nvSpPr>
            <p:cNvPr id="7" name="object 7"/>
            <p:cNvSpPr txBox="1"/>
            <p:nvPr/>
          </p:nvSpPr>
          <p:spPr>
            <a:xfrm>
              <a:off x="5052252" y="4326598"/>
              <a:ext cx="436721" cy="251992"/>
            </a:xfrm>
            <a:prstGeom prst="rect">
              <a:avLst/>
            </a:prstGeom>
          </p:spPr>
          <p:txBody>
            <a:bodyPr vert="horz" wrap="square" lIns="0" tIns="9525" rIns="0" bIns="0" rtlCol="0">
              <a:spAutoFit/>
            </a:bodyPr>
            <a:lstStyle/>
            <a:p>
              <a:pPr marL="28575">
                <a:spcBef>
                  <a:spcPts val="75"/>
                </a:spcBef>
              </a:pPr>
              <a:r>
                <a:rPr sz="1575" dirty="0">
                  <a:latin typeface="Cambria Math"/>
                  <a:cs typeface="Cambria Math"/>
                </a:rPr>
                <a:t>+</a:t>
              </a:r>
              <a:r>
                <a:rPr sz="1575" spc="-38" dirty="0">
                  <a:latin typeface="Cambria Math"/>
                  <a:cs typeface="Cambria Math"/>
                </a:rPr>
                <a:t> </a:t>
              </a:r>
              <a:r>
                <a:rPr sz="1575" spc="-11" dirty="0">
                  <a:latin typeface="Cambria Math"/>
                  <a:cs typeface="Cambria Math"/>
                </a:rPr>
                <a:t>𝑏</a:t>
              </a:r>
              <a:r>
                <a:rPr sz="1688" spc="-17" baseline="-16666" dirty="0">
                  <a:latin typeface="Cambria Math"/>
                  <a:cs typeface="Cambria Math"/>
                </a:rPr>
                <a:t>2</a:t>
              </a:r>
              <a:endParaRPr sz="1688" baseline="-16666">
                <a:latin typeface="Cambria Math"/>
                <a:cs typeface="Cambria Math"/>
              </a:endParaRPr>
            </a:p>
          </p:txBody>
        </p:sp>
        <p:sp>
          <p:nvSpPr>
            <p:cNvPr id="8" name="object 8"/>
            <p:cNvSpPr/>
            <p:nvPr/>
          </p:nvSpPr>
          <p:spPr>
            <a:xfrm>
              <a:off x="6011417" y="4351401"/>
              <a:ext cx="152400" cy="222885"/>
            </a:xfrm>
            <a:custGeom>
              <a:avLst/>
              <a:gdLst/>
              <a:ahLst/>
              <a:cxnLst/>
              <a:rect l="l" t="t" r="r" b="b"/>
              <a:pathLst>
                <a:path w="203200" h="297179">
                  <a:moveTo>
                    <a:pt x="202691" y="0"/>
                  </a:moveTo>
                  <a:lnTo>
                    <a:pt x="0" y="0"/>
                  </a:lnTo>
                  <a:lnTo>
                    <a:pt x="0" y="297179"/>
                  </a:lnTo>
                  <a:lnTo>
                    <a:pt x="202691" y="297179"/>
                  </a:lnTo>
                  <a:lnTo>
                    <a:pt x="202691" y="0"/>
                  </a:lnTo>
                  <a:close/>
                </a:path>
              </a:pathLst>
            </a:custGeom>
            <a:solidFill>
              <a:srgbClr val="929A90"/>
            </a:solidFill>
          </p:spPr>
          <p:txBody>
            <a:bodyPr wrap="square" lIns="0" tIns="0" rIns="0" bIns="0" rtlCol="0"/>
            <a:lstStyle/>
            <a:p>
              <a:endParaRPr sz="1350"/>
            </a:p>
          </p:txBody>
        </p:sp>
        <p:sp>
          <p:nvSpPr>
            <p:cNvPr id="9" name="object 9"/>
            <p:cNvSpPr txBox="1"/>
            <p:nvPr/>
          </p:nvSpPr>
          <p:spPr>
            <a:xfrm>
              <a:off x="5934647" y="4578058"/>
              <a:ext cx="388619" cy="707726"/>
            </a:xfrm>
            <a:prstGeom prst="rect">
              <a:avLst/>
            </a:prstGeom>
          </p:spPr>
          <p:txBody>
            <a:bodyPr vert="horz" wrap="square" lIns="0" tIns="10001" rIns="0" bIns="0" rtlCol="0">
              <a:spAutoFit/>
            </a:bodyPr>
            <a:lstStyle/>
            <a:p>
              <a:pPr marL="28575">
                <a:spcBef>
                  <a:spcPts val="79"/>
                </a:spcBef>
              </a:pPr>
              <a:r>
                <a:rPr sz="1725" spc="-23" dirty="0">
                  <a:latin typeface="Cambria Math"/>
                  <a:cs typeface="Cambria Math"/>
                </a:rPr>
                <a:t>𝑤</a:t>
              </a:r>
              <a:r>
                <a:rPr sz="1856" spc="-33" baseline="-15151" dirty="0">
                  <a:latin typeface="Cambria Math"/>
                  <a:cs typeface="Cambria Math"/>
                </a:rPr>
                <a:t>1</a:t>
              </a:r>
              <a:endParaRPr sz="1856" baseline="-15151">
                <a:latin typeface="Cambria Math"/>
                <a:cs typeface="Cambria Math"/>
              </a:endParaRPr>
            </a:p>
            <a:p>
              <a:pPr marL="34290">
                <a:spcBef>
                  <a:spcPts val="1294"/>
                </a:spcBef>
              </a:pPr>
              <a:r>
                <a:rPr sz="1725" i="1" dirty="0">
                  <a:latin typeface="Calibri"/>
                  <a:cs typeface="Calibri"/>
                </a:rPr>
                <a:t>The</a:t>
              </a:r>
              <a:endParaRPr sz="1725">
                <a:latin typeface="Calibri"/>
                <a:cs typeface="Calibri"/>
              </a:endParaRPr>
            </a:p>
          </p:txBody>
        </p:sp>
        <p:sp>
          <p:nvSpPr>
            <p:cNvPr id="10" name="object 10"/>
            <p:cNvSpPr/>
            <p:nvPr/>
          </p:nvSpPr>
          <p:spPr>
            <a:xfrm>
              <a:off x="7069837" y="4361689"/>
              <a:ext cx="150971" cy="221933"/>
            </a:xfrm>
            <a:custGeom>
              <a:avLst/>
              <a:gdLst/>
              <a:ahLst/>
              <a:cxnLst/>
              <a:rect l="l" t="t" r="r" b="b"/>
              <a:pathLst>
                <a:path w="201295" h="295910">
                  <a:moveTo>
                    <a:pt x="201168" y="0"/>
                  </a:moveTo>
                  <a:lnTo>
                    <a:pt x="0" y="0"/>
                  </a:lnTo>
                  <a:lnTo>
                    <a:pt x="0" y="295656"/>
                  </a:lnTo>
                  <a:lnTo>
                    <a:pt x="201168" y="295656"/>
                  </a:lnTo>
                  <a:lnTo>
                    <a:pt x="201168" y="0"/>
                  </a:lnTo>
                  <a:close/>
                </a:path>
              </a:pathLst>
            </a:custGeom>
            <a:solidFill>
              <a:srgbClr val="929A90"/>
            </a:solidFill>
          </p:spPr>
          <p:txBody>
            <a:bodyPr wrap="square" lIns="0" tIns="0" rIns="0" bIns="0" rtlCol="0"/>
            <a:lstStyle/>
            <a:p>
              <a:endParaRPr sz="1350"/>
            </a:p>
          </p:txBody>
        </p:sp>
        <p:sp>
          <p:nvSpPr>
            <p:cNvPr id="11" name="object 11"/>
            <p:cNvSpPr txBox="1"/>
            <p:nvPr/>
          </p:nvSpPr>
          <p:spPr>
            <a:xfrm>
              <a:off x="6966490" y="4473626"/>
              <a:ext cx="433864" cy="797654"/>
            </a:xfrm>
            <a:prstGeom prst="rect">
              <a:avLst/>
            </a:prstGeom>
          </p:spPr>
          <p:txBody>
            <a:bodyPr vert="horz" wrap="square" lIns="0" tIns="137160" rIns="0" bIns="0" rtlCol="0">
              <a:spAutoFit/>
            </a:bodyPr>
            <a:lstStyle/>
            <a:p>
              <a:pPr marL="50959">
                <a:spcBef>
                  <a:spcPts val="1080"/>
                </a:spcBef>
              </a:pPr>
              <a:r>
                <a:rPr sz="1725" spc="-8" dirty="0">
                  <a:latin typeface="Cambria Math"/>
                  <a:cs typeface="Cambria Math"/>
                </a:rPr>
                <a:t>𝑤</a:t>
              </a:r>
              <a:r>
                <a:rPr sz="1856" spc="-11" baseline="-15151" dirty="0">
                  <a:latin typeface="Cambria Math"/>
                  <a:cs typeface="Cambria Math"/>
                </a:rPr>
                <a:t>2</a:t>
              </a:r>
              <a:endParaRPr sz="1856" baseline="-15151">
                <a:latin typeface="Cambria Math"/>
                <a:cs typeface="Cambria Math"/>
              </a:endParaRPr>
            </a:p>
            <a:p>
              <a:pPr marL="28575">
                <a:spcBef>
                  <a:spcPts val="1009"/>
                </a:spcBef>
              </a:pPr>
              <a:r>
                <a:rPr sz="1725" i="1" dirty="0">
                  <a:latin typeface="Calibri"/>
                  <a:cs typeface="Calibri"/>
                </a:rPr>
                <a:t>chef</a:t>
              </a:r>
              <a:endParaRPr sz="1725">
                <a:latin typeface="Calibri"/>
                <a:cs typeface="Calibri"/>
              </a:endParaRPr>
            </a:p>
          </p:txBody>
        </p:sp>
        <p:sp>
          <p:nvSpPr>
            <p:cNvPr id="12" name="object 12"/>
            <p:cNvSpPr/>
            <p:nvPr/>
          </p:nvSpPr>
          <p:spPr>
            <a:xfrm>
              <a:off x="8187689" y="4365117"/>
              <a:ext cx="152400" cy="221933"/>
            </a:xfrm>
            <a:custGeom>
              <a:avLst/>
              <a:gdLst/>
              <a:ahLst/>
              <a:cxnLst/>
              <a:rect l="l" t="t" r="r" b="b"/>
              <a:pathLst>
                <a:path w="203200" h="295910">
                  <a:moveTo>
                    <a:pt x="202692" y="0"/>
                  </a:moveTo>
                  <a:lnTo>
                    <a:pt x="0" y="0"/>
                  </a:lnTo>
                  <a:lnTo>
                    <a:pt x="0" y="295656"/>
                  </a:lnTo>
                  <a:lnTo>
                    <a:pt x="202692" y="295656"/>
                  </a:lnTo>
                  <a:lnTo>
                    <a:pt x="202692" y="0"/>
                  </a:lnTo>
                  <a:close/>
                </a:path>
              </a:pathLst>
            </a:custGeom>
            <a:solidFill>
              <a:srgbClr val="929A90"/>
            </a:solidFill>
          </p:spPr>
          <p:txBody>
            <a:bodyPr wrap="square" lIns="0" tIns="0" rIns="0" bIns="0" rtlCol="0"/>
            <a:lstStyle/>
            <a:p>
              <a:endParaRPr sz="1350"/>
            </a:p>
          </p:txBody>
        </p:sp>
        <p:sp>
          <p:nvSpPr>
            <p:cNvPr id="13" name="object 13"/>
            <p:cNvSpPr txBox="1"/>
            <p:nvPr/>
          </p:nvSpPr>
          <p:spPr>
            <a:xfrm>
              <a:off x="8085012" y="4476712"/>
              <a:ext cx="440055" cy="797654"/>
            </a:xfrm>
            <a:prstGeom prst="rect">
              <a:avLst/>
            </a:prstGeom>
          </p:spPr>
          <p:txBody>
            <a:bodyPr vert="horz" wrap="square" lIns="0" tIns="137160" rIns="0" bIns="0" rtlCol="0">
              <a:spAutoFit/>
            </a:bodyPr>
            <a:lstStyle/>
            <a:p>
              <a:pPr marL="50959">
                <a:spcBef>
                  <a:spcPts val="1080"/>
                </a:spcBef>
              </a:pPr>
              <a:r>
                <a:rPr sz="1725" spc="-8" dirty="0">
                  <a:latin typeface="Cambria Math"/>
                  <a:cs typeface="Cambria Math"/>
                </a:rPr>
                <a:t>𝑤</a:t>
              </a:r>
              <a:r>
                <a:rPr sz="1856" spc="-11" baseline="-15151" dirty="0">
                  <a:latin typeface="Cambria Math"/>
                  <a:cs typeface="Cambria Math"/>
                </a:rPr>
                <a:t>3</a:t>
              </a:r>
              <a:endParaRPr sz="1856" baseline="-15151">
                <a:latin typeface="Cambria Math"/>
                <a:cs typeface="Cambria Math"/>
              </a:endParaRPr>
            </a:p>
            <a:p>
              <a:pPr marL="28575">
                <a:spcBef>
                  <a:spcPts val="1009"/>
                </a:spcBef>
              </a:pPr>
              <a:r>
                <a:rPr sz="1725" i="1" dirty="0">
                  <a:latin typeface="Calibri"/>
                  <a:cs typeface="Calibri"/>
                </a:rPr>
                <a:t>who</a:t>
              </a:r>
              <a:endParaRPr sz="1725">
                <a:latin typeface="Calibri"/>
                <a:cs typeface="Calibri"/>
              </a:endParaRPr>
            </a:p>
          </p:txBody>
        </p:sp>
        <p:sp>
          <p:nvSpPr>
            <p:cNvPr id="14" name="object 14"/>
            <p:cNvSpPr/>
            <p:nvPr/>
          </p:nvSpPr>
          <p:spPr>
            <a:xfrm>
              <a:off x="9760457" y="4361689"/>
              <a:ext cx="152400" cy="221933"/>
            </a:xfrm>
            <a:custGeom>
              <a:avLst/>
              <a:gdLst/>
              <a:ahLst/>
              <a:cxnLst/>
              <a:rect l="l" t="t" r="r" b="b"/>
              <a:pathLst>
                <a:path w="203200" h="295910">
                  <a:moveTo>
                    <a:pt x="202692" y="0"/>
                  </a:moveTo>
                  <a:lnTo>
                    <a:pt x="0" y="0"/>
                  </a:lnTo>
                  <a:lnTo>
                    <a:pt x="0" y="295656"/>
                  </a:lnTo>
                  <a:lnTo>
                    <a:pt x="202692" y="295656"/>
                  </a:lnTo>
                  <a:lnTo>
                    <a:pt x="202692" y="0"/>
                  </a:lnTo>
                  <a:close/>
                </a:path>
              </a:pathLst>
            </a:custGeom>
            <a:solidFill>
              <a:srgbClr val="929A90"/>
            </a:solidFill>
          </p:spPr>
          <p:txBody>
            <a:bodyPr wrap="square" lIns="0" tIns="0" rIns="0" bIns="0" rtlCol="0"/>
            <a:lstStyle/>
            <a:p>
              <a:endParaRPr sz="1350"/>
            </a:p>
          </p:txBody>
        </p:sp>
        <p:sp>
          <p:nvSpPr>
            <p:cNvPr id="15" name="object 15"/>
            <p:cNvSpPr txBox="1"/>
            <p:nvPr/>
          </p:nvSpPr>
          <p:spPr>
            <a:xfrm>
              <a:off x="9613011" y="4486199"/>
              <a:ext cx="464344" cy="797654"/>
            </a:xfrm>
            <a:prstGeom prst="rect">
              <a:avLst/>
            </a:prstGeom>
          </p:spPr>
          <p:txBody>
            <a:bodyPr vert="horz" wrap="square" lIns="0" tIns="137160" rIns="0" bIns="0" rtlCol="0">
              <a:spAutoFit/>
            </a:bodyPr>
            <a:lstStyle/>
            <a:p>
              <a:pPr marL="86678">
                <a:spcBef>
                  <a:spcPts val="1080"/>
                </a:spcBef>
              </a:pPr>
              <a:r>
                <a:rPr sz="1725" spc="23" dirty="0">
                  <a:latin typeface="Cambria Math"/>
                  <a:cs typeface="Cambria Math"/>
                </a:rPr>
                <a:t>𝑤</a:t>
              </a:r>
              <a:r>
                <a:rPr sz="1856" spc="33" baseline="-15151" dirty="0">
                  <a:latin typeface="Cambria Math"/>
                  <a:cs typeface="Cambria Math"/>
                </a:rPr>
                <a:t>𝑇</a:t>
              </a:r>
              <a:endParaRPr sz="1856" baseline="-15151">
                <a:latin typeface="Cambria Math"/>
                <a:cs typeface="Cambria Math"/>
              </a:endParaRPr>
            </a:p>
            <a:p>
              <a:pPr marL="28575">
                <a:spcBef>
                  <a:spcPts val="1009"/>
                </a:spcBef>
              </a:pPr>
              <a:r>
                <a:rPr sz="1725" i="1" dirty="0">
                  <a:latin typeface="Calibri"/>
                  <a:cs typeface="Calibri"/>
                </a:rPr>
                <a:t>food</a:t>
              </a:r>
              <a:endParaRPr sz="1725">
                <a:latin typeface="Calibri"/>
                <a:cs typeface="Calibri"/>
              </a:endParaRPr>
            </a:p>
          </p:txBody>
        </p:sp>
        <p:sp>
          <p:nvSpPr>
            <p:cNvPr id="16" name="object 16"/>
            <p:cNvSpPr txBox="1"/>
            <p:nvPr/>
          </p:nvSpPr>
          <p:spPr>
            <a:xfrm>
              <a:off x="8947880" y="4064605"/>
              <a:ext cx="348138" cy="586699"/>
            </a:xfrm>
            <a:prstGeom prst="rect">
              <a:avLst/>
            </a:prstGeom>
          </p:spPr>
          <p:txBody>
            <a:bodyPr vert="horz" wrap="square" lIns="0" tIns="9525" rIns="0" bIns="0" rtlCol="0">
              <a:spAutoFit/>
            </a:bodyPr>
            <a:lstStyle/>
            <a:p>
              <a:pPr marL="9525">
                <a:spcBef>
                  <a:spcPts val="75"/>
                </a:spcBef>
              </a:pPr>
              <a:r>
                <a:rPr sz="3750" i="1" dirty="0">
                  <a:latin typeface="Calibri"/>
                  <a:cs typeface="Calibri"/>
                </a:rPr>
                <a:t>…</a:t>
              </a:r>
              <a:endParaRPr sz="3750">
                <a:latin typeface="Calibri"/>
                <a:cs typeface="Calibri"/>
              </a:endParaRPr>
            </a:p>
          </p:txBody>
        </p:sp>
        <p:grpSp>
          <p:nvGrpSpPr>
            <p:cNvPr id="17" name="object 17"/>
            <p:cNvGrpSpPr/>
            <p:nvPr/>
          </p:nvGrpSpPr>
          <p:grpSpPr>
            <a:xfrm>
              <a:off x="5637659" y="3048381"/>
              <a:ext cx="4722971" cy="1296353"/>
              <a:chOff x="5484876" y="2921507"/>
              <a:chExt cx="6297295" cy="1728470"/>
            </a:xfrm>
          </p:grpSpPr>
          <p:sp>
            <p:nvSpPr>
              <p:cNvPr id="18" name="object 18"/>
              <p:cNvSpPr/>
              <p:nvPr/>
            </p:nvSpPr>
            <p:spPr>
              <a:xfrm>
                <a:off x="5484876" y="4027931"/>
                <a:ext cx="6297295" cy="622300"/>
              </a:xfrm>
              <a:custGeom>
                <a:avLst/>
                <a:gdLst/>
                <a:ahLst/>
                <a:cxnLst/>
                <a:rect l="l" t="t" r="r" b="b"/>
                <a:pathLst>
                  <a:path w="6297295" h="622300">
                    <a:moveTo>
                      <a:pt x="6193535" y="0"/>
                    </a:moveTo>
                    <a:lnTo>
                      <a:pt x="103632" y="0"/>
                    </a:lnTo>
                    <a:lnTo>
                      <a:pt x="63275" y="8137"/>
                    </a:lnTo>
                    <a:lnTo>
                      <a:pt x="30337" y="30337"/>
                    </a:lnTo>
                    <a:lnTo>
                      <a:pt x="8137" y="63275"/>
                    </a:lnTo>
                    <a:lnTo>
                      <a:pt x="0" y="103632"/>
                    </a:lnTo>
                    <a:lnTo>
                      <a:pt x="0" y="518160"/>
                    </a:lnTo>
                    <a:lnTo>
                      <a:pt x="8137" y="558516"/>
                    </a:lnTo>
                    <a:lnTo>
                      <a:pt x="30337" y="591454"/>
                    </a:lnTo>
                    <a:lnTo>
                      <a:pt x="63275" y="613654"/>
                    </a:lnTo>
                    <a:lnTo>
                      <a:pt x="103632" y="621792"/>
                    </a:lnTo>
                    <a:lnTo>
                      <a:pt x="6193535" y="621792"/>
                    </a:lnTo>
                    <a:lnTo>
                      <a:pt x="6233892" y="613654"/>
                    </a:lnTo>
                    <a:lnTo>
                      <a:pt x="6266830" y="591454"/>
                    </a:lnTo>
                    <a:lnTo>
                      <a:pt x="6289030" y="558516"/>
                    </a:lnTo>
                    <a:lnTo>
                      <a:pt x="6297168" y="518160"/>
                    </a:lnTo>
                    <a:lnTo>
                      <a:pt x="6297168" y="103632"/>
                    </a:lnTo>
                    <a:lnTo>
                      <a:pt x="6289030" y="63275"/>
                    </a:lnTo>
                    <a:lnTo>
                      <a:pt x="6266830" y="30337"/>
                    </a:lnTo>
                    <a:lnTo>
                      <a:pt x="6233892" y="8137"/>
                    </a:lnTo>
                    <a:lnTo>
                      <a:pt x="6193535" y="0"/>
                    </a:lnTo>
                    <a:close/>
                  </a:path>
                </a:pathLst>
              </a:custGeom>
              <a:solidFill>
                <a:srgbClr val="C0EFE9"/>
              </a:solidFill>
            </p:spPr>
            <p:txBody>
              <a:bodyPr wrap="square" lIns="0" tIns="0" rIns="0" bIns="0" rtlCol="0"/>
              <a:lstStyle/>
              <a:p>
                <a:endParaRPr sz="1350"/>
              </a:p>
            </p:txBody>
          </p:sp>
          <p:sp>
            <p:nvSpPr>
              <p:cNvPr id="19" name="object 19"/>
              <p:cNvSpPr/>
              <p:nvPr/>
            </p:nvSpPr>
            <p:spPr>
              <a:xfrm>
                <a:off x="6048756" y="3855719"/>
                <a:ext cx="5073650" cy="342900"/>
              </a:xfrm>
              <a:custGeom>
                <a:avLst/>
                <a:gdLst/>
                <a:ahLst/>
                <a:cxnLst/>
                <a:rect l="l" t="t" r="r" b="b"/>
                <a:pathLst>
                  <a:path w="5073650" h="342900">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2900">
                    <a:moveTo>
                      <a:pt x="1484376" y="105156"/>
                    </a:moveTo>
                    <a:lnTo>
                      <a:pt x="1478026" y="92456"/>
                    </a:lnTo>
                    <a:lnTo>
                      <a:pt x="1446276" y="28956"/>
                    </a:lnTo>
                    <a:lnTo>
                      <a:pt x="1408176" y="105156"/>
                    </a:lnTo>
                    <a:lnTo>
                      <a:pt x="1439926" y="105156"/>
                    </a:lnTo>
                    <a:lnTo>
                      <a:pt x="1439926" y="325628"/>
                    </a:lnTo>
                    <a:lnTo>
                      <a:pt x="1452626" y="325628"/>
                    </a:lnTo>
                    <a:lnTo>
                      <a:pt x="1452626" y="105156"/>
                    </a:lnTo>
                    <a:lnTo>
                      <a:pt x="1484376" y="105156"/>
                    </a:lnTo>
                    <a:close/>
                  </a:path>
                  <a:path w="5073650" h="342900">
                    <a:moveTo>
                      <a:pt x="2976372" y="105156"/>
                    </a:moveTo>
                    <a:lnTo>
                      <a:pt x="2970022" y="92456"/>
                    </a:lnTo>
                    <a:lnTo>
                      <a:pt x="2938272" y="28956"/>
                    </a:lnTo>
                    <a:lnTo>
                      <a:pt x="2900172" y="105156"/>
                    </a:lnTo>
                    <a:lnTo>
                      <a:pt x="2931922" y="105156"/>
                    </a:lnTo>
                    <a:lnTo>
                      <a:pt x="2931922" y="325628"/>
                    </a:lnTo>
                    <a:lnTo>
                      <a:pt x="2944622" y="325628"/>
                    </a:lnTo>
                    <a:lnTo>
                      <a:pt x="2944622" y="105156"/>
                    </a:lnTo>
                    <a:lnTo>
                      <a:pt x="2976372" y="105156"/>
                    </a:lnTo>
                    <a:close/>
                  </a:path>
                  <a:path w="5073650" h="342900">
                    <a:moveTo>
                      <a:pt x="5073396" y="121920"/>
                    </a:moveTo>
                    <a:lnTo>
                      <a:pt x="5067046" y="109220"/>
                    </a:lnTo>
                    <a:lnTo>
                      <a:pt x="5035296" y="45720"/>
                    </a:lnTo>
                    <a:lnTo>
                      <a:pt x="4997196" y="121920"/>
                    </a:lnTo>
                    <a:lnTo>
                      <a:pt x="5028946" y="121920"/>
                    </a:lnTo>
                    <a:lnTo>
                      <a:pt x="5028946" y="342392"/>
                    </a:lnTo>
                    <a:lnTo>
                      <a:pt x="5041646" y="342392"/>
                    </a:lnTo>
                    <a:lnTo>
                      <a:pt x="5041646" y="121920"/>
                    </a:lnTo>
                    <a:lnTo>
                      <a:pt x="5073396" y="121920"/>
                    </a:lnTo>
                    <a:close/>
                  </a:path>
                </a:pathLst>
              </a:custGeom>
              <a:solidFill>
                <a:srgbClr val="000000"/>
              </a:solidFill>
            </p:spPr>
            <p:txBody>
              <a:bodyPr wrap="square" lIns="0" tIns="0" rIns="0" bIns="0" rtlCol="0"/>
              <a:lstStyle/>
              <a:p>
                <a:endParaRPr sz="1350"/>
              </a:p>
            </p:txBody>
          </p:sp>
          <p:sp>
            <p:nvSpPr>
              <p:cNvPr id="20" name="object 20"/>
              <p:cNvSpPr/>
              <p:nvPr/>
            </p:nvSpPr>
            <p:spPr>
              <a:xfrm>
                <a:off x="5846064" y="3483863"/>
                <a:ext cx="528955" cy="384175"/>
              </a:xfrm>
              <a:custGeom>
                <a:avLst/>
                <a:gdLst/>
                <a:ahLst/>
                <a:cxnLst/>
                <a:rect l="l" t="t" r="r" b="b"/>
                <a:pathLst>
                  <a:path w="528954" h="384175">
                    <a:moveTo>
                      <a:pt x="464820" y="0"/>
                    </a:moveTo>
                    <a:lnTo>
                      <a:pt x="64008" y="0"/>
                    </a:lnTo>
                    <a:lnTo>
                      <a:pt x="39112" y="5036"/>
                    </a:lnTo>
                    <a:lnTo>
                      <a:pt x="18764" y="18764"/>
                    </a:lnTo>
                    <a:lnTo>
                      <a:pt x="5036" y="39112"/>
                    </a:lnTo>
                    <a:lnTo>
                      <a:pt x="0" y="64008"/>
                    </a:lnTo>
                    <a:lnTo>
                      <a:pt x="0" y="320040"/>
                    </a:lnTo>
                    <a:lnTo>
                      <a:pt x="5036" y="344935"/>
                    </a:lnTo>
                    <a:lnTo>
                      <a:pt x="18764" y="365283"/>
                    </a:lnTo>
                    <a:lnTo>
                      <a:pt x="39112" y="379011"/>
                    </a:lnTo>
                    <a:lnTo>
                      <a:pt x="64008" y="384048"/>
                    </a:lnTo>
                    <a:lnTo>
                      <a:pt x="464820" y="384048"/>
                    </a:lnTo>
                    <a:lnTo>
                      <a:pt x="489715" y="379011"/>
                    </a:lnTo>
                    <a:lnTo>
                      <a:pt x="510063" y="365283"/>
                    </a:lnTo>
                    <a:lnTo>
                      <a:pt x="523791" y="344935"/>
                    </a:lnTo>
                    <a:lnTo>
                      <a:pt x="528827" y="320040"/>
                    </a:lnTo>
                    <a:lnTo>
                      <a:pt x="528827" y="64008"/>
                    </a:lnTo>
                    <a:lnTo>
                      <a:pt x="523791" y="39112"/>
                    </a:lnTo>
                    <a:lnTo>
                      <a:pt x="510063" y="18764"/>
                    </a:lnTo>
                    <a:lnTo>
                      <a:pt x="489715" y="5036"/>
                    </a:lnTo>
                    <a:lnTo>
                      <a:pt x="464820" y="0"/>
                    </a:lnTo>
                    <a:close/>
                  </a:path>
                </a:pathLst>
              </a:custGeom>
              <a:solidFill>
                <a:srgbClr val="FFACF8"/>
              </a:solidFill>
            </p:spPr>
            <p:txBody>
              <a:bodyPr wrap="square" lIns="0" tIns="0" rIns="0" bIns="0" rtlCol="0"/>
              <a:lstStyle/>
              <a:p>
                <a:endParaRPr sz="1350"/>
              </a:p>
            </p:txBody>
          </p:sp>
          <p:sp>
            <p:nvSpPr>
              <p:cNvPr id="21" name="object 21"/>
              <p:cNvSpPr/>
              <p:nvPr/>
            </p:nvSpPr>
            <p:spPr>
              <a:xfrm>
                <a:off x="5984748" y="2921507"/>
                <a:ext cx="5200015" cy="344805"/>
              </a:xfrm>
              <a:custGeom>
                <a:avLst/>
                <a:gdLst/>
                <a:ahLst/>
                <a:cxnLst/>
                <a:rect l="l" t="t" r="r" b="b"/>
                <a:pathLst>
                  <a:path w="5200015" h="344804">
                    <a:moveTo>
                      <a:pt x="202692" y="0"/>
                    </a:moveTo>
                    <a:lnTo>
                      <a:pt x="0" y="0"/>
                    </a:lnTo>
                    <a:lnTo>
                      <a:pt x="0" y="297180"/>
                    </a:lnTo>
                    <a:lnTo>
                      <a:pt x="202692" y="297180"/>
                    </a:lnTo>
                    <a:lnTo>
                      <a:pt x="202692" y="0"/>
                    </a:lnTo>
                    <a:close/>
                  </a:path>
                  <a:path w="5200015" h="344804">
                    <a:moveTo>
                      <a:pt x="1610868" y="30480"/>
                    </a:moveTo>
                    <a:lnTo>
                      <a:pt x="1409700" y="30480"/>
                    </a:lnTo>
                    <a:lnTo>
                      <a:pt x="1409700" y="327660"/>
                    </a:lnTo>
                    <a:lnTo>
                      <a:pt x="1610868" y="327660"/>
                    </a:lnTo>
                    <a:lnTo>
                      <a:pt x="1610868" y="30480"/>
                    </a:lnTo>
                    <a:close/>
                  </a:path>
                  <a:path w="5200015" h="344804">
                    <a:moveTo>
                      <a:pt x="3102864" y="35052"/>
                    </a:moveTo>
                    <a:lnTo>
                      <a:pt x="2900172" y="35052"/>
                    </a:lnTo>
                    <a:lnTo>
                      <a:pt x="2900172" y="330708"/>
                    </a:lnTo>
                    <a:lnTo>
                      <a:pt x="3102864" y="330708"/>
                    </a:lnTo>
                    <a:lnTo>
                      <a:pt x="3102864" y="35052"/>
                    </a:lnTo>
                    <a:close/>
                  </a:path>
                  <a:path w="5200015" h="344804">
                    <a:moveTo>
                      <a:pt x="5199888" y="47256"/>
                    </a:moveTo>
                    <a:lnTo>
                      <a:pt x="4997196" y="47256"/>
                    </a:lnTo>
                    <a:lnTo>
                      <a:pt x="4997196" y="344424"/>
                    </a:lnTo>
                    <a:lnTo>
                      <a:pt x="5199888" y="344424"/>
                    </a:lnTo>
                    <a:lnTo>
                      <a:pt x="5199888" y="47256"/>
                    </a:lnTo>
                    <a:close/>
                  </a:path>
                </a:pathLst>
              </a:custGeom>
              <a:solidFill>
                <a:srgbClr val="929A90"/>
              </a:solidFill>
            </p:spPr>
            <p:txBody>
              <a:bodyPr wrap="square" lIns="0" tIns="0" rIns="0" bIns="0" rtlCol="0"/>
              <a:lstStyle/>
              <a:p>
                <a:endParaRPr sz="1350"/>
              </a:p>
            </p:txBody>
          </p:sp>
        </p:grpSp>
        <p:sp>
          <p:nvSpPr>
            <p:cNvPr id="22" name="object 22"/>
            <p:cNvSpPr txBox="1"/>
            <p:nvPr/>
          </p:nvSpPr>
          <p:spPr>
            <a:xfrm>
              <a:off x="5393055" y="5573267"/>
              <a:ext cx="5181600" cy="236090"/>
            </a:xfrm>
            <a:prstGeom prst="rect">
              <a:avLst/>
            </a:prstGeom>
            <a:ln w="9525">
              <a:solidFill>
                <a:srgbClr val="600058"/>
              </a:solidFill>
            </a:ln>
          </p:spPr>
          <p:txBody>
            <a:bodyPr vert="horz" wrap="square" lIns="0" tIns="0" rIns="0" bIns="0" rtlCol="0">
              <a:spAutoFit/>
            </a:bodyPr>
            <a:lstStyle/>
            <a:p>
              <a:pPr marL="231934">
                <a:lnSpc>
                  <a:spcPts val="1868"/>
                </a:lnSpc>
              </a:pPr>
              <a:r>
                <a:rPr sz="1575" dirty="0">
                  <a:solidFill>
                    <a:srgbClr val="600058"/>
                  </a:solidFill>
                  <a:latin typeface="Calibri"/>
                  <a:cs typeface="Calibri"/>
                </a:rPr>
                <a:t>Intuition:</a:t>
              </a:r>
              <a:r>
                <a:rPr sz="1575" spc="-11" dirty="0">
                  <a:solidFill>
                    <a:srgbClr val="600058"/>
                  </a:solidFill>
                  <a:latin typeface="Calibri"/>
                  <a:cs typeface="Calibri"/>
                </a:rPr>
                <a:t> </a:t>
              </a:r>
              <a:r>
                <a:rPr sz="1575" dirty="0">
                  <a:solidFill>
                    <a:srgbClr val="600058"/>
                  </a:solidFill>
                  <a:latin typeface="Calibri"/>
                  <a:cs typeface="Calibri"/>
                </a:rPr>
                <a:t>the</a:t>
              </a:r>
              <a:r>
                <a:rPr sz="1575" spc="-4" dirty="0">
                  <a:solidFill>
                    <a:srgbClr val="600058"/>
                  </a:solidFill>
                  <a:latin typeface="Calibri"/>
                  <a:cs typeface="Calibri"/>
                </a:rPr>
                <a:t> FF</a:t>
              </a:r>
              <a:r>
                <a:rPr sz="1575" spc="-8" dirty="0">
                  <a:solidFill>
                    <a:srgbClr val="600058"/>
                  </a:solidFill>
                  <a:latin typeface="Calibri"/>
                  <a:cs typeface="Calibri"/>
                </a:rPr>
                <a:t> </a:t>
              </a:r>
              <a:r>
                <a:rPr sz="1575" spc="-4" dirty="0">
                  <a:solidFill>
                    <a:srgbClr val="600058"/>
                  </a:solidFill>
                  <a:latin typeface="Calibri"/>
                  <a:cs typeface="Calibri"/>
                </a:rPr>
                <a:t>network </a:t>
              </a:r>
              <a:r>
                <a:rPr sz="1575" spc="-8" dirty="0">
                  <a:solidFill>
                    <a:srgbClr val="600058"/>
                  </a:solidFill>
                  <a:latin typeface="Calibri"/>
                  <a:cs typeface="Calibri"/>
                </a:rPr>
                <a:t>processes</a:t>
              </a:r>
              <a:r>
                <a:rPr sz="1575" spc="30" dirty="0">
                  <a:solidFill>
                    <a:srgbClr val="600058"/>
                  </a:solidFill>
                  <a:latin typeface="Calibri"/>
                  <a:cs typeface="Calibri"/>
                </a:rPr>
                <a:t> </a:t>
              </a:r>
              <a:r>
                <a:rPr sz="1575" dirty="0">
                  <a:solidFill>
                    <a:srgbClr val="600058"/>
                  </a:solidFill>
                  <a:latin typeface="Calibri"/>
                  <a:cs typeface="Calibri"/>
                </a:rPr>
                <a:t>the</a:t>
              </a:r>
              <a:r>
                <a:rPr sz="1575" spc="-4" dirty="0">
                  <a:solidFill>
                    <a:srgbClr val="600058"/>
                  </a:solidFill>
                  <a:latin typeface="Calibri"/>
                  <a:cs typeface="Calibri"/>
                </a:rPr>
                <a:t> result</a:t>
              </a:r>
              <a:r>
                <a:rPr sz="1575" spc="8" dirty="0">
                  <a:solidFill>
                    <a:srgbClr val="600058"/>
                  </a:solidFill>
                  <a:latin typeface="Calibri"/>
                  <a:cs typeface="Calibri"/>
                </a:rPr>
                <a:t> </a:t>
              </a:r>
              <a:r>
                <a:rPr sz="1575" spc="-4" dirty="0">
                  <a:solidFill>
                    <a:srgbClr val="600058"/>
                  </a:solidFill>
                  <a:latin typeface="Calibri"/>
                  <a:cs typeface="Calibri"/>
                </a:rPr>
                <a:t>of</a:t>
              </a:r>
              <a:r>
                <a:rPr sz="1575" spc="-8" dirty="0">
                  <a:solidFill>
                    <a:srgbClr val="600058"/>
                  </a:solidFill>
                  <a:latin typeface="Calibri"/>
                  <a:cs typeface="Calibri"/>
                </a:rPr>
                <a:t> </a:t>
              </a:r>
              <a:r>
                <a:rPr sz="1575" dirty="0">
                  <a:solidFill>
                    <a:srgbClr val="600058"/>
                  </a:solidFill>
                  <a:latin typeface="Calibri"/>
                  <a:cs typeface="Calibri"/>
                </a:rPr>
                <a:t>attention</a:t>
              </a:r>
              <a:endParaRPr sz="1575">
                <a:latin typeface="Calibri"/>
                <a:cs typeface="Calibri"/>
              </a:endParaRPr>
            </a:p>
          </p:txBody>
        </p:sp>
        <p:sp>
          <p:nvSpPr>
            <p:cNvPr id="23" name="object 23"/>
            <p:cNvSpPr txBox="1"/>
            <p:nvPr/>
          </p:nvSpPr>
          <p:spPr>
            <a:xfrm>
              <a:off x="5981796" y="3454242"/>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24" name="object 24"/>
            <p:cNvSpPr/>
            <p:nvPr/>
          </p:nvSpPr>
          <p:spPr>
            <a:xfrm>
              <a:off x="6976111" y="3467861"/>
              <a:ext cx="396716" cy="289560"/>
            </a:xfrm>
            <a:custGeom>
              <a:avLst/>
              <a:gdLst/>
              <a:ahLst/>
              <a:cxnLst/>
              <a:rect l="l" t="t" r="r" b="b"/>
              <a:pathLst>
                <a:path w="528954" h="386079">
                  <a:moveTo>
                    <a:pt x="464566"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464566" y="385572"/>
                  </a:lnTo>
                  <a:lnTo>
                    <a:pt x="489555" y="380513"/>
                  </a:lnTo>
                  <a:lnTo>
                    <a:pt x="509984" y="366728"/>
                  </a:lnTo>
                  <a:lnTo>
                    <a:pt x="523769" y="346299"/>
                  </a:lnTo>
                  <a:lnTo>
                    <a:pt x="528827" y="321310"/>
                  </a:lnTo>
                  <a:lnTo>
                    <a:pt x="528827" y="64262"/>
                  </a:lnTo>
                  <a:lnTo>
                    <a:pt x="523769" y="39272"/>
                  </a:lnTo>
                  <a:lnTo>
                    <a:pt x="509984" y="18843"/>
                  </a:lnTo>
                  <a:lnTo>
                    <a:pt x="489555" y="5058"/>
                  </a:lnTo>
                  <a:lnTo>
                    <a:pt x="464566" y="0"/>
                  </a:lnTo>
                  <a:close/>
                </a:path>
              </a:pathLst>
            </a:custGeom>
            <a:solidFill>
              <a:srgbClr val="FFACF8"/>
            </a:solidFill>
          </p:spPr>
          <p:txBody>
            <a:bodyPr wrap="square" lIns="0" tIns="0" rIns="0" bIns="0" rtlCol="0"/>
            <a:lstStyle/>
            <a:p>
              <a:endParaRPr sz="1350"/>
            </a:p>
          </p:txBody>
        </p:sp>
        <p:sp>
          <p:nvSpPr>
            <p:cNvPr id="25" name="object 25"/>
            <p:cNvSpPr txBox="1"/>
            <p:nvPr/>
          </p:nvSpPr>
          <p:spPr>
            <a:xfrm>
              <a:off x="7050024" y="3452433"/>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26" name="object 26"/>
            <p:cNvSpPr/>
            <p:nvPr/>
          </p:nvSpPr>
          <p:spPr>
            <a:xfrm>
              <a:off x="8065390" y="3467861"/>
              <a:ext cx="396716" cy="289560"/>
            </a:xfrm>
            <a:custGeom>
              <a:avLst/>
              <a:gdLst/>
              <a:ahLst/>
              <a:cxnLst/>
              <a:rect l="l" t="t" r="r" b="b"/>
              <a:pathLst>
                <a:path w="528954" h="386079">
                  <a:moveTo>
                    <a:pt x="464566"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464566" y="385572"/>
                  </a:lnTo>
                  <a:lnTo>
                    <a:pt x="489555" y="380513"/>
                  </a:lnTo>
                  <a:lnTo>
                    <a:pt x="509984" y="366728"/>
                  </a:lnTo>
                  <a:lnTo>
                    <a:pt x="523769" y="346299"/>
                  </a:lnTo>
                  <a:lnTo>
                    <a:pt x="528827" y="321310"/>
                  </a:lnTo>
                  <a:lnTo>
                    <a:pt x="528827" y="64262"/>
                  </a:lnTo>
                  <a:lnTo>
                    <a:pt x="523769" y="39272"/>
                  </a:lnTo>
                  <a:lnTo>
                    <a:pt x="509984" y="18843"/>
                  </a:lnTo>
                  <a:lnTo>
                    <a:pt x="489555" y="5058"/>
                  </a:lnTo>
                  <a:lnTo>
                    <a:pt x="464566" y="0"/>
                  </a:lnTo>
                  <a:close/>
                </a:path>
              </a:pathLst>
            </a:custGeom>
            <a:solidFill>
              <a:srgbClr val="FFACF8"/>
            </a:solidFill>
          </p:spPr>
          <p:txBody>
            <a:bodyPr wrap="square" lIns="0" tIns="0" rIns="0" bIns="0" rtlCol="0"/>
            <a:lstStyle/>
            <a:p>
              <a:endParaRPr sz="1350"/>
            </a:p>
          </p:txBody>
        </p:sp>
        <p:sp>
          <p:nvSpPr>
            <p:cNvPr id="27" name="object 27"/>
            <p:cNvSpPr txBox="1"/>
            <p:nvPr/>
          </p:nvSpPr>
          <p:spPr>
            <a:xfrm>
              <a:off x="7342441" y="3452431"/>
              <a:ext cx="1314926" cy="794448"/>
            </a:xfrm>
            <a:prstGeom prst="rect">
              <a:avLst/>
            </a:prstGeom>
          </p:spPr>
          <p:txBody>
            <a:bodyPr vert="horz" wrap="square" lIns="0" tIns="9525" rIns="0" bIns="0" rtlCol="0">
              <a:spAutoFit/>
            </a:bodyPr>
            <a:lstStyle/>
            <a:p>
              <a:pPr marL="806291">
                <a:spcBef>
                  <a:spcPts val="75"/>
                </a:spcBef>
              </a:pPr>
              <a:r>
                <a:rPr spc="60" dirty="0">
                  <a:latin typeface="Calibri"/>
                  <a:cs typeface="Calibri"/>
                </a:rPr>
                <a:t>FF</a:t>
              </a:r>
              <a:endParaRPr>
                <a:latin typeface="Calibri"/>
                <a:cs typeface="Calibri"/>
              </a:endParaRPr>
            </a:p>
            <a:p>
              <a:pPr marL="9525">
                <a:spcBef>
                  <a:spcPts val="1766"/>
                </a:spcBef>
              </a:pPr>
              <a:r>
                <a:rPr spc="15" dirty="0">
                  <a:latin typeface="Calibri"/>
                  <a:cs typeface="Calibri"/>
                </a:rPr>
                <a:t>self-attention</a:t>
              </a:r>
              <a:endParaRPr>
                <a:latin typeface="Calibri"/>
                <a:cs typeface="Calibri"/>
              </a:endParaRPr>
            </a:p>
          </p:txBody>
        </p:sp>
        <p:sp>
          <p:nvSpPr>
            <p:cNvPr id="28" name="object 28"/>
            <p:cNvSpPr/>
            <p:nvPr/>
          </p:nvSpPr>
          <p:spPr>
            <a:xfrm>
              <a:off x="9626727" y="3474721"/>
              <a:ext cx="396716" cy="288131"/>
            </a:xfrm>
            <a:custGeom>
              <a:avLst/>
              <a:gdLst/>
              <a:ahLst/>
              <a:cxnLst/>
              <a:rect l="l" t="t" r="r" b="b"/>
              <a:pathLst>
                <a:path w="528954" h="384175">
                  <a:moveTo>
                    <a:pt x="464820" y="0"/>
                  </a:moveTo>
                  <a:lnTo>
                    <a:pt x="64008" y="0"/>
                  </a:lnTo>
                  <a:lnTo>
                    <a:pt x="39112" y="5036"/>
                  </a:lnTo>
                  <a:lnTo>
                    <a:pt x="18764" y="18764"/>
                  </a:lnTo>
                  <a:lnTo>
                    <a:pt x="5036" y="39112"/>
                  </a:lnTo>
                  <a:lnTo>
                    <a:pt x="0" y="64007"/>
                  </a:lnTo>
                  <a:lnTo>
                    <a:pt x="0" y="320039"/>
                  </a:lnTo>
                  <a:lnTo>
                    <a:pt x="5036" y="344935"/>
                  </a:lnTo>
                  <a:lnTo>
                    <a:pt x="18764" y="365283"/>
                  </a:lnTo>
                  <a:lnTo>
                    <a:pt x="39112" y="379011"/>
                  </a:lnTo>
                  <a:lnTo>
                    <a:pt x="64008" y="384047"/>
                  </a:lnTo>
                  <a:lnTo>
                    <a:pt x="464820" y="384047"/>
                  </a:lnTo>
                  <a:lnTo>
                    <a:pt x="489715" y="379011"/>
                  </a:lnTo>
                  <a:lnTo>
                    <a:pt x="510063" y="365283"/>
                  </a:lnTo>
                  <a:lnTo>
                    <a:pt x="523791" y="344935"/>
                  </a:lnTo>
                  <a:lnTo>
                    <a:pt x="528828" y="320039"/>
                  </a:lnTo>
                  <a:lnTo>
                    <a:pt x="528828" y="64007"/>
                  </a:lnTo>
                  <a:lnTo>
                    <a:pt x="523791" y="39112"/>
                  </a:lnTo>
                  <a:lnTo>
                    <a:pt x="510063" y="18764"/>
                  </a:lnTo>
                  <a:lnTo>
                    <a:pt x="489715" y="5036"/>
                  </a:lnTo>
                  <a:lnTo>
                    <a:pt x="464820" y="0"/>
                  </a:lnTo>
                  <a:close/>
                </a:path>
              </a:pathLst>
            </a:custGeom>
            <a:solidFill>
              <a:srgbClr val="FFACF8"/>
            </a:solidFill>
          </p:spPr>
          <p:txBody>
            <a:bodyPr wrap="square" lIns="0" tIns="0" rIns="0" bIns="0" rtlCol="0"/>
            <a:lstStyle/>
            <a:p>
              <a:endParaRPr sz="1350"/>
            </a:p>
          </p:txBody>
        </p:sp>
        <p:sp>
          <p:nvSpPr>
            <p:cNvPr id="29" name="object 29"/>
            <p:cNvSpPr txBox="1"/>
            <p:nvPr/>
          </p:nvSpPr>
          <p:spPr>
            <a:xfrm>
              <a:off x="9700451" y="3459005"/>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30" name="object 30"/>
            <p:cNvSpPr/>
            <p:nvPr/>
          </p:nvSpPr>
          <p:spPr>
            <a:xfrm>
              <a:off x="6060567" y="3271265"/>
              <a:ext cx="3805238" cy="258128"/>
            </a:xfrm>
            <a:custGeom>
              <a:avLst/>
              <a:gdLst/>
              <a:ahLst/>
              <a:cxnLst/>
              <a:rect l="l" t="t" r="r" b="b"/>
              <a:pathLst>
                <a:path w="5073650" h="344170">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4170">
                  <a:moveTo>
                    <a:pt x="1484376" y="106680"/>
                  </a:moveTo>
                  <a:lnTo>
                    <a:pt x="1478026" y="93980"/>
                  </a:lnTo>
                  <a:lnTo>
                    <a:pt x="1446276" y="30480"/>
                  </a:lnTo>
                  <a:lnTo>
                    <a:pt x="1408176" y="106680"/>
                  </a:lnTo>
                  <a:lnTo>
                    <a:pt x="1439926" y="106680"/>
                  </a:lnTo>
                  <a:lnTo>
                    <a:pt x="1439926" y="327152"/>
                  </a:lnTo>
                  <a:lnTo>
                    <a:pt x="1452626" y="327152"/>
                  </a:lnTo>
                  <a:lnTo>
                    <a:pt x="1452626" y="106680"/>
                  </a:lnTo>
                  <a:lnTo>
                    <a:pt x="1484376" y="106680"/>
                  </a:lnTo>
                  <a:close/>
                </a:path>
                <a:path w="5073650" h="344170">
                  <a:moveTo>
                    <a:pt x="2976372" y="106680"/>
                  </a:moveTo>
                  <a:lnTo>
                    <a:pt x="2970022" y="93980"/>
                  </a:lnTo>
                  <a:lnTo>
                    <a:pt x="2938272" y="30480"/>
                  </a:lnTo>
                  <a:lnTo>
                    <a:pt x="2900172" y="106680"/>
                  </a:lnTo>
                  <a:lnTo>
                    <a:pt x="2931922" y="106680"/>
                  </a:lnTo>
                  <a:lnTo>
                    <a:pt x="2931922" y="327152"/>
                  </a:lnTo>
                  <a:lnTo>
                    <a:pt x="2944622" y="327152"/>
                  </a:lnTo>
                  <a:lnTo>
                    <a:pt x="2944622" y="106680"/>
                  </a:lnTo>
                  <a:lnTo>
                    <a:pt x="2976372" y="106680"/>
                  </a:lnTo>
                  <a:close/>
                </a:path>
                <a:path w="5073650" h="344170">
                  <a:moveTo>
                    <a:pt x="5073396" y="123444"/>
                  </a:moveTo>
                  <a:lnTo>
                    <a:pt x="5067046" y="110744"/>
                  </a:lnTo>
                  <a:lnTo>
                    <a:pt x="5035296" y="47244"/>
                  </a:lnTo>
                  <a:lnTo>
                    <a:pt x="4997196" y="123444"/>
                  </a:lnTo>
                  <a:lnTo>
                    <a:pt x="5028946" y="123444"/>
                  </a:lnTo>
                  <a:lnTo>
                    <a:pt x="5028946" y="343916"/>
                  </a:lnTo>
                  <a:lnTo>
                    <a:pt x="5041646" y="343916"/>
                  </a:lnTo>
                  <a:lnTo>
                    <a:pt x="5041646" y="123444"/>
                  </a:lnTo>
                  <a:lnTo>
                    <a:pt x="5073396" y="123444"/>
                  </a:lnTo>
                  <a:close/>
                </a:path>
              </a:pathLst>
            </a:custGeom>
            <a:solidFill>
              <a:srgbClr val="000000"/>
            </a:solidFill>
          </p:spPr>
          <p:txBody>
            <a:bodyPr wrap="square" lIns="0" tIns="0" rIns="0" bIns="0" rtlCol="0"/>
            <a:lstStyle/>
            <a:p>
              <a:endParaRPr sz="1350"/>
            </a:p>
          </p:txBody>
        </p:sp>
        <p:sp>
          <p:nvSpPr>
            <p:cNvPr id="31" name="object 31"/>
            <p:cNvSpPr txBox="1"/>
            <p:nvPr/>
          </p:nvSpPr>
          <p:spPr>
            <a:xfrm>
              <a:off x="8947880" y="2778727"/>
              <a:ext cx="348138" cy="587180"/>
            </a:xfrm>
            <a:prstGeom prst="rect">
              <a:avLst/>
            </a:prstGeom>
          </p:spPr>
          <p:txBody>
            <a:bodyPr vert="horz" wrap="square" lIns="0" tIns="10001" rIns="0" bIns="0" rtlCol="0">
              <a:spAutoFit/>
            </a:bodyPr>
            <a:lstStyle/>
            <a:p>
              <a:pPr marL="9525">
                <a:spcBef>
                  <a:spcPts val="79"/>
                </a:spcBef>
              </a:pPr>
              <a:r>
                <a:rPr sz="3750" i="1" dirty="0">
                  <a:latin typeface="Calibri"/>
                  <a:cs typeface="Calibri"/>
                </a:rPr>
                <a:t>…</a:t>
              </a:r>
              <a:endParaRPr sz="3750">
                <a:latin typeface="Calibri"/>
                <a:cs typeface="Calibri"/>
              </a:endParaRPr>
            </a:p>
          </p:txBody>
        </p:sp>
        <p:grpSp>
          <p:nvGrpSpPr>
            <p:cNvPr id="32" name="object 32"/>
            <p:cNvGrpSpPr/>
            <p:nvPr/>
          </p:nvGrpSpPr>
          <p:grpSpPr>
            <a:xfrm>
              <a:off x="5637659" y="1762507"/>
              <a:ext cx="4722971" cy="1296353"/>
              <a:chOff x="5484876" y="1207008"/>
              <a:chExt cx="6297295" cy="1728470"/>
            </a:xfrm>
          </p:grpSpPr>
          <p:sp>
            <p:nvSpPr>
              <p:cNvPr id="33" name="object 33"/>
              <p:cNvSpPr/>
              <p:nvPr/>
            </p:nvSpPr>
            <p:spPr>
              <a:xfrm>
                <a:off x="5484876" y="2313432"/>
                <a:ext cx="6297295" cy="622300"/>
              </a:xfrm>
              <a:custGeom>
                <a:avLst/>
                <a:gdLst/>
                <a:ahLst/>
                <a:cxnLst/>
                <a:rect l="l" t="t" r="r" b="b"/>
                <a:pathLst>
                  <a:path w="6297295" h="622300">
                    <a:moveTo>
                      <a:pt x="6193535" y="0"/>
                    </a:moveTo>
                    <a:lnTo>
                      <a:pt x="103632" y="0"/>
                    </a:lnTo>
                    <a:lnTo>
                      <a:pt x="63275" y="8137"/>
                    </a:lnTo>
                    <a:lnTo>
                      <a:pt x="30337" y="30337"/>
                    </a:lnTo>
                    <a:lnTo>
                      <a:pt x="8137" y="63275"/>
                    </a:lnTo>
                    <a:lnTo>
                      <a:pt x="0" y="103631"/>
                    </a:lnTo>
                    <a:lnTo>
                      <a:pt x="0" y="518159"/>
                    </a:lnTo>
                    <a:lnTo>
                      <a:pt x="8137" y="558516"/>
                    </a:lnTo>
                    <a:lnTo>
                      <a:pt x="30337" y="591454"/>
                    </a:lnTo>
                    <a:lnTo>
                      <a:pt x="63275" y="613654"/>
                    </a:lnTo>
                    <a:lnTo>
                      <a:pt x="103632" y="621791"/>
                    </a:lnTo>
                    <a:lnTo>
                      <a:pt x="6193535" y="621791"/>
                    </a:lnTo>
                    <a:lnTo>
                      <a:pt x="6233892" y="613654"/>
                    </a:lnTo>
                    <a:lnTo>
                      <a:pt x="6266830" y="591454"/>
                    </a:lnTo>
                    <a:lnTo>
                      <a:pt x="6289030" y="558516"/>
                    </a:lnTo>
                    <a:lnTo>
                      <a:pt x="6297168" y="518159"/>
                    </a:lnTo>
                    <a:lnTo>
                      <a:pt x="6297168" y="103631"/>
                    </a:lnTo>
                    <a:lnTo>
                      <a:pt x="6289030" y="63275"/>
                    </a:lnTo>
                    <a:lnTo>
                      <a:pt x="6266830" y="30337"/>
                    </a:lnTo>
                    <a:lnTo>
                      <a:pt x="6233892" y="8137"/>
                    </a:lnTo>
                    <a:lnTo>
                      <a:pt x="6193535" y="0"/>
                    </a:lnTo>
                    <a:close/>
                  </a:path>
                </a:pathLst>
              </a:custGeom>
              <a:solidFill>
                <a:srgbClr val="C0EFE9"/>
              </a:solidFill>
            </p:spPr>
            <p:txBody>
              <a:bodyPr wrap="square" lIns="0" tIns="0" rIns="0" bIns="0" rtlCol="0"/>
              <a:lstStyle/>
              <a:p>
                <a:endParaRPr sz="1350"/>
              </a:p>
            </p:txBody>
          </p:sp>
          <p:sp>
            <p:nvSpPr>
              <p:cNvPr id="34" name="object 34"/>
              <p:cNvSpPr/>
              <p:nvPr/>
            </p:nvSpPr>
            <p:spPr>
              <a:xfrm>
                <a:off x="6048756" y="2141219"/>
                <a:ext cx="5073650" cy="344170"/>
              </a:xfrm>
              <a:custGeom>
                <a:avLst/>
                <a:gdLst/>
                <a:ahLst/>
                <a:cxnLst/>
                <a:rect l="l" t="t" r="r" b="b"/>
                <a:pathLst>
                  <a:path w="5073650" h="344169">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4169">
                    <a:moveTo>
                      <a:pt x="1484376" y="106680"/>
                    </a:moveTo>
                    <a:lnTo>
                      <a:pt x="1478026" y="93980"/>
                    </a:lnTo>
                    <a:lnTo>
                      <a:pt x="1446276" y="30480"/>
                    </a:lnTo>
                    <a:lnTo>
                      <a:pt x="1408176" y="106680"/>
                    </a:lnTo>
                    <a:lnTo>
                      <a:pt x="1439926" y="106680"/>
                    </a:lnTo>
                    <a:lnTo>
                      <a:pt x="1439926" y="327152"/>
                    </a:lnTo>
                    <a:lnTo>
                      <a:pt x="1452626" y="327152"/>
                    </a:lnTo>
                    <a:lnTo>
                      <a:pt x="1452626" y="106680"/>
                    </a:lnTo>
                    <a:lnTo>
                      <a:pt x="1484376" y="106680"/>
                    </a:lnTo>
                    <a:close/>
                  </a:path>
                  <a:path w="5073650" h="344169">
                    <a:moveTo>
                      <a:pt x="2976372" y="106680"/>
                    </a:moveTo>
                    <a:lnTo>
                      <a:pt x="2970022" y="93980"/>
                    </a:lnTo>
                    <a:lnTo>
                      <a:pt x="2938272" y="30480"/>
                    </a:lnTo>
                    <a:lnTo>
                      <a:pt x="2900172" y="106680"/>
                    </a:lnTo>
                    <a:lnTo>
                      <a:pt x="2931922" y="106680"/>
                    </a:lnTo>
                    <a:lnTo>
                      <a:pt x="2931922" y="327152"/>
                    </a:lnTo>
                    <a:lnTo>
                      <a:pt x="2944622" y="327152"/>
                    </a:lnTo>
                    <a:lnTo>
                      <a:pt x="2944622" y="106680"/>
                    </a:lnTo>
                    <a:lnTo>
                      <a:pt x="2976372" y="106680"/>
                    </a:lnTo>
                    <a:close/>
                  </a:path>
                  <a:path w="5073650" h="344169">
                    <a:moveTo>
                      <a:pt x="5073396" y="123444"/>
                    </a:moveTo>
                    <a:lnTo>
                      <a:pt x="5067046" y="110744"/>
                    </a:lnTo>
                    <a:lnTo>
                      <a:pt x="5035296" y="47244"/>
                    </a:lnTo>
                    <a:lnTo>
                      <a:pt x="4997196" y="123444"/>
                    </a:lnTo>
                    <a:lnTo>
                      <a:pt x="5028946" y="123444"/>
                    </a:lnTo>
                    <a:lnTo>
                      <a:pt x="5028946" y="343916"/>
                    </a:lnTo>
                    <a:lnTo>
                      <a:pt x="5041646" y="343916"/>
                    </a:lnTo>
                    <a:lnTo>
                      <a:pt x="5041646" y="123444"/>
                    </a:lnTo>
                    <a:lnTo>
                      <a:pt x="5073396" y="123444"/>
                    </a:lnTo>
                    <a:close/>
                  </a:path>
                </a:pathLst>
              </a:custGeom>
              <a:solidFill>
                <a:srgbClr val="000000"/>
              </a:solidFill>
            </p:spPr>
            <p:txBody>
              <a:bodyPr wrap="square" lIns="0" tIns="0" rIns="0" bIns="0" rtlCol="0"/>
              <a:lstStyle/>
              <a:p>
                <a:endParaRPr sz="1350"/>
              </a:p>
            </p:txBody>
          </p:sp>
          <p:sp>
            <p:nvSpPr>
              <p:cNvPr id="35" name="object 35"/>
              <p:cNvSpPr/>
              <p:nvPr/>
            </p:nvSpPr>
            <p:spPr>
              <a:xfrm>
                <a:off x="5846064" y="1769363"/>
                <a:ext cx="528955" cy="384175"/>
              </a:xfrm>
              <a:custGeom>
                <a:avLst/>
                <a:gdLst/>
                <a:ahLst/>
                <a:cxnLst/>
                <a:rect l="l" t="t" r="r" b="b"/>
                <a:pathLst>
                  <a:path w="528954" h="384175">
                    <a:moveTo>
                      <a:pt x="464820" y="0"/>
                    </a:moveTo>
                    <a:lnTo>
                      <a:pt x="64008" y="0"/>
                    </a:lnTo>
                    <a:lnTo>
                      <a:pt x="39112" y="5036"/>
                    </a:lnTo>
                    <a:lnTo>
                      <a:pt x="18764" y="18764"/>
                    </a:lnTo>
                    <a:lnTo>
                      <a:pt x="5036" y="39112"/>
                    </a:lnTo>
                    <a:lnTo>
                      <a:pt x="0" y="64008"/>
                    </a:lnTo>
                    <a:lnTo>
                      <a:pt x="0" y="320039"/>
                    </a:lnTo>
                    <a:lnTo>
                      <a:pt x="5036" y="344935"/>
                    </a:lnTo>
                    <a:lnTo>
                      <a:pt x="18764" y="365283"/>
                    </a:lnTo>
                    <a:lnTo>
                      <a:pt x="39112" y="379011"/>
                    </a:lnTo>
                    <a:lnTo>
                      <a:pt x="64008" y="384048"/>
                    </a:lnTo>
                    <a:lnTo>
                      <a:pt x="464820" y="384048"/>
                    </a:lnTo>
                    <a:lnTo>
                      <a:pt x="489715" y="379011"/>
                    </a:lnTo>
                    <a:lnTo>
                      <a:pt x="510063" y="365283"/>
                    </a:lnTo>
                    <a:lnTo>
                      <a:pt x="523791" y="344935"/>
                    </a:lnTo>
                    <a:lnTo>
                      <a:pt x="528827" y="320039"/>
                    </a:lnTo>
                    <a:lnTo>
                      <a:pt x="528827" y="64008"/>
                    </a:lnTo>
                    <a:lnTo>
                      <a:pt x="523791" y="39112"/>
                    </a:lnTo>
                    <a:lnTo>
                      <a:pt x="510063" y="18764"/>
                    </a:lnTo>
                    <a:lnTo>
                      <a:pt x="489715" y="5036"/>
                    </a:lnTo>
                    <a:lnTo>
                      <a:pt x="464820" y="0"/>
                    </a:lnTo>
                    <a:close/>
                  </a:path>
                </a:pathLst>
              </a:custGeom>
              <a:solidFill>
                <a:srgbClr val="FFACF8"/>
              </a:solidFill>
            </p:spPr>
            <p:txBody>
              <a:bodyPr wrap="square" lIns="0" tIns="0" rIns="0" bIns="0" rtlCol="0"/>
              <a:lstStyle/>
              <a:p>
                <a:endParaRPr sz="1350"/>
              </a:p>
            </p:txBody>
          </p:sp>
          <p:sp>
            <p:nvSpPr>
              <p:cNvPr id="36" name="object 36"/>
              <p:cNvSpPr/>
              <p:nvPr/>
            </p:nvSpPr>
            <p:spPr>
              <a:xfrm>
                <a:off x="5984748" y="1207007"/>
                <a:ext cx="5200015" cy="344805"/>
              </a:xfrm>
              <a:custGeom>
                <a:avLst/>
                <a:gdLst/>
                <a:ahLst/>
                <a:cxnLst/>
                <a:rect l="l" t="t" r="r" b="b"/>
                <a:pathLst>
                  <a:path w="5200015" h="344805">
                    <a:moveTo>
                      <a:pt x="202692" y="0"/>
                    </a:moveTo>
                    <a:lnTo>
                      <a:pt x="0" y="0"/>
                    </a:lnTo>
                    <a:lnTo>
                      <a:pt x="0" y="297180"/>
                    </a:lnTo>
                    <a:lnTo>
                      <a:pt x="202692" y="297180"/>
                    </a:lnTo>
                    <a:lnTo>
                      <a:pt x="202692" y="0"/>
                    </a:lnTo>
                    <a:close/>
                  </a:path>
                  <a:path w="5200015" h="344805">
                    <a:moveTo>
                      <a:pt x="1610868" y="30480"/>
                    </a:moveTo>
                    <a:lnTo>
                      <a:pt x="1409700" y="30480"/>
                    </a:lnTo>
                    <a:lnTo>
                      <a:pt x="1409700" y="327660"/>
                    </a:lnTo>
                    <a:lnTo>
                      <a:pt x="1610868" y="327660"/>
                    </a:lnTo>
                    <a:lnTo>
                      <a:pt x="1610868" y="30480"/>
                    </a:lnTo>
                    <a:close/>
                  </a:path>
                  <a:path w="5200015" h="344805">
                    <a:moveTo>
                      <a:pt x="3102864" y="35052"/>
                    </a:moveTo>
                    <a:lnTo>
                      <a:pt x="2900172" y="35052"/>
                    </a:lnTo>
                    <a:lnTo>
                      <a:pt x="2900172" y="332232"/>
                    </a:lnTo>
                    <a:lnTo>
                      <a:pt x="3102864" y="332232"/>
                    </a:lnTo>
                    <a:lnTo>
                      <a:pt x="3102864" y="35052"/>
                    </a:lnTo>
                    <a:close/>
                  </a:path>
                  <a:path w="5200015" h="344805">
                    <a:moveTo>
                      <a:pt x="5199888" y="47256"/>
                    </a:moveTo>
                    <a:lnTo>
                      <a:pt x="4997196" y="47256"/>
                    </a:lnTo>
                    <a:lnTo>
                      <a:pt x="4997196" y="344424"/>
                    </a:lnTo>
                    <a:lnTo>
                      <a:pt x="5199888" y="344424"/>
                    </a:lnTo>
                    <a:lnTo>
                      <a:pt x="5199888" y="47256"/>
                    </a:lnTo>
                    <a:close/>
                  </a:path>
                </a:pathLst>
              </a:custGeom>
              <a:solidFill>
                <a:srgbClr val="929A90"/>
              </a:solidFill>
            </p:spPr>
            <p:txBody>
              <a:bodyPr wrap="square" lIns="0" tIns="0" rIns="0" bIns="0" rtlCol="0"/>
              <a:lstStyle/>
              <a:p>
                <a:endParaRPr sz="1350"/>
              </a:p>
            </p:txBody>
          </p:sp>
        </p:grpSp>
        <p:sp>
          <p:nvSpPr>
            <p:cNvPr id="37" name="object 37"/>
            <p:cNvSpPr txBox="1"/>
            <p:nvPr/>
          </p:nvSpPr>
          <p:spPr>
            <a:xfrm>
              <a:off x="5981796" y="2168367"/>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38" name="object 38"/>
            <p:cNvSpPr/>
            <p:nvPr/>
          </p:nvSpPr>
          <p:spPr>
            <a:xfrm>
              <a:off x="6976111" y="2181987"/>
              <a:ext cx="396716" cy="289560"/>
            </a:xfrm>
            <a:custGeom>
              <a:avLst/>
              <a:gdLst/>
              <a:ahLst/>
              <a:cxnLst/>
              <a:rect l="l" t="t" r="r" b="b"/>
              <a:pathLst>
                <a:path w="528954" h="386080">
                  <a:moveTo>
                    <a:pt x="464566"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464566" y="385572"/>
                  </a:lnTo>
                  <a:lnTo>
                    <a:pt x="489555" y="380513"/>
                  </a:lnTo>
                  <a:lnTo>
                    <a:pt x="509984" y="366728"/>
                  </a:lnTo>
                  <a:lnTo>
                    <a:pt x="523769" y="346299"/>
                  </a:lnTo>
                  <a:lnTo>
                    <a:pt x="528827" y="321310"/>
                  </a:lnTo>
                  <a:lnTo>
                    <a:pt x="528827" y="64262"/>
                  </a:lnTo>
                  <a:lnTo>
                    <a:pt x="523769" y="39272"/>
                  </a:lnTo>
                  <a:lnTo>
                    <a:pt x="509984" y="18843"/>
                  </a:lnTo>
                  <a:lnTo>
                    <a:pt x="489555" y="5058"/>
                  </a:lnTo>
                  <a:lnTo>
                    <a:pt x="464566" y="0"/>
                  </a:lnTo>
                  <a:close/>
                </a:path>
              </a:pathLst>
            </a:custGeom>
            <a:solidFill>
              <a:srgbClr val="FFACF8"/>
            </a:solidFill>
          </p:spPr>
          <p:txBody>
            <a:bodyPr wrap="square" lIns="0" tIns="0" rIns="0" bIns="0" rtlCol="0"/>
            <a:lstStyle/>
            <a:p>
              <a:endParaRPr sz="1350"/>
            </a:p>
          </p:txBody>
        </p:sp>
        <p:sp>
          <p:nvSpPr>
            <p:cNvPr id="39" name="object 39"/>
            <p:cNvSpPr txBox="1"/>
            <p:nvPr/>
          </p:nvSpPr>
          <p:spPr>
            <a:xfrm>
              <a:off x="7050024" y="2166329"/>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40" name="object 40"/>
            <p:cNvSpPr/>
            <p:nvPr/>
          </p:nvSpPr>
          <p:spPr>
            <a:xfrm>
              <a:off x="8065390" y="2181987"/>
              <a:ext cx="396716" cy="289560"/>
            </a:xfrm>
            <a:custGeom>
              <a:avLst/>
              <a:gdLst/>
              <a:ahLst/>
              <a:cxnLst/>
              <a:rect l="l" t="t" r="r" b="b"/>
              <a:pathLst>
                <a:path w="528954" h="386080">
                  <a:moveTo>
                    <a:pt x="464566"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464566" y="385572"/>
                  </a:lnTo>
                  <a:lnTo>
                    <a:pt x="489555" y="380513"/>
                  </a:lnTo>
                  <a:lnTo>
                    <a:pt x="509984" y="366728"/>
                  </a:lnTo>
                  <a:lnTo>
                    <a:pt x="523769" y="346299"/>
                  </a:lnTo>
                  <a:lnTo>
                    <a:pt x="528827" y="321310"/>
                  </a:lnTo>
                  <a:lnTo>
                    <a:pt x="528827" y="64262"/>
                  </a:lnTo>
                  <a:lnTo>
                    <a:pt x="523769" y="39272"/>
                  </a:lnTo>
                  <a:lnTo>
                    <a:pt x="509984" y="18843"/>
                  </a:lnTo>
                  <a:lnTo>
                    <a:pt x="489555" y="5058"/>
                  </a:lnTo>
                  <a:lnTo>
                    <a:pt x="464566" y="0"/>
                  </a:lnTo>
                  <a:close/>
                </a:path>
              </a:pathLst>
            </a:custGeom>
            <a:solidFill>
              <a:srgbClr val="FFACF8"/>
            </a:solidFill>
          </p:spPr>
          <p:txBody>
            <a:bodyPr wrap="square" lIns="0" tIns="0" rIns="0" bIns="0" rtlCol="0"/>
            <a:lstStyle/>
            <a:p>
              <a:endParaRPr sz="1350"/>
            </a:p>
          </p:txBody>
        </p:sp>
        <p:sp>
          <p:nvSpPr>
            <p:cNvPr id="41" name="object 41"/>
            <p:cNvSpPr txBox="1"/>
            <p:nvPr/>
          </p:nvSpPr>
          <p:spPr>
            <a:xfrm>
              <a:off x="7342442" y="2166328"/>
              <a:ext cx="1315403" cy="794448"/>
            </a:xfrm>
            <a:prstGeom prst="rect">
              <a:avLst/>
            </a:prstGeom>
          </p:spPr>
          <p:txBody>
            <a:bodyPr vert="horz" wrap="square" lIns="0" tIns="9525" rIns="0" bIns="0" rtlCol="0">
              <a:spAutoFit/>
            </a:bodyPr>
            <a:lstStyle/>
            <a:p>
              <a:pPr marL="806291">
                <a:spcBef>
                  <a:spcPts val="75"/>
                </a:spcBef>
              </a:pPr>
              <a:r>
                <a:rPr spc="60" dirty="0">
                  <a:latin typeface="Calibri"/>
                  <a:cs typeface="Calibri"/>
                </a:rPr>
                <a:t>FF</a:t>
              </a:r>
              <a:endParaRPr>
                <a:latin typeface="Calibri"/>
                <a:cs typeface="Calibri"/>
              </a:endParaRPr>
            </a:p>
            <a:p>
              <a:pPr marL="9525">
                <a:spcBef>
                  <a:spcPts val="1766"/>
                </a:spcBef>
              </a:pPr>
              <a:r>
                <a:rPr spc="49" dirty="0">
                  <a:latin typeface="Calibri"/>
                  <a:cs typeface="Calibri"/>
                </a:rPr>
                <a:t>s</a:t>
              </a:r>
              <a:r>
                <a:rPr spc="8" dirty="0">
                  <a:latin typeface="Calibri"/>
                  <a:cs typeface="Calibri"/>
                </a:rPr>
                <a:t>el</a:t>
              </a:r>
              <a:r>
                <a:rPr spc="-4" dirty="0">
                  <a:latin typeface="Calibri"/>
                  <a:cs typeface="Calibri"/>
                </a:rPr>
                <a:t>f</a:t>
              </a:r>
              <a:r>
                <a:rPr spc="4" dirty="0">
                  <a:latin typeface="Calibri"/>
                  <a:cs typeface="Calibri"/>
                </a:rPr>
                <a:t>-</a:t>
              </a:r>
              <a:r>
                <a:rPr spc="19" dirty="0">
                  <a:latin typeface="Calibri"/>
                  <a:cs typeface="Calibri"/>
                </a:rPr>
                <a:t>att</a:t>
              </a:r>
              <a:r>
                <a:rPr spc="15" dirty="0">
                  <a:latin typeface="Calibri"/>
                  <a:cs typeface="Calibri"/>
                </a:rPr>
                <a:t>e</a:t>
              </a:r>
              <a:r>
                <a:rPr spc="11" dirty="0">
                  <a:latin typeface="Calibri"/>
                  <a:cs typeface="Calibri"/>
                </a:rPr>
                <a:t>n</a:t>
              </a:r>
              <a:r>
                <a:rPr spc="23" dirty="0">
                  <a:latin typeface="Calibri"/>
                  <a:cs typeface="Calibri"/>
                </a:rPr>
                <a:t>tion</a:t>
              </a:r>
              <a:endParaRPr>
                <a:latin typeface="Calibri"/>
                <a:cs typeface="Calibri"/>
              </a:endParaRPr>
            </a:p>
          </p:txBody>
        </p:sp>
        <p:sp>
          <p:nvSpPr>
            <p:cNvPr id="42" name="object 42"/>
            <p:cNvSpPr/>
            <p:nvPr/>
          </p:nvSpPr>
          <p:spPr>
            <a:xfrm>
              <a:off x="9626727" y="2188845"/>
              <a:ext cx="396716" cy="289560"/>
            </a:xfrm>
            <a:custGeom>
              <a:avLst/>
              <a:gdLst/>
              <a:ahLst/>
              <a:cxnLst/>
              <a:rect l="l" t="t" r="r" b="b"/>
              <a:pathLst>
                <a:path w="528954" h="386080">
                  <a:moveTo>
                    <a:pt x="464566" y="0"/>
                  </a:moveTo>
                  <a:lnTo>
                    <a:pt x="64262" y="0"/>
                  </a:lnTo>
                  <a:lnTo>
                    <a:pt x="39272" y="5058"/>
                  </a:lnTo>
                  <a:lnTo>
                    <a:pt x="18843" y="18843"/>
                  </a:lnTo>
                  <a:lnTo>
                    <a:pt x="5058" y="39272"/>
                  </a:lnTo>
                  <a:lnTo>
                    <a:pt x="0" y="64262"/>
                  </a:lnTo>
                  <a:lnTo>
                    <a:pt x="0" y="321310"/>
                  </a:lnTo>
                  <a:lnTo>
                    <a:pt x="5058" y="346299"/>
                  </a:lnTo>
                  <a:lnTo>
                    <a:pt x="18843" y="366728"/>
                  </a:lnTo>
                  <a:lnTo>
                    <a:pt x="39272" y="380513"/>
                  </a:lnTo>
                  <a:lnTo>
                    <a:pt x="64262" y="385572"/>
                  </a:lnTo>
                  <a:lnTo>
                    <a:pt x="464566" y="385572"/>
                  </a:lnTo>
                  <a:lnTo>
                    <a:pt x="489555" y="380513"/>
                  </a:lnTo>
                  <a:lnTo>
                    <a:pt x="509984" y="366728"/>
                  </a:lnTo>
                  <a:lnTo>
                    <a:pt x="523769" y="346299"/>
                  </a:lnTo>
                  <a:lnTo>
                    <a:pt x="528828" y="321310"/>
                  </a:lnTo>
                  <a:lnTo>
                    <a:pt x="528828" y="64262"/>
                  </a:lnTo>
                  <a:lnTo>
                    <a:pt x="523769" y="39272"/>
                  </a:lnTo>
                  <a:lnTo>
                    <a:pt x="509984" y="18843"/>
                  </a:lnTo>
                  <a:lnTo>
                    <a:pt x="489555" y="5058"/>
                  </a:lnTo>
                  <a:lnTo>
                    <a:pt x="464566" y="0"/>
                  </a:lnTo>
                  <a:close/>
                </a:path>
              </a:pathLst>
            </a:custGeom>
            <a:solidFill>
              <a:srgbClr val="FFACF8"/>
            </a:solidFill>
          </p:spPr>
          <p:txBody>
            <a:bodyPr wrap="square" lIns="0" tIns="0" rIns="0" bIns="0" rtlCol="0"/>
            <a:lstStyle/>
            <a:p>
              <a:endParaRPr sz="1350"/>
            </a:p>
          </p:txBody>
        </p:sp>
        <p:sp>
          <p:nvSpPr>
            <p:cNvPr id="43" name="object 43"/>
            <p:cNvSpPr txBox="1"/>
            <p:nvPr/>
          </p:nvSpPr>
          <p:spPr>
            <a:xfrm>
              <a:off x="9700451" y="2173130"/>
              <a:ext cx="245745" cy="286617"/>
            </a:xfrm>
            <a:prstGeom prst="rect">
              <a:avLst/>
            </a:prstGeom>
          </p:spPr>
          <p:txBody>
            <a:bodyPr vert="horz" wrap="square" lIns="0" tIns="9525" rIns="0" bIns="0" rtlCol="0">
              <a:spAutoFit/>
            </a:bodyPr>
            <a:lstStyle/>
            <a:p>
              <a:pPr marL="9525">
                <a:spcBef>
                  <a:spcPts val="75"/>
                </a:spcBef>
              </a:pPr>
              <a:r>
                <a:rPr spc="60" dirty="0">
                  <a:latin typeface="Calibri"/>
                  <a:cs typeface="Calibri"/>
                </a:rPr>
                <a:t>FF</a:t>
              </a:r>
              <a:endParaRPr>
                <a:latin typeface="Calibri"/>
                <a:cs typeface="Calibri"/>
              </a:endParaRPr>
            </a:p>
          </p:txBody>
        </p:sp>
        <p:sp>
          <p:nvSpPr>
            <p:cNvPr id="44" name="object 44"/>
            <p:cNvSpPr/>
            <p:nvPr/>
          </p:nvSpPr>
          <p:spPr>
            <a:xfrm>
              <a:off x="6060567" y="1985390"/>
              <a:ext cx="3805238" cy="258128"/>
            </a:xfrm>
            <a:custGeom>
              <a:avLst/>
              <a:gdLst/>
              <a:ahLst/>
              <a:cxnLst/>
              <a:rect l="l" t="t" r="r" b="b"/>
              <a:pathLst>
                <a:path w="5073650" h="344169">
                  <a:moveTo>
                    <a:pt x="76200" y="76200"/>
                  </a:moveTo>
                  <a:lnTo>
                    <a:pt x="69850" y="63500"/>
                  </a:lnTo>
                  <a:lnTo>
                    <a:pt x="38100" y="0"/>
                  </a:lnTo>
                  <a:lnTo>
                    <a:pt x="0" y="76200"/>
                  </a:lnTo>
                  <a:lnTo>
                    <a:pt x="31750" y="76200"/>
                  </a:lnTo>
                  <a:lnTo>
                    <a:pt x="31750" y="296672"/>
                  </a:lnTo>
                  <a:lnTo>
                    <a:pt x="44450" y="296672"/>
                  </a:lnTo>
                  <a:lnTo>
                    <a:pt x="44450" y="76200"/>
                  </a:lnTo>
                  <a:lnTo>
                    <a:pt x="76200" y="76200"/>
                  </a:lnTo>
                  <a:close/>
                </a:path>
                <a:path w="5073650" h="344169">
                  <a:moveTo>
                    <a:pt x="1484376" y="106680"/>
                  </a:moveTo>
                  <a:lnTo>
                    <a:pt x="1478026" y="93980"/>
                  </a:lnTo>
                  <a:lnTo>
                    <a:pt x="1446276" y="30480"/>
                  </a:lnTo>
                  <a:lnTo>
                    <a:pt x="1408176" y="106680"/>
                  </a:lnTo>
                  <a:lnTo>
                    <a:pt x="1439926" y="106680"/>
                  </a:lnTo>
                  <a:lnTo>
                    <a:pt x="1439926" y="327152"/>
                  </a:lnTo>
                  <a:lnTo>
                    <a:pt x="1452626" y="327152"/>
                  </a:lnTo>
                  <a:lnTo>
                    <a:pt x="1452626" y="106680"/>
                  </a:lnTo>
                  <a:lnTo>
                    <a:pt x="1484376" y="106680"/>
                  </a:lnTo>
                  <a:close/>
                </a:path>
                <a:path w="5073650" h="344169">
                  <a:moveTo>
                    <a:pt x="2976372" y="106680"/>
                  </a:moveTo>
                  <a:lnTo>
                    <a:pt x="2970022" y="93980"/>
                  </a:lnTo>
                  <a:lnTo>
                    <a:pt x="2938272" y="30480"/>
                  </a:lnTo>
                  <a:lnTo>
                    <a:pt x="2900172" y="106680"/>
                  </a:lnTo>
                  <a:lnTo>
                    <a:pt x="2931922" y="106680"/>
                  </a:lnTo>
                  <a:lnTo>
                    <a:pt x="2931922" y="327152"/>
                  </a:lnTo>
                  <a:lnTo>
                    <a:pt x="2944622" y="327152"/>
                  </a:lnTo>
                  <a:lnTo>
                    <a:pt x="2944622" y="106680"/>
                  </a:lnTo>
                  <a:lnTo>
                    <a:pt x="2976372" y="106680"/>
                  </a:lnTo>
                  <a:close/>
                </a:path>
                <a:path w="5073650" h="344169">
                  <a:moveTo>
                    <a:pt x="5073396" y="123444"/>
                  </a:moveTo>
                  <a:lnTo>
                    <a:pt x="5067046" y="110744"/>
                  </a:lnTo>
                  <a:lnTo>
                    <a:pt x="5035296" y="47244"/>
                  </a:lnTo>
                  <a:lnTo>
                    <a:pt x="4997196" y="123444"/>
                  </a:lnTo>
                  <a:lnTo>
                    <a:pt x="5028946" y="123444"/>
                  </a:lnTo>
                  <a:lnTo>
                    <a:pt x="5028946" y="343916"/>
                  </a:lnTo>
                  <a:lnTo>
                    <a:pt x="5041646" y="343916"/>
                  </a:lnTo>
                  <a:lnTo>
                    <a:pt x="5041646" y="123444"/>
                  </a:lnTo>
                  <a:lnTo>
                    <a:pt x="5073396" y="123444"/>
                  </a:lnTo>
                  <a:close/>
                </a:path>
              </a:pathLst>
            </a:custGeom>
            <a:solidFill>
              <a:srgbClr val="000000"/>
            </a:solidFill>
          </p:spPr>
          <p:txBody>
            <a:bodyPr wrap="square" lIns="0" tIns="0" rIns="0" bIns="0" rtlCol="0"/>
            <a:lstStyle/>
            <a:p>
              <a:endParaRPr sz="1350"/>
            </a:p>
          </p:txBody>
        </p:sp>
      </p:grpSp>
      <p:sp>
        <p:nvSpPr>
          <p:cNvPr id="47" name="Title 46">
            <a:extLst>
              <a:ext uri="{FF2B5EF4-FFF2-40B4-BE49-F238E27FC236}">
                <a16:creationId xmlns:a16="http://schemas.microsoft.com/office/drawing/2014/main" id="{2C748B6A-82BC-463C-8213-8AAC09BFFA36}"/>
              </a:ext>
            </a:extLst>
          </p:cNvPr>
          <p:cNvSpPr>
            <a:spLocks noGrp="1"/>
          </p:cNvSpPr>
          <p:nvPr>
            <p:ph type="title"/>
          </p:nvPr>
        </p:nvSpPr>
        <p:spPr>
          <a:xfrm>
            <a:off x="766619" y="390388"/>
            <a:ext cx="8355330" cy="671530"/>
          </a:xfrm>
        </p:spPr>
        <p:txBody>
          <a:bodyPr vert="horz" wrap="square" lIns="0" tIns="9525" rIns="0" bIns="0" rtlCol="0" anchor="ctr">
            <a:spAutoFit/>
          </a:bodyPr>
          <a:lstStyle/>
          <a:p>
            <a:pPr marL="12700" marR="5080">
              <a:lnSpc>
                <a:spcPct val="100699"/>
              </a:lnSpc>
              <a:spcBef>
                <a:spcPts val="75"/>
              </a:spcBef>
            </a:pPr>
            <a:r>
              <a:rPr lang="en-US" spc="-120" dirty="0"/>
              <a:t>Adding nonlinearities in self-attention</a:t>
            </a:r>
          </a:p>
        </p:txBody>
      </p:sp>
      <p:sp>
        <p:nvSpPr>
          <p:cNvPr id="46" name="TextBox 45">
            <a:extLst>
              <a:ext uri="{FF2B5EF4-FFF2-40B4-BE49-F238E27FC236}">
                <a16:creationId xmlns:a16="http://schemas.microsoft.com/office/drawing/2014/main" id="{0CFFCBA5-2979-4A16-B5CB-8504EDCFAC4E}"/>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4902CB-4437-4D15-A410-2A5A15D58F81}"/>
              </a:ext>
            </a:extLst>
          </p:cNvPr>
          <p:cNvGrpSpPr/>
          <p:nvPr/>
        </p:nvGrpSpPr>
        <p:grpSpPr>
          <a:xfrm>
            <a:off x="2341321" y="1657285"/>
            <a:ext cx="7544011" cy="3936302"/>
            <a:chOff x="2341321" y="1657285"/>
            <a:chExt cx="7544011" cy="3936302"/>
          </a:xfrm>
        </p:grpSpPr>
        <p:sp>
          <p:nvSpPr>
            <p:cNvPr id="2" name="object 2"/>
            <p:cNvSpPr txBox="1"/>
            <p:nvPr/>
          </p:nvSpPr>
          <p:spPr>
            <a:xfrm>
              <a:off x="2341321" y="1657285"/>
              <a:ext cx="2929414" cy="3936302"/>
            </a:xfrm>
            <a:prstGeom prst="rect">
              <a:avLst/>
            </a:prstGeom>
          </p:spPr>
          <p:txBody>
            <a:bodyPr vert="horz" wrap="square" lIns="0" tIns="76676" rIns="0" bIns="0" rtlCol="0">
              <a:spAutoFit/>
            </a:bodyPr>
            <a:lstStyle/>
            <a:p>
              <a:pPr marL="83344" algn="ctr">
                <a:spcBef>
                  <a:spcPts val="604"/>
                </a:spcBef>
              </a:pPr>
              <a:r>
                <a:rPr sz="2100" b="1" spc="-4" dirty="0">
                  <a:latin typeface="Calibri"/>
                  <a:cs typeface="Calibri"/>
                </a:rPr>
                <a:t>Barriers</a:t>
              </a:r>
              <a:endParaRPr sz="2100">
                <a:latin typeface="Calibri"/>
                <a:cs typeface="Calibri"/>
              </a:endParaRPr>
            </a:p>
            <a:p>
              <a:pPr marL="256699" marR="394335" indent="-256699">
                <a:spcBef>
                  <a:spcPts val="439"/>
                </a:spcBef>
                <a:buClr>
                  <a:srgbClr val="8B1515"/>
                </a:buClr>
                <a:buFont typeface="Times New Roman"/>
                <a:buChar char="•"/>
                <a:tabLst>
                  <a:tab pos="256699" algn="l"/>
                  <a:tab pos="267176" algn="l"/>
                </a:tabLst>
              </a:pPr>
              <a:r>
                <a:rPr sz="1725" spc="-4" dirty="0">
                  <a:latin typeface="Calibri"/>
                  <a:cs typeface="Calibri"/>
                </a:rPr>
                <a:t>Doesn’t</a:t>
              </a:r>
              <a:r>
                <a:rPr sz="1725" spc="-19" dirty="0">
                  <a:latin typeface="Calibri"/>
                  <a:cs typeface="Calibri"/>
                </a:rPr>
                <a:t> </a:t>
              </a:r>
              <a:r>
                <a:rPr sz="1725" dirty="0">
                  <a:latin typeface="Calibri"/>
                  <a:cs typeface="Calibri"/>
                </a:rPr>
                <a:t>have</a:t>
              </a:r>
              <a:r>
                <a:rPr sz="1725" spc="-11" dirty="0">
                  <a:latin typeface="Calibri"/>
                  <a:cs typeface="Calibri"/>
                </a:rPr>
                <a:t> </a:t>
              </a:r>
              <a:r>
                <a:rPr sz="1725" dirty="0">
                  <a:latin typeface="Calibri"/>
                  <a:cs typeface="Calibri"/>
                </a:rPr>
                <a:t>an</a:t>
              </a:r>
              <a:r>
                <a:rPr sz="1725" spc="-15" dirty="0">
                  <a:latin typeface="Calibri"/>
                  <a:cs typeface="Calibri"/>
                </a:rPr>
                <a:t> </a:t>
              </a:r>
              <a:r>
                <a:rPr sz="1725" dirty="0">
                  <a:latin typeface="Calibri"/>
                  <a:cs typeface="Calibri"/>
                </a:rPr>
                <a:t>inherent</a:t>
              </a:r>
              <a:endParaRPr sz="1725">
                <a:latin typeface="Calibri"/>
                <a:cs typeface="Calibri"/>
              </a:endParaRPr>
            </a:p>
            <a:p>
              <a:pPr marR="958215" algn="ctr"/>
              <a:r>
                <a:rPr sz="1725" spc="-4" dirty="0">
                  <a:latin typeface="Calibri"/>
                  <a:cs typeface="Calibri"/>
                </a:rPr>
                <a:t>notion</a:t>
              </a:r>
              <a:r>
                <a:rPr sz="1725" spc="-15" dirty="0">
                  <a:latin typeface="Calibri"/>
                  <a:cs typeface="Calibri"/>
                </a:rPr>
                <a:t> </a:t>
              </a:r>
              <a:r>
                <a:rPr sz="1725" spc="-4" dirty="0">
                  <a:latin typeface="Calibri"/>
                  <a:cs typeface="Calibri"/>
                </a:rPr>
                <a:t>of</a:t>
              </a:r>
              <a:r>
                <a:rPr sz="1725" spc="-19" dirty="0">
                  <a:latin typeface="Calibri"/>
                  <a:cs typeface="Calibri"/>
                </a:rPr>
                <a:t> </a:t>
              </a:r>
              <a:r>
                <a:rPr sz="1725" spc="-4" dirty="0">
                  <a:latin typeface="Calibri"/>
                  <a:cs typeface="Calibri"/>
                </a:rPr>
                <a:t>order!</a:t>
              </a:r>
              <a:endParaRPr sz="1725">
                <a:latin typeface="Calibri"/>
                <a:cs typeface="Calibri"/>
              </a:endParaRPr>
            </a:p>
            <a:p>
              <a:pPr>
                <a:spcBef>
                  <a:spcPts val="15"/>
                </a:spcBef>
              </a:pPr>
              <a:endParaRPr sz="2363">
                <a:latin typeface="Calibri"/>
                <a:cs typeface="Calibri"/>
              </a:endParaRPr>
            </a:p>
            <a:p>
              <a:pPr marL="266700" marR="320516" indent="-257651" algn="just">
                <a:buClr>
                  <a:srgbClr val="8B1515"/>
                </a:buClr>
                <a:buFont typeface="Times New Roman"/>
                <a:buChar char="•"/>
                <a:tabLst>
                  <a:tab pos="267176" algn="l"/>
                </a:tabLst>
              </a:pPr>
              <a:r>
                <a:rPr sz="1725" dirty="0">
                  <a:latin typeface="Calibri"/>
                  <a:cs typeface="Calibri"/>
                </a:rPr>
                <a:t>No </a:t>
              </a:r>
              <a:r>
                <a:rPr sz="1725" spc="-4" dirty="0">
                  <a:latin typeface="Calibri"/>
                  <a:cs typeface="Calibri"/>
                </a:rPr>
                <a:t>nonlinearities for deep </a:t>
              </a:r>
              <a:r>
                <a:rPr sz="1725" spc="-379" dirty="0">
                  <a:latin typeface="Calibri"/>
                  <a:cs typeface="Calibri"/>
                </a:rPr>
                <a:t> </a:t>
              </a:r>
              <a:r>
                <a:rPr sz="1725" dirty="0">
                  <a:latin typeface="Calibri"/>
                  <a:cs typeface="Calibri"/>
                </a:rPr>
                <a:t>learning </a:t>
              </a:r>
              <a:r>
                <a:rPr sz="1725" spc="-4" dirty="0">
                  <a:latin typeface="Calibri"/>
                  <a:cs typeface="Calibri"/>
                </a:rPr>
                <a:t>magic! It’s </a:t>
              </a:r>
              <a:r>
                <a:rPr sz="1725" dirty="0">
                  <a:latin typeface="Calibri"/>
                  <a:cs typeface="Calibri"/>
                </a:rPr>
                <a:t>all </a:t>
              </a:r>
              <a:r>
                <a:rPr sz="1725" spc="-4" dirty="0">
                  <a:latin typeface="Calibri"/>
                  <a:cs typeface="Calibri"/>
                </a:rPr>
                <a:t>just </a:t>
              </a:r>
              <a:r>
                <a:rPr sz="1725" spc="-379" dirty="0">
                  <a:latin typeface="Calibri"/>
                  <a:cs typeface="Calibri"/>
                </a:rPr>
                <a:t> </a:t>
              </a:r>
              <a:r>
                <a:rPr sz="1725" dirty="0">
                  <a:latin typeface="Calibri"/>
                  <a:cs typeface="Calibri"/>
                </a:rPr>
                <a:t>weighted</a:t>
              </a:r>
              <a:r>
                <a:rPr sz="1725" spc="8" dirty="0">
                  <a:latin typeface="Calibri"/>
                  <a:cs typeface="Calibri"/>
                </a:rPr>
                <a:t> </a:t>
              </a:r>
              <a:r>
                <a:rPr sz="1725" dirty="0">
                  <a:latin typeface="Calibri"/>
                  <a:cs typeface="Calibri"/>
                </a:rPr>
                <a:t>averages</a:t>
              </a:r>
              <a:endParaRPr sz="1725">
                <a:latin typeface="Calibri"/>
                <a:cs typeface="Calibri"/>
              </a:endParaRPr>
            </a:p>
            <a:p>
              <a:pPr>
                <a:spcBef>
                  <a:spcPts val="15"/>
                </a:spcBef>
                <a:buClr>
                  <a:srgbClr val="8B1515"/>
                </a:buClr>
                <a:buFont typeface="Times New Roman"/>
                <a:buChar char="•"/>
              </a:pPr>
              <a:endParaRPr sz="2363">
                <a:latin typeface="Calibri"/>
                <a:cs typeface="Calibri"/>
              </a:endParaRPr>
            </a:p>
            <a:p>
              <a:pPr marL="266700" marR="361950" indent="-257651">
                <a:buClr>
                  <a:srgbClr val="8B1515"/>
                </a:buClr>
                <a:buFont typeface="Times New Roman"/>
                <a:buChar char="•"/>
                <a:tabLst>
                  <a:tab pos="266224" algn="l"/>
                  <a:tab pos="267176" algn="l"/>
                </a:tabLst>
              </a:pPr>
              <a:r>
                <a:rPr sz="1725" dirty="0">
                  <a:latin typeface="Calibri"/>
                  <a:cs typeface="Calibri"/>
                </a:rPr>
                <a:t>Need to ensure we </a:t>
              </a:r>
              <a:r>
                <a:rPr sz="1725" spc="-4" dirty="0">
                  <a:latin typeface="Calibri"/>
                  <a:cs typeface="Calibri"/>
                </a:rPr>
                <a:t>don’t </a:t>
              </a:r>
              <a:r>
                <a:rPr sz="1725" dirty="0">
                  <a:latin typeface="Calibri"/>
                  <a:cs typeface="Calibri"/>
                </a:rPr>
                <a:t> </a:t>
              </a:r>
              <a:r>
                <a:rPr sz="1725" spc="-4" dirty="0">
                  <a:latin typeface="Calibri"/>
                  <a:cs typeface="Calibri"/>
                </a:rPr>
                <a:t>“look</a:t>
              </a:r>
              <a:r>
                <a:rPr sz="1725" spc="-19" dirty="0">
                  <a:latin typeface="Calibri"/>
                  <a:cs typeface="Calibri"/>
                </a:rPr>
                <a:t> </a:t>
              </a:r>
              <a:r>
                <a:rPr sz="1725" dirty="0">
                  <a:latin typeface="Calibri"/>
                  <a:cs typeface="Calibri"/>
                </a:rPr>
                <a:t>at</a:t>
              </a:r>
              <a:r>
                <a:rPr sz="1725" spc="-11"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future”</a:t>
              </a:r>
              <a:r>
                <a:rPr sz="1725" spc="-11" dirty="0">
                  <a:latin typeface="Calibri"/>
                  <a:cs typeface="Calibri"/>
                </a:rPr>
                <a:t> </a:t>
              </a:r>
              <a:r>
                <a:rPr sz="1725" dirty="0">
                  <a:latin typeface="Calibri"/>
                  <a:cs typeface="Calibri"/>
                </a:rPr>
                <a:t>when </a:t>
              </a:r>
              <a:r>
                <a:rPr sz="1725" spc="-379" dirty="0">
                  <a:latin typeface="Calibri"/>
                  <a:cs typeface="Calibri"/>
                </a:rPr>
                <a:t> </a:t>
              </a:r>
              <a:r>
                <a:rPr sz="1725" spc="-4" dirty="0">
                  <a:latin typeface="Calibri"/>
                  <a:cs typeface="Calibri"/>
                </a:rPr>
                <a:t>predicting</a:t>
              </a:r>
              <a:r>
                <a:rPr sz="1725" spc="-11" dirty="0">
                  <a:latin typeface="Calibri"/>
                  <a:cs typeface="Calibri"/>
                </a:rPr>
                <a:t> </a:t>
              </a:r>
              <a:r>
                <a:rPr sz="1725" dirty="0">
                  <a:latin typeface="Calibri"/>
                  <a:cs typeface="Calibri"/>
                </a:rPr>
                <a:t>a sequence</a:t>
              </a:r>
              <a:endParaRPr sz="1725">
                <a:latin typeface="Calibri"/>
                <a:cs typeface="Calibri"/>
              </a:endParaRPr>
            </a:p>
            <a:p>
              <a:pPr marL="523875" lvl="1" indent="-171926">
                <a:spcBef>
                  <a:spcPts val="416"/>
                </a:spcBef>
                <a:buClr>
                  <a:srgbClr val="007B92"/>
                </a:buClr>
                <a:buFont typeface="Times New Roman"/>
                <a:buChar char="•"/>
                <a:tabLst>
                  <a:tab pos="524351" algn="l"/>
                </a:tabLst>
              </a:pPr>
              <a:r>
                <a:rPr sz="1725" spc="-4" dirty="0">
                  <a:latin typeface="Calibri"/>
                  <a:cs typeface="Calibri"/>
                </a:rPr>
                <a:t>Like</a:t>
              </a:r>
              <a:r>
                <a:rPr sz="1725" spc="-11" dirty="0">
                  <a:latin typeface="Calibri"/>
                  <a:cs typeface="Calibri"/>
                </a:rPr>
                <a:t> </a:t>
              </a:r>
              <a:r>
                <a:rPr sz="1725" dirty="0">
                  <a:latin typeface="Calibri"/>
                  <a:cs typeface="Calibri"/>
                </a:rPr>
                <a:t>in</a:t>
              </a:r>
              <a:r>
                <a:rPr sz="1725" spc="-4" dirty="0">
                  <a:latin typeface="Calibri"/>
                  <a:cs typeface="Calibri"/>
                </a:rPr>
                <a:t> </a:t>
              </a:r>
              <a:r>
                <a:rPr sz="1725" dirty="0">
                  <a:latin typeface="Calibri"/>
                  <a:cs typeface="Calibri"/>
                </a:rPr>
                <a:t>machine</a:t>
              </a:r>
              <a:r>
                <a:rPr sz="1725" spc="-4" dirty="0">
                  <a:latin typeface="Calibri"/>
                  <a:cs typeface="Calibri"/>
                </a:rPr>
                <a:t> translation</a:t>
              </a:r>
              <a:endParaRPr sz="1725">
                <a:latin typeface="Calibri"/>
                <a:cs typeface="Calibri"/>
              </a:endParaRPr>
            </a:p>
            <a:p>
              <a:pPr marL="523875" lvl="1" indent="-171926">
                <a:spcBef>
                  <a:spcPts val="413"/>
                </a:spcBef>
                <a:buClr>
                  <a:srgbClr val="007B92"/>
                </a:buClr>
                <a:buFont typeface="Times New Roman"/>
                <a:buChar char="•"/>
                <a:tabLst>
                  <a:tab pos="524351" algn="l"/>
                </a:tabLst>
              </a:pPr>
              <a:r>
                <a:rPr sz="1725" dirty="0">
                  <a:latin typeface="Calibri"/>
                  <a:cs typeface="Calibri"/>
                </a:rPr>
                <a:t>Or</a:t>
              </a:r>
              <a:r>
                <a:rPr sz="1725" spc="-19" dirty="0">
                  <a:latin typeface="Calibri"/>
                  <a:cs typeface="Calibri"/>
                </a:rPr>
                <a:t> </a:t>
              </a:r>
              <a:r>
                <a:rPr sz="1725" spc="-4" dirty="0">
                  <a:latin typeface="Calibri"/>
                  <a:cs typeface="Calibri"/>
                </a:rPr>
                <a:t>language</a:t>
              </a:r>
              <a:r>
                <a:rPr sz="1725" spc="-11" dirty="0">
                  <a:latin typeface="Calibri"/>
                  <a:cs typeface="Calibri"/>
                </a:rPr>
                <a:t> </a:t>
              </a:r>
              <a:r>
                <a:rPr sz="1725" dirty="0">
                  <a:latin typeface="Calibri"/>
                  <a:cs typeface="Calibri"/>
                </a:rPr>
                <a:t>modeling</a:t>
              </a:r>
              <a:endParaRPr sz="1725">
                <a:latin typeface="Calibri"/>
                <a:cs typeface="Calibri"/>
              </a:endParaRPr>
            </a:p>
          </p:txBody>
        </p:sp>
        <p:sp>
          <p:nvSpPr>
            <p:cNvPr id="4" name="object 4"/>
            <p:cNvSpPr txBox="1"/>
            <p:nvPr/>
          </p:nvSpPr>
          <p:spPr>
            <a:xfrm>
              <a:off x="6554439" y="1657285"/>
              <a:ext cx="3330893" cy="2142798"/>
            </a:xfrm>
            <a:prstGeom prst="rect">
              <a:avLst/>
            </a:prstGeom>
          </p:spPr>
          <p:txBody>
            <a:bodyPr vert="horz" wrap="square" lIns="0" tIns="76676" rIns="0" bIns="0" rtlCol="0">
              <a:spAutoFit/>
            </a:bodyPr>
            <a:lstStyle/>
            <a:p>
              <a:pPr marL="1192530">
                <a:spcBef>
                  <a:spcPts val="604"/>
                </a:spcBef>
              </a:pPr>
              <a:r>
                <a:rPr sz="2100" b="1" spc="-4" dirty="0">
                  <a:latin typeface="Calibri"/>
                  <a:cs typeface="Calibri"/>
                </a:rPr>
                <a:t>Solutions</a:t>
              </a:r>
              <a:endParaRPr sz="2100">
                <a:latin typeface="Calibri"/>
                <a:cs typeface="Calibri"/>
              </a:endParaRPr>
            </a:p>
            <a:p>
              <a:pPr marL="266700" marR="220980" indent="-257175">
                <a:spcBef>
                  <a:spcPts val="439"/>
                </a:spcBef>
                <a:buClr>
                  <a:srgbClr val="8B1515"/>
                </a:buClr>
                <a:buFont typeface="Times New Roman"/>
                <a:buChar char="•"/>
                <a:tabLst>
                  <a:tab pos="266224" algn="l"/>
                  <a:tab pos="266700" algn="l"/>
                </a:tabLst>
              </a:pPr>
              <a:r>
                <a:rPr sz="1725" dirty="0">
                  <a:latin typeface="Calibri"/>
                  <a:cs typeface="Calibri"/>
                </a:rPr>
                <a:t>Add </a:t>
              </a:r>
              <a:r>
                <a:rPr sz="1725" spc="-4" dirty="0">
                  <a:latin typeface="Calibri"/>
                  <a:cs typeface="Calibri"/>
                </a:rPr>
                <a:t>position </a:t>
              </a:r>
              <a:r>
                <a:rPr sz="1725" dirty="0">
                  <a:latin typeface="Calibri"/>
                  <a:cs typeface="Calibri"/>
                </a:rPr>
                <a:t>representations to </a:t>
              </a:r>
              <a:r>
                <a:rPr sz="1725" spc="-379"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inputs</a:t>
              </a:r>
              <a:endParaRPr sz="1725">
                <a:latin typeface="Calibri"/>
                <a:cs typeface="Calibri"/>
              </a:endParaRPr>
            </a:p>
            <a:p>
              <a:pPr>
                <a:spcBef>
                  <a:spcPts val="15"/>
                </a:spcBef>
                <a:buClr>
                  <a:srgbClr val="8B1515"/>
                </a:buClr>
                <a:buFont typeface="Times New Roman"/>
                <a:buChar char="•"/>
              </a:pPr>
              <a:endParaRPr sz="2363">
                <a:latin typeface="Calibri"/>
                <a:cs typeface="Calibri"/>
              </a:endParaRPr>
            </a:p>
            <a:p>
              <a:pPr marL="266700" marR="3810" indent="-257175">
                <a:buClr>
                  <a:srgbClr val="8B1515"/>
                </a:buClr>
                <a:buFont typeface="Times New Roman"/>
                <a:buChar char="•"/>
                <a:tabLst>
                  <a:tab pos="266224" algn="l"/>
                  <a:tab pos="266700" algn="l"/>
                </a:tabLst>
              </a:pPr>
              <a:r>
                <a:rPr sz="1725" dirty="0">
                  <a:latin typeface="Calibri"/>
                  <a:cs typeface="Calibri"/>
                </a:rPr>
                <a:t>Easy </a:t>
              </a:r>
              <a:r>
                <a:rPr sz="1725" spc="-4" dirty="0">
                  <a:latin typeface="Calibri"/>
                  <a:cs typeface="Calibri"/>
                </a:rPr>
                <a:t>fix: </a:t>
              </a:r>
              <a:r>
                <a:rPr sz="1725" dirty="0">
                  <a:latin typeface="Calibri"/>
                  <a:cs typeface="Calibri"/>
                </a:rPr>
                <a:t>apply </a:t>
              </a:r>
              <a:r>
                <a:rPr sz="1725" spc="-4" dirty="0">
                  <a:latin typeface="Calibri"/>
                  <a:cs typeface="Calibri"/>
                </a:rPr>
                <a:t>the </a:t>
              </a:r>
              <a:r>
                <a:rPr sz="1725" dirty="0">
                  <a:latin typeface="Calibri"/>
                  <a:cs typeface="Calibri"/>
                </a:rPr>
                <a:t>same </a:t>
              </a:r>
              <a:r>
                <a:rPr sz="1725" spc="4" dirty="0">
                  <a:latin typeface="Calibri"/>
                  <a:cs typeface="Calibri"/>
                </a:rPr>
                <a:t> </a:t>
              </a:r>
              <a:r>
                <a:rPr sz="1725" dirty="0">
                  <a:latin typeface="Calibri"/>
                  <a:cs typeface="Calibri"/>
                </a:rPr>
                <a:t>feedforward network to each </a:t>
              </a:r>
              <a:r>
                <a:rPr sz="1725" spc="-4" dirty="0">
                  <a:latin typeface="Calibri"/>
                  <a:cs typeface="Calibri"/>
                </a:rPr>
                <a:t>self- </a:t>
              </a:r>
              <a:r>
                <a:rPr sz="1725" spc="-379" dirty="0">
                  <a:latin typeface="Calibri"/>
                  <a:cs typeface="Calibri"/>
                </a:rPr>
                <a:t> </a:t>
              </a:r>
              <a:r>
                <a:rPr sz="1725" spc="-4" dirty="0">
                  <a:latin typeface="Calibri"/>
                  <a:cs typeface="Calibri"/>
                </a:rPr>
                <a:t>attention</a:t>
              </a:r>
              <a:r>
                <a:rPr sz="1725" spc="11" dirty="0">
                  <a:latin typeface="Calibri"/>
                  <a:cs typeface="Calibri"/>
                </a:rPr>
                <a:t> </a:t>
              </a:r>
              <a:r>
                <a:rPr sz="1725" spc="-4" dirty="0">
                  <a:latin typeface="Calibri"/>
                  <a:cs typeface="Calibri"/>
                </a:rPr>
                <a:t>output.</a:t>
              </a:r>
              <a:endParaRPr sz="1725">
                <a:latin typeface="Calibri"/>
                <a:cs typeface="Calibri"/>
              </a:endParaRPr>
            </a:p>
          </p:txBody>
        </p:sp>
        <p:grpSp>
          <p:nvGrpSpPr>
            <p:cNvPr id="5" name="object 5"/>
            <p:cNvGrpSpPr/>
            <p:nvPr/>
          </p:nvGrpSpPr>
          <p:grpSpPr>
            <a:xfrm>
              <a:off x="5387296" y="2309490"/>
              <a:ext cx="1008698" cy="101918"/>
              <a:chOff x="5151062" y="1936320"/>
              <a:chExt cx="1344930" cy="135890"/>
            </a:xfrm>
          </p:grpSpPr>
          <p:pic>
            <p:nvPicPr>
              <p:cNvPr id="6" name="object 6"/>
              <p:cNvPicPr/>
              <p:nvPr/>
            </p:nvPicPr>
            <p:blipFill>
              <a:blip r:embed="rId2" cstate="print"/>
              <a:stretch>
                <a:fillRect/>
              </a:stretch>
            </p:blipFill>
            <p:spPr>
              <a:xfrm>
                <a:off x="5151062" y="1936320"/>
                <a:ext cx="1344853" cy="135386"/>
              </a:xfrm>
              <a:prstGeom prst="rect">
                <a:avLst/>
              </a:prstGeom>
            </p:spPr>
          </p:pic>
          <p:sp>
            <p:nvSpPr>
              <p:cNvPr id="7" name="object 7"/>
              <p:cNvSpPr/>
              <p:nvPr/>
            </p:nvSpPr>
            <p:spPr>
              <a:xfrm>
                <a:off x="5185409" y="19438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nvGrpSpPr>
            <p:cNvPr id="8" name="object 8"/>
            <p:cNvGrpSpPr/>
            <p:nvPr/>
          </p:nvGrpSpPr>
          <p:grpSpPr>
            <a:xfrm>
              <a:off x="5326717" y="3395340"/>
              <a:ext cx="1008698" cy="101918"/>
              <a:chOff x="5070290" y="3384120"/>
              <a:chExt cx="1344930" cy="135890"/>
            </a:xfrm>
          </p:grpSpPr>
          <p:pic>
            <p:nvPicPr>
              <p:cNvPr id="9" name="object 9"/>
              <p:cNvPicPr/>
              <p:nvPr/>
            </p:nvPicPr>
            <p:blipFill>
              <a:blip r:embed="rId2" cstate="print"/>
              <a:stretch>
                <a:fillRect/>
              </a:stretch>
            </p:blipFill>
            <p:spPr>
              <a:xfrm>
                <a:off x="5070290" y="3384120"/>
                <a:ext cx="1344853" cy="135386"/>
              </a:xfrm>
              <a:prstGeom prst="rect">
                <a:avLst/>
              </a:prstGeom>
            </p:spPr>
          </p:pic>
          <p:sp>
            <p:nvSpPr>
              <p:cNvPr id="10" name="object 10"/>
              <p:cNvSpPr/>
              <p:nvPr/>
            </p:nvSpPr>
            <p:spPr>
              <a:xfrm>
                <a:off x="5104638" y="33916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nvGrpSpPr>
            <p:cNvPr id="11" name="object 11"/>
            <p:cNvGrpSpPr/>
            <p:nvPr/>
          </p:nvGrpSpPr>
          <p:grpSpPr>
            <a:xfrm>
              <a:off x="5326717" y="4538340"/>
              <a:ext cx="1008698" cy="101918"/>
              <a:chOff x="5070290" y="4908120"/>
              <a:chExt cx="1344930" cy="135890"/>
            </a:xfrm>
          </p:grpSpPr>
          <p:pic>
            <p:nvPicPr>
              <p:cNvPr id="12" name="object 12"/>
              <p:cNvPicPr/>
              <p:nvPr/>
            </p:nvPicPr>
            <p:blipFill>
              <a:blip r:embed="rId2" cstate="print"/>
              <a:stretch>
                <a:fillRect/>
              </a:stretch>
            </p:blipFill>
            <p:spPr>
              <a:xfrm>
                <a:off x="5070290" y="4908120"/>
                <a:ext cx="1344853" cy="135386"/>
              </a:xfrm>
              <a:prstGeom prst="rect">
                <a:avLst/>
              </a:prstGeom>
            </p:spPr>
          </p:pic>
          <p:sp>
            <p:nvSpPr>
              <p:cNvPr id="13" name="object 13"/>
              <p:cNvSpPr/>
              <p:nvPr/>
            </p:nvSpPr>
            <p:spPr>
              <a:xfrm>
                <a:off x="5104638" y="49156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sp>
        <p:nvSpPr>
          <p:cNvPr id="16" name="Title 15">
            <a:extLst>
              <a:ext uri="{FF2B5EF4-FFF2-40B4-BE49-F238E27FC236}">
                <a16:creationId xmlns:a16="http://schemas.microsoft.com/office/drawing/2014/main" id="{8D43D8F8-F9C2-4168-B52E-7ADC4D18B274}"/>
              </a:ext>
            </a:extLst>
          </p:cNvPr>
          <p:cNvSpPr>
            <a:spLocks noGrp="1"/>
          </p:cNvSpPr>
          <p:nvPr>
            <p:ph type="title"/>
          </p:nvPr>
        </p:nvSpPr>
        <p:spPr>
          <a:xfrm>
            <a:off x="698872" y="50427"/>
            <a:ext cx="9605922" cy="1355436"/>
          </a:xfrm>
        </p:spPr>
        <p:txBody>
          <a:bodyPr vert="horz" wrap="square" lIns="0" tIns="9525" rIns="0" bIns="0" rtlCol="0" anchor="ctr">
            <a:spAutoFit/>
          </a:bodyPr>
          <a:lstStyle/>
          <a:p>
            <a:pPr marL="12700" marR="5080">
              <a:lnSpc>
                <a:spcPct val="100699"/>
              </a:lnSpc>
              <a:spcBef>
                <a:spcPts val="75"/>
              </a:spcBef>
            </a:pPr>
            <a:r>
              <a:rPr lang="en-US" spc="-120" dirty="0"/>
              <a:t>Barriers and solutions for Self-Attention as a building block</a:t>
            </a:r>
          </a:p>
        </p:txBody>
      </p:sp>
      <p:sp>
        <p:nvSpPr>
          <p:cNvPr id="15" name="TextBox 14">
            <a:extLst>
              <a:ext uri="{FF2B5EF4-FFF2-40B4-BE49-F238E27FC236}">
                <a16:creationId xmlns:a16="http://schemas.microsoft.com/office/drawing/2014/main" id="{FB104FAE-8D98-4772-A28E-343888DCF1F2}"/>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6642" y="1815096"/>
            <a:ext cx="2880836" cy="806471"/>
          </a:xfrm>
          <a:prstGeom prst="rect">
            <a:avLst/>
          </a:prstGeom>
        </p:spPr>
        <p:txBody>
          <a:bodyPr vert="horz" wrap="square" lIns="0" tIns="10001" rIns="0" bIns="0" rtlCol="0">
            <a:spAutoFit/>
          </a:bodyPr>
          <a:lstStyle/>
          <a:p>
            <a:pPr marL="266700" marR="3810" indent="-257175">
              <a:spcBef>
                <a:spcPts val="79"/>
              </a:spcBef>
              <a:buClr>
                <a:srgbClr val="8B1515"/>
              </a:buClr>
              <a:buFont typeface="Times New Roman"/>
              <a:buChar char="•"/>
              <a:tabLst>
                <a:tab pos="266224" algn="l"/>
                <a:tab pos="266700" algn="l"/>
              </a:tabLst>
            </a:pPr>
            <a:r>
              <a:rPr sz="1725" spc="-4" dirty="0">
                <a:latin typeface="Calibri"/>
                <a:cs typeface="Calibri"/>
              </a:rPr>
              <a:t>To use </a:t>
            </a:r>
            <a:r>
              <a:rPr sz="1725" dirty="0">
                <a:latin typeface="Calibri"/>
                <a:cs typeface="Calibri"/>
              </a:rPr>
              <a:t>self-attention in </a:t>
            </a:r>
            <a:r>
              <a:rPr sz="1725" spc="4" dirty="0">
                <a:latin typeface="Calibri"/>
                <a:cs typeface="Calibri"/>
              </a:rPr>
              <a:t> </a:t>
            </a:r>
            <a:r>
              <a:rPr sz="1725" b="1" dirty="0">
                <a:latin typeface="Calibri"/>
                <a:cs typeface="Calibri"/>
              </a:rPr>
              <a:t>decoders</a:t>
            </a:r>
            <a:r>
              <a:rPr sz="1725" dirty="0">
                <a:latin typeface="Calibri"/>
                <a:cs typeface="Calibri"/>
              </a:rPr>
              <a:t>, </a:t>
            </a:r>
            <a:r>
              <a:rPr sz="1725" spc="-4" dirty="0">
                <a:latin typeface="Calibri"/>
                <a:cs typeface="Calibri"/>
              </a:rPr>
              <a:t>we </a:t>
            </a:r>
            <a:r>
              <a:rPr sz="1725" dirty="0">
                <a:latin typeface="Calibri"/>
                <a:cs typeface="Calibri"/>
              </a:rPr>
              <a:t>need </a:t>
            </a:r>
            <a:r>
              <a:rPr sz="1725" spc="-4" dirty="0">
                <a:latin typeface="Calibri"/>
                <a:cs typeface="Calibri"/>
              </a:rPr>
              <a:t>to </a:t>
            </a:r>
            <a:r>
              <a:rPr sz="1725" dirty="0">
                <a:latin typeface="Calibri"/>
                <a:cs typeface="Calibri"/>
              </a:rPr>
              <a:t>ensure </a:t>
            </a:r>
            <a:r>
              <a:rPr sz="1725" spc="-379" dirty="0">
                <a:latin typeface="Calibri"/>
                <a:cs typeface="Calibri"/>
              </a:rPr>
              <a:t> </a:t>
            </a:r>
            <a:r>
              <a:rPr sz="1725" dirty="0">
                <a:latin typeface="Calibri"/>
                <a:cs typeface="Calibri"/>
              </a:rPr>
              <a:t>we</a:t>
            </a:r>
            <a:r>
              <a:rPr sz="1725" spc="-4" dirty="0">
                <a:latin typeface="Calibri"/>
                <a:cs typeface="Calibri"/>
              </a:rPr>
              <a:t> </a:t>
            </a:r>
            <a:r>
              <a:rPr sz="1725" dirty="0">
                <a:latin typeface="Calibri"/>
                <a:cs typeface="Calibri"/>
              </a:rPr>
              <a:t>can’t</a:t>
            </a:r>
            <a:r>
              <a:rPr sz="1725" spc="-8" dirty="0">
                <a:latin typeface="Calibri"/>
                <a:cs typeface="Calibri"/>
              </a:rPr>
              <a:t> </a:t>
            </a:r>
            <a:r>
              <a:rPr sz="1725" dirty="0">
                <a:latin typeface="Calibri"/>
                <a:cs typeface="Calibri"/>
              </a:rPr>
              <a:t>peek</a:t>
            </a:r>
            <a:r>
              <a:rPr sz="1725" spc="-4" dirty="0">
                <a:latin typeface="Calibri"/>
                <a:cs typeface="Calibri"/>
              </a:rPr>
              <a:t> </a:t>
            </a:r>
            <a:r>
              <a:rPr sz="1725" dirty="0">
                <a:latin typeface="Calibri"/>
                <a:cs typeface="Calibri"/>
              </a:rPr>
              <a:t>at</a:t>
            </a:r>
            <a:r>
              <a:rPr sz="1725" spc="-4" dirty="0">
                <a:latin typeface="Calibri"/>
                <a:cs typeface="Calibri"/>
              </a:rPr>
              <a:t> </a:t>
            </a:r>
            <a:r>
              <a:rPr sz="1725" dirty="0">
                <a:latin typeface="Calibri"/>
                <a:cs typeface="Calibri"/>
              </a:rPr>
              <a:t>the future.</a:t>
            </a:r>
            <a:endParaRPr sz="1725">
              <a:latin typeface="Calibri"/>
              <a:cs typeface="Calibri"/>
            </a:endParaRPr>
          </a:p>
        </p:txBody>
      </p:sp>
      <p:sp>
        <p:nvSpPr>
          <p:cNvPr id="4" name="object 4"/>
          <p:cNvSpPr txBox="1"/>
          <p:nvPr/>
        </p:nvSpPr>
        <p:spPr>
          <a:xfrm>
            <a:off x="868068" y="2972001"/>
            <a:ext cx="3355181" cy="2670442"/>
          </a:xfrm>
          <a:prstGeom prst="rect">
            <a:avLst/>
          </a:prstGeom>
        </p:spPr>
        <p:txBody>
          <a:bodyPr vert="horz" wrap="square" lIns="0" tIns="10001" rIns="0" bIns="0" rtlCol="0">
            <a:spAutoFit/>
          </a:bodyPr>
          <a:lstStyle/>
          <a:p>
            <a:pPr marL="295275" marR="556736" indent="-257175">
              <a:spcBef>
                <a:spcPts val="79"/>
              </a:spcBef>
              <a:buClr>
                <a:srgbClr val="8B1515"/>
              </a:buClr>
              <a:buFont typeface="Times New Roman"/>
              <a:buChar char="•"/>
              <a:tabLst>
                <a:tab pos="294799" algn="l"/>
                <a:tab pos="295275" algn="l"/>
              </a:tabLst>
            </a:pPr>
            <a:r>
              <a:rPr sz="1725" dirty="0">
                <a:latin typeface="Calibri"/>
                <a:cs typeface="Calibri"/>
              </a:rPr>
              <a:t>At</a:t>
            </a:r>
            <a:r>
              <a:rPr sz="1725" spc="-15" dirty="0">
                <a:latin typeface="Calibri"/>
                <a:cs typeface="Calibri"/>
              </a:rPr>
              <a:t> </a:t>
            </a:r>
            <a:r>
              <a:rPr sz="1725" dirty="0">
                <a:latin typeface="Calibri"/>
                <a:cs typeface="Calibri"/>
              </a:rPr>
              <a:t>every</a:t>
            </a:r>
            <a:r>
              <a:rPr sz="1725" spc="-19" dirty="0">
                <a:latin typeface="Calibri"/>
                <a:cs typeface="Calibri"/>
              </a:rPr>
              <a:t> </a:t>
            </a:r>
            <a:r>
              <a:rPr sz="1725" dirty="0">
                <a:latin typeface="Calibri"/>
                <a:cs typeface="Calibri"/>
              </a:rPr>
              <a:t>timestep,</a:t>
            </a:r>
            <a:r>
              <a:rPr sz="1725" spc="-8" dirty="0">
                <a:latin typeface="Calibri"/>
                <a:cs typeface="Calibri"/>
              </a:rPr>
              <a:t> </a:t>
            </a:r>
            <a:r>
              <a:rPr sz="1725" dirty="0">
                <a:latin typeface="Calibri"/>
                <a:cs typeface="Calibri"/>
              </a:rPr>
              <a:t>we</a:t>
            </a:r>
            <a:r>
              <a:rPr sz="1725" spc="-8" dirty="0">
                <a:latin typeface="Calibri"/>
                <a:cs typeface="Calibri"/>
              </a:rPr>
              <a:t> </a:t>
            </a:r>
            <a:r>
              <a:rPr sz="1725" dirty="0">
                <a:latin typeface="Calibri"/>
                <a:cs typeface="Calibri"/>
              </a:rPr>
              <a:t>could </a:t>
            </a:r>
            <a:r>
              <a:rPr sz="1725" spc="-379" dirty="0">
                <a:latin typeface="Calibri"/>
                <a:cs typeface="Calibri"/>
              </a:rPr>
              <a:t> </a:t>
            </a:r>
            <a:r>
              <a:rPr sz="1725" dirty="0">
                <a:latin typeface="Calibri"/>
                <a:cs typeface="Calibri"/>
              </a:rPr>
              <a:t>change the set of </a:t>
            </a:r>
            <a:r>
              <a:rPr sz="1725" b="1" dirty="0">
                <a:latin typeface="Calibri"/>
                <a:cs typeface="Calibri"/>
              </a:rPr>
              <a:t>keys and </a:t>
            </a:r>
            <a:r>
              <a:rPr sz="1725" b="1" spc="4" dirty="0">
                <a:latin typeface="Calibri"/>
                <a:cs typeface="Calibri"/>
              </a:rPr>
              <a:t> </a:t>
            </a:r>
            <a:r>
              <a:rPr sz="1725" b="1" dirty="0">
                <a:latin typeface="Calibri"/>
                <a:cs typeface="Calibri"/>
              </a:rPr>
              <a:t>queries </a:t>
            </a:r>
            <a:r>
              <a:rPr sz="1725" dirty="0">
                <a:latin typeface="Calibri"/>
                <a:cs typeface="Calibri"/>
              </a:rPr>
              <a:t>to include </a:t>
            </a:r>
            <a:r>
              <a:rPr sz="1725" spc="-4" dirty="0">
                <a:latin typeface="Calibri"/>
                <a:cs typeface="Calibri"/>
              </a:rPr>
              <a:t>only past </a:t>
            </a:r>
            <a:r>
              <a:rPr sz="1725" spc="-379" dirty="0">
                <a:latin typeface="Calibri"/>
                <a:cs typeface="Calibri"/>
              </a:rPr>
              <a:t> </a:t>
            </a:r>
            <a:r>
              <a:rPr sz="1725" dirty="0">
                <a:latin typeface="Calibri"/>
                <a:cs typeface="Calibri"/>
              </a:rPr>
              <a:t>words.</a:t>
            </a:r>
            <a:r>
              <a:rPr sz="1725" spc="-11" dirty="0">
                <a:latin typeface="Calibri"/>
                <a:cs typeface="Calibri"/>
              </a:rPr>
              <a:t> </a:t>
            </a:r>
            <a:r>
              <a:rPr sz="1725" dirty="0">
                <a:latin typeface="Calibri"/>
                <a:cs typeface="Calibri"/>
              </a:rPr>
              <a:t>(Inefficient!)</a:t>
            </a:r>
          </a:p>
          <a:p>
            <a:pPr>
              <a:spcBef>
                <a:spcPts val="11"/>
              </a:spcBef>
              <a:buClr>
                <a:srgbClr val="8B1515"/>
              </a:buClr>
              <a:buFont typeface="Times New Roman"/>
              <a:buChar char="•"/>
            </a:pPr>
            <a:endParaRPr sz="2363" dirty="0">
              <a:latin typeface="Calibri"/>
              <a:cs typeface="Calibri"/>
            </a:endParaRPr>
          </a:p>
          <a:p>
            <a:pPr marL="295275" marR="461486" indent="-257175">
              <a:lnSpc>
                <a:spcPct val="100200"/>
              </a:lnSpc>
              <a:buClr>
                <a:srgbClr val="8B1515"/>
              </a:buClr>
              <a:buFont typeface="Times New Roman"/>
              <a:buChar char="•"/>
              <a:tabLst>
                <a:tab pos="294799" algn="l"/>
                <a:tab pos="295275" algn="l"/>
              </a:tabLst>
            </a:pPr>
            <a:r>
              <a:rPr sz="1725" dirty="0">
                <a:latin typeface="Calibri"/>
                <a:cs typeface="Calibri"/>
              </a:rPr>
              <a:t>To enable </a:t>
            </a:r>
            <a:r>
              <a:rPr sz="1725" spc="-4" dirty="0">
                <a:latin typeface="Calibri"/>
                <a:cs typeface="Calibri"/>
              </a:rPr>
              <a:t>parallelization, </a:t>
            </a:r>
            <a:r>
              <a:rPr sz="1725" dirty="0">
                <a:latin typeface="Calibri"/>
                <a:cs typeface="Calibri"/>
              </a:rPr>
              <a:t>we </a:t>
            </a:r>
            <a:r>
              <a:rPr sz="1725" spc="-379" dirty="0">
                <a:latin typeface="Calibri"/>
                <a:cs typeface="Calibri"/>
              </a:rPr>
              <a:t> </a:t>
            </a:r>
            <a:r>
              <a:rPr sz="1725" b="1" spc="-4" dirty="0">
                <a:latin typeface="Calibri"/>
                <a:cs typeface="Calibri"/>
              </a:rPr>
              <a:t>mask</a:t>
            </a:r>
            <a:r>
              <a:rPr sz="1725" b="1" spc="-26" dirty="0">
                <a:latin typeface="Calibri"/>
                <a:cs typeface="Calibri"/>
              </a:rPr>
              <a:t> </a:t>
            </a:r>
            <a:r>
              <a:rPr sz="1725" b="1" dirty="0">
                <a:latin typeface="Calibri"/>
                <a:cs typeface="Calibri"/>
              </a:rPr>
              <a:t>out</a:t>
            </a:r>
            <a:r>
              <a:rPr sz="1725" b="1" spc="-4" dirty="0">
                <a:latin typeface="Calibri"/>
                <a:cs typeface="Calibri"/>
              </a:rPr>
              <a:t> </a:t>
            </a:r>
            <a:r>
              <a:rPr sz="1725" b="1" dirty="0">
                <a:latin typeface="Calibri"/>
                <a:cs typeface="Calibri"/>
              </a:rPr>
              <a:t>attention</a:t>
            </a:r>
            <a:r>
              <a:rPr sz="1725" b="1" spc="-4" dirty="0">
                <a:latin typeface="Calibri"/>
                <a:cs typeface="Calibri"/>
              </a:rPr>
              <a:t> </a:t>
            </a:r>
            <a:r>
              <a:rPr sz="1725" dirty="0">
                <a:latin typeface="Calibri"/>
                <a:cs typeface="Calibri"/>
              </a:rPr>
              <a:t>to</a:t>
            </a:r>
            <a:r>
              <a:rPr sz="1725" spc="-11" dirty="0">
                <a:latin typeface="Calibri"/>
                <a:cs typeface="Calibri"/>
              </a:rPr>
              <a:t> </a:t>
            </a:r>
            <a:r>
              <a:rPr sz="1725" dirty="0">
                <a:latin typeface="Calibri"/>
                <a:cs typeface="Calibri"/>
              </a:rPr>
              <a:t>future </a:t>
            </a:r>
            <a:r>
              <a:rPr sz="1725" spc="-379" dirty="0">
                <a:latin typeface="Calibri"/>
                <a:cs typeface="Calibri"/>
              </a:rPr>
              <a:t> </a:t>
            </a:r>
            <a:r>
              <a:rPr sz="1725" dirty="0">
                <a:latin typeface="Calibri"/>
                <a:cs typeface="Calibri"/>
              </a:rPr>
              <a:t>words </a:t>
            </a:r>
            <a:r>
              <a:rPr sz="1725" spc="-4" dirty="0">
                <a:latin typeface="Calibri"/>
                <a:cs typeface="Calibri"/>
              </a:rPr>
              <a:t>by setting </a:t>
            </a:r>
            <a:r>
              <a:rPr sz="1725" dirty="0">
                <a:latin typeface="Calibri"/>
                <a:cs typeface="Calibri"/>
              </a:rPr>
              <a:t>attention </a:t>
            </a:r>
            <a:r>
              <a:rPr sz="1725" spc="4" dirty="0">
                <a:latin typeface="Calibri"/>
                <a:cs typeface="Calibri"/>
              </a:rPr>
              <a:t> </a:t>
            </a:r>
            <a:r>
              <a:rPr sz="1725" spc="-4" dirty="0">
                <a:latin typeface="Calibri"/>
                <a:cs typeface="Calibri"/>
              </a:rPr>
              <a:t>scores </a:t>
            </a:r>
            <a:r>
              <a:rPr sz="1725" dirty="0">
                <a:latin typeface="Calibri"/>
                <a:cs typeface="Calibri"/>
              </a:rPr>
              <a:t>to</a:t>
            </a:r>
            <a:r>
              <a:rPr sz="1725" spc="4" dirty="0">
                <a:latin typeface="Calibri"/>
                <a:cs typeface="Calibri"/>
              </a:rPr>
              <a:t> </a:t>
            </a:r>
            <a:r>
              <a:rPr sz="1725" spc="-4" dirty="0">
                <a:latin typeface="Cambria Math"/>
                <a:cs typeface="Cambria Math"/>
              </a:rPr>
              <a:t>−∞</a:t>
            </a:r>
            <a:r>
              <a:rPr sz="1725" spc="-4" dirty="0">
                <a:latin typeface="Calibri"/>
                <a:cs typeface="Calibri"/>
              </a:rPr>
              <a:t>.</a:t>
            </a:r>
            <a:endParaRPr sz="1725" dirty="0">
              <a:latin typeface="Calibri"/>
              <a:cs typeface="Calibri"/>
            </a:endParaRPr>
          </a:p>
          <a:p>
            <a:pPr marR="41910" algn="r">
              <a:lnSpc>
                <a:spcPts val="1339"/>
              </a:lnSpc>
              <a:tabLst>
                <a:tab pos="555308" algn="l"/>
              </a:tabLst>
            </a:pPr>
            <a:r>
              <a:rPr sz="1650" spc="41" dirty="0">
                <a:latin typeface="Cambria Math"/>
                <a:cs typeface="Cambria Math"/>
              </a:rPr>
              <a:t>𝑒</a:t>
            </a:r>
            <a:r>
              <a:rPr spc="62" baseline="-15625" dirty="0">
                <a:latin typeface="Cambria Math"/>
                <a:cs typeface="Cambria Math"/>
              </a:rPr>
              <a:t>𝑖𝑗</a:t>
            </a:r>
            <a:r>
              <a:rPr spc="444" baseline="-15625" dirty="0">
                <a:latin typeface="Cambria Math"/>
                <a:cs typeface="Cambria Math"/>
              </a:rPr>
              <a:t> </a:t>
            </a:r>
            <a:r>
              <a:rPr sz="1650" spc="-4" dirty="0">
                <a:latin typeface="Cambria Math"/>
                <a:cs typeface="Cambria Math"/>
              </a:rPr>
              <a:t>=	</a:t>
            </a:r>
            <a:endParaRPr sz="1650" dirty="0">
              <a:latin typeface="Cambria Math"/>
              <a:cs typeface="Cambria Math"/>
            </a:endParaRPr>
          </a:p>
        </p:txBody>
      </p:sp>
      <p:graphicFrame>
        <p:nvGraphicFramePr>
          <p:cNvPr id="5" name="object 5"/>
          <p:cNvGraphicFramePr>
            <a:graphicFrameLocks noGrp="1"/>
          </p:cNvGraphicFramePr>
          <p:nvPr>
            <p:extLst>
              <p:ext uri="{D42A27DB-BD31-4B8C-83A1-F6EECF244321}">
                <p14:modId xmlns:p14="http://schemas.microsoft.com/office/powerpoint/2010/main" val="357572870"/>
              </p:ext>
            </p:extLst>
          </p:nvPr>
        </p:nvGraphicFramePr>
        <p:xfrm>
          <a:off x="6500324" y="2643532"/>
          <a:ext cx="2971799" cy="2744986"/>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1045">
                  <a:extLst>
                    <a:ext uri="{9D8B030D-6E8A-4147-A177-3AD203B41FA5}">
                      <a16:colId xmlns:a16="http://schemas.microsoft.com/office/drawing/2014/main" val="20002"/>
                    </a:ext>
                  </a:extLst>
                </a:gridCol>
                <a:gridCol w="802004">
                  <a:extLst>
                    <a:ext uri="{9D8B030D-6E8A-4147-A177-3AD203B41FA5}">
                      <a16:colId xmlns:a16="http://schemas.microsoft.com/office/drawing/2014/main" val="20003"/>
                    </a:ext>
                  </a:extLst>
                </a:gridCol>
              </a:tblGrid>
              <a:tr h="695587">
                <a:tc>
                  <a:txBody>
                    <a:bodyPr/>
                    <a:lstStyle/>
                    <a:p>
                      <a:pPr marL="262890">
                        <a:lnSpc>
                          <a:spcPct val="100000"/>
                        </a:lnSpc>
                        <a:spcBef>
                          <a:spcPts val="1880"/>
                        </a:spcBef>
                      </a:pPr>
                      <a:r>
                        <a:rPr sz="1700" spc="-5" dirty="0">
                          <a:latin typeface="Cambria Math"/>
                          <a:cs typeface="Cambria Math"/>
                        </a:rPr>
                        <a:t>−∞</a:t>
                      </a:r>
                      <a:endParaRPr sz="1700">
                        <a:latin typeface="Cambria Math"/>
                        <a:cs typeface="Cambria Math"/>
                      </a:endParaRPr>
                    </a:p>
                  </a:txBody>
                  <a:tcPr marL="0" marR="0" marT="179070" marB="0">
                    <a:lnL w="9525">
                      <a:solidFill>
                        <a:srgbClr val="000000"/>
                      </a:solidFill>
                      <a:prstDash val="solid"/>
                    </a:lnL>
                    <a:lnT w="6350">
                      <a:solidFill>
                        <a:srgbClr val="000000"/>
                      </a:solidFill>
                      <a:prstDash val="solid"/>
                    </a:lnT>
                    <a:solidFill>
                      <a:srgbClr val="7E7E7E"/>
                    </a:solidFill>
                  </a:tcPr>
                </a:tc>
                <a:tc>
                  <a:txBody>
                    <a:bodyPr/>
                    <a:lstStyle/>
                    <a:p>
                      <a:pPr>
                        <a:lnSpc>
                          <a:spcPct val="100000"/>
                        </a:lnSpc>
                        <a:spcBef>
                          <a:spcPts val="15"/>
                        </a:spcBef>
                      </a:pPr>
                      <a:endParaRPr sz="1300">
                        <a:latin typeface="Times New Roman"/>
                        <a:cs typeface="Times New Roman"/>
                      </a:endParaRPr>
                    </a:p>
                    <a:p>
                      <a:pPr marR="226695" algn="r">
                        <a:lnSpc>
                          <a:spcPct val="100000"/>
                        </a:lnSpc>
                      </a:pPr>
                      <a:r>
                        <a:rPr sz="1700" spc="-5" dirty="0">
                          <a:latin typeface="Cambria Math"/>
                          <a:cs typeface="Cambria Math"/>
                        </a:rPr>
                        <a:t>−∞</a:t>
                      </a:r>
                      <a:endParaRPr sz="1700">
                        <a:latin typeface="Cambria Math"/>
                        <a:cs typeface="Cambria Math"/>
                      </a:endParaRPr>
                    </a:p>
                  </a:txBody>
                  <a:tcPr marL="0" marR="0" marT="1429" marB="0">
                    <a:lnT w="6350">
                      <a:solidFill>
                        <a:srgbClr val="000000"/>
                      </a:solidFill>
                      <a:prstDash val="solid"/>
                    </a:lnT>
                    <a:solidFill>
                      <a:srgbClr val="7E7E7E"/>
                    </a:solidFill>
                  </a:tcPr>
                </a:tc>
                <a:tc>
                  <a:txBody>
                    <a:bodyPr/>
                    <a:lstStyle/>
                    <a:p>
                      <a:pPr>
                        <a:lnSpc>
                          <a:spcPct val="100000"/>
                        </a:lnSpc>
                        <a:spcBef>
                          <a:spcPts val="50"/>
                        </a:spcBef>
                      </a:pPr>
                      <a:endParaRPr sz="1400">
                        <a:latin typeface="Times New Roman"/>
                        <a:cs typeface="Times New Roman"/>
                      </a:endParaRPr>
                    </a:p>
                    <a:p>
                      <a:pPr marL="271780">
                        <a:lnSpc>
                          <a:spcPct val="100000"/>
                        </a:lnSpc>
                        <a:spcBef>
                          <a:spcPts val="5"/>
                        </a:spcBef>
                      </a:pPr>
                      <a:r>
                        <a:rPr sz="1700" spc="-5" dirty="0">
                          <a:latin typeface="Cambria Math"/>
                          <a:cs typeface="Cambria Math"/>
                        </a:rPr>
                        <a:t>−∞</a:t>
                      </a:r>
                      <a:endParaRPr sz="1700">
                        <a:latin typeface="Cambria Math"/>
                        <a:cs typeface="Cambria Math"/>
                      </a:endParaRPr>
                    </a:p>
                  </a:txBody>
                  <a:tcPr marL="0" marR="0" marT="4763" marB="0">
                    <a:lnT w="6350">
                      <a:solidFill>
                        <a:srgbClr val="000000"/>
                      </a:solidFill>
                      <a:prstDash val="solid"/>
                    </a:lnT>
                    <a:solidFill>
                      <a:srgbClr val="7E7E7E"/>
                    </a:solidFill>
                  </a:tcPr>
                </a:tc>
                <a:tc>
                  <a:txBody>
                    <a:bodyPr/>
                    <a:lstStyle/>
                    <a:p>
                      <a:pPr>
                        <a:lnSpc>
                          <a:spcPct val="100000"/>
                        </a:lnSpc>
                        <a:spcBef>
                          <a:spcPts val="10"/>
                        </a:spcBef>
                      </a:pPr>
                      <a:endParaRPr sz="1500">
                        <a:latin typeface="Times New Roman"/>
                        <a:cs typeface="Times New Roman"/>
                      </a:endParaRPr>
                    </a:p>
                    <a:p>
                      <a:pPr marL="22860" algn="ctr">
                        <a:lnSpc>
                          <a:spcPct val="100000"/>
                        </a:lnSpc>
                        <a:spcBef>
                          <a:spcPts val="5"/>
                        </a:spcBef>
                      </a:pPr>
                      <a:r>
                        <a:rPr sz="1700" spc="-5" dirty="0">
                          <a:latin typeface="Cambria Math"/>
                          <a:cs typeface="Cambria Math"/>
                        </a:rPr>
                        <a:t>−∞</a:t>
                      </a:r>
                      <a:endParaRPr sz="1700">
                        <a:latin typeface="Cambria Math"/>
                        <a:cs typeface="Cambria Math"/>
                      </a:endParaRPr>
                    </a:p>
                  </a:txBody>
                  <a:tcPr marL="0" marR="0" marT="953" marB="0">
                    <a:lnR w="9525">
                      <a:solidFill>
                        <a:srgbClr val="000000"/>
                      </a:solidFill>
                      <a:prstDash val="solid"/>
                    </a:lnR>
                    <a:lnT w="6350">
                      <a:solidFill>
                        <a:srgbClr val="000000"/>
                      </a:solidFill>
                      <a:prstDash val="solid"/>
                    </a:lnT>
                    <a:solidFill>
                      <a:srgbClr val="7E7E7E"/>
                    </a:solidFill>
                  </a:tcPr>
                </a:tc>
                <a:extLst>
                  <a:ext uri="{0D108BD9-81ED-4DB2-BD59-A6C34878D82A}">
                    <a16:rowId xmlns:a16="http://schemas.microsoft.com/office/drawing/2014/main" val="10000"/>
                  </a:ext>
                </a:extLst>
              </a:tr>
              <a:tr h="677799">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marR="226695" algn="r">
                        <a:lnSpc>
                          <a:spcPct val="100000"/>
                        </a:lnSpc>
                        <a:spcBef>
                          <a:spcPts val="1775"/>
                        </a:spcBef>
                      </a:pPr>
                      <a:r>
                        <a:rPr sz="1700" spc="-5" dirty="0">
                          <a:latin typeface="Cambria Math"/>
                          <a:cs typeface="Cambria Math"/>
                        </a:rPr>
                        <a:t>−∞</a:t>
                      </a:r>
                      <a:endParaRPr sz="1700">
                        <a:latin typeface="Cambria Math"/>
                        <a:cs typeface="Cambria Math"/>
                      </a:endParaRPr>
                    </a:p>
                  </a:txBody>
                  <a:tcPr marL="0" marR="0" marT="169069" marB="0">
                    <a:lnL w="9525">
                      <a:solidFill>
                        <a:srgbClr val="000000"/>
                      </a:solidFill>
                      <a:prstDash val="solid"/>
                    </a:lnL>
                    <a:solidFill>
                      <a:srgbClr val="7E7E7E"/>
                    </a:solidFill>
                  </a:tcPr>
                </a:tc>
                <a:tc>
                  <a:txBody>
                    <a:bodyPr/>
                    <a:lstStyle/>
                    <a:p>
                      <a:pPr>
                        <a:lnSpc>
                          <a:spcPct val="100000"/>
                        </a:lnSpc>
                        <a:spcBef>
                          <a:spcPts val="20"/>
                        </a:spcBef>
                      </a:pPr>
                      <a:endParaRPr sz="1400">
                        <a:latin typeface="Times New Roman"/>
                        <a:cs typeface="Times New Roman"/>
                      </a:endParaRPr>
                    </a:p>
                    <a:p>
                      <a:pPr marL="241935">
                        <a:lnSpc>
                          <a:spcPct val="100000"/>
                        </a:lnSpc>
                      </a:pPr>
                      <a:r>
                        <a:rPr sz="1700" spc="-5" dirty="0">
                          <a:latin typeface="Cambria Math"/>
                          <a:cs typeface="Cambria Math"/>
                        </a:rPr>
                        <a:t>−∞</a:t>
                      </a:r>
                      <a:endParaRPr sz="1700">
                        <a:latin typeface="Cambria Math"/>
                        <a:cs typeface="Cambria Math"/>
                      </a:endParaRPr>
                    </a:p>
                  </a:txBody>
                  <a:tcPr marL="0" marR="0" marT="1905" marB="0">
                    <a:solidFill>
                      <a:srgbClr val="7E7E7E"/>
                    </a:solidFill>
                  </a:tcPr>
                </a:tc>
                <a:tc>
                  <a:txBody>
                    <a:bodyPr/>
                    <a:lstStyle/>
                    <a:p>
                      <a:pPr>
                        <a:lnSpc>
                          <a:spcPct val="100000"/>
                        </a:lnSpc>
                        <a:spcBef>
                          <a:spcPts val="40"/>
                        </a:spcBef>
                      </a:pPr>
                      <a:endParaRPr sz="1600">
                        <a:latin typeface="Times New Roman"/>
                        <a:cs typeface="Times New Roman"/>
                      </a:endParaRPr>
                    </a:p>
                    <a:p>
                      <a:pPr marL="71755" algn="ctr">
                        <a:lnSpc>
                          <a:spcPct val="100000"/>
                        </a:lnSpc>
                      </a:pPr>
                      <a:r>
                        <a:rPr sz="1700" spc="-5" dirty="0">
                          <a:latin typeface="Cambria Math"/>
                          <a:cs typeface="Cambria Math"/>
                        </a:rPr>
                        <a:t>−∞</a:t>
                      </a:r>
                      <a:endParaRPr sz="1700">
                        <a:latin typeface="Cambria Math"/>
                        <a:cs typeface="Cambria Math"/>
                      </a:endParaRPr>
                    </a:p>
                  </a:txBody>
                  <a:tcPr marL="0" marR="0" marT="3810" marB="0">
                    <a:lnR w="9525">
                      <a:solidFill>
                        <a:srgbClr val="000000"/>
                      </a:solidFill>
                      <a:prstDash val="solid"/>
                    </a:lnR>
                    <a:solidFill>
                      <a:srgbClr val="7E7E7E"/>
                    </a:solidFill>
                  </a:tcPr>
                </a:tc>
                <a:extLst>
                  <a:ext uri="{0D108BD9-81ED-4DB2-BD59-A6C34878D82A}">
                    <a16:rowId xmlns:a16="http://schemas.microsoft.com/office/drawing/2014/main" val="10001"/>
                  </a:ext>
                </a:extLst>
              </a:tr>
              <a:tr h="685800">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nSpc>
                          <a:spcPct val="100000"/>
                        </a:lnSpc>
                        <a:spcBef>
                          <a:spcPts val="5"/>
                        </a:spcBef>
                      </a:pPr>
                      <a:endParaRPr sz="1300">
                        <a:latin typeface="Times New Roman"/>
                        <a:cs typeface="Times New Roman"/>
                      </a:endParaRPr>
                    </a:p>
                    <a:p>
                      <a:pPr marL="271780">
                        <a:lnSpc>
                          <a:spcPct val="100000"/>
                        </a:lnSpc>
                      </a:pPr>
                      <a:r>
                        <a:rPr sz="1700" spc="-5" dirty="0">
                          <a:latin typeface="Cambria Math"/>
                          <a:cs typeface="Cambria Math"/>
                        </a:rPr>
                        <a:t>−∞</a:t>
                      </a:r>
                      <a:endParaRPr sz="1700">
                        <a:latin typeface="Cambria Math"/>
                        <a:cs typeface="Cambria Math"/>
                      </a:endParaRPr>
                    </a:p>
                  </a:txBody>
                  <a:tcPr marL="0" marR="0" marT="476" marB="0">
                    <a:lnL w="9525">
                      <a:solidFill>
                        <a:srgbClr val="000000"/>
                      </a:solidFill>
                      <a:prstDash val="solid"/>
                    </a:lnL>
                    <a:solidFill>
                      <a:srgbClr val="7E7E7E"/>
                    </a:solidFill>
                  </a:tcPr>
                </a:tc>
                <a:tc>
                  <a:txBody>
                    <a:bodyPr/>
                    <a:lstStyle/>
                    <a:p>
                      <a:pPr marL="93345" algn="ctr">
                        <a:lnSpc>
                          <a:spcPct val="100000"/>
                        </a:lnSpc>
                        <a:spcBef>
                          <a:spcPts val="1950"/>
                        </a:spcBef>
                      </a:pPr>
                      <a:r>
                        <a:rPr sz="1700" spc="-5" dirty="0">
                          <a:latin typeface="Cambria Math"/>
                          <a:cs typeface="Cambria Math"/>
                        </a:rPr>
                        <a:t>−∞</a:t>
                      </a:r>
                      <a:endParaRPr sz="1700">
                        <a:latin typeface="Cambria Math"/>
                        <a:cs typeface="Cambria Math"/>
                      </a:endParaRPr>
                    </a:p>
                  </a:txBody>
                  <a:tcPr marL="0" marR="0" marT="185738" marB="0">
                    <a:lnR w="9525">
                      <a:solidFill>
                        <a:srgbClr val="000000"/>
                      </a:solidFill>
                      <a:prstDash val="solid"/>
                    </a:lnR>
                    <a:solidFill>
                      <a:srgbClr val="7E7E7E"/>
                    </a:solidFill>
                  </a:tcPr>
                </a:tc>
                <a:extLst>
                  <a:ext uri="{0D108BD9-81ED-4DB2-BD59-A6C34878D82A}">
                    <a16:rowId xmlns:a16="http://schemas.microsoft.com/office/drawing/2014/main" val="10002"/>
                  </a:ext>
                </a:extLst>
              </a:tr>
              <a:tr h="685800">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6350">
                      <a:solidFill>
                        <a:srgbClr val="000000"/>
                      </a:solidFill>
                      <a:prstDash val="solid"/>
                    </a:lnR>
                    <a:lnB w="9525">
                      <a:solidFill>
                        <a:srgbClr val="000000"/>
                      </a:solidFill>
                      <a:prstDash val="solid"/>
                    </a:lnB>
                  </a:tcPr>
                </a:tc>
                <a:tc>
                  <a:txBody>
                    <a:bodyPr/>
                    <a:lstStyle/>
                    <a:p>
                      <a:pPr>
                        <a:lnSpc>
                          <a:spcPct val="100000"/>
                        </a:lnSpc>
                        <a:spcBef>
                          <a:spcPts val="50"/>
                        </a:spcBef>
                      </a:pPr>
                      <a:endParaRPr sz="1400">
                        <a:latin typeface="Times New Roman"/>
                        <a:cs typeface="Times New Roman"/>
                      </a:endParaRPr>
                    </a:p>
                    <a:p>
                      <a:pPr marL="21590" algn="ctr">
                        <a:lnSpc>
                          <a:spcPct val="100000"/>
                        </a:lnSpc>
                        <a:spcBef>
                          <a:spcPts val="5"/>
                        </a:spcBef>
                      </a:pPr>
                      <a:r>
                        <a:rPr sz="1700" spc="-5" dirty="0">
                          <a:latin typeface="Cambria Math"/>
                          <a:cs typeface="Cambria Math"/>
                        </a:rPr>
                        <a:t>−∞</a:t>
                      </a:r>
                      <a:endParaRPr sz="1700">
                        <a:latin typeface="Cambria Math"/>
                        <a:cs typeface="Cambria Math"/>
                      </a:endParaRPr>
                    </a:p>
                  </a:txBody>
                  <a:tcPr marL="0" marR="0" marT="4763" marB="0">
                    <a:lnL w="6350">
                      <a:solidFill>
                        <a:srgbClr val="000000"/>
                      </a:solidFill>
                      <a:prstDash val="solid"/>
                    </a:lnL>
                    <a:lnR w="9525">
                      <a:solidFill>
                        <a:srgbClr val="000000"/>
                      </a:solidFill>
                      <a:prstDash val="solid"/>
                    </a:lnR>
                    <a:lnB w="9525">
                      <a:solidFill>
                        <a:srgbClr val="000000"/>
                      </a:solidFill>
                      <a:prstDash val="solid"/>
                    </a:lnB>
                    <a:solidFill>
                      <a:srgbClr val="7E7E7E"/>
                    </a:solidFill>
                  </a:tcPr>
                </a:tc>
                <a:extLst>
                  <a:ext uri="{0D108BD9-81ED-4DB2-BD59-A6C34878D82A}">
                    <a16:rowId xmlns:a16="http://schemas.microsoft.com/office/drawing/2014/main" val="10003"/>
                  </a:ext>
                </a:extLst>
              </a:tr>
            </a:tbl>
          </a:graphicData>
        </a:graphic>
      </p:graphicFrame>
      <p:sp>
        <p:nvSpPr>
          <p:cNvPr id="6" name="object 6"/>
          <p:cNvSpPr txBox="1"/>
          <p:nvPr/>
        </p:nvSpPr>
        <p:spPr>
          <a:xfrm>
            <a:off x="6021359" y="3491400"/>
            <a:ext cx="320993" cy="251992"/>
          </a:xfrm>
          <a:prstGeom prst="rect">
            <a:avLst/>
          </a:prstGeom>
        </p:spPr>
        <p:txBody>
          <a:bodyPr vert="horz" wrap="square" lIns="0" tIns="9525" rIns="0" bIns="0" rtlCol="0">
            <a:spAutoFit/>
          </a:bodyPr>
          <a:lstStyle/>
          <a:p>
            <a:pPr marL="9525">
              <a:spcBef>
                <a:spcPts val="75"/>
              </a:spcBef>
            </a:pPr>
            <a:r>
              <a:rPr sz="1575" spc="-4" dirty="0">
                <a:latin typeface="Calibri"/>
                <a:cs typeface="Calibri"/>
              </a:rPr>
              <a:t>The</a:t>
            </a:r>
            <a:endParaRPr sz="1575">
              <a:latin typeface="Calibri"/>
              <a:cs typeface="Calibri"/>
            </a:endParaRPr>
          </a:p>
        </p:txBody>
      </p:sp>
      <p:sp>
        <p:nvSpPr>
          <p:cNvPr id="7" name="object 7"/>
          <p:cNvSpPr txBox="1"/>
          <p:nvPr/>
        </p:nvSpPr>
        <p:spPr>
          <a:xfrm>
            <a:off x="6013358" y="4237111"/>
            <a:ext cx="367188" cy="251992"/>
          </a:xfrm>
          <a:prstGeom prst="rect">
            <a:avLst/>
          </a:prstGeom>
        </p:spPr>
        <p:txBody>
          <a:bodyPr vert="horz" wrap="square" lIns="0" tIns="9525" rIns="0" bIns="0" rtlCol="0">
            <a:spAutoFit/>
          </a:bodyPr>
          <a:lstStyle/>
          <a:p>
            <a:pPr marL="9525">
              <a:spcBef>
                <a:spcPts val="75"/>
              </a:spcBef>
            </a:pPr>
            <a:r>
              <a:rPr sz="1575" dirty="0">
                <a:latin typeface="Calibri"/>
                <a:cs typeface="Calibri"/>
              </a:rPr>
              <a:t>ch</a:t>
            </a:r>
            <a:r>
              <a:rPr sz="1575" spc="-19" dirty="0">
                <a:latin typeface="Calibri"/>
                <a:cs typeface="Calibri"/>
              </a:rPr>
              <a:t>e</a:t>
            </a:r>
            <a:r>
              <a:rPr sz="1575" dirty="0">
                <a:latin typeface="Calibri"/>
                <a:cs typeface="Calibri"/>
              </a:rPr>
              <a:t>f</a:t>
            </a:r>
            <a:endParaRPr sz="1575">
              <a:latin typeface="Calibri"/>
              <a:cs typeface="Calibri"/>
            </a:endParaRPr>
          </a:p>
        </p:txBody>
      </p:sp>
      <p:sp>
        <p:nvSpPr>
          <p:cNvPr id="8" name="object 8"/>
          <p:cNvSpPr txBox="1"/>
          <p:nvPr/>
        </p:nvSpPr>
        <p:spPr>
          <a:xfrm>
            <a:off x="6021358" y="4925388"/>
            <a:ext cx="372904" cy="251992"/>
          </a:xfrm>
          <a:prstGeom prst="rect">
            <a:avLst/>
          </a:prstGeom>
        </p:spPr>
        <p:txBody>
          <a:bodyPr vert="horz" wrap="square" lIns="0" tIns="9525" rIns="0" bIns="0" rtlCol="0">
            <a:spAutoFit/>
          </a:bodyPr>
          <a:lstStyle/>
          <a:p>
            <a:pPr marL="9525">
              <a:spcBef>
                <a:spcPts val="75"/>
              </a:spcBef>
            </a:pPr>
            <a:r>
              <a:rPr sz="1575" dirty="0">
                <a:latin typeface="Calibri"/>
                <a:cs typeface="Calibri"/>
              </a:rPr>
              <a:t>who</a:t>
            </a:r>
            <a:endParaRPr sz="1575">
              <a:latin typeface="Calibri"/>
              <a:cs typeface="Calibri"/>
            </a:endParaRPr>
          </a:p>
        </p:txBody>
      </p:sp>
      <p:sp>
        <p:nvSpPr>
          <p:cNvPr id="9" name="object 9"/>
          <p:cNvSpPr txBox="1"/>
          <p:nvPr/>
        </p:nvSpPr>
        <p:spPr>
          <a:xfrm>
            <a:off x="5793235" y="2818839"/>
            <a:ext cx="633413" cy="251992"/>
          </a:xfrm>
          <a:prstGeom prst="rect">
            <a:avLst/>
          </a:prstGeom>
        </p:spPr>
        <p:txBody>
          <a:bodyPr vert="horz" wrap="square" lIns="0" tIns="9525" rIns="0" bIns="0" rtlCol="0">
            <a:spAutoFit/>
          </a:bodyPr>
          <a:lstStyle/>
          <a:p>
            <a:pPr marL="9525">
              <a:spcBef>
                <a:spcPts val="75"/>
              </a:spcBef>
            </a:pPr>
            <a:r>
              <a:rPr sz="1575" dirty="0">
                <a:latin typeface="Calibri"/>
                <a:cs typeface="Calibri"/>
              </a:rPr>
              <a:t>[</a:t>
            </a:r>
            <a:r>
              <a:rPr sz="1575" spc="-11" dirty="0">
                <a:latin typeface="Calibri"/>
                <a:cs typeface="Calibri"/>
              </a:rPr>
              <a:t>S</a:t>
            </a:r>
            <a:r>
              <a:rPr sz="1575" spc="-131" dirty="0">
                <a:latin typeface="Calibri"/>
                <a:cs typeface="Calibri"/>
              </a:rPr>
              <a:t>T</a:t>
            </a:r>
            <a:r>
              <a:rPr sz="1575" dirty="0">
                <a:latin typeface="Calibri"/>
                <a:cs typeface="Calibri"/>
              </a:rPr>
              <a:t>A</a:t>
            </a:r>
            <a:r>
              <a:rPr sz="1575" spc="-23" dirty="0">
                <a:latin typeface="Calibri"/>
                <a:cs typeface="Calibri"/>
              </a:rPr>
              <a:t>R</a:t>
            </a:r>
            <a:r>
              <a:rPr sz="1575" spc="-4" dirty="0">
                <a:latin typeface="Calibri"/>
                <a:cs typeface="Calibri"/>
              </a:rPr>
              <a:t>T]</a:t>
            </a:r>
            <a:endParaRPr sz="1575">
              <a:latin typeface="Calibri"/>
              <a:cs typeface="Calibri"/>
            </a:endParaRPr>
          </a:p>
        </p:txBody>
      </p:sp>
      <p:sp>
        <p:nvSpPr>
          <p:cNvPr id="10" name="object 10"/>
          <p:cNvSpPr txBox="1"/>
          <p:nvPr/>
        </p:nvSpPr>
        <p:spPr>
          <a:xfrm>
            <a:off x="4317622" y="3765911"/>
            <a:ext cx="1024414" cy="471283"/>
          </a:xfrm>
          <a:prstGeom prst="rect">
            <a:avLst/>
          </a:prstGeom>
        </p:spPr>
        <p:txBody>
          <a:bodyPr vert="horz" wrap="square" lIns="0" tIns="9525" rIns="0" bIns="0" rtlCol="0">
            <a:spAutoFit/>
          </a:bodyPr>
          <a:lstStyle/>
          <a:p>
            <a:pPr marL="9525" marR="3810">
              <a:spcBef>
                <a:spcPts val="75"/>
              </a:spcBef>
            </a:pPr>
            <a:r>
              <a:rPr sz="1500" spc="-8" dirty="0">
                <a:solidFill>
                  <a:srgbClr val="8B1515"/>
                </a:solidFill>
                <a:latin typeface="Calibri"/>
                <a:cs typeface="Calibri"/>
              </a:rPr>
              <a:t>For</a:t>
            </a:r>
            <a:r>
              <a:rPr sz="1500" spc="-53" dirty="0">
                <a:solidFill>
                  <a:srgbClr val="8B1515"/>
                </a:solidFill>
                <a:latin typeface="Calibri"/>
                <a:cs typeface="Calibri"/>
              </a:rPr>
              <a:t> </a:t>
            </a:r>
            <a:r>
              <a:rPr sz="1500" spc="-4" dirty="0">
                <a:solidFill>
                  <a:srgbClr val="8B1515"/>
                </a:solidFill>
                <a:latin typeface="Calibri"/>
                <a:cs typeface="Calibri"/>
              </a:rPr>
              <a:t>encoding </a:t>
            </a:r>
            <a:r>
              <a:rPr sz="1500" spc="-330" dirty="0">
                <a:solidFill>
                  <a:srgbClr val="8B1515"/>
                </a:solidFill>
                <a:latin typeface="Calibri"/>
                <a:cs typeface="Calibri"/>
              </a:rPr>
              <a:t> </a:t>
            </a:r>
            <a:r>
              <a:rPr sz="1500" dirty="0">
                <a:solidFill>
                  <a:srgbClr val="8B1515"/>
                </a:solidFill>
                <a:latin typeface="Calibri"/>
                <a:cs typeface="Calibri"/>
              </a:rPr>
              <a:t>these</a:t>
            </a:r>
            <a:r>
              <a:rPr sz="1500" spc="-19" dirty="0">
                <a:solidFill>
                  <a:srgbClr val="8B1515"/>
                </a:solidFill>
                <a:latin typeface="Calibri"/>
                <a:cs typeface="Calibri"/>
              </a:rPr>
              <a:t> </a:t>
            </a:r>
            <a:r>
              <a:rPr sz="1500" spc="-11" dirty="0">
                <a:solidFill>
                  <a:srgbClr val="8B1515"/>
                </a:solidFill>
                <a:latin typeface="Calibri"/>
                <a:cs typeface="Calibri"/>
              </a:rPr>
              <a:t>words</a:t>
            </a:r>
            <a:endParaRPr sz="1500">
              <a:latin typeface="Calibri"/>
              <a:cs typeface="Calibri"/>
            </a:endParaRPr>
          </a:p>
        </p:txBody>
      </p:sp>
      <p:sp>
        <p:nvSpPr>
          <p:cNvPr id="11" name="object 11"/>
          <p:cNvSpPr/>
          <p:nvPr/>
        </p:nvSpPr>
        <p:spPr>
          <a:xfrm>
            <a:off x="5506058" y="3340906"/>
            <a:ext cx="345281" cy="2253139"/>
          </a:xfrm>
          <a:custGeom>
            <a:avLst/>
            <a:gdLst/>
            <a:ahLst/>
            <a:cxnLst/>
            <a:rect l="l" t="t" r="r" b="b"/>
            <a:pathLst>
              <a:path w="460375" h="3004185">
                <a:moveTo>
                  <a:pt x="460248" y="3003804"/>
                </a:moveTo>
                <a:lnTo>
                  <a:pt x="387498" y="3001848"/>
                </a:lnTo>
                <a:lnTo>
                  <a:pt x="324325" y="2996404"/>
                </a:lnTo>
                <a:lnTo>
                  <a:pt x="274515" y="2988101"/>
                </a:lnTo>
                <a:lnTo>
                  <a:pt x="230124" y="2965450"/>
                </a:lnTo>
                <a:lnTo>
                  <a:pt x="230124" y="1540256"/>
                </a:lnTo>
                <a:lnTo>
                  <a:pt x="218395" y="1528122"/>
                </a:lnTo>
                <a:lnTo>
                  <a:pt x="185732" y="1517593"/>
                </a:lnTo>
                <a:lnTo>
                  <a:pt x="135922" y="1509294"/>
                </a:lnTo>
                <a:lnTo>
                  <a:pt x="72749" y="1503854"/>
                </a:lnTo>
                <a:lnTo>
                  <a:pt x="0" y="1501902"/>
                </a:lnTo>
                <a:lnTo>
                  <a:pt x="72749" y="1499949"/>
                </a:lnTo>
                <a:lnTo>
                  <a:pt x="135922" y="1494509"/>
                </a:lnTo>
                <a:lnTo>
                  <a:pt x="185732" y="1486210"/>
                </a:lnTo>
                <a:lnTo>
                  <a:pt x="218395" y="1475681"/>
                </a:lnTo>
                <a:lnTo>
                  <a:pt x="230124" y="1463548"/>
                </a:lnTo>
                <a:lnTo>
                  <a:pt x="230124" y="38354"/>
                </a:lnTo>
                <a:lnTo>
                  <a:pt x="241852" y="26220"/>
                </a:lnTo>
                <a:lnTo>
                  <a:pt x="274515" y="15691"/>
                </a:lnTo>
                <a:lnTo>
                  <a:pt x="324325" y="7392"/>
                </a:lnTo>
                <a:lnTo>
                  <a:pt x="387498" y="1952"/>
                </a:lnTo>
                <a:lnTo>
                  <a:pt x="460248" y="0"/>
                </a:lnTo>
              </a:path>
            </a:pathLst>
          </a:custGeom>
          <a:ln w="9525">
            <a:solidFill>
              <a:srgbClr val="8B1111"/>
            </a:solidFill>
          </a:ln>
        </p:spPr>
        <p:txBody>
          <a:bodyPr wrap="square" lIns="0" tIns="0" rIns="0" bIns="0" rtlCol="0"/>
          <a:lstStyle/>
          <a:p>
            <a:endParaRPr sz="1350"/>
          </a:p>
        </p:txBody>
      </p:sp>
      <p:sp>
        <p:nvSpPr>
          <p:cNvPr id="12" name="object 12"/>
          <p:cNvSpPr/>
          <p:nvPr/>
        </p:nvSpPr>
        <p:spPr>
          <a:xfrm>
            <a:off x="7516117" y="2358591"/>
            <a:ext cx="306229" cy="193358"/>
          </a:xfrm>
          <a:custGeom>
            <a:avLst/>
            <a:gdLst/>
            <a:ahLst/>
            <a:cxnLst/>
            <a:rect l="l" t="t" r="r" b="b"/>
            <a:pathLst>
              <a:path w="408304" h="257810">
                <a:moveTo>
                  <a:pt x="78234" y="130810"/>
                </a:moveTo>
                <a:lnTo>
                  <a:pt x="52197" y="130810"/>
                </a:lnTo>
                <a:lnTo>
                  <a:pt x="125603" y="257810"/>
                </a:lnTo>
                <a:lnTo>
                  <a:pt x="130810" y="257810"/>
                </a:lnTo>
                <a:lnTo>
                  <a:pt x="132207" y="256539"/>
                </a:lnTo>
                <a:lnTo>
                  <a:pt x="135255" y="256539"/>
                </a:lnTo>
                <a:lnTo>
                  <a:pt x="137033" y="255270"/>
                </a:lnTo>
                <a:lnTo>
                  <a:pt x="138938" y="254000"/>
                </a:lnTo>
                <a:lnTo>
                  <a:pt x="140462" y="252730"/>
                </a:lnTo>
                <a:lnTo>
                  <a:pt x="141605" y="251460"/>
                </a:lnTo>
                <a:lnTo>
                  <a:pt x="143510" y="250189"/>
                </a:lnTo>
                <a:lnTo>
                  <a:pt x="144145" y="248920"/>
                </a:lnTo>
                <a:lnTo>
                  <a:pt x="144780" y="248920"/>
                </a:lnTo>
                <a:lnTo>
                  <a:pt x="145034" y="247650"/>
                </a:lnTo>
                <a:lnTo>
                  <a:pt x="145034" y="246380"/>
                </a:lnTo>
                <a:lnTo>
                  <a:pt x="78234" y="130810"/>
                </a:lnTo>
                <a:close/>
              </a:path>
              <a:path w="408304" h="257810">
                <a:moveTo>
                  <a:pt x="213487" y="209550"/>
                </a:moveTo>
                <a:lnTo>
                  <a:pt x="208915" y="209550"/>
                </a:lnTo>
                <a:lnTo>
                  <a:pt x="209931" y="210820"/>
                </a:lnTo>
                <a:lnTo>
                  <a:pt x="212471" y="210820"/>
                </a:lnTo>
                <a:lnTo>
                  <a:pt x="213487" y="209550"/>
                </a:lnTo>
                <a:close/>
              </a:path>
              <a:path w="408304" h="257810">
                <a:moveTo>
                  <a:pt x="139826" y="46989"/>
                </a:moveTo>
                <a:lnTo>
                  <a:pt x="131825" y="46989"/>
                </a:lnTo>
                <a:lnTo>
                  <a:pt x="130175" y="48260"/>
                </a:lnTo>
                <a:lnTo>
                  <a:pt x="128397" y="49530"/>
                </a:lnTo>
                <a:lnTo>
                  <a:pt x="126492" y="50800"/>
                </a:lnTo>
                <a:lnTo>
                  <a:pt x="125095" y="50800"/>
                </a:lnTo>
                <a:lnTo>
                  <a:pt x="122809" y="53339"/>
                </a:lnTo>
                <a:lnTo>
                  <a:pt x="122047" y="53339"/>
                </a:lnTo>
                <a:lnTo>
                  <a:pt x="120904" y="55880"/>
                </a:lnTo>
                <a:lnTo>
                  <a:pt x="120650" y="55880"/>
                </a:lnTo>
                <a:lnTo>
                  <a:pt x="120650" y="57150"/>
                </a:lnTo>
                <a:lnTo>
                  <a:pt x="120904" y="57150"/>
                </a:lnTo>
                <a:lnTo>
                  <a:pt x="121158" y="58420"/>
                </a:lnTo>
                <a:lnTo>
                  <a:pt x="208534" y="209550"/>
                </a:lnTo>
                <a:lnTo>
                  <a:pt x="216154" y="209550"/>
                </a:lnTo>
                <a:lnTo>
                  <a:pt x="217678" y="208280"/>
                </a:lnTo>
                <a:lnTo>
                  <a:pt x="219456" y="207010"/>
                </a:lnTo>
                <a:lnTo>
                  <a:pt x="222885" y="205739"/>
                </a:lnTo>
                <a:lnTo>
                  <a:pt x="223900" y="204470"/>
                </a:lnTo>
                <a:lnTo>
                  <a:pt x="225044" y="203200"/>
                </a:lnTo>
                <a:lnTo>
                  <a:pt x="225806" y="203200"/>
                </a:lnTo>
                <a:lnTo>
                  <a:pt x="226822" y="200660"/>
                </a:lnTo>
                <a:lnTo>
                  <a:pt x="227203" y="200660"/>
                </a:lnTo>
                <a:lnTo>
                  <a:pt x="227330" y="199389"/>
                </a:lnTo>
                <a:lnTo>
                  <a:pt x="227075" y="199389"/>
                </a:lnTo>
                <a:lnTo>
                  <a:pt x="226822" y="198120"/>
                </a:lnTo>
                <a:lnTo>
                  <a:pt x="185800" y="127000"/>
                </a:lnTo>
                <a:lnTo>
                  <a:pt x="187198" y="118110"/>
                </a:lnTo>
                <a:lnTo>
                  <a:pt x="189357" y="110489"/>
                </a:lnTo>
                <a:lnTo>
                  <a:pt x="190474" y="107950"/>
                </a:lnTo>
                <a:lnTo>
                  <a:pt x="174879" y="107950"/>
                </a:lnTo>
                <a:lnTo>
                  <a:pt x="139826" y="46989"/>
                </a:lnTo>
                <a:close/>
              </a:path>
              <a:path w="408304" h="257810">
                <a:moveTo>
                  <a:pt x="254603" y="87630"/>
                </a:moveTo>
                <a:lnTo>
                  <a:pt x="217424" y="87630"/>
                </a:lnTo>
                <a:lnTo>
                  <a:pt x="220853" y="88900"/>
                </a:lnTo>
                <a:lnTo>
                  <a:pt x="227203" y="91439"/>
                </a:lnTo>
                <a:lnTo>
                  <a:pt x="230250" y="93980"/>
                </a:lnTo>
                <a:lnTo>
                  <a:pt x="233172" y="96520"/>
                </a:lnTo>
                <a:lnTo>
                  <a:pt x="236220" y="99060"/>
                </a:lnTo>
                <a:lnTo>
                  <a:pt x="239268" y="104139"/>
                </a:lnTo>
                <a:lnTo>
                  <a:pt x="242697" y="110489"/>
                </a:lnTo>
                <a:lnTo>
                  <a:pt x="276987" y="168910"/>
                </a:lnTo>
                <a:lnTo>
                  <a:pt x="277749" y="170180"/>
                </a:lnTo>
                <a:lnTo>
                  <a:pt x="278257" y="170180"/>
                </a:lnTo>
                <a:lnTo>
                  <a:pt x="279526" y="171450"/>
                </a:lnTo>
                <a:lnTo>
                  <a:pt x="281178" y="171450"/>
                </a:lnTo>
                <a:lnTo>
                  <a:pt x="282321" y="170180"/>
                </a:lnTo>
                <a:lnTo>
                  <a:pt x="284861" y="168910"/>
                </a:lnTo>
                <a:lnTo>
                  <a:pt x="286512" y="168910"/>
                </a:lnTo>
                <a:lnTo>
                  <a:pt x="288290" y="167639"/>
                </a:lnTo>
                <a:lnTo>
                  <a:pt x="290195" y="166370"/>
                </a:lnTo>
                <a:lnTo>
                  <a:pt x="291592" y="165100"/>
                </a:lnTo>
                <a:lnTo>
                  <a:pt x="292735" y="165100"/>
                </a:lnTo>
                <a:lnTo>
                  <a:pt x="293878" y="163830"/>
                </a:lnTo>
                <a:lnTo>
                  <a:pt x="294640" y="162560"/>
                </a:lnTo>
                <a:lnTo>
                  <a:pt x="295148" y="162560"/>
                </a:lnTo>
                <a:lnTo>
                  <a:pt x="295656" y="161289"/>
                </a:lnTo>
                <a:lnTo>
                  <a:pt x="295910" y="161289"/>
                </a:lnTo>
                <a:lnTo>
                  <a:pt x="295910" y="158750"/>
                </a:lnTo>
                <a:lnTo>
                  <a:pt x="295529" y="158750"/>
                </a:lnTo>
                <a:lnTo>
                  <a:pt x="255650" y="88900"/>
                </a:lnTo>
                <a:lnTo>
                  <a:pt x="254603" y="87630"/>
                </a:lnTo>
                <a:close/>
              </a:path>
              <a:path w="408304" h="257810">
                <a:moveTo>
                  <a:pt x="107061" y="78739"/>
                </a:moveTo>
                <a:lnTo>
                  <a:pt x="103124" y="78739"/>
                </a:lnTo>
                <a:lnTo>
                  <a:pt x="1016" y="138430"/>
                </a:lnTo>
                <a:lnTo>
                  <a:pt x="254" y="138430"/>
                </a:lnTo>
                <a:lnTo>
                  <a:pt x="0" y="139700"/>
                </a:lnTo>
                <a:lnTo>
                  <a:pt x="0" y="142239"/>
                </a:lnTo>
                <a:lnTo>
                  <a:pt x="254" y="142239"/>
                </a:lnTo>
                <a:lnTo>
                  <a:pt x="762" y="143510"/>
                </a:lnTo>
                <a:lnTo>
                  <a:pt x="1143" y="144780"/>
                </a:lnTo>
                <a:lnTo>
                  <a:pt x="1778" y="146050"/>
                </a:lnTo>
                <a:lnTo>
                  <a:pt x="2667" y="148589"/>
                </a:lnTo>
                <a:lnTo>
                  <a:pt x="3429" y="149860"/>
                </a:lnTo>
                <a:lnTo>
                  <a:pt x="4318" y="151130"/>
                </a:lnTo>
                <a:lnTo>
                  <a:pt x="5842" y="152400"/>
                </a:lnTo>
                <a:lnTo>
                  <a:pt x="6604" y="153670"/>
                </a:lnTo>
                <a:lnTo>
                  <a:pt x="7874" y="153670"/>
                </a:lnTo>
                <a:lnTo>
                  <a:pt x="8636" y="154939"/>
                </a:lnTo>
                <a:lnTo>
                  <a:pt x="10541" y="154939"/>
                </a:lnTo>
                <a:lnTo>
                  <a:pt x="11175" y="153670"/>
                </a:lnTo>
                <a:lnTo>
                  <a:pt x="52197" y="130810"/>
                </a:lnTo>
                <a:lnTo>
                  <a:pt x="78234" y="130810"/>
                </a:lnTo>
                <a:lnTo>
                  <a:pt x="71628" y="119380"/>
                </a:lnTo>
                <a:lnTo>
                  <a:pt x="113284" y="95250"/>
                </a:lnTo>
                <a:lnTo>
                  <a:pt x="113665" y="95250"/>
                </a:lnTo>
                <a:lnTo>
                  <a:pt x="114046" y="93980"/>
                </a:lnTo>
                <a:lnTo>
                  <a:pt x="114300" y="92710"/>
                </a:lnTo>
                <a:lnTo>
                  <a:pt x="114426" y="91439"/>
                </a:lnTo>
                <a:lnTo>
                  <a:pt x="114173" y="90170"/>
                </a:lnTo>
                <a:lnTo>
                  <a:pt x="113665" y="88900"/>
                </a:lnTo>
                <a:lnTo>
                  <a:pt x="113284" y="87630"/>
                </a:lnTo>
                <a:lnTo>
                  <a:pt x="112649" y="86360"/>
                </a:lnTo>
                <a:lnTo>
                  <a:pt x="111760" y="85089"/>
                </a:lnTo>
                <a:lnTo>
                  <a:pt x="110998" y="83820"/>
                </a:lnTo>
                <a:lnTo>
                  <a:pt x="110109" y="82550"/>
                </a:lnTo>
                <a:lnTo>
                  <a:pt x="108585" y="80010"/>
                </a:lnTo>
                <a:lnTo>
                  <a:pt x="107823" y="80010"/>
                </a:lnTo>
                <a:lnTo>
                  <a:pt x="107061" y="78739"/>
                </a:lnTo>
                <a:close/>
              </a:path>
              <a:path w="408304" h="257810">
                <a:moveTo>
                  <a:pt x="346201" y="0"/>
                </a:moveTo>
                <a:lnTo>
                  <a:pt x="339725" y="0"/>
                </a:lnTo>
                <a:lnTo>
                  <a:pt x="325500" y="1270"/>
                </a:lnTo>
                <a:lnTo>
                  <a:pt x="292100" y="24130"/>
                </a:lnTo>
                <a:lnTo>
                  <a:pt x="287528" y="29210"/>
                </a:lnTo>
                <a:lnTo>
                  <a:pt x="284607" y="36830"/>
                </a:lnTo>
                <a:lnTo>
                  <a:pt x="283083" y="44450"/>
                </a:lnTo>
                <a:lnTo>
                  <a:pt x="281686" y="50800"/>
                </a:lnTo>
                <a:lnTo>
                  <a:pt x="293750" y="92710"/>
                </a:lnTo>
                <a:lnTo>
                  <a:pt x="311023" y="114300"/>
                </a:lnTo>
                <a:lnTo>
                  <a:pt x="317119" y="120650"/>
                </a:lnTo>
                <a:lnTo>
                  <a:pt x="323723" y="124460"/>
                </a:lnTo>
                <a:lnTo>
                  <a:pt x="330708" y="127000"/>
                </a:lnTo>
                <a:lnTo>
                  <a:pt x="337566" y="128270"/>
                </a:lnTo>
                <a:lnTo>
                  <a:pt x="344932" y="129539"/>
                </a:lnTo>
                <a:lnTo>
                  <a:pt x="352551" y="128270"/>
                </a:lnTo>
                <a:lnTo>
                  <a:pt x="358318" y="127000"/>
                </a:lnTo>
                <a:lnTo>
                  <a:pt x="364204" y="124460"/>
                </a:lnTo>
                <a:lnTo>
                  <a:pt x="370232" y="121920"/>
                </a:lnTo>
                <a:lnTo>
                  <a:pt x="376428" y="118110"/>
                </a:lnTo>
                <a:lnTo>
                  <a:pt x="381254" y="115570"/>
                </a:lnTo>
                <a:lnTo>
                  <a:pt x="385572" y="113030"/>
                </a:lnTo>
                <a:lnTo>
                  <a:pt x="389382" y="109220"/>
                </a:lnTo>
                <a:lnTo>
                  <a:pt x="342392" y="109220"/>
                </a:lnTo>
                <a:lnTo>
                  <a:pt x="337820" y="107950"/>
                </a:lnTo>
                <a:lnTo>
                  <a:pt x="333375" y="105410"/>
                </a:lnTo>
                <a:lnTo>
                  <a:pt x="329184" y="102870"/>
                </a:lnTo>
                <a:lnTo>
                  <a:pt x="325500" y="99060"/>
                </a:lnTo>
                <a:lnTo>
                  <a:pt x="321691" y="95250"/>
                </a:lnTo>
                <a:lnTo>
                  <a:pt x="318262" y="90170"/>
                </a:lnTo>
                <a:lnTo>
                  <a:pt x="314960" y="85089"/>
                </a:lnTo>
                <a:lnTo>
                  <a:pt x="338663" y="71120"/>
                </a:lnTo>
                <a:lnTo>
                  <a:pt x="307086" y="71120"/>
                </a:lnTo>
                <a:lnTo>
                  <a:pt x="304800" y="67310"/>
                </a:lnTo>
                <a:lnTo>
                  <a:pt x="303275" y="62230"/>
                </a:lnTo>
                <a:lnTo>
                  <a:pt x="301498" y="53339"/>
                </a:lnTo>
                <a:lnTo>
                  <a:pt x="301371" y="49530"/>
                </a:lnTo>
                <a:lnTo>
                  <a:pt x="302006" y="44450"/>
                </a:lnTo>
                <a:lnTo>
                  <a:pt x="302768" y="40639"/>
                </a:lnTo>
                <a:lnTo>
                  <a:pt x="304292" y="36830"/>
                </a:lnTo>
                <a:lnTo>
                  <a:pt x="306832" y="33020"/>
                </a:lnTo>
                <a:lnTo>
                  <a:pt x="309245" y="29210"/>
                </a:lnTo>
                <a:lnTo>
                  <a:pt x="312800" y="25400"/>
                </a:lnTo>
                <a:lnTo>
                  <a:pt x="317500" y="22860"/>
                </a:lnTo>
                <a:lnTo>
                  <a:pt x="324143" y="20320"/>
                </a:lnTo>
                <a:lnTo>
                  <a:pt x="336716" y="17780"/>
                </a:lnTo>
                <a:lnTo>
                  <a:pt x="374142" y="17780"/>
                </a:lnTo>
                <a:lnTo>
                  <a:pt x="364109" y="8889"/>
                </a:lnTo>
                <a:lnTo>
                  <a:pt x="358521" y="5080"/>
                </a:lnTo>
                <a:lnTo>
                  <a:pt x="346201" y="0"/>
                </a:lnTo>
                <a:close/>
              </a:path>
              <a:path w="408304" h="257810">
                <a:moveTo>
                  <a:pt x="401320" y="74930"/>
                </a:moveTo>
                <a:lnTo>
                  <a:pt x="399161" y="74930"/>
                </a:lnTo>
                <a:lnTo>
                  <a:pt x="397637" y="76200"/>
                </a:lnTo>
                <a:lnTo>
                  <a:pt x="396621" y="77470"/>
                </a:lnTo>
                <a:lnTo>
                  <a:pt x="395224" y="78739"/>
                </a:lnTo>
                <a:lnTo>
                  <a:pt x="393954" y="81280"/>
                </a:lnTo>
                <a:lnTo>
                  <a:pt x="392175" y="82550"/>
                </a:lnTo>
                <a:lnTo>
                  <a:pt x="390017" y="85089"/>
                </a:lnTo>
                <a:lnTo>
                  <a:pt x="387731" y="87630"/>
                </a:lnTo>
                <a:lnTo>
                  <a:pt x="385064" y="91439"/>
                </a:lnTo>
                <a:lnTo>
                  <a:pt x="381762" y="93980"/>
                </a:lnTo>
                <a:lnTo>
                  <a:pt x="378333" y="96520"/>
                </a:lnTo>
                <a:lnTo>
                  <a:pt x="374269" y="99060"/>
                </a:lnTo>
                <a:lnTo>
                  <a:pt x="369443" y="102870"/>
                </a:lnTo>
                <a:lnTo>
                  <a:pt x="363347" y="105410"/>
                </a:lnTo>
                <a:lnTo>
                  <a:pt x="357632" y="107950"/>
                </a:lnTo>
                <a:lnTo>
                  <a:pt x="352425" y="109220"/>
                </a:lnTo>
                <a:lnTo>
                  <a:pt x="389382" y="109220"/>
                </a:lnTo>
                <a:lnTo>
                  <a:pt x="393319" y="106680"/>
                </a:lnTo>
                <a:lnTo>
                  <a:pt x="396494" y="104139"/>
                </a:lnTo>
                <a:lnTo>
                  <a:pt x="399288" y="100330"/>
                </a:lnTo>
                <a:lnTo>
                  <a:pt x="401955" y="97789"/>
                </a:lnTo>
                <a:lnTo>
                  <a:pt x="404114" y="95250"/>
                </a:lnTo>
                <a:lnTo>
                  <a:pt x="405511" y="93980"/>
                </a:lnTo>
                <a:lnTo>
                  <a:pt x="407035" y="91439"/>
                </a:lnTo>
                <a:lnTo>
                  <a:pt x="407924" y="90170"/>
                </a:lnTo>
                <a:lnTo>
                  <a:pt x="408305" y="87630"/>
                </a:lnTo>
                <a:lnTo>
                  <a:pt x="408178" y="86360"/>
                </a:lnTo>
                <a:lnTo>
                  <a:pt x="407924" y="85089"/>
                </a:lnTo>
                <a:lnTo>
                  <a:pt x="407543" y="83820"/>
                </a:lnTo>
                <a:lnTo>
                  <a:pt x="406781" y="82550"/>
                </a:lnTo>
                <a:lnTo>
                  <a:pt x="406400" y="81280"/>
                </a:lnTo>
                <a:lnTo>
                  <a:pt x="405765" y="81280"/>
                </a:lnTo>
                <a:lnTo>
                  <a:pt x="404368" y="78739"/>
                </a:lnTo>
                <a:lnTo>
                  <a:pt x="403606" y="77470"/>
                </a:lnTo>
                <a:lnTo>
                  <a:pt x="402971" y="76200"/>
                </a:lnTo>
                <a:lnTo>
                  <a:pt x="401828" y="76200"/>
                </a:lnTo>
                <a:lnTo>
                  <a:pt x="401320" y="74930"/>
                </a:lnTo>
                <a:close/>
              </a:path>
              <a:path w="408304" h="257810">
                <a:moveTo>
                  <a:pt x="222758" y="66039"/>
                </a:moveTo>
                <a:lnTo>
                  <a:pt x="179959" y="92710"/>
                </a:lnTo>
                <a:lnTo>
                  <a:pt x="174879" y="107950"/>
                </a:lnTo>
                <a:lnTo>
                  <a:pt x="190474" y="107950"/>
                </a:lnTo>
                <a:lnTo>
                  <a:pt x="192150" y="104139"/>
                </a:lnTo>
                <a:lnTo>
                  <a:pt x="194818" y="97789"/>
                </a:lnTo>
                <a:lnTo>
                  <a:pt x="198500" y="93980"/>
                </a:lnTo>
                <a:lnTo>
                  <a:pt x="203200" y="91439"/>
                </a:lnTo>
                <a:lnTo>
                  <a:pt x="206883" y="88900"/>
                </a:lnTo>
                <a:lnTo>
                  <a:pt x="210439" y="87630"/>
                </a:lnTo>
                <a:lnTo>
                  <a:pt x="254603" y="87630"/>
                </a:lnTo>
                <a:lnTo>
                  <a:pt x="251460" y="83820"/>
                </a:lnTo>
                <a:lnTo>
                  <a:pt x="243078" y="74930"/>
                </a:lnTo>
                <a:lnTo>
                  <a:pt x="238379" y="71120"/>
                </a:lnTo>
                <a:lnTo>
                  <a:pt x="228219" y="67310"/>
                </a:lnTo>
                <a:lnTo>
                  <a:pt x="222758" y="66039"/>
                </a:lnTo>
                <a:close/>
              </a:path>
              <a:path w="408304" h="257810">
                <a:moveTo>
                  <a:pt x="374142" y="17780"/>
                </a:moveTo>
                <a:lnTo>
                  <a:pt x="336716" y="17780"/>
                </a:lnTo>
                <a:lnTo>
                  <a:pt x="342646" y="20320"/>
                </a:lnTo>
                <a:lnTo>
                  <a:pt x="348241" y="22860"/>
                </a:lnTo>
                <a:lnTo>
                  <a:pt x="353409" y="26670"/>
                </a:lnTo>
                <a:lnTo>
                  <a:pt x="358147" y="31750"/>
                </a:lnTo>
                <a:lnTo>
                  <a:pt x="362458" y="39370"/>
                </a:lnTo>
                <a:lnTo>
                  <a:pt x="307086" y="71120"/>
                </a:lnTo>
                <a:lnTo>
                  <a:pt x="338663" y="71120"/>
                </a:lnTo>
                <a:lnTo>
                  <a:pt x="381762" y="45720"/>
                </a:lnTo>
                <a:lnTo>
                  <a:pt x="386588" y="39370"/>
                </a:lnTo>
                <a:lnTo>
                  <a:pt x="386080" y="36830"/>
                </a:lnTo>
                <a:lnTo>
                  <a:pt x="384429" y="34289"/>
                </a:lnTo>
                <a:lnTo>
                  <a:pt x="382397" y="30480"/>
                </a:lnTo>
                <a:lnTo>
                  <a:pt x="378587" y="24130"/>
                </a:lnTo>
                <a:lnTo>
                  <a:pt x="374142" y="17780"/>
                </a:lnTo>
                <a:close/>
              </a:path>
              <a:path w="408304" h="257810">
                <a:moveTo>
                  <a:pt x="137922" y="45720"/>
                </a:moveTo>
                <a:lnTo>
                  <a:pt x="135509" y="45720"/>
                </a:lnTo>
                <a:lnTo>
                  <a:pt x="134366" y="46989"/>
                </a:lnTo>
                <a:lnTo>
                  <a:pt x="138938" y="46989"/>
                </a:lnTo>
                <a:lnTo>
                  <a:pt x="137922" y="45720"/>
                </a:lnTo>
                <a:close/>
              </a:path>
            </a:pathLst>
          </a:custGeom>
          <a:solidFill>
            <a:srgbClr val="000000"/>
          </a:solidFill>
        </p:spPr>
        <p:txBody>
          <a:bodyPr wrap="square" lIns="0" tIns="0" rIns="0" bIns="0" rtlCol="0"/>
          <a:lstStyle/>
          <a:p>
            <a:endParaRPr sz="1350"/>
          </a:p>
        </p:txBody>
      </p:sp>
      <p:grpSp>
        <p:nvGrpSpPr>
          <p:cNvPr id="13" name="object 13"/>
          <p:cNvGrpSpPr/>
          <p:nvPr/>
        </p:nvGrpSpPr>
        <p:grpSpPr>
          <a:xfrm>
            <a:off x="6591764" y="1901725"/>
            <a:ext cx="2877503" cy="696754"/>
            <a:chOff x="8070913" y="1275397"/>
            <a:chExt cx="3836670" cy="929005"/>
          </a:xfrm>
        </p:grpSpPr>
        <p:sp>
          <p:nvSpPr>
            <p:cNvPr id="14" name="object 14"/>
            <p:cNvSpPr/>
            <p:nvPr/>
          </p:nvSpPr>
          <p:spPr>
            <a:xfrm>
              <a:off x="8156321" y="1631822"/>
              <a:ext cx="2478405" cy="572135"/>
            </a:xfrm>
            <a:custGeom>
              <a:avLst/>
              <a:gdLst/>
              <a:ahLst/>
              <a:cxnLst/>
              <a:rect l="l" t="t" r="r" b="b"/>
              <a:pathLst>
                <a:path w="2478404" h="572135">
                  <a:moveTo>
                    <a:pt x="146431" y="550418"/>
                  </a:moveTo>
                  <a:lnTo>
                    <a:pt x="145669" y="549148"/>
                  </a:lnTo>
                  <a:lnTo>
                    <a:pt x="144272" y="546608"/>
                  </a:lnTo>
                  <a:lnTo>
                    <a:pt x="143510" y="545338"/>
                  </a:lnTo>
                  <a:lnTo>
                    <a:pt x="142240" y="542798"/>
                  </a:lnTo>
                  <a:lnTo>
                    <a:pt x="141478" y="542798"/>
                  </a:lnTo>
                  <a:lnTo>
                    <a:pt x="139700" y="540258"/>
                  </a:lnTo>
                  <a:lnTo>
                    <a:pt x="137414" y="540258"/>
                  </a:lnTo>
                  <a:lnTo>
                    <a:pt x="137033" y="541528"/>
                  </a:lnTo>
                  <a:lnTo>
                    <a:pt x="118618" y="551688"/>
                  </a:lnTo>
                  <a:lnTo>
                    <a:pt x="22479" y="385318"/>
                  </a:lnTo>
                  <a:lnTo>
                    <a:pt x="40894" y="375158"/>
                  </a:lnTo>
                  <a:lnTo>
                    <a:pt x="41910" y="373888"/>
                  </a:lnTo>
                  <a:lnTo>
                    <a:pt x="42418" y="372618"/>
                  </a:lnTo>
                  <a:lnTo>
                    <a:pt x="42418" y="370078"/>
                  </a:lnTo>
                  <a:lnTo>
                    <a:pt x="41656" y="368808"/>
                  </a:lnTo>
                  <a:lnTo>
                    <a:pt x="38862" y="363728"/>
                  </a:lnTo>
                  <a:lnTo>
                    <a:pt x="37592" y="362458"/>
                  </a:lnTo>
                  <a:lnTo>
                    <a:pt x="36957" y="361188"/>
                  </a:lnTo>
                  <a:lnTo>
                    <a:pt x="35560" y="361188"/>
                  </a:lnTo>
                  <a:lnTo>
                    <a:pt x="35052" y="359918"/>
                  </a:lnTo>
                  <a:lnTo>
                    <a:pt x="33909" y="359918"/>
                  </a:lnTo>
                  <a:lnTo>
                    <a:pt x="33401" y="361188"/>
                  </a:lnTo>
                  <a:lnTo>
                    <a:pt x="33020" y="361188"/>
                  </a:lnTo>
                  <a:lnTo>
                    <a:pt x="4064" y="377698"/>
                  </a:lnTo>
                  <a:lnTo>
                    <a:pt x="3175" y="377698"/>
                  </a:lnTo>
                  <a:lnTo>
                    <a:pt x="2413" y="378968"/>
                  </a:lnTo>
                  <a:lnTo>
                    <a:pt x="1016" y="380238"/>
                  </a:lnTo>
                  <a:lnTo>
                    <a:pt x="0" y="382778"/>
                  </a:lnTo>
                  <a:lnTo>
                    <a:pt x="0" y="385318"/>
                  </a:lnTo>
                  <a:lnTo>
                    <a:pt x="254" y="386588"/>
                  </a:lnTo>
                  <a:lnTo>
                    <a:pt x="762" y="387858"/>
                  </a:lnTo>
                  <a:lnTo>
                    <a:pt x="1524" y="389128"/>
                  </a:lnTo>
                  <a:lnTo>
                    <a:pt x="105283" y="569468"/>
                  </a:lnTo>
                  <a:lnTo>
                    <a:pt x="106172" y="570738"/>
                  </a:lnTo>
                  <a:lnTo>
                    <a:pt x="108204" y="572008"/>
                  </a:lnTo>
                  <a:lnTo>
                    <a:pt x="116078" y="572008"/>
                  </a:lnTo>
                  <a:lnTo>
                    <a:pt x="144907" y="554228"/>
                  </a:lnTo>
                  <a:lnTo>
                    <a:pt x="145923" y="554228"/>
                  </a:lnTo>
                  <a:lnTo>
                    <a:pt x="146431" y="552958"/>
                  </a:lnTo>
                  <a:lnTo>
                    <a:pt x="146431" y="551688"/>
                  </a:lnTo>
                  <a:lnTo>
                    <a:pt x="146431" y="550418"/>
                  </a:lnTo>
                  <a:close/>
                </a:path>
                <a:path w="2478404" h="572135">
                  <a:moveTo>
                    <a:pt x="219329" y="441198"/>
                  </a:moveTo>
                  <a:lnTo>
                    <a:pt x="218186" y="427228"/>
                  </a:lnTo>
                  <a:lnTo>
                    <a:pt x="215900" y="419608"/>
                  </a:lnTo>
                  <a:lnTo>
                    <a:pt x="212750" y="414528"/>
                  </a:lnTo>
                  <a:lnTo>
                    <a:pt x="211963" y="413258"/>
                  </a:lnTo>
                  <a:lnTo>
                    <a:pt x="208661" y="406908"/>
                  </a:lnTo>
                  <a:lnTo>
                    <a:pt x="204724" y="403098"/>
                  </a:lnTo>
                  <a:lnTo>
                    <a:pt x="200406" y="400558"/>
                  </a:lnTo>
                  <a:lnTo>
                    <a:pt x="195961" y="396748"/>
                  </a:lnTo>
                  <a:lnTo>
                    <a:pt x="191389" y="394208"/>
                  </a:lnTo>
                  <a:lnTo>
                    <a:pt x="181483" y="391668"/>
                  </a:lnTo>
                  <a:lnTo>
                    <a:pt x="160528" y="391668"/>
                  </a:lnTo>
                  <a:lnTo>
                    <a:pt x="149987" y="392938"/>
                  </a:lnTo>
                  <a:lnTo>
                    <a:pt x="139827" y="392938"/>
                  </a:lnTo>
                  <a:lnTo>
                    <a:pt x="134747" y="394208"/>
                  </a:lnTo>
                  <a:lnTo>
                    <a:pt x="130048" y="394208"/>
                  </a:lnTo>
                  <a:lnTo>
                    <a:pt x="125603" y="392938"/>
                  </a:lnTo>
                  <a:lnTo>
                    <a:pt x="121158" y="392938"/>
                  </a:lnTo>
                  <a:lnTo>
                    <a:pt x="101346" y="370078"/>
                  </a:lnTo>
                  <a:lnTo>
                    <a:pt x="101346" y="366268"/>
                  </a:lnTo>
                  <a:lnTo>
                    <a:pt x="102362" y="363728"/>
                  </a:lnTo>
                  <a:lnTo>
                    <a:pt x="103251" y="359918"/>
                  </a:lnTo>
                  <a:lnTo>
                    <a:pt x="121285" y="344678"/>
                  </a:lnTo>
                  <a:lnTo>
                    <a:pt x="125476" y="342138"/>
                  </a:lnTo>
                  <a:lnTo>
                    <a:pt x="129667" y="342138"/>
                  </a:lnTo>
                  <a:lnTo>
                    <a:pt x="133731" y="340868"/>
                  </a:lnTo>
                  <a:lnTo>
                    <a:pt x="137414" y="340868"/>
                  </a:lnTo>
                  <a:lnTo>
                    <a:pt x="140843" y="339598"/>
                  </a:lnTo>
                  <a:lnTo>
                    <a:pt x="154178" y="339598"/>
                  </a:lnTo>
                  <a:lnTo>
                    <a:pt x="154686" y="338328"/>
                  </a:lnTo>
                  <a:lnTo>
                    <a:pt x="155194" y="338328"/>
                  </a:lnTo>
                  <a:lnTo>
                    <a:pt x="155321" y="335788"/>
                  </a:lnTo>
                  <a:lnTo>
                    <a:pt x="155067" y="334518"/>
                  </a:lnTo>
                  <a:lnTo>
                    <a:pt x="154813" y="334518"/>
                  </a:lnTo>
                  <a:lnTo>
                    <a:pt x="153797" y="331978"/>
                  </a:lnTo>
                  <a:lnTo>
                    <a:pt x="152400" y="329438"/>
                  </a:lnTo>
                  <a:lnTo>
                    <a:pt x="151511" y="328168"/>
                  </a:lnTo>
                  <a:lnTo>
                    <a:pt x="149606" y="324358"/>
                  </a:lnTo>
                  <a:lnTo>
                    <a:pt x="148590" y="323088"/>
                  </a:lnTo>
                  <a:lnTo>
                    <a:pt x="148082" y="323088"/>
                  </a:lnTo>
                  <a:lnTo>
                    <a:pt x="147066" y="321818"/>
                  </a:lnTo>
                  <a:lnTo>
                    <a:pt x="144653" y="321818"/>
                  </a:lnTo>
                  <a:lnTo>
                    <a:pt x="143510" y="320548"/>
                  </a:lnTo>
                  <a:lnTo>
                    <a:pt x="141478" y="320548"/>
                  </a:lnTo>
                  <a:lnTo>
                    <a:pt x="138557" y="321818"/>
                  </a:lnTo>
                  <a:lnTo>
                    <a:pt x="132461" y="321818"/>
                  </a:lnTo>
                  <a:lnTo>
                    <a:pt x="125603" y="323088"/>
                  </a:lnTo>
                  <a:lnTo>
                    <a:pt x="87630" y="348488"/>
                  </a:lnTo>
                  <a:lnTo>
                    <a:pt x="82296" y="358648"/>
                  </a:lnTo>
                  <a:lnTo>
                    <a:pt x="80137" y="363728"/>
                  </a:lnTo>
                  <a:lnTo>
                    <a:pt x="79375" y="370078"/>
                  </a:lnTo>
                  <a:lnTo>
                    <a:pt x="79883" y="376428"/>
                  </a:lnTo>
                  <a:lnTo>
                    <a:pt x="80518" y="381508"/>
                  </a:lnTo>
                  <a:lnTo>
                    <a:pt x="106680" y="413258"/>
                  </a:lnTo>
                  <a:lnTo>
                    <a:pt x="121666" y="417068"/>
                  </a:lnTo>
                  <a:lnTo>
                    <a:pt x="137414" y="417068"/>
                  </a:lnTo>
                  <a:lnTo>
                    <a:pt x="142621" y="415798"/>
                  </a:lnTo>
                  <a:lnTo>
                    <a:pt x="153035" y="415798"/>
                  </a:lnTo>
                  <a:lnTo>
                    <a:pt x="157988" y="414528"/>
                  </a:lnTo>
                  <a:lnTo>
                    <a:pt x="172085" y="414528"/>
                  </a:lnTo>
                  <a:lnTo>
                    <a:pt x="176403" y="415798"/>
                  </a:lnTo>
                  <a:lnTo>
                    <a:pt x="180340" y="415798"/>
                  </a:lnTo>
                  <a:lnTo>
                    <a:pt x="183896" y="418338"/>
                  </a:lnTo>
                  <a:lnTo>
                    <a:pt x="187579" y="419608"/>
                  </a:lnTo>
                  <a:lnTo>
                    <a:pt x="190500" y="423418"/>
                  </a:lnTo>
                  <a:lnTo>
                    <a:pt x="192913" y="427228"/>
                  </a:lnTo>
                  <a:lnTo>
                    <a:pt x="195072" y="431038"/>
                  </a:lnTo>
                  <a:lnTo>
                    <a:pt x="196469" y="434848"/>
                  </a:lnTo>
                  <a:lnTo>
                    <a:pt x="197231" y="442468"/>
                  </a:lnTo>
                  <a:lnTo>
                    <a:pt x="196723" y="446278"/>
                  </a:lnTo>
                  <a:lnTo>
                    <a:pt x="195326" y="450088"/>
                  </a:lnTo>
                  <a:lnTo>
                    <a:pt x="194056" y="452628"/>
                  </a:lnTo>
                  <a:lnTo>
                    <a:pt x="192024" y="456438"/>
                  </a:lnTo>
                  <a:lnTo>
                    <a:pt x="189103" y="458978"/>
                  </a:lnTo>
                  <a:lnTo>
                    <a:pt x="186309" y="462788"/>
                  </a:lnTo>
                  <a:lnTo>
                    <a:pt x="182753" y="465328"/>
                  </a:lnTo>
                  <a:lnTo>
                    <a:pt x="178562" y="467868"/>
                  </a:lnTo>
                  <a:lnTo>
                    <a:pt x="172974" y="471678"/>
                  </a:lnTo>
                  <a:lnTo>
                    <a:pt x="167640" y="472948"/>
                  </a:lnTo>
                  <a:lnTo>
                    <a:pt x="157734" y="475488"/>
                  </a:lnTo>
                  <a:lnTo>
                    <a:pt x="153289" y="476758"/>
                  </a:lnTo>
                  <a:lnTo>
                    <a:pt x="133985" y="476758"/>
                  </a:lnTo>
                  <a:lnTo>
                    <a:pt x="133350" y="478028"/>
                  </a:lnTo>
                  <a:lnTo>
                    <a:pt x="132588" y="478028"/>
                  </a:lnTo>
                  <a:lnTo>
                    <a:pt x="132334" y="479298"/>
                  </a:lnTo>
                  <a:lnTo>
                    <a:pt x="132334" y="480568"/>
                  </a:lnTo>
                  <a:lnTo>
                    <a:pt x="132461" y="481838"/>
                  </a:lnTo>
                  <a:lnTo>
                    <a:pt x="132715" y="483108"/>
                  </a:lnTo>
                  <a:lnTo>
                    <a:pt x="133223" y="483108"/>
                  </a:lnTo>
                  <a:lnTo>
                    <a:pt x="134366" y="486918"/>
                  </a:lnTo>
                  <a:lnTo>
                    <a:pt x="135382" y="488188"/>
                  </a:lnTo>
                  <a:lnTo>
                    <a:pt x="136652" y="490728"/>
                  </a:lnTo>
                  <a:lnTo>
                    <a:pt x="139192" y="493268"/>
                  </a:lnTo>
                  <a:lnTo>
                    <a:pt x="140335" y="494538"/>
                  </a:lnTo>
                  <a:lnTo>
                    <a:pt x="141732" y="494538"/>
                  </a:lnTo>
                  <a:lnTo>
                    <a:pt x="144526" y="495808"/>
                  </a:lnTo>
                  <a:lnTo>
                    <a:pt x="155956" y="495808"/>
                  </a:lnTo>
                  <a:lnTo>
                    <a:pt x="160020" y="494538"/>
                  </a:lnTo>
                  <a:lnTo>
                    <a:pt x="163957" y="494538"/>
                  </a:lnTo>
                  <a:lnTo>
                    <a:pt x="168275" y="493268"/>
                  </a:lnTo>
                  <a:lnTo>
                    <a:pt x="172847" y="491998"/>
                  </a:lnTo>
                  <a:lnTo>
                    <a:pt x="177546" y="489458"/>
                  </a:lnTo>
                  <a:lnTo>
                    <a:pt x="182372" y="488188"/>
                  </a:lnTo>
                  <a:lnTo>
                    <a:pt x="200152" y="476758"/>
                  </a:lnTo>
                  <a:lnTo>
                    <a:pt x="205105" y="470408"/>
                  </a:lnTo>
                  <a:lnTo>
                    <a:pt x="210058" y="465328"/>
                  </a:lnTo>
                  <a:lnTo>
                    <a:pt x="213741" y="460248"/>
                  </a:lnTo>
                  <a:lnTo>
                    <a:pt x="216027" y="453898"/>
                  </a:lnTo>
                  <a:lnTo>
                    <a:pt x="218440" y="447548"/>
                  </a:lnTo>
                  <a:lnTo>
                    <a:pt x="219329" y="441198"/>
                  </a:lnTo>
                  <a:close/>
                </a:path>
                <a:path w="2478404" h="572135">
                  <a:moveTo>
                    <a:pt x="306832" y="411988"/>
                  </a:moveTo>
                  <a:lnTo>
                    <a:pt x="306705" y="410718"/>
                  </a:lnTo>
                  <a:lnTo>
                    <a:pt x="239839" y="293878"/>
                  </a:lnTo>
                  <a:lnTo>
                    <a:pt x="233299" y="282448"/>
                  </a:lnTo>
                  <a:lnTo>
                    <a:pt x="274955" y="258318"/>
                  </a:lnTo>
                  <a:lnTo>
                    <a:pt x="275717" y="258318"/>
                  </a:lnTo>
                  <a:lnTo>
                    <a:pt x="276098" y="257048"/>
                  </a:lnTo>
                  <a:lnTo>
                    <a:pt x="276225" y="257048"/>
                  </a:lnTo>
                  <a:lnTo>
                    <a:pt x="276098" y="254508"/>
                  </a:lnTo>
                  <a:lnTo>
                    <a:pt x="275844" y="254508"/>
                  </a:lnTo>
                  <a:lnTo>
                    <a:pt x="275463" y="253238"/>
                  </a:lnTo>
                  <a:lnTo>
                    <a:pt x="274955" y="251968"/>
                  </a:lnTo>
                  <a:lnTo>
                    <a:pt x="274320" y="250698"/>
                  </a:lnTo>
                  <a:lnTo>
                    <a:pt x="273558" y="249428"/>
                  </a:lnTo>
                  <a:lnTo>
                    <a:pt x="272669" y="246888"/>
                  </a:lnTo>
                  <a:lnTo>
                    <a:pt x="271907" y="246888"/>
                  </a:lnTo>
                  <a:lnTo>
                    <a:pt x="271145" y="245618"/>
                  </a:lnTo>
                  <a:lnTo>
                    <a:pt x="270256" y="244348"/>
                  </a:lnTo>
                  <a:lnTo>
                    <a:pt x="269621" y="243078"/>
                  </a:lnTo>
                  <a:lnTo>
                    <a:pt x="268097" y="243078"/>
                  </a:lnTo>
                  <a:lnTo>
                    <a:pt x="267462" y="241808"/>
                  </a:lnTo>
                  <a:lnTo>
                    <a:pt x="266065" y="241808"/>
                  </a:lnTo>
                  <a:lnTo>
                    <a:pt x="264795" y="243078"/>
                  </a:lnTo>
                  <a:lnTo>
                    <a:pt x="162687" y="301498"/>
                  </a:lnTo>
                  <a:lnTo>
                    <a:pt x="162306" y="302768"/>
                  </a:lnTo>
                  <a:lnTo>
                    <a:pt x="161671" y="302768"/>
                  </a:lnTo>
                  <a:lnTo>
                    <a:pt x="161671" y="305308"/>
                  </a:lnTo>
                  <a:lnTo>
                    <a:pt x="162814" y="309118"/>
                  </a:lnTo>
                  <a:lnTo>
                    <a:pt x="163449" y="310388"/>
                  </a:lnTo>
                  <a:lnTo>
                    <a:pt x="164338" y="311658"/>
                  </a:lnTo>
                  <a:lnTo>
                    <a:pt x="165100" y="312928"/>
                  </a:lnTo>
                  <a:lnTo>
                    <a:pt x="165989" y="314198"/>
                  </a:lnTo>
                  <a:lnTo>
                    <a:pt x="167513" y="316738"/>
                  </a:lnTo>
                  <a:lnTo>
                    <a:pt x="168275" y="316738"/>
                  </a:lnTo>
                  <a:lnTo>
                    <a:pt x="168910" y="318008"/>
                  </a:lnTo>
                  <a:lnTo>
                    <a:pt x="172847" y="318008"/>
                  </a:lnTo>
                  <a:lnTo>
                    <a:pt x="213868" y="293878"/>
                  </a:lnTo>
                  <a:lnTo>
                    <a:pt x="287020" y="420878"/>
                  </a:lnTo>
                  <a:lnTo>
                    <a:pt x="287274" y="420878"/>
                  </a:lnTo>
                  <a:lnTo>
                    <a:pt x="288290" y="422148"/>
                  </a:lnTo>
                  <a:lnTo>
                    <a:pt x="292608" y="422148"/>
                  </a:lnTo>
                  <a:lnTo>
                    <a:pt x="294005" y="420878"/>
                  </a:lnTo>
                  <a:lnTo>
                    <a:pt x="295402" y="420878"/>
                  </a:lnTo>
                  <a:lnTo>
                    <a:pt x="296926" y="419608"/>
                  </a:lnTo>
                  <a:lnTo>
                    <a:pt x="298704" y="418338"/>
                  </a:lnTo>
                  <a:lnTo>
                    <a:pt x="300609" y="417068"/>
                  </a:lnTo>
                  <a:lnTo>
                    <a:pt x="302133" y="417068"/>
                  </a:lnTo>
                  <a:lnTo>
                    <a:pt x="304419" y="414528"/>
                  </a:lnTo>
                  <a:lnTo>
                    <a:pt x="305308" y="414528"/>
                  </a:lnTo>
                  <a:lnTo>
                    <a:pt x="305816" y="413258"/>
                  </a:lnTo>
                  <a:lnTo>
                    <a:pt x="306451" y="413258"/>
                  </a:lnTo>
                  <a:lnTo>
                    <a:pt x="306832" y="411988"/>
                  </a:lnTo>
                  <a:close/>
                </a:path>
                <a:path w="2478404" h="572135">
                  <a:moveTo>
                    <a:pt x="464439" y="320040"/>
                  </a:moveTo>
                  <a:lnTo>
                    <a:pt x="463169" y="317500"/>
                  </a:lnTo>
                  <a:lnTo>
                    <a:pt x="462026" y="316230"/>
                  </a:lnTo>
                  <a:lnTo>
                    <a:pt x="445439" y="302260"/>
                  </a:lnTo>
                  <a:lnTo>
                    <a:pt x="396113" y="260680"/>
                  </a:lnTo>
                  <a:lnTo>
                    <a:pt x="396113" y="289560"/>
                  </a:lnTo>
                  <a:lnTo>
                    <a:pt x="345313" y="318770"/>
                  </a:lnTo>
                  <a:lnTo>
                    <a:pt x="328422" y="232410"/>
                  </a:lnTo>
                  <a:lnTo>
                    <a:pt x="328549" y="232410"/>
                  </a:lnTo>
                  <a:lnTo>
                    <a:pt x="396113" y="289560"/>
                  </a:lnTo>
                  <a:lnTo>
                    <a:pt x="396113" y="260680"/>
                  </a:lnTo>
                  <a:lnTo>
                    <a:pt x="362597" y="232410"/>
                  </a:lnTo>
                  <a:lnTo>
                    <a:pt x="332486" y="207010"/>
                  </a:lnTo>
                  <a:lnTo>
                    <a:pt x="331724" y="207010"/>
                  </a:lnTo>
                  <a:lnTo>
                    <a:pt x="329946" y="205740"/>
                  </a:lnTo>
                  <a:lnTo>
                    <a:pt x="328930" y="205740"/>
                  </a:lnTo>
                  <a:lnTo>
                    <a:pt x="326644" y="207010"/>
                  </a:lnTo>
                  <a:lnTo>
                    <a:pt x="325247" y="207010"/>
                  </a:lnTo>
                  <a:lnTo>
                    <a:pt x="323596" y="208280"/>
                  </a:lnTo>
                  <a:lnTo>
                    <a:pt x="321945" y="208280"/>
                  </a:lnTo>
                  <a:lnTo>
                    <a:pt x="319913" y="209550"/>
                  </a:lnTo>
                  <a:lnTo>
                    <a:pt x="317627" y="210820"/>
                  </a:lnTo>
                  <a:lnTo>
                    <a:pt x="315341" y="213360"/>
                  </a:lnTo>
                  <a:lnTo>
                    <a:pt x="313436" y="213360"/>
                  </a:lnTo>
                  <a:lnTo>
                    <a:pt x="310642" y="215900"/>
                  </a:lnTo>
                  <a:lnTo>
                    <a:pt x="309626" y="217170"/>
                  </a:lnTo>
                  <a:lnTo>
                    <a:pt x="308864" y="217170"/>
                  </a:lnTo>
                  <a:lnTo>
                    <a:pt x="308102" y="218440"/>
                  </a:lnTo>
                  <a:lnTo>
                    <a:pt x="307594" y="219710"/>
                  </a:lnTo>
                  <a:lnTo>
                    <a:pt x="307467" y="219710"/>
                  </a:lnTo>
                  <a:lnTo>
                    <a:pt x="307213" y="220980"/>
                  </a:lnTo>
                  <a:lnTo>
                    <a:pt x="307213" y="222250"/>
                  </a:lnTo>
                  <a:lnTo>
                    <a:pt x="307340" y="222250"/>
                  </a:lnTo>
                  <a:lnTo>
                    <a:pt x="336677" y="386080"/>
                  </a:lnTo>
                  <a:lnTo>
                    <a:pt x="337058" y="388620"/>
                  </a:lnTo>
                  <a:lnTo>
                    <a:pt x="338582" y="392430"/>
                  </a:lnTo>
                  <a:lnTo>
                    <a:pt x="343789" y="392430"/>
                  </a:lnTo>
                  <a:lnTo>
                    <a:pt x="347091" y="391160"/>
                  </a:lnTo>
                  <a:lnTo>
                    <a:pt x="351409" y="388620"/>
                  </a:lnTo>
                  <a:lnTo>
                    <a:pt x="353060" y="387350"/>
                  </a:lnTo>
                  <a:lnTo>
                    <a:pt x="354203" y="386080"/>
                  </a:lnTo>
                  <a:lnTo>
                    <a:pt x="355473" y="386080"/>
                  </a:lnTo>
                  <a:lnTo>
                    <a:pt x="356362" y="384810"/>
                  </a:lnTo>
                  <a:lnTo>
                    <a:pt x="357378" y="383540"/>
                  </a:lnTo>
                  <a:lnTo>
                    <a:pt x="357759" y="382270"/>
                  </a:lnTo>
                  <a:lnTo>
                    <a:pt x="357759" y="379730"/>
                  </a:lnTo>
                  <a:lnTo>
                    <a:pt x="349377" y="337820"/>
                  </a:lnTo>
                  <a:lnTo>
                    <a:pt x="381889" y="318770"/>
                  </a:lnTo>
                  <a:lnTo>
                    <a:pt x="410083" y="302260"/>
                  </a:lnTo>
                  <a:lnTo>
                    <a:pt x="443103" y="330200"/>
                  </a:lnTo>
                  <a:lnTo>
                    <a:pt x="443738" y="331470"/>
                  </a:lnTo>
                  <a:lnTo>
                    <a:pt x="449326" y="331470"/>
                  </a:lnTo>
                  <a:lnTo>
                    <a:pt x="450723" y="330200"/>
                  </a:lnTo>
                  <a:lnTo>
                    <a:pt x="452120" y="330200"/>
                  </a:lnTo>
                  <a:lnTo>
                    <a:pt x="456438" y="327660"/>
                  </a:lnTo>
                  <a:lnTo>
                    <a:pt x="458724" y="326390"/>
                  </a:lnTo>
                  <a:lnTo>
                    <a:pt x="461899" y="323850"/>
                  </a:lnTo>
                  <a:lnTo>
                    <a:pt x="463169" y="322580"/>
                  </a:lnTo>
                  <a:lnTo>
                    <a:pt x="463931" y="322580"/>
                  </a:lnTo>
                  <a:lnTo>
                    <a:pt x="464312" y="321310"/>
                  </a:lnTo>
                  <a:lnTo>
                    <a:pt x="464439" y="320040"/>
                  </a:lnTo>
                  <a:close/>
                </a:path>
                <a:path w="2478404" h="572135">
                  <a:moveTo>
                    <a:pt x="584708" y="250190"/>
                  </a:moveTo>
                  <a:lnTo>
                    <a:pt x="584454" y="250190"/>
                  </a:lnTo>
                  <a:lnTo>
                    <a:pt x="584073" y="248920"/>
                  </a:lnTo>
                  <a:lnTo>
                    <a:pt x="583819" y="248920"/>
                  </a:lnTo>
                  <a:lnTo>
                    <a:pt x="583184" y="247650"/>
                  </a:lnTo>
                  <a:lnTo>
                    <a:pt x="581279" y="246380"/>
                  </a:lnTo>
                  <a:lnTo>
                    <a:pt x="579501" y="243840"/>
                  </a:lnTo>
                  <a:lnTo>
                    <a:pt x="576834" y="242570"/>
                  </a:lnTo>
                  <a:lnTo>
                    <a:pt x="548373" y="219710"/>
                  </a:lnTo>
                  <a:lnTo>
                    <a:pt x="545211" y="217170"/>
                  </a:lnTo>
                  <a:lnTo>
                    <a:pt x="543433" y="215900"/>
                  </a:lnTo>
                  <a:lnTo>
                    <a:pt x="541655" y="214630"/>
                  </a:lnTo>
                  <a:lnTo>
                    <a:pt x="538226" y="212090"/>
                  </a:lnTo>
                  <a:lnTo>
                    <a:pt x="535051" y="210820"/>
                  </a:lnTo>
                  <a:lnTo>
                    <a:pt x="531749" y="208280"/>
                  </a:lnTo>
                  <a:lnTo>
                    <a:pt x="528701" y="207010"/>
                  </a:lnTo>
                  <a:lnTo>
                    <a:pt x="525780" y="205740"/>
                  </a:lnTo>
                  <a:lnTo>
                    <a:pt x="522732" y="204470"/>
                  </a:lnTo>
                  <a:lnTo>
                    <a:pt x="519811" y="203200"/>
                  </a:lnTo>
                  <a:lnTo>
                    <a:pt x="513969" y="201930"/>
                  </a:lnTo>
                  <a:lnTo>
                    <a:pt x="508000" y="201930"/>
                  </a:lnTo>
                  <a:lnTo>
                    <a:pt x="511429" y="198120"/>
                  </a:lnTo>
                  <a:lnTo>
                    <a:pt x="521716" y="172720"/>
                  </a:lnTo>
                  <a:lnTo>
                    <a:pt x="521589" y="168910"/>
                  </a:lnTo>
                  <a:lnTo>
                    <a:pt x="519811" y="158750"/>
                  </a:lnTo>
                  <a:lnTo>
                    <a:pt x="517906" y="154940"/>
                  </a:lnTo>
                  <a:lnTo>
                    <a:pt x="514324" y="148590"/>
                  </a:lnTo>
                  <a:lnTo>
                    <a:pt x="512191" y="144780"/>
                  </a:lnTo>
                  <a:lnTo>
                    <a:pt x="508762" y="140970"/>
                  </a:lnTo>
                  <a:lnTo>
                    <a:pt x="504952" y="137160"/>
                  </a:lnTo>
                  <a:lnTo>
                    <a:pt x="501015" y="133350"/>
                  </a:lnTo>
                  <a:lnTo>
                    <a:pt x="500253" y="132905"/>
                  </a:lnTo>
                  <a:lnTo>
                    <a:pt x="500253" y="177800"/>
                  </a:lnTo>
                  <a:lnTo>
                    <a:pt x="499872" y="181610"/>
                  </a:lnTo>
                  <a:lnTo>
                    <a:pt x="498729" y="185420"/>
                  </a:lnTo>
                  <a:lnTo>
                    <a:pt x="497459" y="189230"/>
                  </a:lnTo>
                  <a:lnTo>
                    <a:pt x="489331" y="199390"/>
                  </a:lnTo>
                  <a:lnTo>
                    <a:pt x="485267" y="201930"/>
                  </a:lnTo>
                  <a:lnTo>
                    <a:pt x="480187" y="205740"/>
                  </a:lnTo>
                  <a:lnTo>
                    <a:pt x="461264" y="215900"/>
                  </a:lnTo>
                  <a:lnTo>
                    <a:pt x="432816" y="167640"/>
                  </a:lnTo>
                  <a:lnTo>
                    <a:pt x="449199" y="157480"/>
                  </a:lnTo>
                  <a:lnTo>
                    <a:pt x="453009" y="154940"/>
                  </a:lnTo>
                  <a:lnTo>
                    <a:pt x="456184" y="153670"/>
                  </a:lnTo>
                  <a:lnTo>
                    <a:pt x="461264" y="151130"/>
                  </a:lnTo>
                  <a:lnTo>
                    <a:pt x="463550" y="151130"/>
                  </a:lnTo>
                  <a:lnTo>
                    <a:pt x="465709" y="149860"/>
                  </a:lnTo>
                  <a:lnTo>
                    <a:pt x="472821" y="148590"/>
                  </a:lnTo>
                  <a:lnTo>
                    <a:pt x="478663" y="148590"/>
                  </a:lnTo>
                  <a:lnTo>
                    <a:pt x="488315" y="153670"/>
                  </a:lnTo>
                  <a:lnTo>
                    <a:pt x="492379" y="157480"/>
                  </a:lnTo>
                  <a:lnTo>
                    <a:pt x="495681" y="163830"/>
                  </a:lnTo>
                  <a:lnTo>
                    <a:pt x="497713" y="166370"/>
                  </a:lnTo>
                  <a:lnTo>
                    <a:pt x="499110" y="170180"/>
                  </a:lnTo>
                  <a:lnTo>
                    <a:pt x="499618" y="173990"/>
                  </a:lnTo>
                  <a:lnTo>
                    <a:pt x="500253" y="177800"/>
                  </a:lnTo>
                  <a:lnTo>
                    <a:pt x="500253" y="132905"/>
                  </a:lnTo>
                  <a:lnTo>
                    <a:pt x="496697" y="130810"/>
                  </a:lnTo>
                  <a:lnTo>
                    <a:pt x="487045" y="128270"/>
                  </a:lnTo>
                  <a:lnTo>
                    <a:pt x="470789" y="128270"/>
                  </a:lnTo>
                  <a:lnTo>
                    <a:pt x="464947" y="129540"/>
                  </a:lnTo>
                  <a:lnTo>
                    <a:pt x="458724" y="132080"/>
                  </a:lnTo>
                  <a:lnTo>
                    <a:pt x="456692" y="133350"/>
                  </a:lnTo>
                  <a:lnTo>
                    <a:pt x="454406" y="134620"/>
                  </a:lnTo>
                  <a:lnTo>
                    <a:pt x="451866" y="134620"/>
                  </a:lnTo>
                  <a:lnTo>
                    <a:pt x="449326" y="135890"/>
                  </a:lnTo>
                  <a:lnTo>
                    <a:pt x="446151" y="138430"/>
                  </a:lnTo>
                  <a:lnTo>
                    <a:pt x="442468" y="139700"/>
                  </a:lnTo>
                  <a:lnTo>
                    <a:pt x="409702" y="158750"/>
                  </a:lnTo>
                  <a:lnTo>
                    <a:pt x="408432" y="160020"/>
                  </a:lnTo>
                  <a:lnTo>
                    <a:pt x="406654" y="165100"/>
                  </a:lnTo>
                  <a:lnTo>
                    <a:pt x="407035" y="167640"/>
                  </a:lnTo>
                  <a:lnTo>
                    <a:pt x="408813" y="170180"/>
                  </a:lnTo>
                  <a:lnTo>
                    <a:pt x="486791" y="304800"/>
                  </a:lnTo>
                  <a:lnTo>
                    <a:pt x="487553" y="306070"/>
                  </a:lnTo>
                  <a:lnTo>
                    <a:pt x="488188" y="306070"/>
                  </a:lnTo>
                  <a:lnTo>
                    <a:pt x="488696" y="307340"/>
                  </a:lnTo>
                  <a:lnTo>
                    <a:pt x="489458" y="307340"/>
                  </a:lnTo>
                  <a:lnTo>
                    <a:pt x="490347" y="306070"/>
                  </a:lnTo>
                  <a:lnTo>
                    <a:pt x="493776" y="306070"/>
                  </a:lnTo>
                  <a:lnTo>
                    <a:pt x="495046" y="304800"/>
                  </a:lnTo>
                  <a:lnTo>
                    <a:pt x="496697" y="304800"/>
                  </a:lnTo>
                  <a:lnTo>
                    <a:pt x="500507" y="302260"/>
                  </a:lnTo>
                  <a:lnTo>
                    <a:pt x="501904" y="300990"/>
                  </a:lnTo>
                  <a:lnTo>
                    <a:pt x="503047" y="299720"/>
                  </a:lnTo>
                  <a:lnTo>
                    <a:pt x="505079" y="298450"/>
                  </a:lnTo>
                  <a:lnTo>
                    <a:pt x="505587" y="298450"/>
                  </a:lnTo>
                  <a:lnTo>
                    <a:pt x="506222" y="297180"/>
                  </a:lnTo>
                  <a:lnTo>
                    <a:pt x="506476" y="297180"/>
                  </a:lnTo>
                  <a:lnTo>
                    <a:pt x="506730" y="295910"/>
                  </a:lnTo>
                  <a:lnTo>
                    <a:pt x="506476" y="294640"/>
                  </a:lnTo>
                  <a:lnTo>
                    <a:pt x="506222" y="294640"/>
                  </a:lnTo>
                  <a:lnTo>
                    <a:pt x="470281" y="232410"/>
                  </a:lnTo>
                  <a:lnTo>
                    <a:pt x="483235" y="224790"/>
                  </a:lnTo>
                  <a:lnTo>
                    <a:pt x="487680" y="222250"/>
                  </a:lnTo>
                  <a:lnTo>
                    <a:pt x="491871" y="220980"/>
                  </a:lnTo>
                  <a:lnTo>
                    <a:pt x="499745" y="219710"/>
                  </a:lnTo>
                  <a:lnTo>
                    <a:pt x="503555" y="219710"/>
                  </a:lnTo>
                  <a:lnTo>
                    <a:pt x="510921" y="220980"/>
                  </a:lnTo>
                  <a:lnTo>
                    <a:pt x="514604" y="223520"/>
                  </a:lnTo>
                  <a:lnTo>
                    <a:pt x="521716" y="227330"/>
                  </a:lnTo>
                  <a:lnTo>
                    <a:pt x="525399" y="229870"/>
                  </a:lnTo>
                  <a:lnTo>
                    <a:pt x="529336" y="233680"/>
                  </a:lnTo>
                  <a:lnTo>
                    <a:pt x="562610" y="260350"/>
                  </a:lnTo>
                  <a:lnTo>
                    <a:pt x="564134" y="261620"/>
                  </a:lnTo>
                  <a:lnTo>
                    <a:pt x="570865" y="261620"/>
                  </a:lnTo>
                  <a:lnTo>
                    <a:pt x="573913" y="260350"/>
                  </a:lnTo>
                  <a:lnTo>
                    <a:pt x="575818" y="259080"/>
                  </a:lnTo>
                  <a:lnTo>
                    <a:pt x="578104" y="257810"/>
                  </a:lnTo>
                  <a:lnTo>
                    <a:pt x="579882" y="256540"/>
                  </a:lnTo>
                  <a:lnTo>
                    <a:pt x="582422" y="254000"/>
                  </a:lnTo>
                  <a:lnTo>
                    <a:pt x="583311" y="254000"/>
                  </a:lnTo>
                  <a:lnTo>
                    <a:pt x="583819" y="252730"/>
                  </a:lnTo>
                  <a:lnTo>
                    <a:pt x="584454" y="252730"/>
                  </a:lnTo>
                  <a:lnTo>
                    <a:pt x="584708" y="251460"/>
                  </a:lnTo>
                  <a:lnTo>
                    <a:pt x="584708" y="250190"/>
                  </a:lnTo>
                  <a:close/>
                </a:path>
                <a:path w="2478404" h="572135">
                  <a:moveTo>
                    <a:pt x="656590" y="209550"/>
                  </a:moveTo>
                  <a:lnTo>
                    <a:pt x="656463" y="208280"/>
                  </a:lnTo>
                  <a:lnTo>
                    <a:pt x="589661" y="92710"/>
                  </a:lnTo>
                  <a:lnTo>
                    <a:pt x="583057" y="81280"/>
                  </a:lnTo>
                  <a:lnTo>
                    <a:pt x="624713" y="57150"/>
                  </a:lnTo>
                  <a:lnTo>
                    <a:pt x="625221" y="55880"/>
                  </a:lnTo>
                  <a:lnTo>
                    <a:pt x="625856" y="55880"/>
                  </a:lnTo>
                  <a:lnTo>
                    <a:pt x="625856" y="53340"/>
                  </a:lnTo>
                  <a:lnTo>
                    <a:pt x="625602" y="52070"/>
                  </a:lnTo>
                  <a:lnTo>
                    <a:pt x="622427" y="45720"/>
                  </a:lnTo>
                  <a:lnTo>
                    <a:pt x="620903" y="43180"/>
                  </a:lnTo>
                  <a:lnTo>
                    <a:pt x="620014" y="41910"/>
                  </a:lnTo>
                  <a:lnTo>
                    <a:pt x="619379" y="41910"/>
                  </a:lnTo>
                  <a:lnTo>
                    <a:pt x="618617" y="40640"/>
                  </a:lnTo>
                  <a:lnTo>
                    <a:pt x="614553" y="40640"/>
                  </a:lnTo>
                  <a:lnTo>
                    <a:pt x="512445" y="100330"/>
                  </a:lnTo>
                  <a:lnTo>
                    <a:pt x="511683" y="100330"/>
                  </a:lnTo>
                  <a:lnTo>
                    <a:pt x="511429" y="101600"/>
                  </a:lnTo>
                  <a:lnTo>
                    <a:pt x="511429" y="104140"/>
                  </a:lnTo>
                  <a:lnTo>
                    <a:pt x="512191" y="106680"/>
                  </a:lnTo>
                  <a:lnTo>
                    <a:pt x="512572" y="106680"/>
                  </a:lnTo>
                  <a:lnTo>
                    <a:pt x="513207" y="109220"/>
                  </a:lnTo>
                  <a:lnTo>
                    <a:pt x="514096" y="110490"/>
                  </a:lnTo>
                  <a:lnTo>
                    <a:pt x="514858" y="111760"/>
                  </a:lnTo>
                  <a:lnTo>
                    <a:pt x="515747" y="113030"/>
                  </a:lnTo>
                  <a:lnTo>
                    <a:pt x="517271" y="114300"/>
                  </a:lnTo>
                  <a:lnTo>
                    <a:pt x="518033" y="115570"/>
                  </a:lnTo>
                  <a:lnTo>
                    <a:pt x="519430" y="115570"/>
                  </a:lnTo>
                  <a:lnTo>
                    <a:pt x="520065" y="116840"/>
                  </a:lnTo>
                  <a:lnTo>
                    <a:pt x="521335" y="116840"/>
                  </a:lnTo>
                  <a:lnTo>
                    <a:pt x="521970" y="115570"/>
                  </a:lnTo>
                  <a:lnTo>
                    <a:pt x="522605" y="115570"/>
                  </a:lnTo>
                  <a:lnTo>
                    <a:pt x="563626" y="92710"/>
                  </a:lnTo>
                  <a:lnTo>
                    <a:pt x="636778" y="218440"/>
                  </a:lnTo>
                  <a:lnTo>
                    <a:pt x="637032" y="219710"/>
                  </a:lnTo>
                  <a:lnTo>
                    <a:pt x="638048" y="219710"/>
                  </a:lnTo>
                  <a:lnTo>
                    <a:pt x="638683" y="220980"/>
                  </a:lnTo>
                  <a:lnTo>
                    <a:pt x="639318" y="220980"/>
                  </a:lnTo>
                  <a:lnTo>
                    <a:pt x="640334" y="219710"/>
                  </a:lnTo>
                  <a:lnTo>
                    <a:pt x="643763" y="219710"/>
                  </a:lnTo>
                  <a:lnTo>
                    <a:pt x="645160" y="218440"/>
                  </a:lnTo>
                  <a:lnTo>
                    <a:pt x="646684" y="217170"/>
                  </a:lnTo>
                  <a:lnTo>
                    <a:pt x="648462" y="217170"/>
                  </a:lnTo>
                  <a:lnTo>
                    <a:pt x="650367" y="215900"/>
                  </a:lnTo>
                  <a:lnTo>
                    <a:pt x="651891" y="214630"/>
                  </a:lnTo>
                  <a:lnTo>
                    <a:pt x="654177" y="213360"/>
                  </a:lnTo>
                  <a:lnTo>
                    <a:pt x="655066" y="212090"/>
                  </a:lnTo>
                  <a:lnTo>
                    <a:pt x="655574" y="210820"/>
                  </a:lnTo>
                  <a:lnTo>
                    <a:pt x="656209" y="210820"/>
                  </a:lnTo>
                  <a:lnTo>
                    <a:pt x="656590" y="209550"/>
                  </a:lnTo>
                  <a:close/>
                </a:path>
                <a:path w="2478404" h="572135">
                  <a:moveTo>
                    <a:pt x="771398" y="190500"/>
                  </a:moveTo>
                  <a:lnTo>
                    <a:pt x="771271" y="187960"/>
                  </a:lnTo>
                  <a:lnTo>
                    <a:pt x="771144" y="186690"/>
                  </a:lnTo>
                  <a:lnTo>
                    <a:pt x="770509" y="185420"/>
                  </a:lnTo>
                  <a:lnTo>
                    <a:pt x="769747" y="182880"/>
                  </a:lnTo>
                  <a:lnTo>
                    <a:pt x="676427" y="21590"/>
                  </a:lnTo>
                  <a:lnTo>
                    <a:pt x="666877" y="5080"/>
                  </a:lnTo>
                  <a:lnTo>
                    <a:pt x="666115" y="3810"/>
                  </a:lnTo>
                  <a:lnTo>
                    <a:pt x="665099" y="2540"/>
                  </a:lnTo>
                  <a:lnTo>
                    <a:pt x="664083" y="2540"/>
                  </a:lnTo>
                  <a:lnTo>
                    <a:pt x="663194" y="1270"/>
                  </a:lnTo>
                  <a:lnTo>
                    <a:pt x="662178" y="1270"/>
                  </a:lnTo>
                  <a:lnTo>
                    <a:pt x="661035" y="0"/>
                  </a:lnTo>
                  <a:lnTo>
                    <a:pt x="659003" y="0"/>
                  </a:lnTo>
                  <a:lnTo>
                    <a:pt x="656971" y="1270"/>
                  </a:lnTo>
                  <a:lnTo>
                    <a:pt x="655955" y="1270"/>
                  </a:lnTo>
                  <a:lnTo>
                    <a:pt x="626364" y="17780"/>
                  </a:lnTo>
                  <a:lnTo>
                    <a:pt x="625856" y="19050"/>
                  </a:lnTo>
                  <a:lnTo>
                    <a:pt x="625094" y="19050"/>
                  </a:lnTo>
                  <a:lnTo>
                    <a:pt x="624840" y="20320"/>
                  </a:lnTo>
                  <a:lnTo>
                    <a:pt x="624840" y="21590"/>
                  </a:lnTo>
                  <a:lnTo>
                    <a:pt x="625094" y="22860"/>
                  </a:lnTo>
                  <a:lnTo>
                    <a:pt x="625475" y="24130"/>
                  </a:lnTo>
                  <a:lnTo>
                    <a:pt x="626364" y="25400"/>
                  </a:lnTo>
                  <a:lnTo>
                    <a:pt x="627126" y="26670"/>
                  </a:lnTo>
                  <a:lnTo>
                    <a:pt x="628523" y="29210"/>
                  </a:lnTo>
                  <a:lnTo>
                    <a:pt x="629793" y="30480"/>
                  </a:lnTo>
                  <a:lnTo>
                    <a:pt x="632079" y="33020"/>
                  </a:lnTo>
                  <a:lnTo>
                    <a:pt x="633222" y="33020"/>
                  </a:lnTo>
                  <a:lnTo>
                    <a:pt x="634238" y="31750"/>
                  </a:lnTo>
                  <a:lnTo>
                    <a:pt x="652653" y="21590"/>
                  </a:lnTo>
                  <a:lnTo>
                    <a:pt x="748792" y="187960"/>
                  </a:lnTo>
                  <a:lnTo>
                    <a:pt x="730377" y="198120"/>
                  </a:lnTo>
                  <a:lnTo>
                    <a:pt x="729869" y="198120"/>
                  </a:lnTo>
                  <a:lnTo>
                    <a:pt x="729488" y="199390"/>
                  </a:lnTo>
                  <a:lnTo>
                    <a:pt x="729234" y="199390"/>
                  </a:lnTo>
                  <a:lnTo>
                    <a:pt x="728853" y="200660"/>
                  </a:lnTo>
                  <a:lnTo>
                    <a:pt x="728853" y="201930"/>
                  </a:lnTo>
                  <a:lnTo>
                    <a:pt x="728980" y="203200"/>
                  </a:lnTo>
                  <a:lnTo>
                    <a:pt x="729361" y="204470"/>
                  </a:lnTo>
                  <a:lnTo>
                    <a:pt x="729742" y="204470"/>
                  </a:lnTo>
                  <a:lnTo>
                    <a:pt x="730377" y="205740"/>
                  </a:lnTo>
                  <a:lnTo>
                    <a:pt x="731139" y="207010"/>
                  </a:lnTo>
                  <a:lnTo>
                    <a:pt x="732536" y="209550"/>
                  </a:lnTo>
                  <a:lnTo>
                    <a:pt x="733806" y="210820"/>
                  </a:lnTo>
                  <a:lnTo>
                    <a:pt x="736092" y="213360"/>
                  </a:lnTo>
                  <a:lnTo>
                    <a:pt x="737235" y="213360"/>
                  </a:lnTo>
                  <a:lnTo>
                    <a:pt x="738251" y="212090"/>
                  </a:lnTo>
                  <a:lnTo>
                    <a:pt x="767969" y="195580"/>
                  </a:lnTo>
                  <a:lnTo>
                    <a:pt x="769493" y="193040"/>
                  </a:lnTo>
                  <a:lnTo>
                    <a:pt x="770128" y="193040"/>
                  </a:lnTo>
                  <a:lnTo>
                    <a:pt x="770636" y="191770"/>
                  </a:lnTo>
                  <a:lnTo>
                    <a:pt x="771017" y="190500"/>
                  </a:lnTo>
                  <a:lnTo>
                    <a:pt x="771398" y="190500"/>
                  </a:lnTo>
                  <a:close/>
                </a:path>
                <a:path w="2478404" h="572135">
                  <a:moveTo>
                    <a:pt x="2190369" y="490728"/>
                  </a:moveTo>
                  <a:lnTo>
                    <a:pt x="2189607" y="486918"/>
                  </a:lnTo>
                  <a:lnTo>
                    <a:pt x="2189099" y="486918"/>
                  </a:lnTo>
                  <a:lnTo>
                    <a:pt x="2188083" y="484378"/>
                  </a:lnTo>
                  <a:lnTo>
                    <a:pt x="2187321" y="483108"/>
                  </a:lnTo>
                  <a:lnTo>
                    <a:pt x="2185670" y="480568"/>
                  </a:lnTo>
                  <a:lnTo>
                    <a:pt x="2183384" y="476758"/>
                  </a:lnTo>
                  <a:lnTo>
                    <a:pt x="2182114" y="476758"/>
                  </a:lnTo>
                  <a:lnTo>
                    <a:pt x="2181479" y="475488"/>
                  </a:lnTo>
                  <a:lnTo>
                    <a:pt x="2179828" y="475488"/>
                  </a:lnTo>
                  <a:lnTo>
                    <a:pt x="2179320" y="476758"/>
                  </a:lnTo>
                  <a:lnTo>
                    <a:pt x="2178431" y="476758"/>
                  </a:lnTo>
                  <a:lnTo>
                    <a:pt x="2177542" y="478028"/>
                  </a:lnTo>
                  <a:lnTo>
                    <a:pt x="2175764" y="483108"/>
                  </a:lnTo>
                  <a:lnTo>
                    <a:pt x="2174621" y="485648"/>
                  </a:lnTo>
                  <a:lnTo>
                    <a:pt x="2171827" y="490728"/>
                  </a:lnTo>
                  <a:lnTo>
                    <a:pt x="2169795" y="494538"/>
                  </a:lnTo>
                  <a:lnTo>
                    <a:pt x="2167382" y="497078"/>
                  </a:lnTo>
                  <a:lnTo>
                    <a:pt x="2164969" y="500888"/>
                  </a:lnTo>
                  <a:lnTo>
                    <a:pt x="2161540" y="503428"/>
                  </a:lnTo>
                  <a:lnTo>
                    <a:pt x="2157349" y="505968"/>
                  </a:lnTo>
                  <a:lnTo>
                    <a:pt x="2152777" y="508508"/>
                  </a:lnTo>
                  <a:lnTo>
                    <a:pt x="2143887" y="511048"/>
                  </a:lnTo>
                  <a:lnTo>
                    <a:pt x="2139442" y="511048"/>
                  </a:lnTo>
                  <a:lnTo>
                    <a:pt x="2106422" y="483108"/>
                  </a:lnTo>
                  <a:lnTo>
                    <a:pt x="2096262" y="448818"/>
                  </a:lnTo>
                  <a:lnTo>
                    <a:pt x="2097608" y="442468"/>
                  </a:lnTo>
                  <a:lnTo>
                    <a:pt x="2100516" y="436118"/>
                  </a:lnTo>
                  <a:lnTo>
                    <a:pt x="2104936" y="431038"/>
                  </a:lnTo>
                  <a:lnTo>
                    <a:pt x="2110867" y="427228"/>
                  </a:lnTo>
                  <a:lnTo>
                    <a:pt x="2115185" y="424688"/>
                  </a:lnTo>
                  <a:lnTo>
                    <a:pt x="2119376" y="422148"/>
                  </a:lnTo>
                  <a:lnTo>
                    <a:pt x="2127250" y="422148"/>
                  </a:lnTo>
                  <a:lnTo>
                    <a:pt x="2130679" y="420878"/>
                  </a:lnTo>
                  <a:lnTo>
                    <a:pt x="2133854" y="422148"/>
                  </a:lnTo>
                  <a:lnTo>
                    <a:pt x="2141728" y="422148"/>
                  </a:lnTo>
                  <a:lnTo>
                    <a:pt x="2144014" y="423418"/>
                  </a:lnTo>
                  <a:lnTo>
                    <a:pt x="2145665" y="422148"/>
                  </a:lnTo>
                  <a:lnTo>
                    <a:pt x="2146808" y="422148"/>
                  </a:lnTo>
                  <a:lnTo>
                    <a:pt x="2147697" y="420878"/>
                  </a:lnTo>
                  <a:lnTo>
                    <a:pt x="2148205" y="420878"/>
                  </a:lnTo>
                  <a:lnTo>
                    <a:pt x="2148205" y="417068"/>
                  </a:lnTo>
                  <a:lnTo>
                    <a:pt x="2147443" y="414528"/>
                  </a:lnTo>
                  <a:lnTo>
                    <a:pt x="2145665" y="411988"/>
                  </a:lnTo>
                  <a:lnTo>
                    <a:pt x="2144268" y="409448"/>
                  </a:lnTo>
                  <a:lnTo>
                    <a:pt x="2143633" y="408178"/>
                  </a:lnTo>
                  <a:lnTo>
                    <a:pt x="2142363" y="406908"/>
                  </a:lnTo>
                  <a:lnTo>
                    <a:pt x="2141728" y="406908"/>
                  </a:lnTo>
                  <a:lnTo>
                    <a:pt x="2140458" y="405638"/>
                  </a:lnTo>
                  <a:lnTo>
                    <a:pt x="2139823" y="405638"/>
                  </a:lnTo>
                  <a:lnTo>
                    <a:pt x="2139188" y="404368"/>
                  </a:lnTo>
                  <a:lnTo>
                    <a:pt x="2135378" y="404368"/>
                  </a:lnTo>
                  <a:lnTo>
                    <a:pt x="2133219" y="403098"/>
                  </a:lnTo>
                  <a:lnTo>
                    <a:pt x="2124837" y="403098"/>
                  </a:lnTo>
                  <a:lnTo>
                    <a:pt x="2121789" y="404368"/>
                  </a:lnTo>
                  <a:lnTo>
                    <a:pt x="2118614" y="404368"/>
                  </a:lnTo>
                  <a:lnTo>
                    <a:pt x="2112010" y="406908"/>
                  </a:lnTo>
                  <a:lnTo>
                    <a:pt x="2108581" y="406908"/>
                  </a:lnTo>
                  <a:lnTo>
                    <a:pt x="2105279" y="409448"/>
                  </a:lnTo>
                  <a:lnTo>
                    <a:pt x="2077847" y="437388"/>
                  </a:lnTo>
                  <a:lnTo>
                    <a:pt x="2074545" y="451358"/>
                  </a:lnTo>
                  <a:lnTo>
                    <a:pt x="2074672" y="458978"/>
                  </a:lnTo>
                  <a:lnTo>
                    <a:pt x="2087499" y="495808"/>
                  </a:lnTo>
                  <a:lnTo>
                    <a:pt x="2116074" y="526288"/>
                  </a:lnTo>
                  <a:lnTo>
                    <a:pt x="2129028" y="531368"/>
                  </a:lnTo>
                  <a:lnTo>
                    <a:pt x="2142744" y="531368"/>
                  </a:lnTo>
                  <a:lnTo>
                    <a:pt x="2176780" y="513588"/>
                  </a:lnTo>
                  <a:lnTo>
                    <a:pt x="2189353" y="495808"/>
                  </a:lnTo>
                  <a:lnTo>
                    <a:pt x="2189861" y="494538"/>
                  </a:lnTo>
                  <a:lnTo>
                    <a:pt x="2190242" y="493268"/>
                  </a:lnTo>
                  <a:lnTo>
                    <a:pt x="2190369" y="490728"/>
                  </a:lnTo>
                  <a:close/>
                </a:path>
                <a:path w="2478404" h="572135">
                  <a:moveTo>
                    <a:pt x="2308860" y="434848"/>
                  </a:moveTo>
                  <a:lnTo>
                    <a:pt x="2308606" y="434848"/>
                  </a:lnTo>
                  <a:lnTo>
                    <a:pt x="2308352" y="433578"/>
                  </a:lnTo>
                  <a:lnTo>
                    <a:pt x="2268474" y="364998"/>
                  </a:lnTo>
                  <a:lnTo>
                    <a:pt x="2266746" y="362458"/>
                  </a:lnTo>
                  <a:lnTo>
                    <a:pt x="2264156" y="358648"/>
                  </a:lnTo>
                  <a:lnTo>
                    <a:pt x="2259965" y="354838"/>
                  </a:lnTo>
                  <a:lnTo>
                    <a:pt x="2255774" y="349758"/>
                  </a:lnTo>
                  <a:lnTo>
                    <a:pt x="2251202" y="347218"/>
                  </a:lnTo>
                  <a:lnTo>
                    <a:pt x="2241042" y="342138"/>
                  </a:lnTo>
                  <a:lnTo>
                    <a:pt x="2235454" y="340868"/>
                  </a:lnTo>
                  <a:lnTo>
                    <a:pt x="2223643" y="342138"/>
                  </a:lnTo>
                  <a:lnTo>
                    <a:pt x="2217293" y="344678"/>
                  </a:lnTo>
                  <a:lnTo>
                    <a:pt x="2210435" y="348488"/>
                  </a:lnTo>
                  <a:lnTo>
                    <a:pt x="2204974" y="351028"/>
                  </a:lnTo>
                  <a:lnTo>
                    <a:pt x="2187575" y="384048"/>
                  </a:lnTo>
                  <a:lnTo>
                    <a:pt x="2152523" y="323088"/>
                  </a:lnTo>
                  <a:lnTo>
                    <a:pt x="2152142" y="321818"/>
                  </a:lnTo>
                  <a:lnTo>
                    <a:pt x="2145792" y="321818"/>
                  </a:lnTo>
                  <a:lnTo>
                    <a:pt x="2144522" y="323088"/>
                  </a:lnTo>
                  <a:lnTo>
                    <a:pt x="2142998" y="323088"/>
                  </a:lnTo>
                  <a:lnTo>
                    <a:pt x="2141093" y="324358"/>
                  </a:lnTo>
                  <a:lnTo>
                    <a:pt x="2139315" y="325628"/>
                  </a:lnTo>
                  <a:lnTo>
                    <a:pt x="2136648" y="326898"/>
                  </a:lnTo>
                  <a:lnTo>
                    <a:pt x="2134743" y="329438"/>
                  </a:lnTo>
                  <a:lnTo>
                    <a:pt x="2133727" y="330708"/>
                  </a:lnTo>
                  <a:lnTo>
                    <a:pt x="2133473" y="330708"/>
                  </a:lnTo>
                  <a:lnTo>
                    <a:pt x="2133346" y="331978"/>
                  </a:lnTo>
                  <a:lnTo>
                    <a:pt x="2133600" y="333248"/>
                  </a:lnTo>
                  <a:lnTo>
                    <a:pt x="2220976" y="484378"/>
                  </a:lnTo>
                  <a:lnTo>
                    <a:pt x="2221230" y="484378"/>
                  </a:lnTo>
                  <a:lnTo>
                    <a:pt x="2221738" y="485648"/>
                  </a:lnTo>
                  <a:lnTo>
                    <a:pt x="2226310" y="485648"/>
                  </a:lnTo>
                  <a:lnTo>
                    <a:pt x="2227580" y="484378"/>
                  </a:lnTo>
                  <a:lnTo>
                    <a:pt x="2228850" y="484378"/>
                  </a:lnTo>
                  <a:lnTo>
                    <a:pt x="2230374" y="483108"/>
                  </a:lnTo>
                  <a:lnTo>
                    <a:pt x="2232152" y="483108"/>
                  </a:lnTo>
                  <a:lnTo>
                    <a:pt x="2234057" y="481838"/>
                  </a:lnTo>
                  <a:lnTo>
                    <a:pt x="2236724" y="479298"/>
                  </a:lnTo>
                  <a:lnTo>
                    <a:pt x="2238629" y="478028"/>
                  </a:lnTo>
                  <a:lnTo>
                    <a:pt x="2239137" y="476758"/>
                  </a:lnTo>
                  <a:lnTo>
                    <a:pt x="2239645" y="476758"/>
                  </a:lnTo>
                  <a:lnTo>
                    <a:pt x="2239899" y="475488"/>
                  </a:lnTo>
                  <a:lnTo>
                    <a:pt x="2239899" y="474218"/>
                  </a:lnTo>
                  <a:lnTo>
                    <a:pt x="2198624" y="403098"/>
                  </a:lnTo>
                  <a:lnTo>
                    <a:pt x="2200021" y="392938"/>
                  </a:lnTo>
                  <a:lnTo>
                    <a:pt x="2202053" y="385318"/>
                  </a:lnTo>
                  <a:lnTo>
                    <a:pt x="2202611" y="384048"/>
                  </a:lnTo>
                  <a:lnTo>
                    <a:pt x="2204847" y="378968"/>
                  </a:lnTo>
                  <a:lnTo>
                    <a:pt x="2207641" y="373888"/>
                  </a:lnTo>
                  <a:lnTo>
                    <a:pt x="2211324" y="368808"/>
                  </a:lnTo>
                  <a:lnTo>
                    <a:pt x="2215896" y="366268"/>
                  </a:lnTo>
                  <a:lnTo>
                    <a:pt x="2219579" y="364998"/>
                  </a:lnTo>
                  <a:lnTo>
                    <a:pt x="2223135" y="363728"/>
                  </a:lnTo>
                  <a:lnTo>
                    <a:pt x="2230120" y="362458"/>
                  </a:lnTo>
                  <a:lnTo>
                    <a:pt x="2233549" y="363728"/>
                  </a:lnTo>
                  <a:lnTo>
                    <a:pt x="2239899" y="366268"/>
                  </a:lnTo>
                  <a:lnTo>
                    <a:pt x="2243074" y="368808"/>
                  </a:lnTo>
                  <a:lnTo>
                    <a:pt x="2245995" y="371348"/>
                  </a:lnTo>
                  <a:lnTo>
                    <a:pt x="2248916" y="375158"/>
                  </a:lnTo>
                  <a:lnTo>
                    <a:pt x="2252091" y="378968"/>
                  </a:lnTo>
                  <a:lnTo>
                    <a:pt x="2290064" y="445008"/>
                  </a:lnTo>
                  <a:lnTo>
                    <a:pt x="2290445" y="445008"/>
                  </a:lnTo>
                  <a:lnTo>
                    <a:pt x="2291080" y="446278"/>
                  </a:lnTo>
                  <a:lnTo>
                    <a:pt x="2294001" y="446278"/>
                  </a:lnTo>
                  <a:lnTo>
                    <a:pt x="2295017" y="445008"/>
                  </a:lnTo>
                  <a:lnTo>
                    <a:pt x="2297684" y="445008"/>
                  </a:lnTo>
                  <a:lnTo>
                    <a:pt x="2299208" y="443738"/>
                  </a:lnTo>
                  <a:lnTo>
                    <a:pt x="2301113" y="442468"/>
                  </a:lnTo>
                  <a:lnTo>
                    <a:pt x="2304415" y="441198"/>
                  </a:lnTo>
                  <a:lnTo>
                    <a:pt x="2305431" y="439928"/>
                  </a:lnTo>
                  <a:lnTo>
                    <a:pt x="2306574" y="438658"/>
                  </a:lnTo>
                  <a:lnTo>
                    <a:pt x="2307336" y="438658"/>
                  </a:lnTo>
                  <a:lnTo>
                    <a:pt x="2308352" y="436118"/>
                  </a:lnTo>
                  <a:lnTo>
                    <a:pt x="2308733" y="436118"/>
                  </a:lnTo>
                  <a:lnTo>
                    <a:pt x="2308860" y="434848"/>
                  </a:lnTo>
                  <a:close/>
                </a:path>
                <a:path w="2478404" h="572135">
                  <a:moveTo>
                    <a:pt x="2421001" y="362458"/>
                  </a:moveTo>
                  <a:lnTo>
                    <a:pt x="2420747" y="361188"/>
                  </a:lnTo>
                  <a:lnTo>
                    <a:pt x="2420239" y="359918"/>
                  </a:lnTo>
                  <a:lnTo>
                    <a:pt x="2419858" y="358648"/>
                  </a:lnTo>
                  <a:lnTo>
                    <a:pt x="2419604" y="357378"/>
                  </a:lnTo>
                  <a:lnTo>
                    <a:pt x="2419096" y="357378"/>
                  </a:lnTo>
                  <a:lnTo>
                    <a:pt x="2418588" y="356108"/>
                  </a:lnTo>
                  <a:lnTo>
                    <a:pt x="2417064" y="353568"/>
                  </a:lnTo>
                  <a:lnTo>
                    <a:pt x="2415794" y="352298"/>
                  </a:lnTo>
                  <a:lnTo>
                    <a:pt x="2415159" y="351028"/>
                  </a:lnTo>
                  <a:lnTo>
                    <a:pt x="2414143" y="349758"/>
                  </a:lnTo>
                  <a:lnTo>
                    <a:pt x="2411857" y="349758"/>
                  </a:lnTo>
                  <a:lnTo>
                    <a:pt x="2411349" y="351028"/>
                  </a:lnTo>
                  <a:lnTo>
                    <a:pt x="2410460" y="351028"/>
                  </a:lnTo>
                  <a:lnTo>
                    <a:pt x="2409317" y="352298"/>
                  </a:lnTo>
                  <a:lnTo>
                    <a:pt x="2407920" y="353568"/>
                  </a:lnTo>
                  <a:lnTo>
                    <a:pt x="2406650" y="356108"/>
                  </a:lnTo>
                  <a:lnTo>
                    <a:pt x="2404872" y="358648"/>
                  </a:lnTo>
                  <a:lnTo>
                    <a:pt x="2400554" y="363728"/>
                  </a:lnTo>
                  <a:lnTo>
                    <a:pt x="2397760" y="366268"/>
                  </a:lnTo>
                  <a:lnTo>
                    <a:pt x="2394458" y="368808"/>
                  </a:lnTo>
                  <a:lnTo>
                    <a:pt x="2391156" y="372618"/>
                  </a:lnTo>
                  <a:lnTo>
                    <a:pt x="2387092" y="375158"/>
                  </a:lnTo>
                  <a:lnTo>
                    <a:pt x="2382139" y="377698"/>
                  </a:lnTo>
                  <a:lnTo>
                    <a:pt x="2376043" y="381508"/>
                  </a:lnTo>
                  <a:lnTo>
                    <a:pt x="2370455" y="382778"/>
                  </a:lnTo>
                  <a:lnTo>
                    <a:pt x="2359914" y="385318"/>
                  </a:lnTo>
                  <a:lnTo>
                    <a:pt x="2355088" y="384048"/>
                  </a:lnTo>
                  <a:lnTo>
                    <a:pt x="2327656" y="359918"/>
                  </a:lnTo>
                  <a:lnTo>
                    <a:pt x="2352192" y="345948"/>
                  </a:lnTo>
                  <a:lnTo>
                    <a:pt x="2394585" y="321818"/>
                  </a:lnTo>
                  <a:lnTo>
                    <a:pt x="2396490" y="320548"/>
                  </a:lnTo>
                  <a:lnTo>
                    <a:pt x="2397760" y="318008"/>
                  </a:lnTo>
                  <a:lnTo>
                    <a:pt x="2398522" y="316738"/>
                  </a:lnTo>
                  <a:lnTo>
                    <a:pt x="2399284" y="314198"/>
                  </a:lnTo>
                  <a:lnTo>
                    <a:pt x="2398776" y="311658"/>
                  </a:lnTo>
                  <a:lnTo>
                    <a:pt x="2397125" y="309118"/>
                  </a:lnTo>
                  <a:lnTo>
                    <a:pt x="2395220" y="305308"/>
                  </a:lnTo>
                  <a:lnTo>
                    <a:pt x="2391283" y="298958"/>
                  </a:lnTo>
                  <a:lnTo>
                    <a:pt x="2387727" y="293878"/>
                  </a:lnTo>
                  <a:lnTo>
                    <a:pt x="2386838" y="292608"/>
                  </a:lnTo>
                  <a:lnTo>
                    <a:pt x="2381885" y="288798"/>
                  </a:lnTo>
                  <a:lnTo>
                    <a:pt x="2376805" y="283718"/>
                  </a:lnTo>
                  <a:lnTo>
                    <a:pt x="2375154" y="282600"/>
                  </a:lnTo>
                  <a:lnTo>
                    <a:pt x="2375154" y="314198"/>
                  </a:lnTo>
                  <a:lnTo>
                    <a:pt x="2319782" y="345948"/>
                  </a:lnTo>
                  <a:lnTo>
                    <a:pt x="2317623" y="342138"/>
                  </a:lnTo>
                  <a:lnTo>
                    <a:pt x="2315972" y="337058"/>
                  </a:lnTo>
                  <a:lnTo>
                    <a:pt x="2314194" y="328168"/>
                  </a:lnTo>
                  <a:lnTo>
                    <a:pt x="2314067" y="324358"/>
                  </a:lnTo>
                  <a:lnTo>
                    <a:pt x="2314829" y="320548"/>
                  </a:lnTo>
                  <a:lnTo>
                    <a:pt x="2315464" y="315468"/>
                  </a:lnTo>
                  <a:lnTo>
                    <a:pt x="2330196" y="298958"/>
                  </a:lnTo>
                  <a:lnTo>
                    <a:pt x="2336838" y="295148"/>
                  </a:lnTo>
                  <a:lnTo>
                    <a:pt x="2343239" y="293878"/>
                  </a:lnTo>
                  <a:lnTo>
                    <a:pt x="2349411" y="293878"/>
                  </a:lnTo>
                  <a:lnTo>
                    <a:pt x="2375154" y="314198"/>
                  </a:lnTo>
                  <a:lnTo>
                    <a:pt x="2375154" y="282600"/>
                  </a:lnTo>
                  <a:lnTo>
                    <a:pt x="2371217" y="279908"/>
                  </a:lnTo>
                  <a:lnTo>
                    <a:pt x="2365121" y="277368"/>
                  </a:lnTo>
                  <a:lnTo>
                    <a:pt x="2359025" y="276098"/>
                  </a:lnTo>
                  <a:lnTo>
                    <a:pt x="2352421" y="274828"/>
                  </a:lnTo>
                  <a:lnTo>
                    <a:pt x="2345309" y="276098"/>
                  </a:lnTo>
                  <a:lnTo>
                    <a:pt x="2338197" y="276098"/>
                  </a:lnTo>
                  <a:lnTo>
                    <a:pt x="2330704" y="278638"/>
                  </a:lnTo>
                  <a:lnTo>
                    <a:pt x="2322703" y="283718"/>
                  </a:lnTo>
                  <a:lnTo>
                    <a:pt x="2315337" y="287528"/>
                  </a:lnTo>
                  <a:lnTo>
                    <a:pt x="2295906" y="319278"/>
                  </a:lnTo>
                  <a:lnTo>
                    <a:pt x="2294636" y="325628"/>
                  </a:lnTo>
                  <a:lnTo>
                    <a:pt x="2294509" y="330708"/>
                  </a:lnTo>
                  <a:lnTo>
                    <a:pt x="2294636" y="334518"/>
                  </a:lnTo>
                  <a:lnTo>
                    <a:pt x="2296287" y="342138"/>
                  </a:lnTo>
                  <a:lnTo>
                    <a:pt x="2314803" y="380238"/>
                  </a:lnTo>
                  <a:lnTo>
                    <a:pt x="2350389" y="404368"/>
                  </a:lnTo>
                  <a:lnTo>
                    <a:pt x="2357628" y="404368"/>
                  </a:lnTo>
                  <a:lnTo>
                    <a:pt x="2365248" y="403098"/>
                  </a:lnTo>
                  <a:lnTo>
                    <a:pt x="2371026" y="401828"/>
                  </a:lnTo>
                  <a:lnTo>
                    <a:pt x="2382977" y="396748"/>
                  </a:lnTo>
                  <a:lnTo>
                    <a:pt x="2389124" y="394208"/>
                  </a:lnTo>
                  <a:lnTo>
                    <a:pt x="2393950" y="390398"/>
                  </a:lnTo>
                  <a:lnTo>
                    <a:pt x="2398268" y="387858"/>
                  </a:lnTo>
                  <a:lnTo>
                    <a:pt x="2402205" y="385318"/>
                  </a:lnTo>
                  <a:lnTo>
                    <a:pt x="2406015" y="381508"/>
                  </a:lnTo>
                  <a:lnTo>
                    <a:pt x="2409317" y="378968"/>
                  </a:lnTo>
                  <a:lnTo>
                    <a:pt x="2414651" y="372618"/>
                  </a:lnTo>
                  <a:lnTo>
                    <a:pt x="2416810" y="371348"/>
                  </a:lnTo>
                  <a:lnTo>
                    <a:pt x="2418334" y="368808"/>
                  </a:lnTo>
                  <a:lnTo>
                    <a:pt x="2419731" y="366268"/>
                  </a:lnTo>
                  <a:lnTo>
                    <a:pt x="2420620" y="364998"/>
                  </a:lnTo>
                  <a:lnTo>
                    <a:pt x="2420747" y="364998"/>
                  </a:lnTo>
                  <a:lnTo>
                    <a:pt x="2421001" y="363728"/>
                  </a:lnTo>
                  <a:lnTo>
                    <a:pt x="2421001" y="362458"/>
                  </a:lnTo>
                  <a:close/>
                </a:path>
                <a:path w="2478404" h="572135">
                  <a:moveTo>
                    <a:pt x="2478405" y="337058"/>
                  </a:moveTo>
                  <a:lnTo>
                    <a:pt x="2478151" y="335788"/>
                  </a:lnTo>
                  <a:lnTo>
                    <a:pt x="2432583" y="257048"/>
                  </a:lnTo>
                  <a:lnTo>
                    <a:pt x="2426716" y="246888"/>
                  </a:lnTo>
                  <a:lnTo>
                    <a:pt x="2449449" y="234188"/>
                  </a:lnTo>
                  <a:lnTo>
                    <a:pt x="2450465" y="232918"/>
                  </a:lnTo>
                  <a:lnTo>
                    <a:pt x="2451100" y="231648"/>
                  </a:lnTo>
                  <a:lnTo>
                    <a:pt x="2450973" y="229108"/>
                  </a:lnTo>
                  <a:lnTo>
                    <a:pt x="2450211" y="226568"/>
                  </a:lnTo>
                  <a:lnTo>
                    <a:pt x="2448687" y="224028"/>
                  </a:lnTo>
                  <a:lnTo>
                    <a:pt x="2447798" y="222758"/>
                  </a:lnTo>
                  <a:lnTo>
                    <a:pt x="2447036" y="221488"/>
                  </a:lnTo>
                  <a:lnTo>
                    <a:pt x="2445512" y="220218"/>
                  </a:lnTo>
                  <a:lnTo>
                    <a:pt x="2444877" y="218948"/>
                  </a:lnTo>
                  <a:lnTo>
                    <a:pt x="2444115" y="218948"/>
                  </a:lnTo>
                  <a:lnTo>
                    <a:pt x="2443480" y="217678"/>
                  </a:lnTo>
                  <a:lnTo>
                    <a:pt x="2441067" y="217678"/>
                  </a:lnTo>
                  <a:lnTo>
                    <a:pt x="2417826" y="231648"/>
                  </a:lnTo>
                  <a:lnTo>
                    <a:pt x="2408936" y="216408"/>
                  </a:lnTo>
                  <a:lnTo>
                    <a:pt x="2407031" y="212598"/>
                  </a:lnTo>
                  <a:lnTo>
                    <a:pt x="2405761" y="208788"/>
                  </a:lnTo>
                  <a:lnTo>
                    <a:pt x="2404618" y="204978"/>
                  </a:lnTo>
                  <a:lnTo>
                    <a:pt x="2403983" y="202438"/>
                  </a:lnTo>
                  <a:lnTo>
                    <a:pt x="2404237" y="197358"/>
                  </a:lnTo>
                  <a:lnTo>
                    <a:pt x="2404999" y="194818"/>
                  </a:lnTo>
                  <a:lnTo>
                    <a:pt x="2407793" y="191008"/>
                  </a:lnTo>
                  <a:lnTo>
                    <a:pt x="2409952" y="188468"/>
                  </a:lnTo>
                  <a:lnTo>
                    <a:pt x="2412746" y="187198"/>
                  </a:lnTo>
                  <a:lnTo>
                    <a:pt x="2414778" y="185928"/>
                  </a:lnTo>
                  <a:lnTo>
                    <a:pt x="2416683" y="184658"/>
                  </a:lnTo>
                  <a:lnTo>
                    <a:pt x="2420112" y="184658"/>
                  </a:lnTo>
                  <a:lnTo>
                    <a:pt x="2421636" y="183388"/>
                  </a:lnTo>
                  <a:lnTo>
                    <a:pt x="2427478" y="183388"/>
                  </a:lnTo>
                  <a:lnTo>
                    <a:pt x="2428240" y="182118"/>
                  </a:lnTo>
                  <a:lnTo>
                    <a:pt x="2429764" y="182118"/>
                  </a:lnTo>
                  <a:lnTo>
                    <a:pt x="2430018" y="180848"/>
                  </a:lnTo>
                  <a:lnTo>
                    <a:pt x="2429510" y="178308"/>
                  </a:lnTo>
                  <a:lnTo>
                    <a:pt x="2429129" y="178308"/>
                  </a:lnTo>
                  <a:lnTo>
                    <a:pt x="2428875" y="177038"/>
                  </a:lnTo>
                  <a:lnTo>
                    <a:pt x="2427478" y="174498"/>
                  </a:lnTo>
                  <a:lnTo>
                    <a:pt x="2426589" y="171958"/>
                  </a:lnTo>
                  <a:lnTo>
                    <a:pt x="2425827" y="171958"/>
                  </a:lnTo>
                  <a:lnTo>
                    <a:pt x="2425192" y="170688"/>
                  </a:lnTo>
                  <a:lnTo>
                    <a:pt x="2423795" y="169418"/>
                  </a:lnTo>
                  <a:lnTo>
                    <a:pt x="2422271" y="168148"/>
                  </a:lnTo>
                  <a:lnTo>
                    <a:pt x="2421636" y="166878"/>
                  </a:lnTo>
                  <a:lnTo>
                    <a:pt x="2415667" y="166878"/>
                  </a:lnTo>
                  <a:lnTo>
                    <a:pt x="2413381" y="168148"/>
                  </a:lnTo>
                  <a:lnTo>
                    <a:pt x="2410587" y="169418"/>
                  </a:lnTo>
                  <a:lnTo>
                    <a:pt x="2407920" y="169418"/>
                  </a:lnTo>
                  <a:lnTo>
                    <a:pt x="2405126" y="170688"/>
                  </a:lnTo>
                  <a:lnTo>
                    <a:pt x="2382520" y="201168"/>
                  </a:lnTo>
                  <a:lnTo>
                    <a:pt x="2382901" y="206248"/>
                  </a:lnTo>
                  <a:lnTo>
                    <a:pt x="2399030" y="241808"/>
                  </a:lnTo>
                  <a:lnTo>
                    <a:pt x="2384171" y="250698"/>
                  </a:lnTo>
                  <a:lnTo>
                    <a:pt x="2383663" y="250698"/>
                  </a:lnTo>
                  <a:lnTo>
                    <a:pt x="2383155" y="251968"/>
                  </a:lnTo>
                  <a:lnTo>
                    <a:pt x="2383155" y="254508"/>
                  </a:lnTo>
                  <a:lnTo>
                    <a:pt x="2383409" y="255778"/>
                  </a:lnTo>
                  <a:lnTo>
                    <a:pt x="2384171" y="257048"/>
                  </a:lnTo>
                  <a:lnTo>
                    <a:pt x="2384806" y="258318"/>
                  </a:lnTo>
                  <a:lnTo>
                    <a:pt x="2385695" y="260858"/>
                  </a:lnTo>
                  <a:lnTo>
                    <a:pt x="2387219" y="263398"/>
                  </a:lnTo>
                  <a:lnTo>
                    <a:pt x="2388616" y="264668"/>
                  </a:lnTo>
                  <a:lnTo>
                    <a:pt x="2389886" y="265938"/>
                  </a:lnTo>
                  <a:lnTo>
                    <a:pt x="2391283" y="265938"/>
                  </a:lnTo>
                  <a:lnTo>
                    <a:pt x="2392426" y="267208"/>
                  </a:lnTo>
                  <a:lnTo>
                    <a:pt x="2393696" y="265938"/>
                  </a:lnTo>
                  <a:lnTo>
                    <a:pt x="2408047" y="257048"/>
                  </a:lnTo>
                  <a:lnTo>
                    <a:pt x="2459355" y="347218"/>
                  </a:lnTo>
                  <a:lnTo>
                    <a:pt x="2460752" y="347218"/>
                  </a:lnTo>
                  <a:lnTo>
                    <a:pt x="2461260" y="348488"/>
                  </a:lnTo>
                  <a:lnTo>
                    <a:pt x="2463673" y="348488"/>
                  </a:lnTo>
                  <a:lnTo>
                    <a:pt x="2464816" y="347218"/>
                  </a:lnTo>
                  <a:lnTo>
                    <a:pt x="2466086" y="347218"/>
                  </a:lnTo>
                  <a:lnTo>
                    <a:pt x="2467356" y="345948"/>
                  </a:lnTo>
                  <a:lnTo>
                    <a:pt x="2469007" y="345948"/>
                  </a:lnTo>
                  <a:lnTo>
                    <a:pt x="2472563" y="343408"/>
                  </a:lnTo>
                  <a:lnTo>
                    <a:pt x="2473960" y="342138"/>
                  </a:lnTo>
                  <a:lnTo>
                    <a:pt x="2475103" y="342138"/>
                  </a:lnTo>
                  <a:lnTo>
                    <a:pt x="2476246" y="340868"/>
                  </a:lnTo>
                  <a:lnTo>
                    <a:pt x="2477135" y="340868"/>
                  </a:lnTo>
                  <a:lnTo>
                    <a:pt x="2478151" y="338328"/>
                  </a:lnTo>
                  <a:lnTo>
                    <a:pt x="2478405" y="338328"/>
                  </a:lnTo>
                  <a:lnTo>
                    <a:pt x="2478405" y="337058"/>
                  </a:lnTo>
                  <a:close/>
                </a:path>
              </a:pathLst>
            </a:custGeom>
            <a:solidFill>
              <a:srgbClr val="000000"/>
            </a:solidFill>
          </p:spPr>
          <p:txBody>
            <a:bodyPr wrap="square" lIns="0" tIns="0" rIns="0" bIns="0" rtlCol="0"/>
            <a:lstStyle/>
            <a:p>
              <a:endParaRPr sz="1350"/>
            </a:p>
          </p:txBody>
        </p:sp>
        <p:sp>
          <p:nvSpPr>
            <p:cNvPr id="15" name="object 15"/>
            <p:cNvSpPr/>
            <p:nvPr/>
          </p:nvSpPr>
          <p:spPr>
            <a:xfrm>
              <a:off x="8075676" y="1280160"/>
              <a:ext cx="3827145" cy="486409"/>
            </a:xfrm>
            <a:custGeom>
              <a:avLst/>
              <a:gdLst/>
              <a:ahLst/>
              <a:cxnLst/>
              <a:rect l="l" t="t" r="r" b="b"/>
              <a:pathLst>
                <a:path w="3827145" h="486410">
                  <a:moveTo>
                    <a:pt x="0" y="486155"/>
                  </a:moveTo>
                  <a:lnTo>
                    <a:pt x="2067" y="409328"/>
                  </a:lnTo>
                  <a:lnTo>
                    <a:pt x="7823" y="342601"/>
                  </a:lnTo>
                  <a:lnTo>
                    <a:pt x="16596" y="289980"/>
                  </a:lnTo>
                  <a:lnTo>
                    <a:pt x="40513" y="243077"/>
                  </a:lnTo>
                  <a:lnTo>
                    <a:pt x="1872869" y="243077"/>
                  </a:lnTo>
                  <a:lnTo>
                    <a:pt x="1885665" y="230684"/>
                  </a:lnTo>
                  <a:lnTo>
                    <a:pt x="1896785" y="196175"/>
                  </a:lnTo>
                  <a:lnTo>
                    <a:pt x="1905558" y="143554"/>
                  </a:lnTo>
                  <a:lnTo>
                    <a:pt x="1911314" y="76827"/>
                  </a:lnTo>
                  <a:lnTo>
                    <a:pt x="1913381" y="0"/>
                  </a:lnTo>
                  <a:lnTo>
                    <a:pt x="1915449" y="76827"/>
                  </a:lnTo>
                  <a:lnTo>
                    <a:pt x="1921205" y="143554"/>
                  </a:lnTo>
                  <a:lnTo>
                    <a:pt x="1929978" y="196175"/>
                  </a:lnTo>
                  <a:lnTo>
                    <a:pt x="1941098" y="230684"/>
                  </a:lnTo>
                  <a:lnTo>
                    <a:pt x="1953895" y="243077"/>
                  </a:lnTo>
                  <a:lnTo>
                    <a:pt x="3786251" y="243077"/>
                  </a:lnTo>
                  <a:lnTo>
                    <a:pt x="3799047" y="255471"/>
                  </a:lnTo>
                  <a:lnTo>
                    <a:pt x="3810167" y="289980"/>
                  </a:lnTo>
                  <a:lnTo>
                    <a:pt x="3818940" y="342601"/>
                  </a:lnTo>
                  <a:lnTo>
                    <a:pt x="3824696" y="409328"/>
                  </a:lnTo>
                  <a:lnTo>
                    <a:pt x="3826764" y="486155"/>
                  </a:lnTo>
                </a:path>
              </a:pathLst>
            </a:custGeom>
            <a:ln w="9525">
              <a:solidFill>
                <a:srgbClr val="8B1111"/>
              </a:solidFill>
            </a:ln>
          </p:spPr>
          <p:txBody>
            <a:bodyPr wrap="square" lIns="0" tIns="0" rIns="0" bIns="0" rtlCol="0"/>
            <a:lstStyle/>
            <a:p>
              <a:endParaRPr sz="1350"/>
            </a:p>
          </p:txBody>
        </p:sp>
      </p:grpSp>
      <p:sp>
        <p:nvSpPr>
          <p:cNvPr id="16" name="object 16"/>
          <p:cNvSpPr/>
          <p:nvPr/>
        </p:nvSpPr>
        <p:spPr>
          <a:xfrm>
            <a:off x="8951249" y="2324874"/>
            <a:ext cx="325279" cy="222885"/>
          </a:xfrm>
          <a:custGeom>
            <a:avLst/>
            <a:gdLst/>
            <a:ahLst/>
            <a:cxnLst/>
            <a:rect l="l" t="t" r="r" b="b"/>
            <a:pathLst>
              <a:path w="433704" h="297180">
                <a:moveTo>
                  <a:pt x="18923" y="200659"/>
                </a:moveTo>
                <a:lnTo>
                  <a:pt x="14224" y="200659"/>
                </a:lnTo>
                <a:lnTo>
                  <a:pt x="12953" y="201929"/>
                </a:lnTo>
                <a:lnTo>
                  <a:pt x="11556" y="201929"/>
                </a:lnTo>
                <a:lnTo>
                  <a:pt x="9778" y="203200"/>
                </a:lnTo>
                <a:lnTo>
                  <a:pt x="7747" y="204469"/>
                </a:lnTo>
                <a:lnTo>
                  <a:pt x="5969" y="204469"/>
                </a:lnTo>
                <a:lnTo>
                  <a:pt x="4572" y="205739"/>
                </a:lnTo>
                <a:lnTo>
                  <a:pt x="3428" y="207009"/>
                </a:lnTo>
                <a:lnTo>
                  <a:pt x="2285" y="207009"/>
                </a:lnTo>
                <a:lnTo>
                  <a:pt x="1397" y="208279"/>
                </a:lnTo>
                <a:lnTo>
                  <a:pt x="253" y="209550"/>
                </a:lnTo>
                <a:lnTo>
                  <a:pt x="0" y="210819"/>
                </a:lnTo>
                <a:lnTo>
                  <a:pt x="0" y="212089"/>
                </a:lnTo>
                <a:lnTo>
                  <a:pt x="380" y="213359"/>
                </a:lnTo>
                <a:lnTo>
                  <a:pt x="1142" y="213359"/>
                </a:lnTo>
                <a:lnTo>
                  <a:pt x="2285" y="214629"/>
                </a:lnTo>
                <a:lnTo>
                  <a:pt x="3048" y="215900"/>
                </a:lnTo>
                <a:lnTo>
                  <a:pt x="4063" y="217169"/>
                </a:lnTo>
                <a:lnTo>
                  <a:pt x="89407" y="295909"/>
                </a:lnTo>
                <a:lnTo>
                  <a:pt x="90804" y="297179"/>
                </a:lnTo>
                <a:lnTo>
                  <a:pt x="96774" y="297179"/>
                </a:lnTo>
                <a:lnTo>
                  <a:pt x="98425" y="295909"/>
                </a:lnTo>
                <a:lnTo>
                  <a:pt x="99949" y="295909"/>
                </a:lnTo>
                <a:lnTo>
                  <a:pt x="101853" y="294639"/>
                </a:lnTo>
                <a:lnTo>
                  <a:pt x="106425" y="292100"/>
                </a:lnTo>
                <a:lnTo>
                  <a:pt x="108330" y="290829"/>
                </a:lnTo>
                <a:lnTo>
                  <a:pt x="109854" y="289559"/>
                </a:lnTo>
                <a:lnTo>
                  <a:pt x="111251" y="288289"/>
                </a:lnTo>
                <a:lnTo>
                  <a:pt x="112395" y="288289"/>
                </a:lnTo>
                <a:lnTo>
                  <a:pt x="113156" y="287019"/>
                </a:lnTo>
                <a:lnTo>
                  <a:pt x="114046" y="285750"/>
                </a:lnTo>
                <a:lnTo>
                  <a:pt x="114553" y="284479"/>
                </a:lnTo>
                <a:lnTo>
                  <a:pt x="114807" y="283209"/>
                </a:lnTo>
                <a:lnTo>
                  <a:pt x="114553" y="281939"/>
                </a:lnTo>
                <a:lnTo>
                  <a:pt x="111839" y="271779"/>
                </a:lnTo>
                <a:lnTo>
                  <a:pt x="92836" y="271779"/>
                </a:lnTo>
                <a:lnTo>
                  <a:pt x="20065" y="201929"/>
                </a:lnTo>
                <a:lnTo>
                  <a:pt x="18923" y="200659"/>
                </a:lnTo>
                <a:close/>
              </a:path>
              <a:path w="433704" h="297180">
                <a:moveTo>
                  <a:pt x="85725" y="162559"/>
                </a:moveTo>
                <a:lnTo>
                  <a:pt x="79501" y="162559"/>
                </a:lnTo>
                <a:lnTo>
                  <a:pt x="76707" y="163829"/>
                </a:lnTo>
                <a:lnTo>
                  <a:pt x="74929" y="165100"/>
                </a:lnTo>
                <a:lnTo>
                  <a:pt x="73025" y="166369"/>
                </a:lnTo>
                <a:lnTo>
                  <a:pt x="71627" y="167639"/>
                </a:lnTo>
                <a:lnTo>
                  <a:pt x="69341" y="168909"/>
                </a:lnTo>
                <a:lnTo>
                  <a:pt x="68579" y="170179"/>
                </a:lnTo>
                <a:lnTo>
                  <a:pt x="67563" y="171450"/>
                </a:lnTo>
                <a:lnTo>
                  <a:pt x="67182" y="171450"/>
                </a:lnTo>
                <a:lnTo>
                  <a:pt x="67182" y="173989"/>
                </a:lnTo>
                <a:lnTo>
                  <a:pt x="67436" y="173989"/>
                </a:lnTo>
                <a:lnTo>
                  <a:pt x="93345" y="270509"/>
                </a:lnTo>
                <a:lnTo>
                  <a:pt x="93725" y="271779"/>
                </a:lnTo>
                <a:lnTo>
                  <a:pt x="111839" y="271779"/>
                </a:lnTo>
                <a:lnTo>
                  <a:pt x="91821" y="196850"/>
                </a:lnTo>
                <a:lnTo>
                  <a:pt x="91439" y="195579"/>
                </a:lnTo>
                <a:lnTo>
                  <a:pt x="119310" y="195579"/>
                </a:lnTo>
                <a:lnTo>
                  <a:pt x="86232" y="163829"/>
                </a:lnTo>
                <a:lnTo>
                  <a:pt x="85725" y="162559"/>
                </a:lnTo>
                <a:close/>
              </a:path>
              <a:path w="433704" h="297180">
                <a:moveTo>
                  <a:pt x="119310" y="195579"/>
                </a:moveTo>
                <a:lnTo>
                  <a:pt x="91439" y="195579"/>
                </a:lnTo>
                <a:lnTo>
                  <a:pt x="92328" y="196850"/>
                </a:lnTo>
                <a:lnTo>
                  <a:pt x="156082" y="257809"/>
                </a:lnTo>
                <a:lnTo>
                  <a:pt x="156717" y="257809"/>
                </a:lnTo>
                <a:lnTo>
                  <a:pt x="157479" y="259079"/>
                </a:lnTo>
                <a:lnTo>
                  <a:pt x="162178" y="259079"/>
                </a:lnTo>
                <a:lnTo>
                  <a:pt x="163575" y="257809"/>
                </a:lnTo>
                <a:lnTo>
                  <a:pt x="166877" y="256539"/>
                </a:lnTo>
                <a:lnTo>
                  <a:pt x="168909" y="255269"/>
                </a:lnTo>
                <a:lnTo>
                  <a:pt x="173481" y="252729"/>
                </a:lnTo>
                <a:lnTo>
                  <a:pt x="175259" y="251459"/>
                </a:lnTo>
                <a:lnTo>
                  <a:pt x="176783" y="251459"/>
                </a:lnTo>
                <a:lnTo>
                  <a:pt x="178180" y="250189"/>
                </a:lnTo>
                <a:lnTo>
                  <a:pt x="179197" y="248919"/>
                </a:lnTo>
                <a:lnTo>
                  <a:pt x="180594" y="247650"/>
                </a:lnTo>
                <a:lnTo>
                  <a:pt x="181101" y="246379"/>
                </a:lnTo>
                <a:lnTo>
                  <a:pt x="181355" y="243839"/>
                </a:lnTo>
                <a:lnTo>
                  <a:pt x="181101" y="243839"/>
                </a:lnTo>
                <a:lnTo>
                  <a:pt x="178810" y="233679"/>
                </a:lnTo>
                <a:lnTo>
                  <a:pt x="159003" y="233679"/>
                </a:lnTo>
                <a:lnTo>
                  <a:pt x="119310" y="195579"/>
                </a:lnTo>
                <a:close/>
              </a:path>
              <a:path w="433704" h="297180">
                <a:moveTo>
                  <a:pt x="153288" y="123189"/>
                </a:moveTo>
                <a:lnTo>
                  <a:pt x="147447" y="123189"/>
                </a:lnTo>
                <a:lnTo>
                  <a:pt x="146303" y="124459"/>
                </a:lnTo>
                <a:lnTo>
                  <a:pt x="143001" y="125729"/>
                </a:lnTo>
                <a:lnTo>
                  <a:pt x="141097" y="127000"/>
                </a:lnTo>
                <a:lnTo>
                  <a:pt x="138429" y="128269"/>
                </a:lnTo>
                <a:lnTo>
                  <a:pt x="137159" y="129539"/>
                </a:lnTo>
                <a:lnTo>
                  <a:pt x="136271" y="130809"/>
                </a:lnTo>
                <a:lnTo>
                  <a:pt x="135762" y="130809"/>
                </a:lnTo>
                <a:lnTo>
                  <a:pt x="135254" y="132079"/>
                </a:lnTo>
                <a:lnTo>
                  <a:pt x="134874" y="132079"/>
                </a:lnTo>
                <a:lnTo>
                  <a:pt x="134747" y="134619"/>
                </a:lnTo>
                <a:lnTo>
                  <a:pt x="135127" y="135889"/>
                </a:lnTo>
                <a:lnTo>
                  <a:pt x="159257" y="232409"/>
                </a:lnTo>
                <a:lnTo>
                  <a:pt x="159765" y="233679"/>
                </a:lnTo>
                <a:lnTo>
                  <a:pt x="178810" y="233679"/>
                </a:lnTo>
                <a:lnTo>
                  <a:pt x="155321" y="129539"/>
                </a:lnTo>
                <a:lnTo>
                  <a:pt x="154558" y="125729"/>
                </a:lnTo>
                <a:lnTo>
                  <a:pt x="153924" y="124459"/>
                </a:lnTo>
                <a:lnTo>
                  <a:pt x="153670" y="124459"/>
                </a:lnTo>
                <a:lnTo>
                  <a:pt x="153288" y="123189"/>
                </a:lnTo>
                <a:close/>
              </a:path>
              <a:path w="433704" h="297180">
                <a:moveTo>
                  <a:pt x="240664" y="213359"/>
                </a:moveTo>
                <a:lnTo>
                  <a:pt x="236092" y="213359"/>
                </a:lnTo>
                <a:lnTo>
                  <a:pt x="237108" y="214629"/>
                </a:lnTo>
                <a:lnTo>
                  <a:pt x="239649" y="214629"/>
                </a:lnTo>
                <a:lnTo>
                  <a:pt x="240664" y="213359"/>
                </a:lnTo>
                <a:close/>
              </a:path>
              <a:path w="433704" h="297180">
                <a:moveTo>
                  <a:pt x="165100" y="49529"/>
                </a:moveTo>
                <a:lnTo>
                  <a:pt x="161544" y="49529"/>
                </a:lnTo>
                <a:lnTo>
                  <a:pt x="159003" y="50800"/>
                </a:lnTo>
                <a:lnTo>
                  <a:pt x="157352" y="52069"/>
                </a:lnTo>
                <a:lnTo>
                  <a:pt x="155575" y="53339"/>
                </a:lnTo>
                <a:lnTo>
                  <a:pt x="153670" y="54609"/>
                </a:lnTo>
                <a:lnTo>
                  <a:pt x="152273" y="54609"/>
                </a:lnTo>
                <a:lnTo>
                  <a:pt x="149986" y="57150"/>
                </a:lnTo>
                <a:lnTo>
                  <a:pt x="149225" y="57150"/>
                </a:lnTo>
                <a:lnTo>
                  <a:pt x="148716" y="58419"/>
                </a:lnTo>
                <a:lnTo>
                  <a:pt x="148081" y="58419"/>
                </a:lnTo>
                <a:lnTo>
                  <a:pt x="147827" y="59689"/>
                </a:lnTo>
                <a:lnTo>
                  <a:pt x="147827" y="60959"/>
                </a:lnTo>
                <a:lnTo>
                  <a:pt x="148335" y="62229"/>
                </a:lnTo>
                <a:lnTo>
                  <a:pt x="235711" y="213359"/>
                </a:lnTo>
                <a:lnTo>
                  <a:pt x="243331" y="213359"/>
                </a:lnTo>
                <a:lnTo>
                  <a:pt x="244855" y="212089"/>
                </a:lnTo>
                <a:lnTo>
                  <a:pt x="246633" y="210819"/>
                </a:lnTo>
                <a:lnTo>
                  <a:pt x="248538" y="209550"/>
                </a:lnTo>
                <a:lnTo>
                  <a:pt x="250062" y="208279"/>
                </a:lnTo>
                <a:lnTo>
                  <a:pt x="252222" y="207009"/>
                </a:lnTo>
                <a:lnTo>
                  <a:pt x="252983" y="207009"/>
                </a:lnTo>
                <a:lnTo>
                  <a:pt x="254000" y="204469"/>
                </a:lnTo>
                <a:lnTo>
                  <a:pt x="254380" y="204469"/>
                </a:lnTo>
                <a:lnTo>
                  <a:pt x="254507" y="203200"/>
                </a:lnTo>
                <a:lnTo>
                  <a:pt x="254000" y="201929"/>
                </a:lnTo>
                <a:lnTo>
                  <a:pt x="212978" y="130809"/>
                </a:lnTo>
                <a:lnTo>
                  <a:pt x="214375" y="121919"/>
                </a:lnTo>
                <a:lnTo>
                  <a:pt x="216534" y="114300"/>
                </a:lnTo>
                <a:lnTo>
                  <a:pt x="217652" y="111759"/>
                </a:lnTo>
                <a:lnTo>
                  <a:pt x="202056" y="111759"/>
                </a:lnTo>
                <a:lnTo>
                  <a:pt x="167004" y="50800"/>
                </a:lnTo>
                <a:lnTo>
                  <a:pt x="166115" y="50800"/>
                </a:lnTo>
                <a:lnTo>
                  <a:pt x="165100" y="49529"/>
                </a:lnTo>
                <a:close/>
              </a:path>
              <a:path w="433704" h="297180">
                <a:moveTo>
                  <a:pt x="308355" y="173989"/>
                </a:moveTo>
                <a:lnTo>
                  <a:pt x="306070" y="173989"/>
                </a:lnTo>
                <a:lnTo>
                  <a:pt x="306704" y="175259"/>
                </a:lnTo>
                <a:lnTo>
                  <a:pt x="308355" y="173989"/>
                </a:lnTo>
                <a:close/>
              </a:path>
              <a:path w="433704" h="297180">
                <a:moveTo>
                  <a:pt x="281781" y="91439"/>
                </a:moveTo>
                <a:lnTo>
                  <a:pt x="248030" y="91439"/>
                </a:lnTo>
                <a:lnTo>
                  <a:pt x="251205" y="93979"/>
                </a:lnTo>
                <a:lnTo>
                  <a:pt x="254380" y="95250"/>
                </a:lnTo>
                <a:lnTo>
                  <a:pt x="257428" y="97789"/>
                </a:lnTo>
                <a:lnTo>
                  <a:pt x="263398" y="102869"/>
                </a:lnTo>
                <a:lnTo>
                  <a:pt x="266446" y="107950"/>
                </a:lnTo>
                <a:lnTo>
                  <a:pt x="269875" y="113029"/>
                </a:lnTo>
                <a:lnTo>
                  <a:pt x="304546" y="173989"/>
                </a:lnTo>
                <a:lnTo>
                  <a:pt x="310769" y="173989"/>
                </a:lnTo>
                <a:lnTo>
                  <a:pt x="312038" y="172719"/>
                </a:lnTo>
                <a:lnTo>
                  <a:pt x="313689" y="172719"/>
                </a:lnTo>
                <a:lnTo>
                  <a:pt x="315467" y="171450"/>
                </a:lnTo>
                <a:lnTo>
                  <a:pt x="317373" y="170179"/>
                </a:lnTo>
                <a:lnTo>
                  <a:pt x="318770" y="168909"/>
                </a:lnTo>
                <a:lnTo>
                  <a:pt x="321055" y="167639"/>
                </a:lnTo>
                <a:lnTo>
                  <a:pt x="321817" y="166369"/>
                </a:lnTo>
                <a:lnTo>
                  <a:pt x="322325" y="166369"/>
                </a:lnTo>
                <a:lnTo>
                  <a:pt x="322833" y="165100"/>
                </a:lnTo>
                <a:lnTo>
                  <a:pt x="323087" y="165100"/>
                </a:lnTo>
                <a:lnTo>
                  <a:pt x="323087" y="162559"/>
                </a:lnTo>
                <a:lnTo>
                  <a:pt x="322706" y="162559"/>
                </a:lnTo>
                <a:lnTo>
                  <a:pt x="282828" y="92709"/>
                </a:lnTo>
                <a:lnTo>
                  <a:pt x="281781" y="91439"/>
                </a:lnTo>
                <a:close/>
              </a:path>
              <a:path w="433704" h="297180">
                <a:moveTo>
                  <a:pt x="83438" y="161289"/>
                </a:moveTo>
                <a:lnTo>
                  <a:pt x="81787" y="162559"/>
                </a:lnTo>
                <a:lnTo>
                  <a:pt x="84074" y="162559"/>
                </a:lnTo>
                <a:lnTo>
                  <a:pt x="83438" y="161289"/>
                </a:lnTo>
                <a:close/>
              </a:path>
              <a:path w="433704" h="297180">
                <a:moveTo>
                  <a:pt x="371475" y="0"/>
                </a:moveTo>
                <a:lnTo>
                  <a:pt x="363854" y="1269"/>
                </a:lnTo>
                <a:lnTo>
                  <a:pt x="358068" y="2539"/>
                </a:lnTo>
                <a:lnTo>
                  <a:pt x="352139" y="5079"/>
                </a:lnTo>
                <a:lnTo>
                  <a:pt x="339851" y="10159"/>
                </a:lnTo>
                <a:lnTo>
                  <a:pt x="311657" y="40639"/>
                </a:lnTo>
                <a:lnTo>
                  <a:pt x="308990" y="63500"/>
                </a:lnTo>
                <a:lnTo>
                  <a:pt x="310896" y="72389"/>
                </a:lnTo>
                <a:lnTo>
                  <a:pt x="312588" y="78739"/>
                </a:lnTo>
                <a:lnTo>
                  <a:pt x="314817" y="85089"/>
                </a:lnTo>
                <a:lnTo>
                  <a:pt x="317593" y="90169"/>
                </a:lnTo>
                <a:lnTo>
                  <a:pt x="320928" y="96519"/>
                </a:lnTo>
                <a:lnTo>
                  <a:pt x="324737" y="102869"/>
                </a:lnTo>
                <a:lnTo>
                  <a:pt x="328723" y="109219"/>
                </a:lnTo>
                <a:lnTo>
                  <a:pt x="332876" y="113029"/>
                </a:lnTo>
                <a:lnTo>
                  <a:pt x="337184" y="118109"/>
                </a:lnTo>
                <a:lnTo>
                  <a:pt x="343153" y="123189"/>
                </a:lnTo>
                <a:lnTo>
                  <a:pt x="349503" y="128269"/>
                </a:lnTo>
                <a:lnTo>
                  <a:pt x="356488" y="129539"/>
                </a:lnTo>
                <a:lnTo>
                  <a:pt x="363347" y="132079"/>
                </a:lnTo>
                <a:lnTo>
                  <a:pt x="370585" y="133350"/>
                </a:lnTo>
                <a:lnTo>
                  <a:pt x="378205" y="132079"/>
                </a:lnTo>
                <a:lnTo>
                  <a:pt x="383992" y="130809"/>
                </a:lnTo>
                <a:lnTo>
                  <a:pt x="389921" y="128269"/>
                </a:lnTo>
                <a:lnTo>
                  <a:pt x="402208" y="123189"/>
                </a:lnTo>
                <a:lnTo>
                  <a:pt x="408255" y="119379"/>
                </a:lnTo>
                <a:lnTo>
                  <a:pt x="413623" y="115569"/>
                </a:lnTo>
                <a:lnTo>
                  <a:pt x="417131" y="111759"/>
                </a:lnTo>
                <a:lnTo>
                  <a:pt x="367029" y="111759"/>
                </a:lnTo>
                <a:lnTo>
                  <a:pt x="362584" y="109219"/>
                </a:lnTo>
                <a:lnTo>
                  <a:pt x="358012" y="106679"/>
                </a:lnTo>
                <a:lnTo>
                  <a:pt x="353949" y="104139"/>
                </a:lnTo>
                <a:lnTo>
                  <a:pt x="350011" y="99059"/>
                </a:lnTo>
                <a:lnTo>
                  <a:pt x="346201" y="95250"/>
                </a:lnTo>
                <a:lnTo>
                  <a:pt x="342646" y="90169"/>
                </a:lnTo>
                <a:lnTo>
                  <a:pt x="339471" y="83819"/>
                </a:lnTo>
                <a:lnTo>
                  <a:pt x="336169" y="78739"/>
                </a:lnTo>
                <a:lnTo>
                  <a:pt x="333628" y="73659"/>
                </a:lnTo>
                <a:lnTo>
                  <a:pt x="330580" y="62229"/>
                </a:lnTo>
                <a:lnTo>
                  <a:pt x="329946" y="55879"/>
                </a:lnTo>
                <a:lnTo>
                  <a:pt x="330580" y="52069"/>
                </a:lnTo>
                <a:lnTo>
                  <a:pt x="331088" y="45719"/>
                </a:lnTo>
                <a:lnTo>
                  <a:pt x="348106" y="26669"/>
                </a:lnTo>
                <a:lnTo>
                  <a:pt x="354202" y="22859"/>
                </a:lnTo>
                <a:lnTo>
                  <a:pt x="359790" y="20319"/>
                </a:lnTo>
                <a:lnTo>
                  <a:pt x="410305" y="20319"/>
                </a:lnTo>
                <a:lnTo>
                  <a:pt x="409257" y="19050"/>
                </a:lnTo>
                <a:lnTo>
                  <a:pt x="404875" y="15239"/>
                </a:lnTo>
                <a:lnTo>
                  <a:pt x="398906" y="10159"/>
                </a:lnTo>
                <a:lnTo>
                  <a:pt x="392556" y="5079"/>
                </a:lnTo>
                <a:lnTo>
                  <a:pt x="385699" y="3809"/>
                </a:lnTo>
                <a:lnTo>
                  <a:pt x="378713" y="1269"/>
                </a:lnTo>
                <a:lnTo>
                  <a:pt x="371475" y="0"/>
                </a:lnTo>
                <a:close/>
              </a:path>
              <a:path w="433704" h="297180">
                <a:moveTo>
                  <a:pt x="249935" y="69850"/>
                </a:moveTo>
                <a:lnTo>
                  <a:pt x="207136" y="96519"/>
                </a:lnTo>
                <a:lnTo>
                  <a:pt x="202056" y="111759"/>
                </a:lnTo>
                <a:lnTo>
                  <a:pt x="217652" y="111759"/>
                </a:lnTo>
                <a:lnTo>
                  <a:pt x="219328" y="107950"/>
                </a:lnTo>
                <a:lnTo>
                  <a:pt x="221996" y="101600"/>
                </a:lnTo>
                <a:lnTo>
                  <a:pt x="225678" y="97789"/>
                </a:lnTo>
                <a:lnTo>
                  <a:pt x="230377" y="95250"/>
                </a:lnTo>
                <a:lnTo>
                  <a:pt x="234060" y="92709"/>
                </a:lnTo>
                <a:lnTo>
                  <a:pt x="237616" y="91439"/>
                </a:lnTo>
                <a:lnTo>
                  <a:pt x="281781" y="91439"/>
                </a:lnTo>
                <a:lnTo>
                  <a:pt x="278637" y="87629"/>
                </a:lnTo>
                <a:lnTo>
                  <a:pt x="270255" y="78739"/>
                </a:lnTo>
                <a:lnTo>
                  <a:pt x="265556" y="74929"/>
                </a:lnTo>
                <a:lnTo>
                  <a:pt x="260476" y="72389"/>
                </a:lnTo>
                <a:lnTo>
                  <a:pt x="255397" y="71119"/>
                </a:lnTo>
                <a:lnTo>
                  <a:pt x="249935" y="69850"/>
                </a:lnTo>
                <a:close/>
              </a:path>
              <a:path w="433704" h="297180">
                <a:moveTo>
                  <a:pt x="410305" y="20319"/>
                </a:moveTo>
                <a:lnTo>
                  <a:pt x="370331" y="20319"/>
                </a:lnTo>
                <a:lnTo>
                  <a:pt x="375157" y="21589"/>
                </a:lnTo>
                <a:lnTo>
                  <a:pt x="379602" y="24129"/>
                </a:lnTo>
                <a:lnTo>
                  <a:pt x="384175" y="26669"/>
                </a:lnTo>
                <a:lnTo>
                  <a:pt x="388238" y="29209"/>
                </a:lnTo>
                <a:lnTo>
                  <a:pt x="392175" y="34289"/>
                </a:lnTo>
                <a:lnTo>
                  <a:pt x="395985" y="38100"/>
                </a:lnTo>
                <a:lnTo>
                  <a:pt x="410082" y="66039"/>
                </a:lnTo>
                <a:lnTo>
                  <a:pt x="411733" y="71119"/>
                </a:lnTo>
                <a:lnTo>
                  <a:pt x="411987" y="73659"/>
                </a:lnTo>
                <a:lnTo>
                  <a:pt x="412114" y="77469"/>
                </a:lnTo>
                <a:lnTo>
                  <a:pt x="411225" y="86359"/>
                </a:lnTo>
                <a:lnTo>
                  <a:pt x="409448" y="91439"/>
                </a:lnTo>
                <a:lnTo>
                  <a:pt x="406653" y="95250"/>
                </a:lnTo>
                <a:lnTo>
                  <a:pt x="403732" y="100329"/>
                </a:lnTo>
                <a:lnTo>
                  <a:pt x="399541" y="104139"/>
                </a:lnTo>
                <a:lnTo>
                  <a:pt x="394080" y="106679"/>
                </a:lnTo>
                <a:lnTo>
                  <a:pt x="388111" y="110489"/>
                </a:lnTo>
                <a:lnTo>
                  <a:pt x="382397" y="111759"/>
                </a:lnTo>
                <a:lnTo>
                  <a:pt x="417131" y="111759"/>
                </a:lnTo>
                <a:lnTo>
                  <a:pt x="418300" y="110489"/>
                </a:lnTo>
                <a:lnTo>
                  <a:pt x="427227" y="99059"/>
                </a:lnTo>
                <a:lnTo>
                  <a:pt x="430402" y="92709"/>
                </a:lnTo>
                <a:lnTo>
                  <a:pt x="433197" y="77469"/>
                </a:lnTo>
                <a:lnTo>
                  <a:pt x="432942" y="68579"/>
                </a:lnTo>
                <a:lnTo>
                  <a:pt x="417449" y="30479"/>
                </a:lnTo>
                <a:lnTo>
                  <a:pt x="413448" y="24129"/>
                </a:lnTo>
                <a:lnTo>
                  <a:pt x="410305" y="20319"/>
                </a:lnTo>
                <a:close/>
              </a:path>
            </a:pathLst>
          </a:custGeom>
          <a:solidFill>
            <a:srgbClr val="000000"/>
          </a:solidFill>
        </p:spPr>
        <p:txBody>
          <a:bodyPr wrap="square" lIns="0" tIns="0" rIns="0" bIns="0" rtlCol="0"/>
          <a:lstStyle/>
          <a:p>
            <a:endParaRPr sz="1350"/>
          </a:p>
        </p:txBody>
      </p:sp>
      <p:sp>
        <p:nvSpPr>
          <p:cNvPr id="17" name="object 17"/>
          <p:cNvSpPr txBox="1"/>
          <p:nvPr/>
        </p:nvSpPr>
        <p:spPr>
          <a:xfrm>
            <a:off x="7088063" y="1388279"/>
            <a:ext cx="1791653" cy="471764"/>
          </a:xfrm>
          <a:prstGeom prst="rect">
            <a:avLst/>
          </a:prstGeom>
        </p:spPr>
        <p:txBody>
          <a:bodyPr vert="horz" wrap="square" lIns="0" tIns="10001" rIns="0" bIns="0" rtlCol="0">
            <a:spAutoFit/>
          </a:bodyPr>
          <a:lstStyle/>
          <a:p>
            <a:pPr marL="9525" marR="3810">
              <a:spcBef>
                <a:spcPts val="79"/>
              </a:spcBef>
            </a:pPr>
            <a:r>
              <a:rPr sz="1500" spc="-26" dirty="0">
                <a:solidFill>
                  <a:srgbClr val="8B1515"/>
                </a:solidFill>
                <a:latin typeface="Calibri"/>
                <a:cs typeface="Calibri"/>
              </a:rPr>
              <a:t>We </a:t>
            </a:r>
            <a:r>
              <a:rPr sz="1500" spc="-4" dirty="0">
                <a:solidFill>
                  <a:srgbClr val="8B1515"/>
                </a:solidFill>
                <a:latin typeface="Calibri"/>
                <a:cs typeface="Calibri"/>
              </a:rPr>
              <a:t>can </a:t>
            </a:r>
            <a:r>
              <a:rPr sz="1500" dirty="0">
                <a:solidFill>
                  <a:srgbClr val="8B1515"/>
                </a:solidFill>
                <a:latin typeface="Calibri"/>
                <a:cs typeface="Calibri"/>
              </a:rPr>
              <a:t>look </a:t>
            </a:r>
            <a:r>
              <a:rPr sz="1500" spc="-11" dirty="0">
                <a:solidFill>
                  <a:srgbClr val="8B1515"/>
                </a:solidFill>
                <a:latin typeface="Calibri"/>
                <a:cs typeface="Calibri"/>
              </a:rPr>
              <a:t>at </a:t>
            </a:r>
            <a:r>
              <a:rPr sz="1500" dirty="0">
                <a:solidFill>
                  <a:srgbClr val="8B1515"/>
                </a:solidFill>
                <a:latin typeface="Calibri"/>
                <a:cs typeface="Calibri"/>
              </a:rPr>
              <a:t>these </a:t>
            </a:r>
            <a:r>
              <a:rPr sz="1500" spc="4" dirty="0">
                <a:solidFill>
                  <a:srgbClr val="8B1515"/>
                </a:solidFill>
                <a:latin typeface="Calibri"/>
                <a:cs typeface="Calibri"/>
              </a:rPr>
              <a:t> </a:t>
            </a:r>
            <a:r>
              <a:rPr sz="1500" dirty="0">
                <a:solidFill>
                  <a:srgbClr val="8B1515"/>
                </a:solidFill>
                <a:latin typeface="Calibri"/>
                <a:cs typeface="Calibri"/>
              </a:rPr>
              <a:t>(not</a:t>
            </a:r>
            <a:r>
              <a:rPr sz="1500" spc="-26" dirty="0">
                <a:solidFill>
                  <a:srgbClr val="8B1515"/>
                </a:solidFill>
                <a:latin typeface="Calibri"/>
                <a:cs typeface="Calibri"/>
              </a:rPr>
              <a:t> </a:t>
            </a:r>
            <a:r>
              <a:rPr sz="1500" spc="-8" dirty="0">
                <a:solidFill>
                  <a:srgbClr val="8B1515"/>
                </a:solidFill>
                <a:latin typeface="Calibri"/>
                <a:cs typeface="Calibri"/>
              </a:rPr>
              <a:t>greyed</a:t>
            </a:r>
            <a:r>
              <a:rPr sz="1500" spc="-30" dirty="0">
                <a:solidFill>
                  <a:srgbClr val="8B1515"/>
                </a:solidFill>
                <a:latin typeface="Calibri"/>
                <a:cs typeface="Calibri"/>
              </a:rPr>
              <a:t> </a:t>
            </a:r>
            <a:r>
              <a:rPr sz="1500" spc="-4" dirty="0">
                <a:solidFill>
                  <a:srgbClr val="8B1515"/>
                </a:solidFill>
                <a:latin typeface="Calibri"/>
                <a:cs typeface="Calibri"/>
              </a:rPr>
              <a:t>out)</a:t>
            </a:r>
            <a:r>
              <a:rPr sz="1500" spc="-26" dirty="0">
                <a:solidFill>
                  <a:srgbClr val="8B1515"/>
                </a:solidFill>
                <a:latin typeface="Calibri"/>
                <a:cs typeface="Calibri"/>
              </a:rPr>
              <a:t> </a:t>
            </a:r>
            <a:r>
              <a:rPr sz="1500" spc="-11" dirty="0">
                <a:solidFill>
                  <a:srgbClr val="8B1515"/>
                </a:solidFill>
                <a:latin typeface="Calibri"/>
                <a:cs typeface="Calibri"/>
              </a:rPr>
              <a:t>words</a:t>
            </a:r>
            <a:endParaRPr sz="1500">
              <a:latin typeface="Calibri"/>
              <a:cs typeface="Calibri"/>
            </a:endParaRPr>
          </a:p>
        </p:txBody>
      </p:sp>
      <p:sp>
        <p:nvSpPr>
          <p:cNvPr id="23" name="Title 22">
            <a:extLst>
              <a:ext uri="{FF2B5EF4-FFF2-40B4-BE49-F238E27FC236}">
                <a16:creationId xmlns:a16="http://schemas.microsoft.com/office/drawing/2014/main" id="{619D4B3C-C52E-4469-8CF1-0C084FDF1612}"/>
              </a:ext>
            </a:extLst>
          </p:cNvPr>
          <p:cNvSpPr>
            <a:spLocks noGrp="1"/>
          </p:cNvSpPr>
          <p:nvPr>
            <p:ph type="title"/>
          </p:nvPr>
        </p:nvSpPr>
        <p:spPr>
          <a:xfrm>
            <a:off x="955263" y="379588"/>
            <a:ext cx="8355330" cy="671530"/>
          </a:xfrm>
        </p:spPr>
        <p:txBody>
          <a:bodyPr vert="horz" wrap="square" lIns="0" tIns="9525" rIns="0" bIns="0" rtlCol="0" anchor="ctr">
            <a:spAutoFit/>
          </a:bodyPr>
          <a:lstStyle/>
          <a:p>
            <a:pPr marL="12700" marR="5080">
              <a:lnSpc>
                <a:spcPct val="100699"/>
              </a:lnSpc>
              <a:spcBef>
                <a:spcPts val="75"/>
              </a:spcBef>
            </a:pPr>
            <a:r>
              <a:rPr lang="en-US" spc="-120" dirty="0"/>
              <a:t>Masking the future in self-attention</a:t>
            </a:r>
          </a:p>
        </p:txBody>
      </p:sp>
      <p:sp>
        <p:nvSpPr>
          <p:cNvPr id="18" name="object 18"/>
          <p:cNvSpPr txBox="1"/>
          <p:nvPr/>
        </p:nvSpPr>
        <p:spPr>
          <a:xfrm>
            <a:off x="4275141" y="5340089"/>
            <a:ext cx="72866" cy="379431"/>
          </a:xfrm>
          <a:prstGeom prst="rect">
            <a:avLst/>
          </a:prstGeom>
        </p:spPr>
        <p:txBody>
          <a:bodyPr vert="horz" wrap="square" lIns="0" tIns="10001" rIns="0" bIns="0" rtlCol="0">
            <a:spAutoFit/>
          </a:bodyPr>
          <a:lstStyle/>
          <a:p>
            <a:pPr marL="9525">
              <a:spcBef>
                <a:spcPts val="79"/>
              </a:spcBef>
            </a:pPr>
            <a:r>
              <a:rPr sz="1200" spc="131" dirty="0">
                <a:latin typeface="Cambria Math"/>
                <a:cs typeface="Cambria Math"/>
              </a:rPr>
              <a:t>𝑖</a:t>
            </a:r>
            <a:endParaRPr sz="1200">
              <a:latin typeface="Cambria Math"/>
              <a:cs typeface="Cambria Math"/>
            </a:endParaRPr>
          </a:p>
        </p:txBody>
      </p:sp>
      <p:sp>
        <p:nvSpPr>
          <p:cNvPr id="19" name="object 19"/>
          <p:cNvSpPr txBox="1"/>
          <p:nvPr/>
        </p:nvSpPr>
        <p:spPr>
          <a:xfrm>
            <a:off x="4147506" y="5232647"/>
            <a:ext cx="1092612" cy="263053"/>
          </a:xfrm>
          <a:prstGeom prst="rect">
            <a:avLst/>
          </a:prstGeom>
        </p:spPr>
        <p:txBody>
          <a:bodyPr vert="horz" wrap="square" lIns="0" tIns="9049" rIns="0" bIns="0" rtlCol="0">
            <a:spAutoFit/>
          </a:bodyPr>
          <a:lstStyle/>
          <a:p>
            <a:pPr marL="28575">
              <a:spcBef>
                <a:spcPts val="71"/>
              </a:spcBef>
            </a:pPr>
            <a:r>
              <a:rPr sz="1650" spc="53" dirty="0">
                <a:latin typeface="Cambria Math"/>
                <a:cs typeface="Cambria Math"/>
              </a:rPr>
              <a:t>𝑞</a:t>
            </a:r>
            <a:r>
              <a:rPr spc="788" baseline="31250" dirty="0">
                <a:latin typeface="Cambria Math"/>
                <a:cs typeface="Cambria Math"/>
              </a:rPr>
              <a:t>𝖳</a:t>
            </a:r>
            <a:r>
              <a:rPr sz="1650" spc="-150" dirty="0">
                <a:latin typeface="Cambria Math"/>
                <a:cs typeface="Cambria Math"/>
              </a:rPr>
              <a:t>𝑘</a:t>
            </a:r>
            <a:r>
              <a:rPr spc="720" baseline="-15625" dirty="0">
                <a:latin typeface="Cambria Math"/>
                <a:cs typeface="Cambria Math"/>
              </a:rPr>
              <a:t>𝑗</a:t>
            </a:r>
            <a:r>
              <a:rPr sz="1650" spc="-4" dirty="0">
                <a:latin typeface="Cambria Math"/>
                <a:cs typeface="Cambria Math"/>
              </a:rPr>
              <a:t>,</a:t>
            </a:r>
            <a:r>
              <a:rPr sz="1650" spc="-101" dirty="0">
                <a:latin typeface="Cambria Math"/>
                <a:cs typeface="Cambria Math"/>
              </a:rPr>
              <a:t> </a:t>
            </a:r>
            <a:r>
              <a:rPr sz="1650" spc="-4" dirty="0">
                <a:latin typeface="Cambria Math"/>
                <a:cs typeface="Cambria Math"/>
              </a:rPr>
              <a:t>𝑗</a:t>
            </a:r>
            <a:r>
              <a:rPr sz="1650" spc="124" dirty="0">
                <a:latin typeface="Cambria Math"/>
                <a:cs typeface="Cambria Math"/>
              </a:rPr>
              <a:t> </a:t>
            </a:r>
            <a:r>
              <a:rPr sz="1650" spc="-4" dirty="0">
                <a:latin typeface="Cambria Math"/>
                <a:cs typeface="Cambria Math"/>
              </a:rPr>
              <a:t>&lt;</a:t>
            </a:r>
            <a:r>
              <a:rPr sz="1650" spc="94" dirty="0">
                <a:latin typeface="Cambria Math"/>
                <a:cs typeface="Cambria Math"/>
              </a:rPr>
              <a:t> </a:t>
            </a:r>
            <a:r>
              <a:rPr sz="1650" spc="-4" dirty="0">
                <a:latin typeface="Cambria Math"/>
                <a:cs typeface="Cambria Math"/>
              </a:rPr>
              <a:t>𝑖</a:t>
            </a:r>
            <a:endParaRPr sz="1650" dirty="0">
              <a:latin typeface="Cambria Math"/>
              <a:cs typeface="Cambria Math"/>
            </a:endParaRPr>
          </a:p>
        </p:txBody>
      </p:sp>
      <p:sp>
        <p:nvSpPr>
          <p:cNvPr id="20" name="object 20"/>
          <p:cNvSpPr txBox="1"/>
          <p:nvPr/>
        </p:nvSpPr>
        <p:spPr>
          <a:xfrm>
            <a:off x="4208846" y="5509024"/>
            <a:ext cx="850583" cy="263053"/>
          </a:xfrm>
          <a:prstGeom prst="rect">
            <a:avLst/>
          </a:prstGeom>
        </p:spPr>
        <p:txBody>
          <a:bodyPr vert="horz" wrap="square" lIns="0" tIns="9049" rIns="0" bIns="0" rtlCol="0">
            <a:spAutoFit/>
          </a:bodyPr>
          <a:lstStyle/>
          <a:p>
            <a:pPr marL="9525">
              <a:spcBef>
                <a:spcPts val="71"/>
              </a:spcBef>
            </a:pPr>
            <a:r>
              <a:rPr sz="1650" spc="-4" dirty="0">
                <a:latin typeface="Cambria Math"/>
                <a:cs typeface="Cambria Math"/>
              </a:rPr>
              <a:t>−∞,</a:t>
            </a:r>
            <a:r>
              <a:rPr sz="1650" spc="-101" dirty="0">
                <a:latin typeface="Cambria Math"/>
                <a:cs typeface="Cambria Math"/>
              </a:rPr>
              <a:t> </a:t>
            </a:r>
            <a:r>
              <a:rPr sz="1650" spc="-4" dirty="0">
                <a:latin typeface="Cambria Math"/>
                <a:cs typeface="Cambria Math"/>
              </a:rPr>
              <a:t>𝑗</a:t>
            </a:r>
            <a:r>
              <a:rPr sz="1650" spc="124" dirty="0">
                <a:latin typeface="Cambria Math"/>
                <a:cs typeface="Cambria Math"/>
              </a:rPr>
              <a:t> </a:t>
            </a:r>
            <a:r>
              <a:rPr sz="1650" spc="-4" dirty="0">
                <a:latin typeface="Cambria Math"/>
                <a:cs typeface="Cambria Math"/>
              </a:rPr>
              <a:t>≥</a:t>
            </a:r>
            <a:r>
              <a:rPr sz="1650" spc="101" dirty="0">
                <a:latin typeface="Cambria Math"/>
                <a:cs typeface="Cambria Math"/>
              </a:rPr>
              <a:t> </a:t>
            </a:r>
            <a:r>
              <a:rPr sz="1650" spc="-4" dirty="0">
                <a:latin typeface="Cambria Math"/>
                <a:cs typeface="Cambria Math"/>
              </a:rPr>
              <a:t>𝑖</a:t>
            </a:r>
            <a:endParaRPr sz="1650">
              <a:latin typeface="Cambria Math"/>
              <a:cs typeface="Cambria Math"/>
            </a:endParaRPr>
          </a:p>
        </p:txBody>
      </p:sp>
      <p:sp>
        <p:nvSpPr>
          <p:cNvPr id="22" name="TextBox 21">
            <a:extLst>
              <a:ext uri="{FF2B5EF4-FFF2-40B4-BE49-F238E27FC236}">
                <a16:creationId xmlns:a16="http://schemas.microsoft.com/office/drawing/2014/main" id="{D4593733-A247-47A2-9694-40F16757EA9F}"/>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1321" y="1657285"/>
            <a:ext cx="2929414" cy="3936302"/>
          </a:xfrm>
          <a:prstGeom prst="rect">
            <a:avLst/>
          </a:prstGeom>
        </p:spPr>
        <p:txBody>
          <a:bodyPr vert="horz" wrap="square" lIns="0" tIns="76676" rIns="0" bIns="0" rtlCol="0">
            <a:spAutoFit/>
          </a:bodyPr>
          <a:lstStyle/>
          <a:p>
            <a:pPr marL="83344" algn="ctr">
              <a:spcBef>
                <a:spcPts val="604"/>
              </a:spcBef>
            </a:pPr>
            <a:r>
              <a:rPr sz="2100" b="1" spc="-4" dirty="0">
                <a:latin typeface="Calibri"/>
                <a:cs typeface="Calibri"/>
              </a:rPr>
              <a:t>Barriers</a:t>
            </a:r>
            <a:endParaRPr sz="2100" dirty="0">
              <a:latin typeface="Calibri"/>
              <a:cs typeface="Calibri"/>
            </a:endParaRPr>
          </a:p>
          <a:p>
            <a:pPr marL="256699" marR="394335" indent="-256699">
              <a:spcBef>
                <a:spcPts val="439"/>
              </a:spcBef>
              <a:buClr>
                <a:srgbClr val="8B1515"/>
              </a:buClr>
              <a:buFont typeface="Times New Roman"/>
              <a:buChar char="•"/>
              <a:tabLst>
                <a:tab pos="256699" algn="l"/>
                <a:tab pos="267176" algn="l"/>
              </a:tabLst>
            </a:pPr>
            <a:r>
              <a:rPr sz="1725" spc="-4" dirty="0">
                <a:latin typeface="Calibri"/>
                <a:cs typeface="Calibri"/>
              </a:rPr>
              <a:t>Doesn’t</a:t>
            </a:r>
            <a:r>
              <a:rPr sz="1725" spc="-19" dirty="0">
                <a:latin typeface="Calibri"/>
                <a:cs typeface="Calibri"/>
              </a:rPr>
              <a:t> </a:t>
            </a:r>
            <a:r>
              <a:rPr sz="1725" dirty="0">
                <a:latin typeface="Calibri"/>
                <a:cs typeface="Calibri"/>
              </a:rPr>
              <a:t>have</a:t>
            </a:r>
            <a:r>
              <a:rPr sz="1725" spc="-11" dirty="0">
                <a:latin typeface="Calibri"/>
                <a:cs typeface="Calibri"/>
              </a:rPr>
              <a:t> </a:t>
            </a:r>
            <a:r>
              <a:rPr sz="1725" dirty="0">
                <a:latin typeface="Calibri"/>
                <a:cs typeface="Calibri"/>
              </a:rPr>
              <a:t>an</a:t>
            </a:r>
            <a:r>
              <a:rPr sz="1725" spc="-15" dirty="0">
                <a:latin typeface="Calibri"/>
                <a:cs typeface="Calibri"/>
              </a:rPr>
              <a:t> </a:t>
            </a:r>
            <a:r>
              <a:rPr sz="1725" dirty="0">
                <a:latin typeface="Calibri"/>
                <a:cs typeface="Calibri"/>
              </a:rPr>
              <a:t>inherent</a:t>
            </a:r>
          </a:p>
          <a:p>
            <a:pPr marR="958215" algn="ctr"/>
            <a:r>
              <a:rPr sz="1725" spc="-4" dirty="0">
                <a:latin typeface="Calibri"/>
                <a:cs typeface="Calibri"/>
              </a:rPr>
              <a:t>notion</a:t>
            </a:r>
            <a:r>
              <a:rPr sz="1725" spc="-15" dirty="0">
                <a:latin typeface="Calibri"/>
                <a:cs typeface="Calibri"/>
              </a:rPr>
              <a:t> </a:t>
            </a:r>
            <a:r>
              <a:rPr sz="1725" spc="-4" dirty="0">
                <a:latin typeface="Calibri"/>
                <a:cs typeface="Calibri"/>
              </a:rPr>
              <a:t>of</a:t>
            </a:r>
            <a:r>
              <a:rPr sz="1725" spc="-19" dirty="0">
                <a:latin typeface="Calibri"/>
                <a:cs typeface="Calibri"/>
              </a:rPr>
              <a:t> </a:t>
            </a:r>
            <a:r>
              <a:rPr sz="1725" spc="-4" dirty="0">
                <a:latin typeface="Calibri"/>
                <a:cs typeface="Calibri"/>
              </a:rPr>
              <a:t>order!</a:t>
            </a:r>
            <a:endParaRPr sz="1725" dirty="0">
              <a:latin typeface="Calibri"/>
              <a:cs typeface="Calibri"/>
            </a:endParaRPr>
          </a:p>
          <a:p>
            <a:pPr>
              <a:spcBef>
                <a:spcPts val="15"/>
              </a:spcBef>
            </a:pPr>
            <a:endParaRPr sz="2363" dirty="0">
              <a:latin typeface="Calibri"/>
              <a:cs typeface="Calibri"/>
            </a:endParaRPr>
          </a:p>
          <a:p>
            <a:pPr marL="266700" marR="320516" indent="-257651" algn="just">
              <a:buClr>
                <a:srgbClr val="8B1515"/>
              </a:buClr>
              <a:buFont typeface="Times New Roman"/>
              <a:buChar char="•"/>
              <a:tabLst>
                <a:tab pos="267176" algn="l"/>
              </a:tabLst>
            </a:pPr>
            <a:r>
              <a:rPr sz="1725" dirty="0">
                <a:latin typeface="Calibri"/>
                <a:cs typeface="Calibri"/>
              </a:rPr>
              <a:t>No </a:t>
            </a:r>
            <a:r>
              <a:rPr sz="1725" spc="-4" dirty="0">
                <a:latin typeface="Calibri"/>
                <a:cs typeface="Calibri"/>
              </a:rPr>
              <a:t>nonlinearities for deep </a:t>
            </a:r>
            <a:r>
              <a:rPr sz="1725" spc="-379" dirty="0">
                <a:latin typeface="Calibri"/>
                <a:cs typeface="Calibri"/>
              </a:rPr>
              <a:t> </a:t>
            </a:r>
            <a:r>
              <a:rPr sz="1725" dirty="0">
                <a:latin typeface="Calibri"/>
                <a:cs typeface="Calibri"/>
              </a:rPr>
              <a:t>learning </a:t>
            </a:r>
            <a:r>
              <a:rPr sz="1725" spc="-4" dirty="0">
                <a:latin typeface="Calibri"/>
                <a:cs typeface="Calibri"/>
              </a:rPr>
              <a:t>magic! It’s </a:t>
            </a:r>
            <a:r>
              <a:rPr sz="1725" dirty="0">
                <a:latin typeface="Calibri"/>
                <a:cs typeface="Calibri"/>
              </a:rPr>
              <a:t>all </a:t>
            </a:r>
            <a:r>
              <a:rPr sz="1725" spc="-4" dirty="0">
                <a:latin typeface="Calibri"/>
                <a:cs typeface="Calibri"/>
              </a:rPr>
              <a:t>just </a:t>
            </a:r>
            <a:r>
              <a:rPr sz="1725" spc="-379" dirty="0">
                <a:latin typeface="Calibri"/>
                <a:cs typeface="Calibri"/>
              </a:rPr>
              <a:t> </a:t>
            </a:r>
            <a:r>
              <a:rPr sz="1725" dirty="0">
                <a:latin typeface="Calibri"/>
                <a:cs typeface="Calibri"/>
              </a:rPr>
              <a:t>weighted</a:t>
            </a:r>
            <a:r>
              <a:rPr sz="1725" spc="8" dirty="0">
                <a:latin typeface="Calibri"/>
                <a:cs typeface="Calibri"/>
              </a:rPr>
              <a:t> </a:t>
            </a:r>
            <a:r>
              <a:rPr sz="1725" dirty="0">
                <a:latin typeface="Calibri"/>
                <a:cs typeface="Calibri"/>
              </a:rPr>
              <a:t>averages</a:t>
            </a:r>
          </a:p>
          <a:p>
            <a:pPr>
              <a:spcBef>
                <a:spcPts val="15"/>
              </a:spcBef>
              <a:buClr>
                <a:srgbClr val="8B1515"/>
              </a:buClr>
              <a:buFont typeface="Times New Roman"/>
              <a:buChar char="•"/>
            </a:pPr>
            <a:endParaRPr sz="2363" dirty="0">
              <a:latin typeface="Calibri"/>
              <a:cs typeface="Calibri"/>
            </a:endParaRPr>
          </a:p>
          <a:p>
            <a:pPr marL="266700" marR="361950" indent="-257651">
              <a:buClr>
                <a:srgbClr val="8B1515"/>
              </a:buClr>
              <a:buFont typeface="Times New Roman"/>
              <a:buChar char="•"/>
              <a:tabLst>
                <a:tab pos="266224" algn="l"/>
                <a:tab pos="267176" algn="l"/>
              </a:tabLst>
            </a:pPr>
            <a:r>
              <a:rPr sz="1725" dirty="0">
                <a:latin typeface="Calibri"/>
                <a:cs typeface="Calibri"/>
              </a:rPr>
              <a:t>Need to ensure we </a:t>
            </a:r>
            <a:r>
              <a:rPr sz="1725" spc="-4" dirty="0">
                <a:latin typeface="Calibri"/>
                <a:cs typeface="Calibri"/>
              </a:rPr>
              <a:t>don’t </a:t>
            </a:r>
            <a:r>
              <a:rPr sz="1725" dirty="0">
                <a:latin typeface="Calibri"/>
                <a:cs typeface="Calibri"/>
              </a:rPr>
              <a:t> </a:t>
            </a:r>
            <a:r>
              <a:rPr sz="1725" spc="-4" dirty="0">
                <a:latin typeface="Calibri"/>
                <a:cs typeface="Calibri"/>
              </a:rPr>
              <a:t>“look</a:t>
            </a:r>
            <a:r>
              <a:rPr sz="1725" spc="-19" dirty="0">
                <a:latin typeface="Calibri"/>
                <a:cs typeface="Calibri"/>
              </a:rPr>
              <a:t> </a:t>
            </a:r>
            <a:r>
              <a:rPr sz="1725" dirty="0">
                <a:latin typeface="Calibri"/>
                <a:cs typeface="Calibri"/>
              </a:rPr>
              <a:t>at</a:t>
            </a:r>
            <a:r>
              <a:rPr sz="1725" spc="-11"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future”</a:t>
            </a:r>
            <a:r>
              <a:rPr sz="1725" spc="-11" dirty="0">
                <a:latin typeface="Calibri"/>
                <a:cs typeface="Calibri"/>
              </a:rPr>
              <a:t> </a:t>
            </a:r>
            <a:r>
              <a:rPr sz="1725" dirty="0">
                <a:latin typeface="Calibri"/>
                <a:cs typeface="Calibri"/>
              </a:rPr>
              <a:t>when </a:t>
            </a:r>
            <a:r>
              <a:rPr sz="1725" spc="-379" dirty="0">
                <a:latin typeface="Calibri"/>
                <a:cs typeface="Calibri"/>
              </a:rPr>
              <a:t> </a:t>
            </a:r>
            <a:r>
              <a:rPr sz="1725" spc="-4" dirty="0">
                <a:latin typeface="Calibri"/>
                <a:cs typeface="Calibri"/>
              </a:rPr>
              <a:t>predicting</a:t>
            </a:r>
            <a:r>
              <a:rPr sz="1725" spc="-11" dirty="0">
                <a:latin typeface="Calibri"/>
                <a:cs typeface="Calibri"/>
              </a:rPr>
              <a:t> </a:t>
            </a:r>
            <a:r>
              <a:rPr sz="1725" dirty="0">
                <a:latin typeface="Calibri"/>
                <a:cs typeface="Calibri"/>
              </a:rPr>
              <a:t>a sequence</a:t>
            </a:r>
          </a:p>
          <a:p>
            <a:pPr marL="523875" lvl="1" indent="-171926">
              <a:spcBef>
                <a:spcPts val="416"/>
              </a:spcBef>
              <a:buClr>
                <a:srgbClr val="007B92"/>
              </a:buClr>
              <a:buFont typeface="Times New Roman"/>
              <a:buChar char="•"/>
              <a:tabLst>
                <a:tab pos="524351" algn="l"/>
              </a:tabLst>
            </a:pPr>
            <a:r>
              <a:rPr sz="1725" spc="-4" dirty="0">
                <a:latin typeface="Calibri"/>
                <a:cs typeface="Calibri"/>
              </a:rPr>
              <a:t>Like</a:t>
            </a:r>
            <a:r>
              <a:rPr sz="1725" spc="-11" dirty="0">
                <a:latin typeface="Calibri"/>
                <a:cs typeface="Calibri"/>
              </a:rPr>
              <a:t> </a:t>
            </a:r>
            <a:r>
              <a:rPr sz="1725" dirty="0">
                <a:latin typeface="Calibri"/>
                <a:cs typeface="Calibri"/>
              </a:rPr>
              <a:t>in</a:t>
            </a:r>
            <a:r>
              <a:rPr sz="1725" spc="-4" dirty="0">
                <a:latin typeface="Calibri"/>
                <a:cs typeface="Calibri"/>
              </a:rPr>
              <a:t> </a:t>
            </a:r>
            <a:r>
              <a:rPr sz="1725" dirty="0">
                <a:latin typeface="Calibri"/>
                <a:cs typeface="Calibri"/>
              </a:rPr>
              <a:t>machine</a:t>
            </a:r>
            <a:r>
              <a:rPr sz="1725" spc="-4" dirty="0">
                <a:latin typeface="Calibri"/>
                <a:cs typeface="Calibri"/>
              </a:rPr>
              <a:t> translation</a:t>
            </a:r>
            <a:endParaRPr sz="1725" dirty="0">
              <a:latin typeface="Calibri"/>
              <a:cs typeface="Calibri"/>
            </a:endParaRPr>
          </a:p>
          <a:p>
            <a:pPr marL="523875" lvl="1" indent="-171926">
              <a:spcBef>
                <a:spcPts val="413"/>
              </a:spcBef>
              <a:buClr>
                <a:srgbClr val="007B92"/>
              </a:buClr>
              <a:buFont typeface="Times New Roman"/>
              <a:buChar char="•"/>
              <a:tabLst>
                <a:tab pos="524351" algn="l"/>
              </a:tabLst>
            </a:pPr>
            <a:r>
              <a:rPr sz="1725" dirty="0">
                <a:latin typeface="Calibri"/>
                <a:cs typeface="Calibri"/>
              </a:rPr>
              <a:t>Or</a:t>
            </a:r>
            <a:r>
              <a:rPr sz="1725" spc="-19" dirty="0">
                <a:latin typeface="Calibri"/>
                <a:cs typeface="Calibri"/>
              </a:rPr>
              <a:t> </a:t>
            </a:r>
            <a:r>
              <a:rPr sz="1725" spc="-4" dirty="0">
                <a:latin typeface="Calibri"/>
                <a:cs typeface="Calibri"/>
              </a:rPr>
              <a:t>language</a:t>
            </a:r>
            <a:r>
              <a:rPr sz="1725" spc="-11" dirty="0">
                <a:latin typeface="Calibri"/>
                <a:cs typeface="Calibri"/>
              </a:rPr>
              <a:t> </a:t>
            </a:r>
            <a:r>
              <a:rPr sz="1725" dirty="0">
                <a:latin typeface="Calibri"/>
                <a:cs typeface="Calibri"/>
              </a:rPr>
              <a:t>modeling</a:t>
            </a:r>
          </a:p>
        </p:txBody>
      </p:sp>
      <p:sp>
        <p:nvSpPr>
          <p:cNvPr id="4" name="object 4"/>
          <p:cNvSpPr txBox="1">
            <a:spLocks noGrp="1"/>
          </p:cNvSpPr>
          <p:nvPr>
            <p:ph sz="half" idx="3"/>
          </p:nvPr>
        </p:nvSpPr>
        <p:spPr>
          <a:xfrm>
            <a:off x="6662861" y="1659191"/>
            <a:ext cx="2983230" cy="3614419"/>
          </a:xfrm>
          <a:prstGeom prst="rect">
            <a:avLst/>
          </a:prstGeom>
        </p:spPr>
        <p:txBody>
          <a:bodyPr vert="horz" wrap="square" lIns="0" tIns="76676" rIns="0" bIns="0" rtlCol="0">
            <a:spAutoFit/>
          </a:bodyPr>
          <a:lstStyle/>
          <a:p>
            <a:pPr marL="1192530">
              <a:spcBef>
                <a:spcPts val="604"/>
              </a:spcBef>
            </a:pPr>
            <a:r>
              <a:rPr lang="en-US" sz="2100" b="1" spc="-4" dirty="0"/>
              <a:t>Solutions</a:t>
            </a:r>
            <a:endParaRPr sz="2100" b="1" spc="-4" dirty="0"/>
          </a:p>
          <a:p>
            <a:pPr marL="266700" marR="220980" indent="-257175">
              <a:spcBef>
                <a:spcPts val="439"/>
              </a:spcBef>
              <a:buClr>
                <a:srgbClr val="8B1515"/>
              </a:buClr>
              <a:buFont typeface="Times New Roman"/>
              <a:buChar char="•"/>
              <a:tabLst>
                <a:tab pos="266224" algn="l"/>
                <a:tab pos="266700" algn="l"/>
              </a:tabLst>
            </a:pPr>
            <a:r>
              <a:rPr sz="1725" dirty="0">
                <a:latin typeface="Calibri"/>
                <a:cs typeface="Calibri"/>
              </a:rPr>
              <a:t>Add </a:t>
            </a:r>
            <a:r>
              <a:rPr sz="1725" spc="-4" dirty="0">
                <a:latin typeface="Calibri"/>
                <a:cs typeface="Calibri"/>
              </a:rPr>
              <a:t>position </a:t>
            </a:r>
            <a:r>
              <a:rPr sz="1725" dirty="0">
                <a:latin typeface="Calibri"/>
                <a:cs typeface="Calibri"/>
              </a:rPr>
              <a:t>representations to </a:t>
            </a:r>
            <a:r>
              <a:rPr sz="1725" spc="-379"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inputs</a:t>
            </a:r>
          </a:p>
          <a:p>
            <a:pPr>
              <a:spcBef>
                <a:spcPts val="15"/>
              </a:spcBef>
              <a:buClr>
                <a:srgbClr val="8B1515"/>
              </a:buClr>
              <a:buFont typeface="Times New Roman"/>
              <a:buChar char="•"/>
            </a:pPr>
            <a:endParaRPr sz="2363" dirty="0">
              <a:latin typeface="Calibri"/>
              <a:cs typeface="Calibri"/>
            </a:endParaRPr>
          </a:p>
          <a:p>
            <a:pPr marL="266700" marR="3810" indent="-257175">
              <a:buClr>
                <a:srgbClr val="8B1515"/>
              </a:buClr>
              <a:buFont typeface="Times New Roman"/>
              <a:buChar char="•"/>
              <a:tabLst>
                <a:tab pos="266224" algn="l"/>
                <a:tab pos="266700" algn="l"/>
              </a:tabLst>
            </a:pPr>
            <a:r>
              <a:rPr sz="1725" dirty="0">
                <a:latin typeface="Calibri"/>
                <a:cs typeface="Calibri"/>
              </a:rPr>
              <a:t>Easy </a:t>
            </a:r>
            <a:r>
              <a:rPr sz="1725" spc="-4" dirty="0">
                <a:latin typeface="Calibri"/>
                <a:cs typeface="Calibri"/>
              </a:rPr>
              <a:t>fix: </a:t>
            </a:r>
            <a:r>
              <a:rPr sz="1725" dirty="0">
                <a:latin typeface="Calibri"/>
                <a:cs typeface="Calibri"/>
              </a:rPr>
              <a:t>apply </a:t>
            </a:r>
            <a:r>
              <a:rPr sz="1725" spc="-4" dirty="0">
                <a:latin typeface="Calibri"/>
                <a:cs typeface="Calibri"/>
              </a:rPr>
              <a:t>the </a:t>
            </a:r>
            <a:r>
              <a:rPr sz="1725" dirty="0">
                <a:latin typeface="Calibri"/>
                <a:cs typeface="Calibri"/>
              </a:rPr>
              <a:t>same </a:t>
            </a:r>
            <a:r>
              <a:rPr sz="1725" spc="4" dirty="0">
                <a:latin typeface="Calibri"/>
                <a:cs typeface="Calibri"/>
              </a:rPr>
              <a:t> </a:t>
            </a:r>
            <a:r>
              <a:rPr sz="1725" dirty="0">
                <a:latin typeface="Calibri"/>
                <a:cs typeface="Calibri"/>
              </a:rPr>
              <a:t>feedforward network to each </a:t>
            </a:r>
            <a:r>
              <a:rPr sz="1725" spc="-4" dirty="0">
                <a:latin typeface="Calibri"/>
                <a:cs typeface="Calibri"/>
              </a:rPr>
              <a:t>self- </a:t>
            </a:r>
            <a:r>
              <a:rPr sz="1725" spc="-379" dirty="0">
                <a:latin typeface="Calibri"/>
                <a:cs typeface="Calibri"/>
              </a:rPr>
              <a:t> </a:t>
            </a:r>
            <a:r>
              <a:rPr sz="1725" spc="-4" dirty="0">
                <a:latin typeface="Calibri"/>
                <a:cs typeface="Calibri"/>
              </a:rPr>
              <a:t>attention</a:t>
            </a:r>
            <a:r>
              <a:rPr sz="1725" spc="11" dirty="0">
                <a:latin typeface="Calibri"/>
                <a:cs typeface="Calibri"/>
              </a:rPr>
              <a:t> </a:t>
            </a:r>
            <a:r>
              <a:rPr sz="1725" spc="-4" dirty="0">
                <a:latin typeface="Calibri"/>
                <a:cs typeface="Calibri"/>
              </a:rPr>
              <a:t>output.</a:t>
            </a:r>
            <a:endParaRPr sz="1725" dirty="0">
              <a:latin typeface="Calibri"/>
              <a:cs typeface="Calibri"/>
            </a:endParaRPr>
          </a:p>
          <a:p>
            <a:pPr>
              <a:spcBef>
                <a:spcPts val="15"/>
              </a:spcBef>
              <a:buClr>
                <a:srgbClr val="8B1515"/>
              </a:buClr>
              <a:buFont typeface="Times New Roman"/>
              <a:buChar char="•"/>
            </a:pPr>
            <a:endParaRPr sz="2363" dirty="0">
              <a:latin typeface="Calibri"/>
              <a:cs typeface="Calibri"/>
            </a:endParaRPr>
          </a:p>
          <a:p>
            <a:pPr marL="256699" marR="69056" indent="-256699">
              <a:buClr>
                <a:srgbClr val="8B1515"/>
              </a:buClr>
              <a:buFont typeface="Times New Roman"/>
              <a:buChar char="•"/>
              <a:tabLst>
                <a:tab pos="256699" algn="l"/>
                <a:tab pos="266700" algn="l"/>
              </a:tabLst>
            </a:pPr>
            <a:r>
              <a:rPr sz="1725" dirty="0">
                <a:latin typeface="Calibri"/>
                <a:cs typeface="Calibri"/>
              </a:rPr>
              <a:t>Mask</a:t>
            </a:r>
            <a:r>
              <a:rPr sz="1725" spc="-11" dirty="0">
                <a:latin typeface="Calibri"/>
                <a:cs typeface="Calibri"/>
              </a:rPr>
              <a:t> </a:t>
            </a:r>
            <a:r>
              <a:rPr sz="1725" spc="-4" dirty="0">
                <a:latin typeface="Calibri"/>
                <a:cs typeface="Calibri"/>
              </a:rPr>
              <a:t>out</a:t>
            </a:r>
            <a:r>
              <a:rPr sz="1725" spc="8" dirty="0">
                <a:latin typeface="Calibri"/>
                <a:cs typeface="Calibri"/>
              </a:rPr>
              <a:t> </a:t>
            </a:r>
            <a:r>
              <a:rPr sz="1725" dirty="0">
                <a:latin typeface="Calibri"/>
                <a:cs typeface="Calibri"/>
              </a:rPr>
              <a:t>the future by</a:t>
            </a:r>
            <a:r>
              <a:rPr sz="1725" spc="-8" dirty="0">
                <a:latin typeface="Calibri"/>
                <a:cs typeface="Calibri"/>
              </a:rPr>
              <a:t> </a:t>
            </a:r>
            <a:r>
              <a:rPr sz="1725" dirty="0">
                <a:latin typeface="Calibri"/>
                <a:cs typeface="Calibri"/>
              </a:rPr>
              <a:t>artificially</a:t>
            </a:r>
            <a:r>
              <a:rPr lang="en-US" sz="1725" dirty="0">
                <a:latin typeface="Calibri"/>
                <a:cs typeface="Calibri"/>
              </a:rPr>
              <a:t> </a:t>
            </a:r>
            <a:r>
              <a:rPr sz="1725" dirty="0">
                <a:latin typeface="Calibri"/>
                <a:cs typeface="Calibri"/>
              </a:rPr>
              <a:t>setting </a:t>
            </a:r>
            <a:r>
              <a:rPr sz="1725" spc="-4" dirty="0">
                <a:latin typeface="Calibri"/>
                <a:cs typeface="Calibri"/>
              </a:rPr>
              <a:t>attention</a:t>
            </a:r>
            <a:r>
              <a:rPr sz="1725" spc="11" dirty="0">
                <a:latin typeface="Calibri"/>
                <a:cs typeface="Calibri"/>
              </a:rPr>
              <a:t> </a:t>
            </a:r>
            <a:r>
              <a:rPr sz="1725" dirty="0">
                <a:latin typeface="Calibri"/>
                <a:cs typeface="Calibri"/>
              </a:rPr>
              <a:t>weights</a:t>
            </a:r>
            <a:r>
              <a:rPr sz="1725" spc="11" dirty="0">
                <a:latin typeface="Calibri"/>
                <a:cs typeface="Calibri"/>
              </a:rPr>
              <a:t> </a:t>
            </a:r>
            <a:r>
              <a:rPr sz="1725" dirty="0">
                <a:latin typeface="Calibri"/>
                <a:cs typeface="Calibri"/>
              </a:rPr>
              <a:t>to</a:t>
            </a:r>
            <a:r>
              <a:rPr sz="1725" spc="8" dirty="0">
                <a:latin typeface="Calibri"/>
                <a:cs typeface="Calibri"/>
              </a:rPr>
              <a:t> </a:t>
            </a:r>
            <a:r>
              <a:rPr sz="1725" dirty="0">
                <a:latin typeface="Calibri"/>
                <a:cs typeface="Calibri"/>
              </a:rPr>
              <a:t>0!</a:t>
            </a:r>
          </a:p>
        </p:txBody>
      </p:sp>
      <p:grpSp>
        <p:nvGrpSpPr>
          <p:cNvPr id="5" name="object 5"/>
          <p:cNvGrpSpPr/>
          <p:nvPr/>
        </p:nvGrpSpPr>
        <p:grpSpPr>
          <a:xfrm>
            <a:off x="5387296" y="2309490"/>
            <a:ext cx="1008698" cy="101918"/>
            <a:chOff x="5151062" y="1936320"/>
            <a:chExt cx="1344930" cy="135890"/>
          </a:xfrm>
        </p:grpSpPr>
        <p:pic>
          <p:nvPicPr>
            <p:cNvPr id="6" name="object 6"/>
            <p:cNvPicPr/>
            <p:nvPr/>
          </p:nvPicPr>
          <p:blipFill>
            <a:blip r:embed="rId2" cstate="print"/>
            <a:stretch>
              <a:fillRect/>
            </a:stretch>
          </p:blipFill>
          <p:spPr>
            <a:xfrm>
              <a:off x="5151062" y="1936320"/>
              <a:ext cx="1344853" cy="135386"/>
            </a:xfrm>
            <a:prstGeom prst="rect">
              <a:avLst/>
            </a:prstGeom>
          </p:spPr>
        </p:pic>
        <p:sp>
          <p:nvSpPr>
            <p:cNvPr id="7" name="object 7"/>
            <p:cNvSpPr/>
            <p:nvPr/>
          </p:nvSpPr>
          <p:spPr>
            <a:xfrm>
              <a:off x="5185409" y="19438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nvGrpSpPr>
          <p:cNvPr id="8" name="object 8"/>
          <p:cNvGrpSpPr/>
          <p:nvPr/>
        </p:nvGrpSpPr>
        <p:grpSpPr>
          <a:xfrm>
            <a:off x="5326717" y="3395340"/>
            <a:ext cx="1008698" cy="101918"/>
            <a:chOff x="5070290" y="3384120"/>
            <a:chExt cx="1344930" cy="135890"/>
          </a:xfrm>
        </p:grpSpPr>
        <p:pic>
          <p:nvPicPr>
            <p:cNvPr id="9" name="object 9"/>
            <p:cNvPicPr/>
            <p:nvPr/>
          </p:nvPicPr>
          <p:blipFill>
            <a:blip r:embed="rId2" cstate="print"/>
            <a:stretch>
              <a:fillRect/>
            </a:stretch>
          </p:blipFill>
          <p:spPr>
            <a:xfrm>
              <a:off x="5070290" y="3384120"/>
              <a:ext cx="1344853" cy="135386"/>
            </a:xfrm>
            <a:prstGeom prst="rect">
              <a:avLst/>
            </a:prstGeom>
          </p:spPr>
        </p:pic>
        <p:sp>
          <p:nvSpPr>
            <p:cNvPr id="10" name="object 10"/>
            <p:cNvSpPr/>
            <p:nvPr/>
          </p:nvSpPr>
          <p:spPr>
            <a:xfrm>
              <a:off x="5104638" y="33916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grpSp>
        <p:nvGrpSpPr>
          <p:cNvPr id="11" name="object 11"/>
          <p:cNvGrpSpPr/>
          <p:nvPr/>
        </p:nvGrpSpPr>
        <p:grpSpPr>
          <a:xfrm>
            <a:off x="5326717" y="4538340"/>
            <a:ext cx="1008698" cy="101918"/>
            <a:chOff x="5070290" y="4908120"/>
            <a:chExt cx="1344930" cy="135890"/>
          </a:xfrm>
        </p:grpSpPr>
        <p:pic>
          <p:nvPicPr>
            <p:cNvPr id="12" name="object 12"/>
            <p:cNvPicPr/>
            <p:nvPr/>
          </p:nvPicPr>
          <p:blipFill>
            <a:blip r:embed="rId2" cstate="print"/>
            <a:stretch>
              <a:fillRect/>
            </a:stretch>
          </p:blipFill>
          <p:spPr>
            <a:xfrm>
              <a:off x="5070290" y="4908120"/>
              <a:ext cx="1344853" cy="135386"/>
            </a:xfrm>
            <a:prstGeom prst="rect">
              <a:avLst/>
            </a:prstGeom>
          </p:spPr>
        </p:pic>
        <p:sp>
          <p:nvSpPr>
            <p:cNvPr id="13" name="object 13"/>
            <p:cNvSpPr/>
            <p:nvPr/>
          </p:nvSpPr>
          <p:spPr>
            <a:xfrm>
              <a:off x="5104638" y="4915662"/>
              <a:ext cx="1295400" cy="76200"/>
            </a:xfrm>
            <a:custGeom>
              <a:avLst/>
              <a:gdLst/>
              <a:ahLst/>
              <a:cxnLst/>
              <a:rect l="l" t="t" r="r" b="b"/>
              <a:pathLst>
                <a:path w="1295400" h="76200">
                  <a:moveTo>
                    <a:pt x="1219200" y="0"/>
                  </a:moveTo>
                  <a:lnTo>
                    <a:pt x="1219200" y="76200"/>
                  </a:lnTo>
                  <a:lnTo>
                    <a:pt x="1270000" y="50800"/>
                  </a:lnTo>
                  <a:lnTo>
                    <a:pt x="1231900" y="50800"/>
                  </a:lnTo>
                  <a:lnTo>
                    <a:pt x="1231900" y="25400"/>
                  </a:lnTo>
                  <a:lnTo>
                    <a:pt x="1270000" y="25400"/>
                  </a:lnTo>
                  <a:lnTo>
                    <a:pt x="1219200" y="0"/>
                  </a:lnTo>
                  <a:close/>
                </a:path>
                <a:path w="1295400" h="76200">
                  <a:moveTo>
                    <a:pt x="1219200" y="25400"/>
                  </a:moveTo>
                  <a:lnTo>
                    <a:pt x="0" y="25400"/>
                  </a:lnTo>
                  <a:lnTo>
                    <a:pt x="0" y="50800"/>
                  </a:lnTo>
                  <a:lnTo>
                    <a:pt x="1219200" y="50800"/>
                  </a:lnTo>
                  <a:lnTo>
                    <a:pt x="1219200" y="25400"/>
                  </a:lnTo>
                  <a:close/>
                </a:path>
                <a:path w="1295400" h="76200">
                  <a:moveTo>
                    <a:pt x="1270000" y="25400"/>
                  </a:moveTo>
                  <a:lnTo>
                    <a:pt x="1231900" y="25400"/>
                  </a:lnTo>
                  <a:lnTo>
                    <a:pt x="1231900" y="50800"/>
                  </a:lnTo>
                  <a:lnTo>
                    <a:pt x="1270000" y="50800"/>
                  </a:lnTo>
                  <a:lnTo>
                    <a:pt x="1295400" y="38100"/>
                  </a:lnTo>
                  <a:lnTo>
                    <a:pt x="1270000" y="25400"/>
                  </a:lnTo>
                  <a:close/>
                </a:path>
              </a:pathLst>
            </a:custGeom>
            <a:solidFill>
              <a:srgbClr val="8B1515"/>
            </a:solidFill>
          </p:spPr>
          <p:txBody>
            <a:bodyPr wrap="square" lIns="0" tIns="0" rIns="0" bIns="0" rtlCol="0"/>
            <a:lstStyle/>
            <a:p>
              <a:endParaRPr sz="1350"/>
            </a:p>
          </p:txBody>
        </p:sp>
      </p:grpSp>
      <p:sp>
        <p:nvSpPr>
          <p:cNvPr id="17" name="TextBox 16">
            <a:extLst>
              <a:ext uri="{FF2B5EF4-FFF2-40B4-BE49-F238E27FC236}">
                <a16:creationId xmlns:a16="http://schemas.microsoft.com/office/drawing/2014/main" id="{4186E118-2E70-41F2-BD14-43ACA3369200}"/>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9" name="Title 15">
            <a:extLst>
              <a:ext uri="{FF2B5EF4-FFF2-40B4-BE49-F238E27FC236}">
                <a16:creationId xmlns:a16="http://schemas.microsoft.com/office/drawing/2014/main" id="{1CAA92E5-8A7E-4431-AD83-AC00B954BFFD}"/>
              </a:ext>
            </a:extLst>
          </p:cNvPr>
          <p:cNvSpPr>
            <a:spLocks noGrp="1"/>
          </p:cNvSpPr>
          <p:nvPr>
            <p:ph type="title"/>
          </p:nvPr>
        </p:nvSpPr>
        <p:spPr>
          <a:xfrm>
            <a:off x="506027" y="182180"/>
            <a:ext cx="11424249" cy="1355436"/>
          </a:xfrm>
        </p:spPr>
        <p:txBody>
          <a:bodyPr vert="horz" wrap="square" lIns="0" tIns="9525" rIns="0" bIns="0" rtlCol="0" anchor="ctr">
            <a:spAutoFit/>
          </a:bodyPr>
          <a:lstStyle/>
          <a:p>
            <a:pPr marL="12700" marR="5080">
              <a:lnSpc>
                <a:spcPct val="100699"/>
              </a:lnSpc>
              <a:spcBef>
                <a:spcPts val="75"/>
              </a:spcBef>
            </a:pPr>
            <a:r>
              <a:rPr lang="en-US" sz="4400" b="0" spc="-120" dirty="0">
                <a:solidFill>
                  <a:schemeClr val="tx1"/>
                </a:solidFill>
                <a:latin typeface="+mj-lt"/>
                <a:cs typeface="+mj-cs"/>
              </a:rPr>
              <a:t>Barriers and solutions for Self-Attention as a building block</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8272" y="1470670"/>
            <a:ext cx="7523798" cy="4073296"/>
          </a:xfrm>
          <a:prstGeom prst="rect">
            <a:avLst/>
          </a:prstGeom>
        </p:spPr>
        <p:txBody>
          <a:bodyPr vert="horz" wrap="square" lIns="0" tIns="61913" rIns="0" bIns="0" rtlCol="0">
            <a:spAutoFit/>
          </a:bodyPr>
          <a:lstStyle/>
          <a:p>
            <a:pPr marL="266700" indent="-257651">
              <a:spcBef>
                <a:spcPts val="488"/>
              </a:spcBef>
              <a:buClr>
                <a:srgbClr val="8B1515"/>
              </a:buClr>
              <a:buFont typeface="Times New Roman"/>
              <a:buChar char="•"/>
              <a:tabLst>
                <a:tab pos="266224" algn="l"/>
                <a:tab pos="267176" algn="l"/>
              </a:tabLst>
            </a:pPr>
            <a:r>
              <a:rPr sz="1725" b="1" dirty="0">
                <a:latin typeface="Calibri"/>
                <a:cs typeface="Calibri"/>
              </a:rPr>
              <a:t>Self-attention</a:t>
            </a:r>
            <a:r>
              <a:rPr sz="1725" dirty="0">
                <a:latin typeface="Calibri"/>
                <a:cs typeface="Calibri"/>
              </a:rPr>
              <a:t>:</a:t>
            </a:r>
          </a:p>
          <a:p>
            <a:pPr marL="523875" lvl="1" indent="-171926">
              <a:spcBef>
                <a:spcPts val="416"/>
              </a:spcBef>
              <a:buClr>
                <a:srgbClr val="007B92"/>
              </a:buClr>
              <a:buFont typeface="Times New Roman"/>
              <a:buChar char="•"/>
              <a:tabLst>
                <a:tab pos="524351" algn="l"/>
              </a:tabLst>
            </a:pPr>
            <a:r>
              <a:rPr sz="1725" dirty="0">
                <a:latin typeface="Calibri"/>
                <a:cs typeface="Calibri"/>
              </a:rPr>
              <a:t>the</a:t>
            </a:r>
            <a:r>
              <a:rPr sz="1725" spc="-4" dirty="0">
                <a:latin typeface="Calibri"/>
                <a:cs typeface="Calibri"/>
              </a:rPr>
              <a:t> basis</a:t>
            </a:r>
            <a:r>
              <a:rPr sz="1725" spc="-11" dirty="0">
                <a:latin typeface="Calibri"/>
                <a:cs typeface="Calibri"/>
              </a:rPr>
              <a:t> </a:t>
            </a:r>
            <a:r>
              <a:rPr sz="1725" spc="-4" dirty="0">
                <a:latin typeface="Calibri"/>
                <a:cs typeface="Calibri"/>
              </a:rPr>
              <a:t>of </a:t>
            </a:r>
            <a:r>
              <a:rPr sz="1725" dirty="0">
                <a:latin typeface="Calibri"/>
                <a:cs typeface="Calibri"/>
              </a:rPr>
              <a:t>the method.</a:t>
            </a:r>
          </a:p>
          <a:p>
            <a:pPr marL="266700" indent="-257651">
              <a:spcBef>
                <a:spcPts val="416"/>
              </a:spcBef>
              <a:buClr>
                <a:srgbClr val="8B1515"/>
              </a:buClr>
              <a:buFont typeface="Times New Roman"/>
              <a:buChar char="•"/>
              <a:tabLst>
                <a:tab pos="266224" algn="l"/>
                <a:tab pos="267176" algn="l"/>
              </a:tabLst>
            </a:pPr>
            <a:r>
              <a:rPr sz="1725" b="1" spc="-4" dirty="0">
                <a:latin typeface="Calibri"/>
                <a:cs typeface="Calibri"/>
              </a:rPr>
              <a:t>Position</a:t>
            </a:r>
            <a:r>
              <a:rPr sz="1725" b="1" spc="-34" dirty="0">
                <a:latin typeface="Calibri"/>
                <a:cs typeface="Calibri"/>
              </a:rPr>
              <a:t> </a:t>
            </a:r>
            <a:r>
              <a:rPr sz="1725" b="1" dirty="0">
                <a:latin typeface="Calibri"/>
                <a:cs typeface="Calibri"/>
              </a:rPr>
              <a:t>representations</a:t>
            </a:r>
            <a:r>
              <a:rPr sz="1725" dirty="0">
                <a:latin typeface="Calibri"/>
                <a:cs typeface="Calibri"/>
              </a:rPr>
              <a:t>:</a:t>
            </a:r>
          </a:p>
          <a:p>
            <a:pPr marL="523875" marR="3810" lvl="1" indent="-171450">
              <a:spcBef>
                <a:spcPts val="413"/>
              </a:spcBef>
              <a:buClr>
                <a:srgbClr val="007B92"/>
              </a:buClr>
              <a:buFont typeface="Times New Roman"/>
              <a:buChar char="•"/>
              <a:tabLst>
                <a:tab pos="524351" algn="l"/>
              </a:tabLst>
            </a:pPr>
            <a:r>
              <a:rPr sz="1725" spc="-4" dirty="0">
                <a:latin typeface="Calibri"/>
                <a:cs typeface="Calibri"/>
              </a:rPr>
              <a:t>Specify</a:t>
            </a:r>
            <a:r>
              <a:rPr sz="1725" dirty="0">
                <a:latin typeface="Calibri"/>
                <a:cs typeface="Calibri"/>
              </a:rPr>
              <a:t> the</a:t>
            </a:r>
            <a:r>
              <a:rPr sz="1725" spc="11" dirty="0">
                <a:latin typeface="Calibri"/>
                <a:cs typeface="Calibri"/>
              </a:rPr>
              <a:t> </a:t>
            </a:r>
            <a:r>
              <a:rPr sz="1725" dirty="0">
                <a:latin typeface="Calibri"/>
                <a:cs typeface="Calibri"/>
              </a:rPr>
              <a:t>sequence</a:t>
            </a:r>
            <a:r>
              <a:rPr sz="1725" spc="11" dirty="0">
                <a:latin typeface="Calibri"/>
                <a:cs typeface="Calibri"/>
              </a:rPr>
              <a:t> </a:t>
            </a:r>
            <a:r>
              <a:rPr sz="1725" spc="-4" dirty="0">
                <a:latin typeface="Calibri"/>
                <a:cs typeface="Calibri"/>
              </a:rPr>
              <a:t>order,</a:t>
            </a:r>
            <a:r>
              <a:rPr sz="1725" dirty="0">
                <a:latin typeface="Calibri"/>
                <a:cs typeface="Calibri"/>
              </a:rPr>
              <a:t> </a:t>
            </a:r>
            <a:r>
              <a:rPr sz="1725" spc="-4" dirty="0">
                <a:latin typeface="Calibri"/>
                <a:cs typeface="Calibri"/>
              </a:rPr>
              <a:t>since</a:t>
            </a:r>
            <a:r>
              <a:rPr sz="1725" spc="8" dirty="0">
                <a:latin typeface="Calibri"/>
                <a:cs typeface="Calibri"/>
              </a:rPr>
              <a:t> </a:t>
            </a:r>
            <a:r>
              <a:rPr sz="1725" dirty="0">
                <a:latin typeface="Calibri"/>
                <a:cs typeface="Calibri"/>
              </a:rPr>
              <a:t>self-attention is</a:t>
            </a:r>
            <a:r>
              <a:rPr sz="1725" spc="8" dirty="0">
                <a:latin typeface="Calibri"/>
                <a:cs typeface="Calibri"/>
              </a:rPr>
              <a:t> </a:t>
            </a:r>
            <a:r>
              <a:rPr sz="1725" dirty="0">
                <a:latin typeface="Calibri"/>
                <a:cs typeface="Calibri"/>
              </a:rPr>
              <a:t>an</a:t>
            </a:r>
            <a:r>
              <a:rPr sz="1725" spc="4" dirty="0">
                <a:latin typeface="Calibri"/>
                <a:cs typeface="Calibri"/>
              </a:rPr>
              <a:t> </a:t>
            </a:r>
            <a:r>
              <a:rPr sz="1725" spc="-4" dirty="0">
                <a:latin typeface="Calibri"/>
                <a:cs typeface="Calibri"/>
              </a:rPr>
              <a:t>unordered</a:t>
            </a:r>
            <a:r>
              <a:rPr sz="1725" spc="11" dirty="0">
                <a:latin typeface="Calibri"/>
                <a:cs typeface="Calibri"/>
              </a:rPr>
              <a:t> </a:t>
            </a:r>
            <a:r>
              <a:rPr sz="1725" spc="-4" dirty="0">
                <a:latin typeface="Calibri"/>
                <a:cs typeface="Calibri"/>
              </a:rPr>
              <a:t>function</a:t>
            </a:r>
            <a:r>
              <a:rPr sz="1725" dirty="0">
                <a:latin typeface="Calibri"/>
                <a:cs typeface="Calibri"/>
              </a:rPr>
              <a:t> </a:t>
            </a:r>
            <a:r>
              <a:rPr sz="1725" spc="-4" dirty="0">
                <a:latin typeface="Calibri"/>
                <a:cs typeface="Calibri"/>
              </a:rPr>
              <a:t>of</a:t>
            </a:r>
            <a:r>
              <a:rPr sz="1725" spc="4" dirty="0">
                <a:latin typeface="Calibri"/>
                <a:cs typeface="Calibri"/>
              </a:rPr>
              <a:t> </a:t>
            </a:r>
            <a:r>
              <a:rPr sz="1725" spc="-4" dirty="0">
                <a:latin typeface="Calibri"/>
                <a:cs typeface="Calibri"/>
              </a:rPr>
              <a:t>its </a:t>
            </a:r>
            <a:r>
              <a:rPr sz="1725" spc="-379" dirty="0">
                <a:latin typeface="Calibri"/>
                <a:cs typeface="Calibri"/>
              </a:rPr>
              <a:t> </a:t>
            </a:r>
            <a:r>
              <a:rPr sz="1725" dirty="0">
                <a:latin typeface="Calibri"/>
                <a:cs typeface="Calibri"/>
              </a:rPr>
              <a:t>inputs.</a:t>
            </a:r>
          </a:p>
          <a:p>
            <a:pPr marL="266700" indent="-257651">
              <a:spcBef>
                <a:spcPts val="416"/>
              </a:spcBef>
              <a:buClr>
                <a:srgbClr val="8B1515"/>
              </a:buClr>
              <a:buFont typeface="Times New Roman"/>
              <a:buChar char="•"/>
              <a:tabLst>
                <a:tab pos="266224" algn="l"/>
                <a:tab pos="267176" algn="l"/>
              </a:tabLst>
            </a:pPr>
            <a:r>
              <a:rPr sz="1725" b="1" spc="-4" dirty="0">
                <a:latin typeface="Calibri"/>
                <a:cs typeface="Calibri"/>
              </a:rPr>
              <a:t>Nonlinearities</a:t>
            </a:r>
            <a:r>
              <a:rPr sz="1725" spc="-4" dirty="0">
                <a:latin typeface="Calibri"/>
                <a:cs typeface="Calibri"/>
              </a:rPr>
              <a:t>:</a:t>
            </a:r>
            <a:endParaRPr sz="1725" dirty="0">
              <a:latin typeface="Calibri"/>
              <a:cs typeface="Calibri"/>
            </a:endParaRPr>
          </a:p>
          <a:p>
            <a:pPr marL="523875" lvl="1" indent="-171926">
              <a:spcBef>
                <a:spcPts val="413"/>
              </a:spcBef>
              <a:buClr>
                <a:srgbClr val="007B92"/>
              </a:buClr>
              <a:buFont typeface="Times New Roman"/>
              <a:buChar char="•"/>
              <a:tabLst>
                <a:tab pos="524351" algn="l"/>
              </a:tabLst>
            </a:pPr>
            <a:r>
              <a:rPr sz="1725" dirty="0">
                <a:latin typeface="Calibri"/>
                <a:cs typeface="Calibri"/>
              </a:rPr>
              <a:t>At</a:t>
            </a:r>
            <a:r>
              <a:rPr sz="1725" spc="-8" dirty="0">
                <a:latin typeface="Calibri"/>
                <a:cs typeface="Calibri"/>
              </a:rPr>
              <a:t> </a:t>
            </a:r>
            <a:r>
              <a:rPr sz="1725" dirty="0">
                <a:latin typeface="Calibri"/>
                <a:cs typeface="Calibri"/>
              </a:rPr>
              <a:t>the</a:t>
            </a:r>
            <a:r>
              <a:rPr sz="1725" spc="4" dirty="0">
                <a:latin typeface="Calibri"/>
                <a:cs typeface="Calibri"/>
              </a:rPr>
              <a:t> </a:t>
            </a:r>
            <a:r>
              <a:rPr sz="1725" spc="-4" dirty="0">
                <a:latin typeface="Calibri"/>
                <a:cs typeface="Calibri"/>
              </a:rPr>
              <a:t>output</a:t>
            </a:r>
            <a:r>
              <a:rPr sz="1725" spc="4" dirty="0">
                <a:latin typeface="Calibri"/>
                <a:cs typeface="Calibri"/>
              </a:rPr>
              <a:t> </a:t>
            </a:r>
            <a:r>
              <a:rPr sz="1725" spc="-4" dirty="0">
                <a:latin typeface="Calibri"/>
                <a:cs typeface="Calibri"/>
              </a:rPr>
              <a:t>of</a:t>
            </a:r>
            <a:r>
              <a:rPr sz="1725" spc="-8" dirty="0">
                <a:latin typeface="Calibri"/>
                <a:cs typeface="Calibri"/>
              </a:rPr>
              <a:t> </a:t>
            </a:r>
            <a:r>
              <a:rPr sz="1725" dirty="0">
                <a:latin typeface="Calibri"/>
                <a:cs typeface="Calibri"/>
              </a:rPr>
              <a:t>the self-attention </a:t>
            </a:r>
            <a:r>
              <a:rPr sz="1725" spc="-4" dirty="0">
                <a:latin typeface="Calibri"/>
                <a:cs typeface="Calibri"/>
              </a:rPr>
              <a:t>block</a:t>
            </a:r>
            <a:endParaRPr sz="1725" dirty="0">
              <a:latin typeface="Calibri"/>
              <a:cs typeface="Calibri"/>
            </a:endParaRPr>
          </a:p>
          <a:p>
            <a:pPr marL="523875" lvl="1" indent="-171926">
              <a:spcBef>
                <a:spcPts val="416"/>
              </a:spcBef>
              <a:buClr>
                <a:srgbClr val="007B92"/>
              </a:buClr>
              <a:buFont typeface="Times New Roman"/>
              <a:buChar char="•"/>
              <a:tabLst>
                <a:tab pos="524351" algn="l"/>
              </a:tabLst>
            </a:pPr>
            <a:r>
              <a:rPr sz="1725" dirty="0">
                <a:latin typeface="Calibri"/>
                <a:cs typeface="Calibri"/>
              </a:rPr>
              <a:t>Frequently implemented</a:t>
            </a:r>
            <a:r>
              <a:rPr sz="1725" spc="4" dirty="0">
                <a:latin typeface="Calibri"/>
                <a:cs typeface="Calibri"/>
              </a:rPr>
              <a:t> </a:t>
            </a:r>
            <a:r>
              <a:rPr sz="1725" dirty="0">
                <a:latin typeface="Calibri"/>
                <a:cs typeface="Calibri"/>
              </a:rPr>
              <a:t>as</a:t>
            </a:r>
            <a:r>
              <a:rPr sz="1725" spc="4" dirty="0">
                <a:latin typeface="Calibri"/>
                <a:cs typeface="Calibri"/>
              </a:rPr>
              <a:t> </a:t>
            </a:r>
            <a:r>
              <a:rPr sz="1725" dirty="0">
                <a:latin typeface="Calibri"/>
                <a:cs typeface="Calibri"/>
              </a:rPr>
              <a:t>a</a:t>
            </a:r>
            <a:r>
              <a:rPr sz="1725" spc="4" dirty="0">
                <a:latin typeface="Calibri"/>
                <a:cs typeface="Calibri"/>
              </a:rPr>
              <a:t> </a:t>
            </a:r>
            <a:r>
              <a:rPr sz="1725" spc="-4" dirty="0">
                <a:latin typeface="Calibri"/>
                <a:cs typeface="Calibri"/>
              </a:rPr>
              <a:t>simple</a:t>
            </a:r>
            <a:r>
              <a:rPr sz="1725" dirty="0">
                <a:latin typeface="Calibri"/>
                <a:cs typeface="Calibri"/>
              </a:rPr>
              <a:t> </a:t>
            </a:r>
            <a:r>
              <a:rPr sz="1725" spc="-4" dirty="0">
                <a:latin typeface="Calibri"/>
                <a:cs typeface="Calibri"/>
              </a:rPr>
              <a:t>feed-forward</a:t>
            </a:r>
            <a:r>
              <a:rPr sz="1725" spc="-19" dirty="0">
                <a:latin typeface="Calibri"/>
                <a:cs typeface="Calibri"/>
              </a:rPr>
              <a:t> </a:t>
            </a:r>
            <a:r>
              <a:rPr sz="1725" spc="-4" dirty="0">
                <a:latin typeface="Calibri"/>
                <a:cs typeface="Calibri"/>
              </a:rPr>
              <a:t>network.</a:t>
            </a:r>
            <a:endParaRPr sz="1725" dirty="0">
              <a:latin typeface="Calibri"/>
              <a:cs typeface="Calibri"/>
            </a:endParaRPr>
          </a:p>
          <a:p>
            <a:pPr marL="266700" indent="-257651">
              <a:spcBef>
                <a:spcPts val="413"/>
              </a:spcBef>
              <a:buClr>
                <a:srgbClr val="8B1515"/>
              </a:buClr>
              <a:buFont typeface="Times New Roman"/>
              <a:buChar char="•"/>
              <a:tabLst>
                <a:tab pos="266224" algn="l"/>
                <a:tab pos="267176" algn="l"/>
              </a:tabLst>
            </a:pPr>
            <a:r>
              <a:rPr sz="1725" b="1" spc="-4" dirty="0">
                <a:latin typeface="Calibri"/>
                <a:cs typeface="Calibri"/>
              </a:rPr>
              <a:t>Masking</a:t>
            </a:r>
            <a:r>
              <a:rPr sz="1725" spc="-4" dirty="0">
                <a:latin typeface="Calibri"/>
                <a:cs typeface="Calibri"/>
              </a:rPr>
              <a:t>:</a:t>
            </a:r>
            <a:endParaRPr sz="1725" dirty="0">
              <a:latin typeface="Calibri"/>
              <a:cs typeface="Calibri"/>
            </a:endParaRPr>
          </a:p>
          <a:p>
            <a:pPr marL="523875" lvl="1" indent="-171926">
              <a:spcBef>
                <a:spcPts val="416"/>
              </a:spcBef>
              <a:buClr>
                <a:srgbClr val="007B92"/>
              </a:buClr>
              <a:buFont typeface="Times New Roman"/>
              <a:buChar char="•"/>
              <a:tabLst>
                <a:tab pos="524351" algn="l"/>
              </a:tabLst>
            </a:pPr>
            <a:r>
              <a:rPr sz="1725" dirty="0">
                <a:latin typeface="Calibri"/>
                <a:cs typeface="Calibri"/>
              </a:rPr>
              <a:t>In </a:t>
            </a:r>
            <a:r>
              <a:rPr sz="1725" spc="-4" dirty="0">
                <a:latin typeface="Calibri"/>
                <a:cs typeface="Calibri"/>
              </a:rPr>
              <a:t>order</a:t>
            </a:r>
            <a:r>
              <a:rPr sz="1725" dirty="0">
                <a:latin typeface="Calibri"/>
                <a:cs typeface="Calibri"/>
              </a:rPr>
              <a:t> </a:t>
            </a:r>
            <a:r>
              <a:rPr sz="1725" spc="-4" dirty="0">
                <a:latin typeface="Calibri"/>
                <a:cs typeface="Calibri"/>
              </a:rPr>
              <a:t>to </a:t>
            </a:r>
            <a:r>
              <a:rPr sz="1725" dirty="0">
                <a:latin typeface="Calibri"/>
                <a:cs typeface="Calibri"/>
              </a:rPr>
              <a:t>parallelize</a:t>
            </a:r>
            <a:r>
              <a:rPr sz="1725" spc="-11" dirty="0">
                <a:latin typeface="Calibri"/>
                <a:cs typeface="Calibri"/>
              </a:rPr>
              <a:t> </a:t>
            </a:r>
            <a:r>
              <a:rPr sz="1725" spc="-4" dirty="0">
                <a:latin typeface="Calibri"/>
                <a:cs typeface="Calibri"/>
              </a:rPr>
              <a:t>operations while</a:t>
            </a:r>
            <a:r>
              <a:rPr sz="1725" spc="4" dirty="0">
                <a:latin typeface="Calibri"/>
                <a:cs typeface="Calibri"/>
              </a:rPr>
              <a:t> </a:t>
            </a:r>
            <a:r>
              <a:rPr sz="1725" spc="-4" dirty="0">
                <a:latin typeface="Calibri"/>
                <a:cs typeface="Calibri"/>
              </a:rPr>
              <a:t>not </a:t>
            </a:r>
            <a:r>
              <a:rPr sz="1725" dirty="0">
                <a:latin typeface="Calibri"/>
                <a:cs typeface="Calibri"/>
              </a:rPr>
              <a:t>looking</a:t>
            </a:r>
            <a:r>
              <a:rPr sz="1725" spc="8" dirty="0">
                <a:latin typeface="Calibri"/>
                <a:cs typeface="Calibri"/>
              </a:rPr>
              <a:t> </a:t>
            </a:r>
            <a:r>
              <a:rPr sz="1725" dirty="0">
                <a:latin typeface="Calibri"/>
                <a:cs typeface="Calibri"/>
              </a:rPr>
              <a:t>at the</a:t>
            </a:r>
            <a:r>
              <a:rPr sz="1725" spc="11" dirty="0">
                <a:latin typeface="Calibri"/>
                <a:cs typeface="Calibri"/>
              </a:rPr>
              <a:t> </a:t>
            </a:r>
            <a:r>
              <a:rPr sz="1725" dirty="0">
                <a:latin typeface="Calibri"/>
                <a:cs typeface="Calibri"/>
              </a:rPr>
              <a:t>future.</a:t>
            </a:r>
          </a:p>
          <a:p>
            <a:pPr marL="523875" lvl="1" indent="-171926">
              <a:spcBef>
                <a:spcPts val="413"/>
              </a:spcBef>
              <a:buClr>
                <a:srgbClr val="007B92"/>
              </a:buClr>
              <a:buFont typeface="Times New Roman"/>
              <a:buChar char="•"/>
              <a:tabLst>
                <a:tab pos="524351" algn="l"/>
              </a:tabLst>
            </a:pPr>
            <a:r>
              <a:rPr sz="1725" dirty="0">
                <a:latin typeface="Calibri"/>
                <a:cs typeface="Calibri"/>
              </a:rPr>
              <a:t>Keeps</a:t>
            </a:r>
            <a:r>
              <a:rPr sz="1725" spc="-8" dirty="0">
                <a:latin typeface="Calibri"/>
                <a:cs typeface="Calibri"/>
              </a:rPr>
              <a:t> </a:t>
            </a:r>
            <a:r>
              <a:rPr sz="1725" dirty="0">
                <a:latin typeface="Calibri"/>
                <a:cs typeface="Calibri"/>
              </a:rPr>
              <a:t>information about</a:t>
            </a:r>
            <a:r>
              <a:rPr sz="1725" spc="-4" dirty="0">
                <a:latin typeface="Calibri"/>
                <a:cs typeface="Calibri"/>
              </a:rPr>
              <a:t> </a:t>
            </a:r>
            <a:r>
              <a:rPr sz="1725" dirty="0">
                <a:latin typeface="Calibri"/>
                <a:cs typeface="Calibri"/>
              </a:rPr>
              <a:t>the</a:t>
            </a:r>
            <a:r>
              <a:rPr sz="1725" spc="11" dirty="0">
                <a:latin typeface="Calibri"/>
                <a:cs typeface="Calibri"/>
              </a:rPr>
              <a:t> </a:t>
            </a:r>
            <a:r>
              <a:rPr sz="1725" dirty="0">
                <a:latin typeface="Calibri"/>
                <a:cs typeface="Calibri"/>
              </a:rPr>
              <a:t>future </a:t>
            </a:r>
            <a:r>
              <a:rPr sz="1725" spc="-4" dirty="0">
                <a:latin typeface="Calibri"/>
                <a:cs typeface="Calibri"/>
              </a:rPr>
              <a:t>from</a:t>
            </a:r>
            <a:r>
              <a:rPr sz="1725" spc="-8" dirty="0">
                <a:latin typeface="Calibri"/>
                <a:cs typeface="Calibri"/>
              </a:rPr>
              <a:t> </a:t>
            </a:r>
            <a:r>
              <a:rPr sz="1725" spc="-4" dirty="0">
                <a:latin typeface="Calibri"/>
                <a:cs typeface="Calibri"/>
              </a:rPr>
              <a:t>“leaking”</a:t>
            </a:r>
            <a:r>
              <a:rPr sz="1725" spc="-8" dirty="0">
                <a:latin typeface="Calibri"/>
                <a:cs typeface="Calibri"/>
              </a:rPr>
              <a:t> </a:t>
            </a:r>
            <a:r>
              <a:rPr sz="1725" dirty="0">
                <a:latin typeface="Calibri"/>
                <a:cs typeface="Calibri"/>
              </a:rPr>
              <a:t>to the</a:t>
            </a:r>
            <a:r>
              <a:rPr sz="1725" spc="15" dirty="0">
                <a:latin typeface="Calibri"/>
                <a:cs typeface="Calibri"/>
              </a:rPr>
              <a:t> </a:t>
            </a:r>
            <a:r>
              <a:rPr sz="1725" spc="-4" dirty="0">
                <a:latin typeface="Calibri"/>
                <a:cs typeface="Calibri"/>
              </a:rPr>
              <a:t>past.</a:t>
            </a:r>
            <a:endParaRPr sz="1725" dirty="0">
              <a:latin typeface="Calibri"/>
              <a:cs typeface="Calibri"/>
            </a:endParaRPr>
          </a:p>
          <a:p>
            <a:pPr lvl="1">
              <a:spcBef>
                <a:spcPts val="15"/>
              </a:spcBef>
              <a:buClr>
                <a:srgbClr val="007B92"/>
              </a:buClr>
              <a:buFont typeface="Times New Roman"/>
              <a:buChar char="•"/>
            </a:pPr>
            <a:endParaRPr sz="2363" dirty="0">
              <a:latin typeface="Calibri"/>
              <a:cs typeface="Calibri"/>
            </a:endParaRPr>
          </a:p>
          <a:p>
            <a:pPr marL="266700" indent="-257651">
              <a:buClr>
                <a:srgbClr val="8B1515"/>
              </a:buClr>
              <a:buFont typeface="Times New Roman"/>
              <a:buChar char="•"/>
              <a:tabLst>
                <a:tab pos="266224" algn="l"/>
                <a:tab pos="267176" algn="l"/>
              </a:tabLst>
            </a:pPr>
            <a:r>
              <a:rPr sz="1725" spc="-4" dirty="0">
                <a:latin typeface="Calibri"/>
                <a:cs typeface="Calibri"/>
              </a:rPr>
              <a:t>That’s</a:t>
            </a:r>
            <a:r>
              <a:rPr sz="1725" dirty="0">
                <a:latin typeface="Calibri"/>
                <a:cs typeface="Calibri"/>
              </a:rPr>
              <a:t> it!</a:t>
            </a:r>
            <a:r>
              <a:rPr sz="1725" spc="8" dirty="0">
                <a:latin typeface="Calibri"/>
                <a:cs typeface="Calibri"/>
              </a:rPr>
              <a:t> </a:t>
            </a:r>
            <a:r>
              <a:rPr sz="1725" spc="-4" dirty="0">
                <a:latin typeface="Calibri"/>
                <a:cs typeface="Calibri"/>
              </a:rPr>
              <a:t>But</a:t>
            </a:r>
            <a:r>
              <a:rPr sz="1725" spc="11" dirty="0">
                <a:latin typeface="Calibri"/>
                <a:cs typeface="Calibri"/>
              </a:rPr>
              <a:t> </a:t>
            </a:r>
            <a:r>
              <a:rPr sz="1725" dirty="0">
                <a:latin typeface="Calibri"/>
                <a:cs typeface="Calibri"/>
              </a:rPr>
              <a:t>this is</a:t>
            </a:r>
            <a:r>
              <a:rPr sz="1725" spc="4" dirty="0">
                <a:latin typeface="Calibri"/>
                <a:cs typeface="Calibri"/>
              </a:rPr>
              <a:t> </a:t>
            </a:r>
            <a:r>
              <a:rPr sz="1725" spc="-4" dirty="0">
                <a:latin typeface="Calibri"/>
                <a:cs typeface="Calibri"/>
              </a:rPr>
              <a:t>not</a:t>
            </a:r>
            <a:r>
              <a:rPr sz="1725" spc="11" dirty="0">
                <a:latin typeface="Calibri"/>
                <a:cs typeface="Calibri"/>
              </a:rPr>
              <a:t> </a:t>
            </a:r>
            <a:r>
              <a:rPr sz="1725" dirty="0">
                <a:latin typeface="Calibri"/>
                <a:cs typeface="Calibri"/>
              </a:rPr>
              <a:t>the</a:t>
            </a:r>
            <a:r>
              <a:rPr sz="1725" spc="11" dirty="0">
                <a:latin typeface="Calibri"/>
                <a:cs typeface="Calibri"/>
              </a:rPr>
              <a:t> </a:t>
            </a:r>
            <a:r>
              <a:rPr sz="1725" b="1" spc="-4" dirty="0">
                <a:latin typeface="Calibri"/>
                <a:cs typeface="Calibri"/>
              </a:rPr>
              <a:t>Transformer</a:t>
            </a:r>
            <a:r>
              <a:rPr sz="1725" b="1" spc="-19" dirty="0">
                <a:latin typeface="Calibri"/>
                <a:cs typeface="Calibri"/>
              </a:rPr>
              <a:t> </a:t>
            </a:r>
            <a:r>
              <a:rPr sz="1725" spc="-4" dirty="0">
                <a:latin typeface="Calibri"/>
                <a:cs typeface="Calibri"/>
              </a:rPr>
              <a:t>model</a:t>
            </a:r>
            <a:r>
              <a:rPr sz="1725" spc="11" dirty="0">
                <a:latin typeface="Calibri"/>
                <a:cs typeface="Calibri"/>
              </a:rPr>
              <a:t> </a:t>
            </a:r>
            <a:r>
              <a:rPr sz="1725" dirty="0">
                <a:latin typeface="Calibri"/>
                <a:cs typeface="Calibri"/>
              </a:rPr>
              <a:t>we’ve</a:t>
            </a:r>
            <a:r>
              <a:rPr sz="1725" spc="4" dirty="0">
                <a:latin typeface="Calibri"/>
                <a:cs typeface="Calibri"/>
              </a:rPr>
              <a:t> </a:t>
            </a:r>
            <a:r>
              <a:rPr sz="1725" spc="-4" dirty="0">
                <a:latin typeface="Calibri"/>
                <a:cs typeface="Calibri"/>
              </a:rPr>
              <a:t>been</a:t>
            </a:r>
            <a:r>
              <a:rPr sz="1725" spc="15" dirty="0">
                <a:latin typeface="Calibri"/>
                <a:cs typeface="Calibri"/>
              </a:rPr>
              <a:t> </a:t>
            </a:r>
            <a:r>
              <a:rPr sz="1725" spc="-4" dirty="0">
                <a:latin typeface="Calibri"/>
                <a:cs typeface="Calibri"/>
              </a:rPr>
              <a:t>hearing </a:t>
            </a:r>
            <a:r>
              <a:rPr sz="1725" dirty="0">
                <a:latin typeface="Calibri"/>
                <a:cs typeface="Calibri"/>
              </a:rPr>
              <a:t>about.</a:t>
            </a:r>
          </a:p>
        </p:txBody>
      </p:sp>
      <p:sp>
        <p:nvSpPr>
          <p:cNvPr id="6" name="Title 5">
            <a:extLst>
              <a:ext uri="{FF2B5EF4-FFF2-40B4-BE49-F238E27FC236}">
                <a16:creationId xmlns:a16="http://schemas.microsoft.com/office/drawing/2014/main" id="{117C6292-3318-4535-A2B6-3C4B1C1954C9}"/>
              </a:ext>
            </a:extLst>
          </p:cNvPr>
          <p:cNvSpPr>
            <a:spLocks noGrp="1"/>
          </p:cNvSpPr>
          <p:nvPr>
            <p:ph type="title"/>
          </p:nvPr>
        </p:nvSpPr>
        <p:spPr>
          <a:xfrm>
            <a:off x="488272" y="393929"/>
            <a:ext cx="9774598" cy="671530"/>
          </a:xfrm>
        </p:spPr>
        <p:txBody>
          <a:bodyPr vert="horz" wrap="square" lIns="0" tIns="9525" rIns="0" bIns="0" rtlCol="0" anchor="ctr">
            <a:spAutoFit/>
          </a:bodyPr>
          <a:lstStyle/>
          <a:p>
            <a:pPr marL="12700" marR="5080">
              <a:lnSpc>
                <a:spcPct val="100699"/>
              </a:lnSpc>
              <a:spcBef>
                <a:spcPts val="75"/>
              </a:spcBef>
            </a:pPr>
            <a:r>
              <a:rPr lang="en-US" spc="-120" dirty="0"/>
              <a:t>Necessities for a self-attention building block:</a:t>
            </a:r>
          </a:p>
        </p:txBody>
      </p:sp>
      <p:sp>
        <p:nvSpPr>
          <p:cNvPr id="5" name="TextBox 4">
            <a:extLst>
              <a:ext uri="{FF2B5EF4-FFF2-40B4-BE49-F238E27FC236}">
                <a16:creationId xmlns:a16="http://schemas.microsoft.com/office/drawing/2014/main" id="{4D645926-8D8B-48F8-8940-C5D6CA73F7C5}"/>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446D-D9FC-4512-AE44-748032376DC3}"/>
              </a:ext>
            </a:extLst>
          </p:cNvPr>
          <p:cNvSpPr>
            <a:spLocks noGrp="1"/>
          </p:cNvSpPr>
          <p:nvPr>
            <p:ph type="title"/>
          </p:nvPr>
        </p:nvSpPr>
        <p:spPr/>
        <p:txBody>
          <a:bodyPr/>
          <a:lstStyle/>
          <a:p>
            <a:r>
              <a:rPr lang="en-US" dirty="0"/>
              <a:t>Transformer</a:t>
            </a:r>
          </a:p>
        </p:txBody>
      </p:sp>
      <p:sp>
        <p:nvSpPr>
          <p:cNvPr id="3" name="Text Placeholder 2">
            <a:extLst>
              <a:ext uri="{FF2B5EF4-FFF2-40B4-BE49-F238E27FC236}">
                <a16:creationId xmlns:a16="http://schemas.microsoft.com/office/drawing/2014/main" id="{6BEB7ECD-9171-4FAA-9B05-505561526773}"/>
              </a:ext>
            </a:extLst>
          </p:cNvPr>
          <p:cNvSpPr>
            <a:spLocks noGrp="1"/>
          </p:cNvSpPr>
          <p:nvPr>
            <p:ph type="body" idx="1"/>
          </p:nvPr>
        </p:nvSpPr>
        <p:spPr/>
        <p:txBody>
          <a:bodyPr/>
          <a:lstStyle/>
          <a:p>
            <a:r>
              <a:rPr lang="en-US" dirty="0"/>
              <a:t>Attention is all you need</a:t>
            </a:r>
          </a:p>
        </p:txBody>
      </p:sp>
    </p:spTree>
    <p:extLst>
      <p:ext uri="{BB962C8B-B14F-4D97-AF65-F5344CB8AC3E}">
        <p14:creationId xmlns:p14="http://schemas.microsoft.com/office/powerpoint/2010/main" val="2892499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F2C2-1BFA-40E6-B8A9-44A00342F67C}"/>
              </a:ext>
            </a:extLst>
          </p:cNvPr>
          <p:cNvSpPr>
            <a:spLocks noGrp="1"/>
          </p:cNvSpPr>
          <p:nvPr>
            <p:ph type="title"/>
          </p:nvPr>
        </p:nvSpPr>
        <p:spPr/>
        <p:txBody>
          <a:bodyPr/>
          <a:lstStyle/>
          <a:p>
            <a:r>
              <a:rPr lang="en-US" dirty="0"/>
              <a:t>Popularity</a:t>
            </a:r>
          </a:p>
        </p:txBody>
      </p:sp>
      <p:sp>
        <p:nvSpPr>
          <p:cNvPr id="5" name="Content Placeholder 4">
            <a:extLst>
              <a:ext uri="{FF2B5EF4-FFF2-40B4-BE49-F238E27FC236}">
                <a16:creationId xmlns:a16="http://schemas.microsoft.com/office/drawing/2014/main" id="{A97D6529-1CF3-44B9-AF30-2D653CC5CFA8}"/>
              </a:ext>
            </a:extLst>
          </p:cNvPr>
          <p:cNvSpPr>
            <a:spLocks noGrp="1"/>
          </p:cNvSpPr>
          <p:nvPr>
            <p:ph idx="1"/>
          </p:nvPr>
        </p:nvSpPr>
        <p:spPr>
          <a:xfrm>
            <a:off x="838200" y="5831395"/>
            <a:ext cx="10515600" cy="661480"/>
          </a:xfrm>
        </p:spPr>
        <p:txBody>
          <a:bodyPr>
            <a:noAutofit/>
          </a:bodyPr>
          <a:lstStyle/>
          <a:p>
            <a:endParaRPr lang="en-US" sz="1800" dirty="0"/>
          </a:p>
          <a:p>
            <a:pPr marL="0" indent="0">
              <a:buNone/>
            </a:pPr>
            <a:r>
              <a:rPr lang="en-US" sz="1800" dirty="0"/>
              <a:t>(Ref: Niels Rogge on </a:t>
            </a:r>
            <a:r>
              <a:rPr lang="en-US" sz="1800" dirty="0" err="1"/>
              <a:t>Huggingface</a:t>
            </a:r>
            <a:r>
              <a:rPr lang="en-US" sz="1800" dirty="0"/>
              <a:t> contributions)</a:t>
            </a:r>
          </a:p>
        </p:txBody>
      </p:sp>
      <p:pic>
        <p:nvPicPr>
          <p:cNvPr id="4" name="Picture 3">
            <a:extLst>
              <a:ext uri="{FF2B5EF4-FFF2-40B4-BE49-F238E27FC236}">
                <a16:creationId xmlns:a16="http://schemas.microsoft.com/office/drawing/2014/main" id="{0D1B3997-A430-4CC7-A5BB-A5DE0465699D}"/>
              </a:ext>
            </a:extLst>
          </p:cNvPr>
          <p:cNvPicPr>
            <a:picLocks noChangeAspect="1"/>
          </p:cNvPicPr>
          <p:nvPr/>
        </p:nvPicPr>
        <p:blipFill>
          <a:blip r:embed="rId2"/>
          <a:stretch>
            <a:fillRect/>
          </a:stretch>
        </p:blipFill>
        <p:spPr>
          <a:xfrm>
            <a:off x="0" y="1572622"/>
            <a:ext cx="12192000" cy="4376840"/>
          </a:xfrm>
          <a:prstGeom prst="rect">
            <a:avLst/>
          </a:prstGeom>
        </p:spPr>
      </p:pic>
    </p:spTree>
    <p:extLst>
      <p:ext uri="{BB962C8B-B14F-4D97-AF65-F5344CB8AC3E}">
        <p14:creationId xmlns:p14="http://schemas.microsoft.com/office/powerpoint/2010/main" val="3940336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8FFD-D99B-8B41-B5BC-DF8A56CEADFF}"/>
              </a:ext>
            </a:extLst>
          </p:cNvPr>
          <p:cNvSpPr>
            <a:spLocks noGrp="1"/>
          </p:cNvSpPr>
          <p:nvPr>
            <p:ph type="title"/>
          </p:nvPr>
        </p:nvSpPr>
        <p:spPr/>
        <p:txBody>
          <a:bodyPr/>
          <a:lstStyle/>
          <a:p>
            <a:r>
              <a:rPr lang="en-US" dirty="0"/>
              <a:t>Transformers 	</a:t>
            </a:r>
          </a:p>
        </p:txBody>
      </p:sp>
      <p:sp>
        <p:nvSpPr>
          <p:cNvPr id="4" name="Slide Number Placeholder 3">
            <a:extLst>
              <a:ext uri="{FF2B5EF4-FFF2-40B4-BE49-F238E27FC236}">
                <a16:creationId xmlns:a16="http://schemas.microsoft.com/office/drawing/2014/main" id="{C0299E05-A44B-F042-BCE5-084E088CD780}"/>
              </a:ext>
            </a:extLst>
          </p:cNvPr>
          <p:cNvSpPr>
            <a:spLocks noGrp="1"/>
          </p:cNvSpPr>
          <p:nvPr>
            <p:ph type="sldNum" sz="quarter" idx="12"/>
          </p:nvPr>
        </p:nvSpPr>
        <p:spPr/>
        <p:txBody>
          <a:bodyPr/>
          <a:lstStyle/>
          <a:p>
            <a:fld id="{6BCA73C5-4051-2D45-AC51-FD5A1C1C157A}" type="slidenum">
              <a:rPr lang="en-US" smtClean="0"/>
              <a:t>67</a:t>
            </a:fld>
            <a:endParaRPr lang="en-US"/>
          </a:p>
        </p:txBody>
      </p:sp>
      <p:sp>
        <p:nvSpPr>
          <p:cNvPr id="3" name="TextBox 2">
            <a:extLst>
              <a:ext uri="{FF2B5EF4-FFF2-40B4-BE49-F238E27FC236}">
                <a16:creationId xmlns:a16="http://schemas.microsoft.com/office/drawing/2014/main" id="{B8BFEA42-EE26-BE47-AE5A-B12E61B6DB86}"/>
              </a:ext>
            </a:extLst>
          </p:cNvPr>
          <p:cNvSpPr txBox="1"/>
          <p:nvPr/>
        </p:nvSpPr>
        <p:spPr>
          <a:xfrm>
            <a:off x="1068637" y="1178803"/>
            <a:ext cx="10642293" cy="2308324"/>
          </a:xfrm>
          <a:prstGeom prst="rect">
            <a:avLst/>
          </a:prstGeom>
          <a:noFill/>
        </p:spPr>
        <p:txBody>
          <a:bodyPr wrap="square" rtlCol="0">
            <a:spAutoFit/>
          </a:bodyPr>
          <a:lstStyle/>
          <a:p>
            <a:pPr fontAlgn="base"/>
            <a:r>
              <a:rPr lang="en-US" sz="2400" b="1" dirty="0">
                <a:latin typeface="Karla" pitchFamily="2" charset="0"/>
              </a:rPr>
              <a:t>The Transformer</a:t>
            </a:r>
            <a:r>
              <a:rPr lang="en-US" sz="2400" dirty="0">
                <a:latin typeface="Karla" pitchFamily="2" charset="0"/>
              </a:rPr>
              <a:t>  is a model that uses attention to boost the speed with which seq2seq with attention models can be trained. The biggest benefit, however, comes from how The Transformer lends itself to </a:t>
            </a:r>
            <a:r>
              <a:rPr lang="en-US" sz="2400" b="1" dirty="0">
                <a:solidFill>
                  <a:schemeClr val="tx2">
                    <a:lumMod val="60000"/>
                    <a:lumOff val="40000"/>
                  </a:schemeClr>
                </a:solidFill>
                <a:latin typeface="Karla" pitchFamily="2" charset="0"/>
              </a:rPr>
              <a:t>parallelization</a:t>
            </a:r>
            <a:r>
              <a:rPr lang="en-US" sz="2400" dirty="0">
                <a:latin typeface="Karla" pitchFamily="2" charset="0"/>
              </a:rPr>
              <a:t>. We will break it apart and look at how it functions.</a:t>
            </a:r>
          </a:p>
          <a:p>
            <a:br>
              <a:rPr lang="en-US" sz="2400" dirty="0">
                <a:latin typeface="Karla" pitchFamily="2" charset="0"/>
              </a:rPr>
            </a:br>
            <a:endParaRPr lang="en-US" sz="2400" dirty="0">
              <a:latin typeface="Karla" pitchFamily="2" charset="0"/>
            </a:endParaRPr>
          </a:p>
        </p:txBody>
      </p:sp>
      <p:pic>
        <p:nvPicPr>
          <p:cNvPr id="5" name="Picture 4">
            <a:extLst>
              <a:ext uri="{FF2B5EF4-FFF2-40B4-BE49-F238E27FC236}">
                <a16:creationId xmlns:a16="http://schemas.microsoft.com/office/drawing/2014/main" id="{E80A23FB-6E74-3345-9456-85CEE800B09B}"/>
              </a:ext>
            </a:extLst>
          </p:cNvPr>
          <p:cNvPicPr>
            <a:picLocks noChangeAspect="1"/>
          </p:cNvPicPr>
          <p:nvPr/>
        </p:nvPicPr>
        <p:blipFill>
          <a:blip r:embed="rId2"/>
          <a:stretch>
            <a:fillRect/>
          </a:stretch>
        </p:blipFill>
        <p:spPr>
          <a:xfrm>
            <a:off x="5761942" y="2491500"/>
            <a:ext cx="5948988" cy="4586837"/>
          </a:xfrm>
          <a:prstGeom prst="rect">
            <a:avLst/>
          </a:prstGeom>
        </p:spPr>
      </p:pic>
      <p:sp>
        <p:nvSpPr>
          <p:cNvPr id="6" name="TextBox 5">
            <a:extLst>
              <a:ext uri="{FF2B5EF4-FFF2-40B4-BE49-F238E27FC236}">
                <a16:creationId xmlns:a16="http://schemas.microsoft.com/office/drawing/2014/main" id="{713F5890-9BE4-6148-939E-43F1D95F090B}"/>
              </a:ext>
            </a:extLst>
          </p:cNvPr>
          <p:cNvSpPr txBox="1"/>
          <p:nvPr/>
        </p:nvSpPr>
        <p:spPr>
          <a:xfrm>
            <a:off x="1128464" y="3372584"/>
            <a:ext cx="4342297" cy="1569660"/>
          </a:xfrm>
          <a:prstGeom prst="rect">
            <a:avLst/>
          </a:prstGeom>
          <a:noFill/>
        </p:spPr>
        <p:txBody>
          <a:bodyPr wrap="square" rtlCol="0">
            <a:spAutoFit/>
          </a:bodyPr>
          <a:lstStyle/>
          <a:p>
            <a:r>
              <a:rPr lang="en-US" sz="2400" dirty="0">
                <a:latin typeface="Karla" pitchFamily="2" charset="0"/>
              </a:rPr>
              <a:t>In its heart it contains an encoding component, a decoding component, and connections between them.</a:t>
            </a:r>
          </a:p>
        </p:txBody>
      </p:sp>
    </p:spTree>
    <p:extLst>
      <p:ext uri="{BB962C8B-B14F-4D97-AF65-F5344CB8AC3E}">
        <p14:creationId xmlns:p14="http://schemas.microsoft.com/office/powerpoint/2010/main" val="34569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A9DF88-9BA4-4743-AED9-F27FD507455F}"/>
              </a:ext>
            </a:extLst>
          </p:cNvPr>
          <p:cNvSpPr>
            <a:spLocks noGrp="1"/>
          </p:cNvSpPr>
          <p:nvPr>
            <p:ph type="sldNum" sz="quarter" idx="12"/>
          </p:nvPr>
        </p:nvSpPr>
        <p:spPr/>
        <p:txBody>
          <a:bodyPr/>
          <a:lstStyle/>
          <a:p>
            <a:fld id="{6BCA73C5-4051-2D45-AC51-FD5A1C1C157A}" type="slidenum">
              <a:rPr lang="en-US" smtClean="0"/>
              <a:t>68</a:t>
            </a:fld>
            <a:endParaRPr lang="en-US"/>
          </a:p>
        </p:txBody>
      </p:sp>
      <p:pic>
        <p:nvPicPr>
          <p:cNvPr id="3" name="Picture 2">
            <a:extLst>
              <a:ext uri="{FF2B5EF4-FFF2-40B4-BE49-F238E27FC236}">
                <a16:creationId xmlns:a16="http://schemas.microsoft.com/office/drawing/2014/main" id="{6FAB3E40-8CFD-C24C-8316-DE4845D0513D}"/>
              </a:ext>
            </a:extLst>
          </p:cNvPr>
          <p:cNvPicPr>
            <a:picLocks noChangeAspect="1"/>
          </p:cNvPicPr>
          <p:nvPr/>
        </p:nvPicPr>
        <p:blipFill>
          <a:blip r:embed="rId2"/>
          <a:stretch>
            <a:fillRect/>
          </a:stretch>
        </p:blipFill>
        <p:spPr>
          <a:xfrm>
            <a:off x="5487812" y="92075"/>
            <a:ext cx="5336683" cy="6858000"/>
          </a:xfrm>
          <a:prstGeom prst="rect">
            <a:avLst/>
          </a:prstGeom>
        </p:spPr>
      </p:pic>
      <p:sp>
        <p:nvSpPr>
          <p:cNvPr id="4" name="TextBox 3">
            <a:extLst>
              <a:ext uri="{FF2B5EF4-FFF2-40B4-BE49-F238E27FC236}">
                <a16:creationId xmlns:a16="http://schemas.microsoft.com/office/drawing/2014/main" id="{6752EECB-F58B-B547-A0BB-FBAB2167B8A3}"/>
              </a:ext>
            </a:extLst>
          </p:cNvPr>
          <p:cNvSpPr txBox="1"/>
          <p:nvPr/>
        </p:nvSpPr>
        <p:spPr>
          <a:xfrm>
            <a:off x="892368" y="797510"/>
            <a:ext cx="3944038" cy="5262979"/>
          </a:xfrm>
          <a:prstGeom prst="rect">
            <a:avLst/>
          </a:prstGeom>
          <a:noFill/>
        </p:spPr>
        <p:txBody>
          <a:bodyPr wrap="square" rtlCol="0">
            <a:spAutoFit/>
          </a:bodyPr>
          <a:lstStyle/>
          <a:p>
            <a:pPr fontAlgn="base"/>
            <a:r>
              <a:rPr lang="en-US" sz="2400" dirty="0">
                <a:latin typeface="Karla" pitchFamily="2" charset="0"/>
              </a:rPr>
              <a:t>The encoding is a stack of encoders.</a:t>
            </a:r>
          </a:p>
          <a:p>
            <a:pPr fontAlgn="base"/>
            <a:endParaRPr lang="en-US" sz="2400" dirty="0">
              <a:latin typeface="Karla" pitchFamily="2" charset="0"/>
            </a:endParaRPr>
          </a:p>
          <a:p>
            <a:pPr fontAlgn="base"/>
            <a:r>
              <a:rPr lang="en-US" sz="2400" dirty="0">
                <a:latin typeface="Karla" pitchFamily="2" charset="0"/>
              </a:rPr>
              <a:t>The original paper stacks six of them on top of each other – there’s nothing magical about the number six, one can definitely experiment with other arrangements). </a:t>
            </a:r>
          </a:p>
          <a:p>
            <a:pPr fontAlgn="base"/>
            <a:endParaRPr lang="en-US" sz="2400" dirty="0">
              <a:latin typeface="Karla" pitchFamily="2" charset="0"/>
            </a:endParaRPr>
          </a:p>
          <a:p>
            <a:pPr fontAlgn="base"/>
            <a:r>
              <a:rPr lang="en-US" sz="2400" dirty="0">
                <a:latin typeface="Karla" pitchFamily="2" charset="0"/>
              </a:rPr>
              <a:t>The decoding is a stack of decoders of the same number.</a:t>
            </a:r>
            <a:endParaRPr lang="en-US" sz="3200" dirty="0">
              <a:latin typeface="Karla" pitchFamily="2" charset="0"/>
            </a:endParaRPr>
          </a:p>
        </p:txBody>
      </p:sp>
    </p:spTree>
    <p:extLst>
      <p:ext uri="{BB962C8B-B14F-4D97-AF65-F5344CB8AC3E}">
        <p14:creationId xmlns:p14="http://schemas.microsoft.com/office/powerpoint/2010/main" val="2119376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1A77D-A0F8-174C-A997-9374641AE2D3}"/>
              </a:ext>
            </a:extLst>
          </p:cNvPr>
          <p:cNvSpPr>
            <a:spLocks noGrp="1"/>
          </p:cNvSpPr>
          <p:nvPr>
            <p:ph type="sldNum" sz="quarter" idx="12"/>
          </p:nvPr>
        </p:nvSpPr>
        <p:spPr/>
        <p:txBody>
          <a:bodyPr/>
          <a:lstStyle/>
          <a:p>
            <a:fld id="{6BCA73C5-4051-2D45-AC51-FD5A1C1C157A}" type="slidenum">
              <a:rPr lang="en-US" smtClean="0"/>
              <a:t>69</a:t>
            </a:fld>
            <a:endParaRPr lang="en-US"/>
          </a:p>
        </p:txBody>
      </p:sp>
      <p:pic>
        <p:nvPicPr>
          <p:cNvPr id="3" name="Picture 2">
            <a:extLst>
              <a:ext uri="{FF2B5EF4-FFF2-40B4-BE49-F238E27FC236}">
                <a16:creationId xmlns:a16="http://schemas.microsoft.com/office/drawing/2014/main" id="{F57C8E64-FAAD-A24E-8DA4-B19FEF8CDD03}"/>
              </a:ext>
            </a:extLst>
          </p:cNvPr>
          <p:cNvPicPr>
            <a:picLocks noChangeAspect="1"/>
          </p:cNvPicPr>
          <p:nvPr/>
        </p:nvPicPr>
        <p:blipFill>
          <a:blip r:embed="rId2"/>
          <a:stretch>
            <a:fillRect/>
          </a:stretch>
        </p:blipFill>
        <p:spPr>
          <a:xfrm>
            <a:off x="482600" y="2157163"/>
            <a:ext cx="5613400" cy="4064000"/>
          </a:xfrm>
          <a:prstGeom prst="rect">
            <a:avLst/>
          </a:prstGeom>
        </p:spPr>
      </p:pic>
      <p:sp>
        <p:nvSpPr>
          <p:cNvPr id="4" name="TextBox 3">
            <a:extLst>
              <a:ext uri="{FF2B5EF4-FFF2-40B4-BE49-F238E27FC236}">
                <a16:creationId xmlns:a16="http://schemas.microsoft.com/office/drawing/2014/main" id="{96E1C318-336D-2C43-AB02-5BBF0129A89F}"/>
              </a:ext>
            </a:extLst>
          </p:cNvPr>
          <p:cNvSpPr txBox="1"/>
          <p:nvPr/>
        </p:nvSpPr>
        <p:spPr>
          <a:xfrm>
            <a:off x="989911" y="339906"/>
            <a:ext cx="4598777" cy="1631216"/>
          </a:xfrm>
          <a:prstGeom prst="rect">
            <a:avLst/>
          </a:prstGeom>
          <a:noFill/>
        </p:spPr>
        <p:txBody>
          <a:bodyPr wrap="square" rtlCol="0">
            <a:spAutoFit/>
          </a:bodyPr>
          <a:lstStyle/>
          <a:p>
            <a:pPr fontAlgn="base"/>
            <a:r>
              <a:rPr lang="en-US" sz="2000" dirty="0">
                <a:latin typeface="Karla" pitchFamily="2" charset="0"/>
              </a:rPr>
              <a:t>The encoder’s inputs goes through a </a:t>
            </a:r>
            <a:r>
              <a:rPr lang="en-US" sz="2000" dirty="0">
                <a:solidFill>
                  <a:schemeClr val="tx2">
                    <a:lumMod val="60000"/>
                    <a:lumOff val="40000"/>
                  </a:schemeClr>
                </a:solidFill>
                <a:latin typeface="Karla" pitchFamily="2" charset="0"/>
              </a:rPr>
              <a:t>self-attention layer </a:t>
            </a:r>
            <a:r>
              <a:rPr lang="en-US" sz="2000" dirty="0">
                <a:latin typeface="Karla" pitchFamily="2" charset="0"/>
              </a:rPr>
              <a:t>– a layer that helps the encoder look at other words in the input sentence as it encodes a specific word.  </a:t>
            </a:r>
            <a:endParaRPr lang="en-US" sz="3600" dirty="0">
              <a:latin typeface="Karla" pitchFamily="2" charset="0"/>
            </a:endParaRPr>
          </a:p>
        </p:txBody>
      </p:sp>
      <p:pic>
        <p:nvPicPr>
          <p:cNvPr id="5" name="Picture 4">
            <a:extLst>
              <a:ext uri="{FF2B5EF4-FFF2-40B4-BE49-F238E27FC236}">
                <a16:creationId xmlns:a16="http://schemas.microsoft.com/office/drawing/2014/main" id="{2B7D6D12-E2F4-F14B-A704-95C78CB9F225}"/>
              </a:ext>
            </a:extLst>
          </p:cNvPr>
          <p:cNvPicPr>
            <a:picLocks noChangeAspect="1"/>
          </p:cNvPicPr>
          <p:nvPr/>
        </p:nvPicPr>
        <p:blipFill>
          <a:blip r:embed="rId3"/>
          <a:stretch>
            <a:fillRect/>
          </a:stretch>
        </p:blipFill>
        <p:spPr>
          <a:xfrm>
            <a:off x="6180233" y="2563563"/>
            <a:ext cx="5295900" cy="3251200"/>
          </a:xfrm>
          <a:prstGeom prst="rect">
            <a:avLst/>
          </a:prstGeom>
        </p:spPr>
      </p:pic>
      <p:sp>
        <p:nvSpPr>
          <p:cNvPr id="6" name="TextBox 5">
            <a:extLst>
              <a:ext uri="{FF2B5EF4-FFF2-40B4-BE49-F238E27FC236}">
                <a16:creationId xmlns:a16="http://schemas.microsoft.com/office/drawing/2014/main" id="{05D039E9-1FB2-8A4D-9AD3-37353C514AF1}"/>
              </a:ext>
            </a:extLst>
          </p:cNvPr>
          <p:cNvSpPr txBox="1"/>
          <p:nvPr/>
        </p:nvSpPr>
        <p:spPr>
          <a:xfrm>
            <a:off x="6705829" y="346310"/>
            <a:ext cx="4598777" cy="1938992"/>
          </a:xfrm>
          <a:prstGeom prst="rect">
            <a:avLst/>
          </a:prstGeom>
          <a:noFill/>
        </p:spPr>
        <p:txBody>
          <a:bodyPr wrap="square" rtlCol="0">
            <a:spAutoFit/>
          </a:bodyPr>
          <a:lstStyle/>
          <a:p>
            <a:pPr fontAlgn="base"/>
            <a:r>
              <a:rPr lang="en-US" sz="2000" dirty="0">
                <a:latin typeface="Karla" pitchFamily="2" charset="0"/>
              </a:rPr>
              <a:t>The decoder has both those layers, but between them is an </a:t>
            </a:r>
            <a:r>
              <a:rPr lang="en-US" sz="2000" dirty="0">
                <a:solidFill>
                  <a:schemeClr val="tx2">
                    <a:lumMod val="60000"/>
                    <a:lumOff val="40000"/>
                  </a:schemeClr>
                </a:solidFill>
                <a:latin typeface="Karla" pitchFamily="2" charset="0"/>
              </a:rPr>
              <a:t>attention layer</a:t>
            </a:r>
            <a:r>
              <a:rPr lang="en-US" sz="2000" dirty="0">
                <a:latin typeface="Karla" pitchFamily="2" charset="0"/>
              </a:rPr>
              <a:t> that helps the decoder focus on relevant parts of the input sentence (</a:t>
            </a:r>
            <a:r>
              <a:rPr lang="en-US" sz="2000" dirty="0">
                <a:solidFill>
                  <a:schemeClr val="tx2">
                    <a:lumMod val="60000"/>
                    <a:lumOff val="40000"/>
                  </a:schemeClr>
                </a:solidFill>
                <a:latin typeface="Karla" pitchFamily="2" charset="0"/>
              </a:rPr>
              <a:t>similar what attention does in </a:t>
            </a:r>
            <a:r>
              <a:rPr lang="en-US" sz="2000" dirty="0">
                <a:solidFill>
                  <a:schemeClr val="tx2">
                    <a:lumMod val="60000"/>
                    <a:lumOff val="40000"/>
                  </a:schemeClr>
                </a:solidFill>
                <a:latin typeface="Karla" pitchFamily="2" charset="0"/>
                <a:hlinkClick r:id="rId4">
                  <a:extLst>
                    <a:ext uri="{A12FA001-AC4F-418D-AE19-62706E023703}">
                      <ahyp:hlinkClr xmlns:ahyp="http://schemas.microsoft.com/office/drawing/2018/hyperlinkcolor" val="tx"/>
                    </a:ext>
                  </a:extLst>
                </a:hlinkClick>
              </a:rPr>
              <a:t>seq2seq models</a:t>
            </a:r>
            <a:r>
              <a:rPr lang="en-US" sz="2000" dirty="0">
                <a:latin typeface="Karla" pitchFamily="2" charset="0"/>
              </a:rPr>
              <a:t>).</a:t>
            </a:r>
          </a:p>
        </p:txBody>
      </p:sp>
    </p:spTree>
    <p:extLst>
      <p:ext uri="{BB962C8B-B14F-4D97-AF65-F5344CB8AC3E}">
        <p14:creationId xmlns:p14="http://schemas.microsoft.com/office/powerpoint/2010/main" val="264967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13" y="59584"/>
            <a:ext cx="10085033" cy="1230111"/>
          </a:xfrm>
          <a:prstGeom prst="rect">
            <a:avLst/>
          </a:prstGeom>
        </p:spPr>
        <p:txBody>
          <a:bodyPr vert="horz" lIns="91440" tIns="45720" rIns="91440" bIns="45720" rtlCol="0" anchor="ctr">
            <a:normAutofit/>
          </a:bodyPr>
          <a:lstStyle/>
          <a:p>
            <a:r>
              <a:rPr dirty="0"/>
              <a:t>Representing words as discrete symbols</a:t>
            </a:r>
          </a:p>
        </p:txBody>
      </p:sp>
      <p:sp>
        <p:nvSpPr>
          <p:cNvPr id="3" name="object 3"/>
          <p:cNvSpPr txBox="1"/>
          <p:nvPr/>
        </p:nvSpPr>
        <p:spPr>
          <a:xfrm>
            <a:off x="956855" y="1295093"/>
            <a:ext cx="8001383" cy="717390"/>
          </a:xfrm>
          <a:prstGeom prst="rect">
            <a:avLst/>
          </a:prstGeom>
        </p:spPr>
        <p:txBody>
          <a:bodyPr vert="horz" wrap="square" lIns="0" tIns="24652" rIns="0" bIns="0" rtlCol="0">
            <a:spAutoFit/>
          </a:bodyPr>
          <a:lstStyle/>
          <a:p>
            <a:pPr marL="11206" marR="4483" defTabSz="806867">
              <a:lnSpc>
                <a:spcPts val="2735"/>
              </a:lnSpc>
              <a:spcBef>
                <a:spcPts val="193"/>
              </a:spcBef>
              <a:defRPr/>
            </a:pPr>
            <a:r>
              <a:rPr sz="2294" dirty="0">
                <a:solidFill>
                  <a:prstClr val="black"/>
                </a:solidFill>
                <a:latin typeface="Trebuchet MS"/>
                <a:cs typeface="Trebuchet MS"/>
              </a:rPr>
              <a:t>In traditional NLP, we regard words as discrete symbols:  </a:t>
            </a:r>
            <a:r>
              <a:rPr sz="2294" dirty="0">
                <a:solidFill>
                  <a:srgbClr val="3A87FF"/>
                </a:solidFill>
                <a:latin typeface="Trebuchet MS"/>
                <a:cs typeface="Trebuchet MS"/>
              </a:rPr>
              <a:t>hotel</a:t>
            </a:r>
            <a:r>
              <a:rPr sz="2294" dirty="0">
                <a:solidFill>
                  <a:prstClr val="black"/>
                </a:solidFill>
                <a:latin typeface="Trebuchet MS"/>
                <a:cs typeface="Trebuchet MS"/>
              </a:rPr>
              <a:t>, </a:t>
            </a:r>
            <a:r>
              <a:rPr sz="2294" dirty="0">
                <a:solidFill>
                  <a:srgbClr val="3A87FF"/>
                </a:solidFill>
                <a:latin typeface="Trebuchet MS"/>
                <a:cs typeface="Trebuchet MS"/>
              </a:rPr>
              <a:t>conference</a:t>
            </a:r>
            <a:r>
              <a:rPr sz="2294" dirty="0">
                <a:solidFill>
                  <a:prstClr val="black"/>
                </a:solidFill>
                <a:latin typeface="Trebuchet MS"/>
                <a:cs typeface="Trebuchet MS"/>
              </a:rPr>
              <a:t>, </a:t>
            </a:r>
            <a:r>
              <a:rPr sz="2294" dirty="0">
                <a:solidFill>
                  <a:srgbClr val="3A87FF"/>
                </a:solidFill>
                <a:latin typeface="Trebuchet MS"/>
                <a:cs typeface="Trebuchet MS"/>
              </a:rPr>
              <a:t>motel </a:t>
            </a:r>
            <a:r>
              <a:rPr sz="2294" dirty="0">
                <a:solidFill>
                  <a:prstClr val="black"/>
                </a:solidFill>
                <a:latin typeface="Trebuchet MS"/>
                <a:cs typeface="Trebuchet MS"/>
              </a:rPr>
              <a:t>– a </a:t>
            </a:r>
            <a:r>
              <a:rPr sz="2294" dirty="0">
                <a:solidFill>
                  <a:srgbClr val="BB57BE"/>
                </a:solidFill>
                <a:latin typeface="Trebuchet MS"/>
                <a:cs typeface="Trebuchet MS"/>
              </a:rPr>
              <a:t>localist </a:t>
            </a:r>
            <a:r>
              <a:rPr sz="2294" dirty="0">
                <a:solidFill>
                  <a:prstClr val="black"/>
                </a:solidFill>
                <a:latin typeface="Trebuchet MS"/>
                <a:cs typeface="Trebuchet MS"/>
              </a:rPr>
              <a:t>representation</a:t>
            </a:r>
          </a:p>
        </p:txBody>
      </p:sp>
      <p:sp>
        <p:nvSpPr>
          <p:cNvPr id="4" name="object 4"/>
          <p:cNvSpPr txBox="1"/>
          <p:nvPr/>
        </p:nvSpPr>
        <p:spPr>
          <a:xfrm>
            <a:off x="956855" y="3110447"/>
            <a:ext cx="8080041" cy="2191464"/>
          </a:xfrm>
          <a:prstGeom prst="rect">
            <a:avLst/>
          </a:prstGeom>
        </p:spPr>
        <p:txBody>
          <a:bodyPr vert="horz" wrap="square" lIns="0" tIns="11206" rIns="0" bIns="0" rtlCol="0">
            <a:spAutoFit/>
          </a:bodyPr>
          <a:lstStyle/>
          <a:p>
            <a:pPr marL="11206" defTabSz="806867">
              <a:spcBef>
                <a:spcPts val="88"/>
              </a:spcBef>
              <a:defRPr/>
            </a:pPr>
            <a:r>
              <a:rPr sz="2294" dirty="0">
                <a:solidFill>
                  <a:prstClr val="black"/>
                </a:solidFill>
                <a:latin typeface="Trebuchet MS"/>
                <a:cs typeface="Trebuchet MS"/>
              </a:rPr>
              <a:t>Words can be represented by </a:t>
            </a:r>
            <a:r>
              <a:rPr sz="2294" dirty="0">
                <a:solidFill>
                  <a:srgbClr val="BB57BE"/>
                </a:solidFill>
                <a:latin typeface="Trebuchet MS"/>
                <a:cs typeface="Trebuchet MS"/>
              </a:rPr>
              <a:t>one-hot </a:t>
            </a:r>
            <a:r>
              <a:rPr sz="2294" dirty="0">
                <a:solidFill>
                  <a:prstClr val="black"/>
                </a:solidFill>
                <a:latin typeface="Trebuchet MS"/>
                <a:cs typeface="Trebuchet MS"/>
              </a:rPr>
              <a:t>vectors:</a:t>
            </a:r>
          </a:p>
          <a:p>
            <a:pPr marL="162494" algn="ctr" defTabSz="806867">
              <a:lnSpc>
                <a:spcPts val="2744"/>
              </a:lnSpc>
              <a:spcBef>
                <a:spcPts val="1650"/>
              </a:spcBef>
              <a:defRPr/>
            </a:pPr>
            <a:r>
              <a:rPr sz="2294" dirty="0">
                <a:solidFill>
                  <a:srgbClr val="3A87FF"/>
                </a:solidFill>
                <a:latin typeface="Trebuchet MS"/>
                <a:cs typeface="Trebuchet MS"/>
              </a:rPr>
              <a:t>motel = [0 0 0 0 0 0 0 0 0 0 1 0 0 0 0]</a:t>
            </a:r>
            <a:endParaRPr sz="2294" dirty="0">
              <a:solidFill>
                <a:prstClr val="black"/>
              </a:solidFill>
              <a:latin typeface="Trebuchet MS"/>
              <a:cs typeface="Trebuchet MS"/>
            </a:endParaRPr>
          </a:p>
          <a:p>
            <a:pPr marL="224690" algn="ctr" defTabSz="806867">
              <a:lnSpc>
                <a:spcPts val="2744"/>
              </a:lnSpc>
              <a:defRPr/>
            </a:pPr>
            <a:r>
              <a:rPr sz="2294" dirty="0">
                <a:solidFill>
                  <a:srgbClr val="3A87FF"/>
                </a:solidFill>
                <a:latin typeface="Trebuchet MS"/>
                <a:cs typeface="Trebuchet MS"/>
              </a:rPr>
              <a:t>hotel = [0 0 0 0 0 0 0 1 0 0 0 0 0 0 0]</a:t>
            </a:r>
            <a:endParaRPr sz="2294" dirty="0">
              <a:solidFill>
                <a:prstClr val="black"/>
              </a:solidFill>
              <a:latin typeface="Trebuchet MS"/>
              <a:cs typeface="Trebuchet MS"/>
            </a:endParaRPr>
          </a:p>
          <a:p>
            <a:pPr defTabSz="806867">
              <a:spcBef>
                <a:spcPts val="49"/>
              </a:spcBef>
              <a:defRPr/>
            </a:pPr>
            <a:endParaRPr sz="3662" dirty="0">
              <a:solidFill>
                <a:prstClr val="black"/>
              </a:solidFill>
              <a:latin typeface="Trebuchet MS"/>
              <a:cs typeface="Trebuchet MS"/>
            </a:endParaRPr>
          </a:p>
          <a:p>
            <a:pPr marL="11206" defTabSz="806867">
              <a:defRPr/>
            </a:pPr>
            <a:r>
              <a:rPr sz="2294" dirty="0">
                <a:solidFill>
                  <a:prstClr val="black"/>
                </a:solidFill>
                <a:latin typeface="Trebuchet MS"/>
                <a:cs typeface="Trebuchet MS"/>
              </a:rPr>
              <a:t>Vector dimension = number of words in vocab (e.g. 500,000)</a:t>
            </a:r>
          </a:p>
        </p:txBody>
      </p:sp>
      <p:sp>
        <p:nvSpPr>
          <p:cNvPr id="5" name="object 5"/>
          <p:cNvSpPr txBox="1"/>
          <p:nvPr/>
        </p:nvSpPr>
        <p:spPr>
          <a:xfrm>
            <a:off x="3773654" y="2430461"/>
            <a:ext cx="2389654" cy="288070"/>
          </a:xfrm>
          <a:prstGeom prst="rect">
            <a:avLst/>
          </a:prstGeom>
          <a:ln w="20319">
            <a:solidFill>
              <a:srgbClr val="BB57BE"/>
            </a:solidFill>
          </a:ln>
        </p:spPr>
        <p:txBody>
          <a:bodyPr vert="horz" wrap="square" lIns="0" tIns="29696" rIns="0" bIns="0" rtlCol="0">
            <a:spAutoFit/>
          </a:bodyPr>
          <a:lstStyle/>
          <a:p>
            <a:pPr marL="85730" defTabSz="806867">
              <a:spcBef>
                <a:spcPts val="234"/>
              </a:spcBef>
              <a:defRPr/>
            </a:pPr>
            <a:r>
              <a:rPr sz="1677" spc="9" dirty="0">
                <a:solidFill>
                  <a:prstClr val="black"/>
                </a:solidFill>
                <a:latin typeface="Trebuchet MS"/>
                <a:cs typeface="Trebuchet MS"/>
              </a:rPr>
              <a:t>Means </a:t>
            </a:r>
            <a:r>
              <a:rPr sz="1677" spc="-40" dirty="0">
                <a:solidFill>
                  <a:prstClr val="black"/>
                </a:solidFill>
                <a:latin typeface="Trebuchet MS"/>
                <a:cs typeface="Trebuchet MS"/>
              </a:rPr>
              <a:t>one </a:t>
            </a:r>
            <a:r>
              <a:rPr sz="1677" spc="-110" dirty="0">
                <a:solidFill>
                  <a:prstClr val="black"/>
                </a:solidFill>
                <a:latin typeface="Trebuchet MS"/>
                <a:cs typeface="Trebuchet MS"/>
              </a:rPr>
              <a:t>1, </a:t>
            </a:r>
            <a:r>
              <a:rPr sz="1677" spc="-71" dirty="0">
                <a:solidFill>
                  <a:prstClr val="black"/>
                </a:solidFill>
                <a:latin typeface="Trebuchet MS"/>
                <a:cs typeface="Trebuchet MS"/>
              </a:rPr>
              <a:t>the </a:t>
            </a:r>
            <a:r>
              <a:rPr sz="1677" spc="-79" dirty="0">
                <a:solidFill>
                  <a:prstClr val="black"/>
                </a:solidFill>
                <a:latin typeface="Trebuchet MS"/>
                <a:cs typeface="Trebuchet MS"/>
              </a:rPr>
              <a:t>rest</a:t>
            </a:r>
            <a:r>
              <a:rPr sz="1677" spc="-383" dirty="0">
                <a:solidFill>
                  <a:prstClr val="black"/>
                </a:solidFill>
                <a:latin typeface="Trebuchet MS"/>
                <a:cs typeface="Trebuchet MS"/>
              </a:rPr>
              <a:t> </a:t>
            </a:r>
            <a:r>
              <a:rPr lang="en-US" sz="1677" spc="-383" dirty="0">
                <a:solidFill>
                  <a:prstClr val="black"/>
                </a:solidFill>
                <a:latin typeface="Trebuchet MS"/>
                <a:cs typeface="Trebuchet MS"/>
              </a:rPr>
              <a:t>    </a:t>
            </a:r>
            <a:r>
              <a:rPr sz="1677" spc="-22" dirty="0">
                <a:solidFill>
                  <a:prstClr val="black"/>
                </a:solidFill>
                <a:latin typeface="Trebuchet MS"/>
                <a:cs typeface="Trebuchet MS"/>
              </a:rPr>
              <a:t>0s</a:t>
            </a:r>
            <a:endParaRPr sz="1677" dirty="0">
              <a:solidFill>
                <a:prstClr val="black"/>
              </a:solidFill>
              <a:latin typeface="Trebuchet MS"/>
              <a:cs typeface="Trebuchet MS"/>
            </a:endParaRPr>
          </a:p>
        </p:txBody>
      </p:sp>
      <p:sp>
        <p:nvSpPr>
          <p:cNvPr id="6" name="object 6"/>
          <p:cNvSpPr/>
          <p:nvPr/>
        </p:nvSpPr>
        <p:spPr>
          <a:xfrm>
            <a:off x="4932610" y="2778068"/>
            <a:ext cx="71718" cy="410696"/>
          </a:xfrm>
          <a:custGeom>
            <a:avLst/>
            <a:gdLst/>
            <a:ahLst/>
            <a:cxnLst/>
            <a:rect l="l" t="t" r="r" b="b"/>
            <a:pathLst>
              <a:path w="81279" h="465454">
                <a:moveTo>
                  <a:pt x="30479" y="383794"/>
                </a:moveTo>
                <a:lnTo>
                  <a:pt x="0" y="383794"/>
                </a:lnTo>
                <a:lnTo>
                  <a:pt x="40639" y="465074"/>
                </a:lnTo>
                <a:lnTo>
                  <a:pt x="74504" y="397344"/>
                </a:lnTo>
                <a:lnTo>
                  <a:pt x="30479" y="397344"/>
                </a:lnTo>
                <a:lnTo>
                  <a:pt x="30479" y="383794"/>
                </a:lnTo>
                <a:close/>
              </a:path>
              <a:path w="81279" h="465454">
                <a:moveTo>
                  <a:pt x="50800" y="0"/>
                </a:moveTo>
                <a:lnTo>
                  <a:pt x="30479" y="0"/>
                </a:lnTo>
                <a:lnTo>
                  <a:pt x="30479" y="397344"/>
                </a:lnTo>
                <a:lnTo>
                  <a:pt x="50800" y="397344"/>
                </a:lnTo>
                <a:lnTo>
                  <a:pt x="50800" y="0"/>
                </a:lnTo>
                <a:close/>
              </a:path>
              <a:path w="81279" h="465454">
                <a:moveTo>
                  <a:pt x="81279" y="383794"/>
                </a:moveTo>
                <a:lnTo>
                  <a:pt x="50800" y="383794"/>
                </a:lnTo>
                <a:lnTo>
                  <a:pt x="50800" y="397344"/>
                </a:lnTo>
                <a:lnTo>
                  <a:pt x="74504" y="397344"/>
                </a:lnTo>
                <a:lnTo>
                  <a:pt x="81279" y="383794"/>
                </a:lnTo>
                <a:close/>
              </a:path>
            </a:pathLst>
          </a:custGeom>
          <a:solidFill>
            <a:srgbClr val="BB57BE"/>
          </a:solidFill>
        </p:spPr>
        <p:txBody>
          <a:bodyPr wrap="square" lIns="0" tIns="0" rIns="0" bIns="0" rtlCol="0"/>
          <a:lstStyle/>
          <a:p>
            <a:pPr defTabSz="806867">
              <a:defRPr/>
            </a:pPr>
            <a:endParaRPr sz="1588">
              <a:solidFill>
                <a:prstClr val="black"/>
              </a:solidFill>
              <a:latin typeface="Calibri"/>
            </a:endParaRPr>
          </a:p>
        </p:txBody>
      </p:sp>
      <p:sp>
        <p:nvSpPr>
          <p:cNvPr id="8" name="TextBox 7">
            <a:extLst>
              <a:ext uri="{FF2B5EF4-FFF2-40B4-BE49-F238E27FC236}">
                <a16:creationId xmlns:a16="http://schemas.microsoft.com/office/drawing/2014/main" id="{C8824CBB-C227-4045-B980-B6022C5246BB}"/>
              </a:ext>
            </a:extLst>
          </p:cNvPr>
          <p:cNvSpPr txBox="1"/>
          <p:nvPr/>
        </p:nvSpPr>
        <p:spPr>
          <a:xfrm>
            <a:off x="325514" y="6565679"/>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DE241-B3A1-7C4C-B390-9AA3C3B3EA32}"/>
              </a:ext>
            </a:extLst>
          </p:cNvPr>
          <p:cNvSpPr>
            <a:spLocks noGrp="1"/>
          </p:cNvSpPr>
          <p:nvPr>
            <p:ph type="sldNum" sz="quarter" idx="12"/>
          </p:nvPr>
        </p:nvSpPr>
        <p:spPr/>
        <p:txBody>
          <a:bodyPr/>
          <a:lstStyle/>
          <a:p>
            <a:fld id="{6BCA73C5-4051-2D45-AC51-FD5A1C1C157A}" type="slidenum">
              <a:rPr lang="en-US" smtClean="0"/>
              <a:t>70</a:t>
            </a:fld>
            <a:endParaRPr lang="en-US"/>
          </a:p>
        </p:txBody>
      </p:sp>
      <p:pic>
        <p:nvPicPr>
          <p:cNvPr id="3" name="Picture 2">
            <a:extLst>
              <a:ext uri="{FF2B5EF4-FFF2-40B4-BE49-F238E27FC236}">
                <a16:creationId xmlns:a16="http://schemas.microsoft.com/office/drawing/2014/main" id="{F4139AB8-1524-1949-8C56-6EDB6AADA0B7}"/>
              </a:ext>
            </a:extLst>
          </p:cNvPr>
          <p:cNvPicPr>
            <a:picLocks noChangeAspect="1"/>
          </p:cNvPicPr>
          <p:nvPr/>
        </p:nvPicPr>
        <p:blipFill>
          <a:blip r:embed="rId2"/>
          <a:stretch>
            <a:fillRect/>
          </a:stretch>
        </p:blipFill>
        <p:spPr>
          <a:xfrm>
            <a:off x="161580" y="565226"/>
            <a:ext cx="6288487" cy="5527101"/>
          </a:xfrm>
          <a:prstGeom prst="rect">
            <a:avLst/>
          </a:prstGeom>
        </p:spPr>
      </p:pic>
      <p:sp>
        <p:nvSpPr>
          <p:cNvPr id="4" name="Rectangle 3">
            <a:extLst>
              <a:ext uri="{FF2B5EF4-FFF2-40B4-BE49-F238E27FC236}">
                <a16:creationId xmlns:a16="http://schemas.microsoft.com/office/drawing/2014/main" id="{65AAA5DE-B2B4-564C-AC63-F6D9ACEC6E83}"/>
              </a:ext>
            </a:extLst>
          </p:cNvPr>
          <p:cNvSpPr/>
          <p:nvPr/>
        </p:nvSpPr>
        <p:spPr>
          <a:xfrm>
            <a:off x="6633378" y="934967"/>
            <a:ext cx="5104482" cy="3477875"/>
          </a:xfrm>
          <a:prstGeom prst="rect">
            <a:avLst/>
          </a:prstGeom>
        </p:spPr>
        <p:txBody>
          <a:bodyPr wrap="square">
            <a:spAutoFit/>
          </a:bodyPr>
          <a:lstStyle/>
          <a:p>
            <a:r>
              <a:rPr lang="en-US" sz="2000" dirty="0">
                <a:solidFill>
                  <a:srgbClr val="222222"/>
                </a:solidFill>
                <a:latin typeface="Karla" pitchFamily="2" charset="0"/>
              </a:rPr>
              <a:t>A key property of the Transformer, which is that the word in each position flows through its </a:t>
            </a:r>
            <a:r>
              <a:rPr lang="en-US" sz="2000" dirty="0">
                <a:solidFill>
                  <a:schemeClr val="tx2">
                    <a:lumMod val="60000"/>
                    <a:lumOff val="40000"/>
                  </a:schemeClr>
                </a:solidFill>
                <a:latin typeface="Karla" pitchFamily="2" charset="0"/>
              </a:rPr>
              <a:t>own path in the encoder</a:t>
            </a:r>
            <a:r>
              <a:rPr lang="en-US" sz="2000" dirty="0">
                <a:solidFill>
                  <a:srgbClr val="222222"/>
                </a:solidFill>
                <a:latin typeface="Karla" pitchFamily="2" charset="0"/>
              </a:rPr>
              <a:t>. There are dependencies between these paths in the self-attention layer. </a:t>
            </a:r>
          </a:p>
          <a:p>
            <a:endParaRPr lang="en-US" sz="2000" dirty="0">
              <a:solidFill>
                <a:srgbClr val="222222"/>
              </a:solidFill>
              <a:latin typeface="Karla" pitchFamily="2" charset="0"/>
            </a:endParaRPr>
          </a:p>
          <a:p>
            <a:r>
              <a:rPr lang="en-US" sz="2000" dirty="0">
                <a:solidFill>
                  <a:srgbClr val="222222"/>
                </a:solidFill>
                <a:latin typeface="Karla" pitchFamily="2" charset="0"/>
              </a:rPr>
              <a:t>The feed-forward layer does not have those dependencies, Therefore, the various paths can be executed in parallel while flowing through the feed-forward layer.</a:t>
            </a:r>
            <a:endParaRPr lang="en-US" sz="2000" dirty="0">
              <a:latin typeface="Karla" pitchFamily="2" charset="0"/>
            </a:endParaRPr>
          </a:p>
        </p:txBody>
      </p:sp>
    </p:spTree>
    <p:extLst>
      <p:ext uri="{BB962C8B-B14F-4D97-AF65-F5344CB8AC3E}">
        <p14:creationId xmlns:p14="http://schemas.microsoft.com/office/powerpoint/2010/main" val="2124572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240433-C910-4844-AD10-F7516E7302ED}"/>
              </a:ext>
            </a:extLst>
          </p:cNvPr>
          <p:cNvSpPr>
            <a:spLocks noGrp="1"/>
          </p:cNvSpPr>
          <p:nvPr>
            <p:ph type="sldNum" sz="quarter" idx="12"/>
          </p:nvPr>
        </p:nvSpPr>
        <p:spPr/>
        <p:txBody>
          <a:bodyPr/>
          <a:lstStyle/>
          <a:p>
            <a:fld id="{6BCA73C5-4051-2D45-AC51-FD5A1C1C157A}" type="slidenum">
              <a:rPr lang="en-US" smtClean="0"/>
              <a:t>71</a:t>
            </a:fld>
            <a:endParaRPr lang="en-US"/>
          </a:p>
        </p:txBody>
      </p:sp>
      <p:pic>
        <p:nvPicPr>
          <p:cNvPr id="4" name="Picture 3">
            <a:extLst>
              <a:ext uri="{FF2B5EF4-FFF2-40B4-BE49-F238E27FC236}">
                <a16:creationId xmlns:a16="http://schemas.microsoft.com/office/drawing/2014/main" id="{78B90E3A-999C-8049-A20F-95E64BC5C201}"/>
              </a:ext>
            </a:extLst>
          </p:cNvPr>
          <p:cNvPicPr>
            <a:picLocks noChangeAspect="1"/>
          </p:cNvPicPr>
          <p:nvPr/>
        </p:nvPicPr>
        <p:blipFill>
          <a:blip r:embed="rId2"/>
          <a:stretch>
            <a:fillRect/>
          </a:stretch>
        </p:blipFill>
        <p:spPr>
          <a:xfrm>
            <a:off x="6277372" y="1333500"/>
            <a:ext cx="4724400" cy="5359400"/>
          </a:xfrm>
          <a:custGeom>
            <a:avLst/>
            <a:gdLst>
              <a:gd name="connsiteX0" fmla="*/ 0 w 4724400"/>
              <a:gd name="connsiteY0" fmla="*/ 0 h 5359400"/>
              <a:gd name="connsiteX1" fmla="*/ 533182 w 4724400"/>
              <a:gd name="connsiteY1" fmla="*/ 0 h 5359400"/>
              <a:gd name="connsiteX2" fmla="*/ 1255341 w 4724400"/>
              <a:gd name="connsiteY2" fmla="*/ 0 h 5359400"/>
              <a:gd name="connsiteX3" fmla="*/ 1883011 w 4724400"/>
              <a:gd name="connsiteY3" fmla="*/ 0 h 5359400"/>
              <a:gd name="connsiteX4" fmla="*/ 2557925 w 4724400"/>
              <a:gd name="connsiteY4" fmla="*/ 0 h 5359400"/>
              <a:gd name="connsiteX5" fmla="*/ 3327327 w 4724400"/>
              <a:gd name="connsiteY5" fmla="*/ 0 h 5359400"/>
              <a:gd name="connsiteX6" fmla="*/ 3907754 w 4724400"/>
              <a:gd name="connsiteY6" fmla="*/ 0 h 5359400"/>
              <a:gd name="connsiteX7" fmla="*/ 4724400 w 4724400"/>
              <a:gd name="connsiteY7" fmla="*/ 0 h 5359400"/>
              <a:gd name="connsiteX8" fmla="*/ 4724400 w 4724400"/>
              <a:gd name="connsiteY8" fmla="*/ 562737 h 5359400"/>
              <a:gd name="connsiteX9" fmla="*/ 4724400 w 4724400"/>
              <a:gd name="connsiteY9" fmla="*/ 1179068 h 5359400"/>
              <a:gd name="connsiteX10" fmla="*/ 4724400 w 4724400"/>
              <a:gd name="connsiteY10" fmla="*/ 1848993 h 5359400"/>
              <a:gd name="connsiteX11" fmla="*/ 4724400 w 4724400"/>
              <a:gd name="connsiteY11" fmla="*/ 2411730 h 5359400"/>
              <a:gd name="connsiteX12" fmla="*/ 4724400 w 4724400"/>
              <a:gd name="connsiteY12" fmla="*/ 3188843 h 5359400"/>
              <a:gd name="connsiteX13" fmla="*/ 4724400 w 4724400"/>
              <a:gd name="connsiteY13" fmla="*/ 3858768 h 5359400"/>
              <a:gd name="connsiteX14" fmla="*/ 4724400 w 4724400"/>
              <a:gd name="connsiteY14" fmla="*/ 4635881 h 5359400"/>
              <a:gd name="connsiteX15" fmla="*/ 4724400 w 4724400"/>
              <a:gd name="connsiteY15" fmla="*/ 5359400 h 5359400"/>
              <a:gd name="connsiteX16" fmla="*/ 4096730 w 4724400"/>
              <a:gd name="connsiteY16" fmla="*/ 5359400 h 5359400"/>
              <a:gd name="connsiteX17" fmla="*/ 3469059 w 4724400"/>
              <a:gd name="connsiteY17" fmla="*/ 5359400 h 5359400"/>
              <a:gd name="connsiteX18" fmla="*/ 2746901 w 4724400"/>
              <a:gd name="connsiteY18" fmla="*/ 5359400 h 5359400"/>
              <a:gd name="connsiteX19" fmla="*/ 2071987 w 4724400"/>
              <a:gd name="connsiteY19" fmla="*/ 5359400 h 5359400"/>
              <a:gd name="connsiteX20" fmla="*/ 1302585 w 4724400"/>
              <a:gd name="connsiteY20" fmla="*/ 5359400 h 5359400"/>
              <a:gd name="connsiteX21" fmla="*/ 0 w 4724400"/>
              <a:gd name="connsiteY21" fmla="*/ 5359400 h 5359400"/>
              <a:gd name="connsiteX22" fmla="*/ 0 w 4724400"/>
              <a:gd name="connsiteY22" fmla="*/ 4635881 h 5359400"/>
              <a:gd name="connsiteX23" fmla="*/ 0 w 4724400"/>
              <a:gd name="connsiteY23" fmla="*/ 3965956 h 5359400"/>
              <a:gd name="connsiteX24" fmla="*/ 0 w 4724400"/>
              <a:gd name="connsiteY24" fmla="*/ 3242437 h 5359400"/>
              <a:gd name="connsiteX25" fmla="*/ 0 w 4724400"/>
              <a:gd name="connsiteY25" fmla="*/ 2572512 h 5359400"/>
              <a:gd name="connsiteX26" fmla="*/ 0 w 4724400"/>
              <a:gd name="connsiteY26" fmla="*/ 1902587 h 5359400"/>
              <a:gd name="connsiteX27" fmla="*/ 0 w 4724400"/>
              <a:gd name="connsiteY27" fmla="*/ 1232662 h 5359400"/>
              <a:gd name="connsiteX28" fmla="*/ 0 w 4724400"/>
              <a:gd name="connsiteY28" fmla="*/ 723519 h 5359400"/>
              <a:gd name="connsiteX29" fmla="*/ 0 w 4724400"/>
              <a:gd name="connsiteY29" fmla="*/ 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24400" h="5359400" fill="none" extrusionOk="0">
                <a:moveTo>
                  <a:pt x="0" y="0"/>
                </a:moveTo>
                <a:cubicBezTo>
                  <a:pt x="176477" y="-15197"/>
                  <a:pt x="378931" y="-11641"/>
                  <a:pt x="533182" y="0"/>
                </a:cubicBezTo>
                <a:cubicBezTo>
                  <a:pt x="687433" y="11641"/>
                  <a:pt x="1107552" y="-25598"/>
                  <a:pt x="1255341" y="0"/>
                </a:cubicBezTo>
                <a:cubicBezTo>
                  <a:pt x="1403130" y="25598"/>
                  <a:pt x="1735648" y="-22929"/>
                  <a:pt x="1883011" y="0"/>
                </a:cubicBezTo>
                <a:cubicBezTo>
                  <a:pt x="2030374" y="22929"/>
                  <a:pt x="2274720" y="4337"/>
                  <a:pt x="2557925" y="0"/>
                </a:cubicBezTo>
                <a:cubicBezTo>
                  <a:pt x="2841130" y="-4337"/>
                  <a:pt x="3052407" y="11985"/>
                  <a:pt x="3327327" y="0"/>
                </a:cubicBezTo>
                <a:cubicBezTo>
                  <a:pt x="3602247" y="-11985"/>
                  <a:pt x="3682833" y="448"/>
                  <a:pt x="3907754" y="0"/>
                </a:cubicBezTo>
                <a:cubicBezTo>
                  <a:pt x="4132675" y="-448"/>
                  <a:pt x="4523472" y="-40710"/>
                  <a:pt x="4724400" y="0"/>
                </a:cubicBezTo>
                <a:cubicBezTo>
                  <a:pt x="4697389" y="185591"/>
                  <a:pt x="4710529" y="345514"/>
                  <a:pt x="4724400" y="562737"/>
                </a:cubicBezTo>
                <a:cubicBezTo>
                  <a:pt x="4738271" y="779960"/>
                  <a:pt x="4737916" y="906467"/>
                  <a:pt x="4724400" y="1179068"/>
                </a:cubicBezTo>
                <a:cubicBezTo>
                  <a:pt x="4710884" y="1451669"/>
                  <a:pt x="4723440" y="1638218"/>
                  <a:pt x="4724400" y="1848993"/>
                </a:cubicBezTo>
                <a:cubicBezTo>
                  <a:pt x="4725360" y="2059769"/>
                  <a:pt x="4741216" y="2193871"/>
                  <a:pt x="4724400" y="2411730"/>
                </a:cubicBezTo>
                <a:cubicBezTo>
                  <a:pt x="4707584" y="2629589"/>
                  <a:pt x="4688756" y="2873152"/>
                  <a:pt x="4724400" y="3188843"/>
                </a:cubicBezTo>
                <a:cubicBezTo>
                  <a:pt x="4760044" y="3504534"/>
                  <a:pt x="4717567" y="3683883"/>
                  <a:pt x="4724400" y="3858768"/>
                </a:cubicBezTo>
                <a:cubicBezTo>
                  <a:pt x="4731233" y="4033653"/>
                  <a:pt x="4694205" y="4302409"/>
                  <a:pt x="4724400" y="4635881"/>
                </a:cubicBezTo>
                <a:cubicBezTo>
                  <a:pt x="4754595" y="4969353"/>
                  <a:pt x="4716205" y="5078096"/>
                  <a:pt x="4724400" y="5359400"/>
                </a:cubicBezTo>
                <a:cubicBezTo>
                  <a:pt x="4462535" y="5344837"/>
                  <a:pt x="4328827" y="5331457"/>
                  <a:pt x="4096730" y="5359400"/>
                </a:cubicBezTo>
                <a:cubicBezTo>
                  <a:pt x="3864633" y="5387344"/>
                  <a:pt x="3654284" y="5381182"/>
                  <a:pt x="3469059" y="5359400"/>
                </a:cubicBezTo>
                <a:cubicBezTo>
                  <a:pt x="3283834" y="5337618"/>
                  <a:pt x="2903053" y="5337780"/>
                  <a:pt x="2746901" y="5359400"/>
                </a:cubicBezTo>
                <a:cubicBezTo>
                  <a:pt x="2590749" y="5381020"/>
                  <a:pt x="2372222" y="5376098"/>
                  <a:pt x="2071987" y="5359400"/>
                </a:cubicBezTo>
                <a:cubicBezTo>
                  <a:pt x="1771752" y="5342702"/>
                  <a:pt x="1511186" y="5332880"/>
                  <a:pt x="1302585" y="5359400"/>
                </a:cubicBezTo>
                <a:cubicBezTo>
                  <a:pt x="1093984" y="5385920"/>
                  <a:pt x="425484" y="5333444"/>
                  <a:pt x="0" y="5359400"/>
                </a:cubicBezTo>
                <a:cubicBezTo>
                  <a:pt x="-187" y="5046483"/>
                  <a:pt x="17813" y="4866352"/>
                  <a:pt x="0" y="4635881"/>
                </a:cubicBezTo>
                <a:cubicBezTo>
                  <a:pt x="-17813" y="4405410"/>
                  <a:pt x="17287" y="4245969"/>
                  <a:pt x="0" y="3965956"/>
                </a:cubicBezTo>
                <a:cubicBezTo>
                  <a:pt x="-17287" y="3685943"/>
                  <a:pt x="31801" y="3583215"/>
                  <a:pt x="0" y="3242437"/>
                </a:cubicBezTo>
                <a:cubicBezTo>
                  <a:pt x="-31801" y="2901659"/>
                  <a:pt x="4853" y="2804572"/>
                  <a:pt x="0" y="2572512"/>
                </a:cubicBezTo>
                <a:cubicBezTo>
                  <a:pt x="-4853" y="2340453"/>
                  <a:pt x="24429" y="2181636"/>
                  <a:pt x="0" y="1902587"/>
                </a:cubicBezTo>
                <a:cubicBezTo>
                  <a:pt x="-24429" y="1623538"/>
                  <a:pt x="6406" y="1389165"/>
                  <a:pt x="0" y="1232662"/>
                </a:cubicBezTo>
                <a:cubicBezTo>
                  <a:pt x="-6406" y="1076159"/>
                  <a:pt x="8604" y="950243"/>
                  <a:pt x="0" y="723519"/>
                </a:cubicBezTo>
                <a:cubicBezTo>
                  <a:pt x="-8604" y="496795"/>
                  <a:pt x="9406" y="259738"/>
                  <a:pt x="0" y="0"/>
                </a:cubicBezTo>
                <a:close/>
              </a:path>
              <a:path w="4724400" h="5359400" stroke="0" extrusionOk="0">
                <a:moveTo>
                  <a:pt x="0" y="0"/>
                </a:moveTo>
                <a:cubicBezTo>
                  <a:pt x="185127" y="-15484"/>
                  <a:pt x="392459" y="-2173"/>
                  <a:pt x="627670" y="0"/>
                </a:cubicBezTo>
                <a:cubicBezTo>
                  <a:pt x="862881" y="2173"/>
                  <a:pt x="1040246" y="-22233"/>
                  <a:pt x="1160853" y="0"/>
                </a:cubicBezTo>
                <a:cubicBezTo>
                  <a:pt x="1281460" y="22233"/>
                  <a:pt x="1682924" y="12566"/>
                  <a:pt x="1930255" y="0"/>
                </a:cubicBezTo>
                <a:cubicBezTo>
                  <a:pt x="2177586" y="-12566"/>
                  <a:pt x="2312643" y="-11961"/>
                  <a:pt x="2557925" y="0"/>
                </a:cubicBezTo>
                <a:cubicBezTo>
                  <a:pt x="2803207" y="11961"/>
                  <a:pt x="2899232" y="-25432"/>
                  <a:pt x="3185595" y="0"/>
                </a:cubicBezTo>
                <a:cubicBezTo>
                  <a:pt x="3471958" y="25432"/>
                  <a:pt x="3731873" y="15246"/>
                  <a:pt x="3954998" y="0"/>
                </a:cubicBezTo>
                <a:cubicBezTo>
                  <a:pt x="4178123" y="-15246"/>
                  <a:pt x="4375344" y="-11135"/>
                  <a:pt x="4724400" y="0"/>
                </a:cubicBezTo>
                <a:cubicBezTo>
                  <a:pt x="4708737" y="310012"/>
                  <a:pt x="4714597" y="480855"/>
                  <a:pt x="4724400" y="777113"/>
                </a:cubicBezTo>
                <a:cubicBezTo>
                  <a:pt x="4734203" y="1073371"/>
                  <a:pt x="4739930" y="1133057"/>
                  <a:pt x="4724400" y="1339850"/>
                </a:cubicBezTo>
                <a:cubicBezTo>
                  <a:pt x="4708870" y="1546643"/>
                  <a:pt x="4716402" y="1686414"/>
                  <a:pt x="4724400" y="1902587"/>
                </a:cubicBezTo>
                <a:cubicBezTo>
                  <a:pt x="4732398" y="2118760"/>
                  <a:pt x="4704655" y="2348932"/>
                  <a:pt x="4724400" y="2572512"/>
                </a:cubicBezTo>
                <a:cubicBezTo>
                  <a:pt x="4744145" y="2796092"/>
                  <a:pt x="4709567" y="3144434"/>
                  <a:pt x="4724400" y="3296031"/>
                </a:cubicBezTo>
                <a:cubicBezTo>
                  <a:pt x="4739233" y="3447628"/>
                  <a:pt x="4703215" y="3690030"/>
                  <a:pt x="4724400" y="3805174"/>
                </a:cubicBezTo>
                <a:cubicBezTo>
                  <a:pt x="4745585" y="3920318"/>
                  <a:pt x="4705522" y="4256234"/>
                  <a:pt x="4724400" y="4475099"/>
                </a:cubicBezTo>
                <a:cubicBezTo>
                  <a:pt x="4743278" y="4693965"/>
                  <a:pt x="4692872" y="5039880"/>
                  <a:pt x="4724400" y="5359400"/>
                </a:cubicBezTo>
                <a:cubicBezTo>
                  <a:pt x="4451891" y="5366427"/>
                  <a:pt x="4277993" y="5334528"/>
                  <a:pt x="4049486" y="5359400"/>
                </a:cubicBezTo>
                <a:cubicBezTo>
                  <a:pt x="3820979" y="5384272"/>
                  <a:pt x="3551138" y="5353708"/>
                  <a:pt x="3280083" y="5359400"/>
                </a:cubicBezTo>
                <a:cubicBezTo>
                  <a:pt x="3009028" y="5365092"/>
                  <a:pt x="2744469" y="5350971"/>
                  <a:pt x="2605169" y="5359400"/>
                </a:cubicBezTo>
                <a:cubicBezTo>
                  <a:pt x="2465869" y="5367829"/>
                  <a:pt x="2246684" y="5373419"/>
                  <a:pt x="2071987" y="5359400"/>
                </a:cubicBezTo>
                <a:cubicBezTo>
                  <a:pt x="1897290" y="5345381"/>
                  <a:pt x="1635819" y="5376664"/>
                  <a:pt x="1491561" y="5359400"/>
                </a:cubicBezTo>
                <a:cubicBezTo>
                  <a:pt x="1347303" y="5342136"/>
                  <a:pt x="1106312" y="5327227"/>
                  <a:pt x="722158" y="5359400"/>
                </a:cubicBezTo>
                <a:cubicBezTo>
                  <a:pt x="338004" y="5391573"/>
                  <a:pt x="279018" y="5335933"/>
                  <a:pt x="0" y="5359400"/>
                </a:cubicBezTo>
                <a:cubicBezTo>
                  <a:pt x="13741" y="5187756"/>
                  <a:pt x="6043" y="5039773"/>
                  <a:pt x="0" y="4796663"/>
                </a:cubicBezTo>
                <a:cubicBezTo>
                  <a:pt x="-6043" y="4553553"/>
                  <a:pt x="6236" y="4452611"/>
                  <a:pt x="0" y="4180332"/>
                </a:cubicBezTo>
                <a:cubicBezTo>
                  <a:pt x="-6236" y="3908053"/>
                  <a:pt x="25106" y="3843437"/>
                  <a:pt x="0" y="3671189"/>
                </a:cubicBezTo>
                <a:cubicBezTo>
                  <a:pt x="-25106" y="3498941"/>
                  <a:pt x="2907" y="3306554"/>
                  <a:pt x="0" y="3162046"/>
                </a:cubicBezTo>
                <a:cubicBezTo>
                  <a:pt x="-2907" y="3017538"/>
                  <a:pt x="-34060" y="2606303"/>
                  <a:pt x="0" y="2438527"/>
                </a:cubicBezTo>
                <a:cubicBezTo>
                  <a:pt x="34060" y="2270751"/>
                  <a:pt x="14472" y="2096967"/>
                  <a:pt x="0" y="1875790"/>
                </a:cubicBezTo>
                <a:cubicBezTo>
                  <a:pt x="-14472" y="1654613"/>
                  <a:pt x="9625" y="1350308"/>
                  <a:pt x="0" y="1098677"/>
                </a:cubicBezTo>
                <a:cubicBezTo>
                  <a:pt x="-9625" y="847046"/>
                  <a:pt x="37977" y="51025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5" name="Rectangle 4">
            <a:extLst>
              <a:ext uri="{FF2B5EF4-FFF2-40B4-BE49-F238E27FC236}">
                <a16:creationId xmlns:a16="http://schemas.microsoft.com/office/drawing/2014/main" id="{58DB988F-B458-7745-AB97-431167F1577E}"/>
              </a:ext>
            </a:extLst>
          </p:cNvPr>
          <p:cNvSpPr/>
          <p:nvPr/>
        </p:nvSpPr>
        <p:spPr>
          <a:xfrm>
            <a:off x="650488" y="1704875"/>
            <a:ext cx="4724400" cy="3785652"/>
          </a:xfrm>
          <a:prstGeom prst="rect">
            <a:avLst/>
          </a:prstGeom>
        </p:spPr>
        <p:txBody>
          <a:bodyPr wrap="square">
            <a:spAutoFit/>
          </a:bodyPr>
          <a:lstStyle/>
          <a:p>
            <a:pPr fontAlgn="base"/>
            <a:r>
              <a:rPr lang="en-US" sz="2400" dirty="0">
                <a:solidFill>
                  <a:srgbClr val="222222"/>
                </a:solidFill>
                <a:latin typeface="Karla" pitchFamily="2" charset="0"/>
              </a:rPr>
              <a:t>What does </a:t>
            </a:r>
            <a:r>
              <a:rPr lang="en-US" sz="2400" dirty="0">
                <a:solidFill>
                  <a:schemeClr val="tx2">
                    <a:lumMod val="60000"/>
                    <a:lumOff val="40000"/>
                  </a:schemeClr>
                </a:solidFill>
                <a:latin typeface="Karla" pitchFamily="2" charset="0"/>
              </a:rPr>
              <a:t>“he” </a:t>
            </a:r>
            <a:r>
              <a:rPr lang="en-US" sz="2400" dirty="0">
                <a:solidFill>
                  <a:srgbClr val="222222"/>
                </a:solidFill>
                <a:latin typeface="Karla" pitchFamily="2" charset="0"/>
              </a:rPr>
              <a:t>in this sentence refer to? Is it referring to the </a:t>
            </a:r>
            <a:r>
              <a:rPr lang="en-US" sz="2400" dirty="0">
                <a:solidFill>
                  <a:schemeClr val="tx2">
                    <a:lumMod val="75000"/>
                  </a:schemeClr>
                </a:solidFill>
                <a:latin typeface="Karla" pitchFamily="2" charset="0"/>
              </a:rPr>
              <a:t>class</a:t>
            </a:r>
            <a:r>
              <a:rPr lang="en-US" sz="2400" dirty="0">
                <a:solidFill>
                  <a:srgbClr val="222222"/>
                </a:solidFill>
                <a:latin typeface="Karla" pitchFamily="2" charset="0"/>
              </a:rPr>
              <a:t> or to the </a:t>
            </a:r>
            <a:r>
              <a:rPr lang="en-US" sz="2400" dirty="0">
                <a:solidFill>
                  <a:schemeClr val="tx2">
                    <a:lumMod val="75000"/>
                  </a:schemeClr>
                </a:solidFill>
                <a:latin typeface="Karla" pitchFamily="2" charset="0"/>
              </a:rPr>
              <a:t>student</a:t>
            </a:r>
            <a:r>
              <a:rPr lang="en-US" sz="2400" dirty="0">
                <a:solidFill>
                  <a:srgbClr val="222222"/>
                </a:solidFill>
                <a:latin typeface="Karla" pitchFamily="2" charset="0"/>
              </a:rPr>
              <a:t>? It’s a simple question to a human, but not as simple to an algorithm.</a:t>
            </a:r>
          </a:p>
          <a:p>
            <a:pPr fontAlgn="base"/>
            <a:r>
              <a:rPr lang="en-US" sz="2400" dirty="0">
                <a:solidFill>
                  <a:srgbClr val="222222"/>
                </a:solidFill>
                <a:latin typeface="Karla" pitchFamily="2" charset="0"/>
              </a:rPr>
              <a:t>When the model is processing the word “he”, self-attention allows it to associate “he” with “Patrick”.</a:t>
            </a:r>
            <a:endParaRPr lang="en-US" sz="2400" b="0" i="0" dirty="0">
              <a:solidFill>
                <a:srgbClr val="222222"/>
              </a:solidFill>
              <a:effectLst/>
              <a:latin typeface="Karla" pitchFamily="2" charset="0"/>
            </a:endParaRPr>
          </a:p>
        </p:txBody>
      </p:sp>
      <p:pic>
        <p:nvPicPr>
          <p:cNvPr id="6" name="Picture 5">
            <a:extLst>
              <a:ext uri="{FF2B5EF4-FFF2-40B4-BE49-F238E27FC236}">
                <a16:creationId xmlns:a16="http://schemas.microsoft.com/office/drawing/2014/main" id="{484EC285-D51E-9E40-B05A-655A9B6F3541}"/>
              </a:ext>
            </a:extLst>
          </p:cNvPr>
          <p:cNvPicPr>
            <a:picLocks noChangeAspect="1"/>
          </p:cNvPicPr>
          <p:nvPr/>
        </p:nvPicPr>
        <p:blipFill>
          <a:blip r:embed="rId3"/>
          <a:stretch>
            <a:fillRect/>
          </a:stretch>
        </p:blipFill>
        <p:spPr>
          <a:xfrm rot="150492">
            <a:off x="173725" y="241185"/>
            <a:ext cx="6272377" cy="536575"/>
          </a:xfrm>
          <a:prstGeom prst="rect">
            <a:avLst/>
          </a:prstGeom>
        </p:spPr>
      </p:pic>
      <p:pic>
        <p:nvPicPr>
          <p:cNvPr id="7" name="Picture 6">
            <a:extLst>
              <a:ext uri="{FF2B5EF4-FFF2-40B4-BE49-F238E27FC236}">
                <a16:creationId xmlns:a16="http://schemas.microsoft.com/office/drawing/2014/main" id="{A8B38729-FB4A-6842-886B-B67D21C03708}"/>
              </a:ext>
            </a:extLst>
          </p:cNvPr>
          <p:cNvPicPr>
            <a:picLocks noChangeAspect="1"/>
          </p:cNvPicPr>
          <p:nvPr/>
        </p:nvPicPr>
        <p:blipFill>
          <a:blip r:embed="rId4"/>
          <a:stretch>
            <a:fillRect/>
          </a:stretch>
        </p:blipFill>
        <p:spPr>
          <a:xfrm>
            <a:off x="6049721" y="154065"/>
            <a:ext cx="5977291" cy="710813"/>
          </a:xfrm>
          <a:prstGeom prst="rect">
            <a:avLst/>
          </a:prstGeom>
        </p:spPr>
      </p:pic>
    </p:spTree>
    <p:extLst>
      <p:ext uri="{BB962C8B-B14F-4D97-AF65-F5344CB8AC3E}">
        <p14:creationId xmlns:p14="http://schemas.microsoft.com/office/powerpoint/2010/main" val="2428379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EC72D-51C7-4049-9C39-181496922529}"/>
              </a:ext>
            </a:extLst>
          </p:cNvPr>
          <p:cNvSpPr>
            <a:spLocks noGrp="1"/>
          </p:cNvSpPr>
          <p:nvPr>
            <p:ph type="sldNum" sz="quarter" idx="12"/>
          </p:nvPr>
        </p:nvSpPr>
        <p:spPr/>
        <p:txBody>
          <a:bodyPr/>
          <a:lstStyle/>
          <a:p>
            <a:fld id="{6BCA73C5-4051-2D45-AC51-FD5A1C1C157A}" type="slidenum">
              <a:rPr lang="en-US" smtClean="0"/>
              <a:t>72</a:t>
            </a:fld>
            <a:endParaRPr lang="en-US"/>
          </a:p>
        </p:txBody>
      </p:sp>
      <p:pic>
        <p:nvPicPr>
          <p:cNvPr id="3" name="Picture 2">
            <a:extLst>
              <a:ext uri="{FF2B5EF4-FFF2-40B4-BE49-F238E27FC236}">
                <a16:creationId xmlns:a16="http://schemas.microsoft.com/office/drawing/2014/main" id="{8C1E86E0-01C3-434F-BA22-82F623F34CCF}"/>
              </a:ext>
            </a:extLst>
          </p:cNvPr>
          <p:cNvPicPr>
            <a:picLocks noChangeAspect="1"/>
          </p:cNvPicPr>
          <p:nvPr/>
        </p:nvPicPr>
        <p:blipFill>
          <a:blip r:embed="rId2"/>
          <a:stretch>
            <a:fillRect/>
          </a:stretch>
        </p:blipFill>
        <p:spPr>
          <a:xfrm>
            <a:off x="505522" y="301083"/>
            <a:ext cx="4866566" cy="6464842"/>
          </a:xfrm>
          <a:custGeom>
            <a:avLst/>
            <a:gdLst>
              <a:gd name="connsiteX0" fmla="*/ 0 w 4866566"/>
              <a:gd name="connsiteY0" fmla="*/ 0 h 6464842"/>
              <a:gd name="connsiteX1" fmla="*/ 646558 w 4866566"/>
              <a:gd name="connsiteY1" fmla="*/ 0 h 6464842"/>
              <a:gd name="connsiteX2" fmla="*/ 1390447 w 4866566"/>
              <a:gd name="connsiteY2" fmla="*/ 0 h 6464842"/>
              <a:gd name="connsiteX3" fmla="*/ 1988340 w 4866566"/>
              <a:gd name="connsiteY3" fmla="*/ 0 h 6464842"/>
              <a:gd name="connsiteX4" fmla="*/ 2683564 w 4866566"/>
              <a:gd name="connsiteY4" fmla="*/ 0 h 6464842"/>
              <a:gd name="connsiteX5" fmla="*/ 3427453 w 4866566"/>
              <a:gd name="connsiteY5" fmla="*/ 0 h 6464842"/>
              <a:gd name="connsiteX6" fmla="*/ 3976680 w 4866566"/>
              <a:gd name="connsiteY6" fmla="*/ 0 h 6464842"/>
              <a:gd name="connsiteX7" fmla="*/ 4866566 w 4866566"/>
              <a:gd name="connsiteY7" fmla="*/ 0 h 6464842"/>
              <a:gd name="connsiteX8" fmla="*/ 4866566 w 4866566"/>
              <a:gd name="connsiteY8" fmla="*/ 775781 h 6464842"/>
              <a:gd name="connsiteX9" fmla="*/ 4866566 w 4866566"/>
              <a:gd name="connsiteY9" fmla="*/ 1551562 h 6464842"/>
              <a:gd name="connsiteX10" fmla="*/ 4866566 w 4866566"/>
              <a:gd name="connsiteY10" fmla="*/ 2262695 h 6464842"/>
              <a:gd name="connsiteX11" fmla="*/ 4866566 w 4866566"/>
              <a:gd name="connsiteY11" fmla="*/ 2844530 h 6464842"/>
              <a:gd name="connsiteX12" fmla="*/ 4866566 w 4866566"/>
              <a:gd name="connsiteY12" fmla="*/ 3555663 h 6464842"/>
              <a:gd name="connsiteX13" fmla="*/ 4866566 w 4866566"/>
              <a:gd name="connsiteY13" fmla="*/ 4072850 h 6464842"/>
              <a:gd name="connsiteX14" fmla="*/ 4866566 w 4866566"/>
              <a:gd name="connsiteY14" fmla="*/ 4719335 h 6464842"/>
              <a:gd name="connsiteX15" fmla="*/ 4866566 w 4866566"/>
              <a:gd name="connsiteY15" fmla="*/ 5171874 h 6464842"/>
              <a:gd name="connsiteX16" fmla="*/ 4866566 w 4866566"/>
              <a:gd name="connsiteY16" fmla="*/ 6464842 h 6464842"/>
              <a:gd name="connsiteX17" fmla="*/ 4171342 w 4866566"/>
              <a:gd name="connsiteY17" fmla="*/ 6464842 h 6464842"/>
              <a:gd name="connsiteX18" fmla="*/ 3427453 w 4866566"/>
              <a:gd name="connsiteY18" fmla="*/ 6464842 h 6464842"/>
              <a:gd name="connsiteX19" fmla="*/ 2683564 w 4866566"/>
              <a:gd name="connsiteY19" fmla="*/ 6464842 h 6464842"/>
              <a:gd name="connsiteX20" fmla="*/ 2085671 w 4866566"/>
              <a:gd name="connsiteY20" fmla="*/ 6464842 h 6464842"/>
              <a:gd name="connsiteX21" fmla="*/ 1293116 w 4866566"/>
              <a:gd name="connsiteY21" fmla="*/ 6464842 h 6464842"/>
              <a:gd name="connsiteX22" fmla="*/ 597892 w 4866566"/>
              <a:gd name="connsiteY22" fmla="*/ 6464842 h 6464842"/>
              <a:gd name="connsiteX23" fmla="*/ 0 w 4866566"/>
              <a:gd name="connsiteY23" fmla="*/ 6464842 h 6464842"/>
              <a:gd name="connsiteX24" fmla="*/ 0 w 4866566"/>
              <a:gd name="connsiteY24" fmla="*/ 5818358 h 6464842"/>
              <a:gd name="connsiteX25" fmla="*/ 0 w 4866566"/>
              <a:gd name="connsiteY25" fmla="*/ 5365819 h 6464842"/>
              <a:gd name="connsiteX26" fmla="*/ 0 w 4866566"/>
              <a:gd name="connsiteY26" fmla="*/ 4719335 h 6464842"/>
              <a:gd name="connsiteX27" fmla="*/ 0 w 4866566"/>
              <a:gd name="connsiteY27" fmla="*/ 3943554 h 6464842"/>
              <a:gd name="connsiteX28" fmla="*/ 0 w 4866566"/>
              <a:gd name="connsiteY28" fmla="*/ 3167773 h 6464842"/>
              <a:gd name="connsiteX29" fmla="*/ 0 w 4866566"/>
              <a:gd name="connsiteY29" fmla="*/ 2456640 h 6464842"/>
              <a:gd name="connsiteX30" fmla="*/ 0 w 4866566"/>
              <a:gd name="connsiteY30" fmla="*/ 1874804 h 6464842"/>
              <a:gd name="connsiteX31" fmla="*/ 0 w 4866566"/>
              <a:gd name="connsiteY31" fmla="*/ 1422265 h 6464842"/>
              <a:gd name="connsiteX32" fmla="*/ 0 w 4866566"/>
              <a:gd name="connsiteY32" fmla="*/ 840429 h 6464842"/>
              <a:gd name="connsiteX33" fmla="*/ 0 w 4866566"/>
              <a:gd name="connsiteY33" fmla="*/ 0 h 646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66566" h="6464842" fill="none" extrusionOk="0">
                <a:moveTo>
                  <a:pt x="0" y="0"/>
                </a:moveTo>
                <a:cubicBezTo>
                  <a:pt x="261763" y="-32002"/>
                  <a:pt x="434663" y="22651"/>
                  <a:pt x="646558" y="0"/>
                </a:cubicBezTo>
                <a:cubicBezTo>
                  <a:pt x="858453" y="-22651"/>
                  <a:pt x="1090740" y="-18873"/>
                  <a:pt x="1390447" y="0"/>
                </a:cubicBezTo>
                <a:cubicBezTo>
                  <a:pt x="1690154" y="18873"/>
                  <a:pt x="1792791" y="19358"/>
                  <a:pt x="1988340" y="0"/>
                </a:cubicBezTo>
                <a:cubicBezTo>
                  <a:pt x="2183889" y="-19358"/>
                  <a:pt x="2487921" y="32994"/>
                  <a:pt x="2683564" y="0"/>
                </a:cubicBezTo>
                <a:cubicBezTo>
                  <a:pt x="2879207" y="-32994"/>
                  <a:pt x="3082661" y="-6307"/>
                  <a:pt x="3427453" y="0"/>
                </a:cubicBezTo>
                <a:cubicBezTo>
                  <a:pt x="3772245" y="6307"/>
                  <a:pt x="3855817" y="21057"/>
                  <a:pt x="3976680" y="0"/>
                </a:cubicBezTo>
                <a:cubicBezTo>
                  <a:pt x="4097543" y="-21057"/>
                  <a:pt x="4629676" y="19679"/>
                  <a:pt x="4866566" y="0"/>
                </a:cubicBezTo>
                <a:cubicBezTo>
                  <a:pt x="4882056" y="263845"/>
                  <a:pt x="4883068" y="396076"/>
                  <a:pt x="4866566" y="775781"/>
                </a:cubicBezTo>
                <a:cubicBezTo>
                  <a:pt x="4850064" y="1155486"/>
                  <a:pt x="4841092" y="1346124"/>
                  <a:pt x="4866566" y="1551562"/>
                </a:cubicBezTo>
                <a:cubicBezTo>
                  <a:pt x="4892040" y="1757000"/>
                  <a:pt x="4881156" y="1993682"/>
                  <a:pt x="4866566" y="2262695"/>
                </a:cubicBezTo>
                <a:cubicBezTo>
                  <a:pt x="4851976" y="2531708"/>
                  <a:pt x="4852953" y="2627607"/>
                  <a:pt x="4866566" y="2844530"/>
                </a:cubicBezTo>
                <a:cubicBezTo>
                  <a:pt x="4880179" y="3061453"/>
                  <a:pt x="4880773" y="3260705"/>
                  <a:pt x="4866566" y="3555663"/>
                </a:cubicBezTo>
                <a:cubicBezTo>
                  <a:pt x="4852359" y="3850621"/>
                  <a:pt x="4882088" y="3961368"/>
                  <a:pt x="4866566" y="4072850"/>
                </a:cubicBezTo>
                <a:cubicBezTo>
                  <a:pt x="4851044" y="4184332"/>
                  <a:pt x="4861096" y="4580127"/>
                  <a:pt x="4866566" y="4719335"/>
                </a:cubicBezTo>
                <a:cubicBezTo>
                  <a:pt x="4872036" y="4858543"/>
                  <a:pt x="4848967" y="5005679"/>
                  <a:pt x="4866566" y="5171874"/>
                </a:cubicBezTo>
                <a:cubicBezTo>
                  <a:pt x="4884165" y="5338069"/>
                  <a:pt x="4848792" y="5909660"/>
                  <a:pt x="4866566" y="6464842"/>
                </a:cubicBezTo>
                <a:cubicBezTo>
                  <a:pt x="4590100" y="6476394"/>
                  <a:pt x="4387929" y="6462594"/>
                  <a:pt x="4171342" y="6464842"/>
                </a:cubicBezTo>
                <a:cubicBezTo>
                  <a:pt x="3954755" y="6467090"/>
                  <a:pt x="3632009" y="6475162"/>
                  <a:pt x="3427453" y="6464842"/>
                </a:cubicBezTo>
                <a:cubicBezTo>
                  <a:pt x="3222897" y="6454522"/>
                  <a:pt x="2956764" y="6501857"/>
                  <a:pt x="2683564" y="6464842"/>
                </a:cubicBezTo>
                <a:cubicBezTo>
                  <a:pt x="2410364" y="6427827"/>
                  <a:pt x="2302622" y="6475560"/>
                  <a:pt x="2085671" y="6464842"/>
                </a:cubicBezTo>
                <a:cubicBezTo>
                  <a:pt x="1868720" y="6454124"/>
                  <a:pt x="1610442" y="6442919"/>
                  <a:pt x="1293116" y="6464842"/>
                </a:cubicBezTo>
                <a:cubicBezTo>
                  <a:pt x="975790" y="6486765"/>
                  <a:pt x="754054" y="6496827"/>
                  <a:pt x="597892" y="6464842"/>
                </a:cubicBezTo>
                <a:cubicBezTo>
                  <a:pt x="441730" y="6432857"/>
                  <a:pt x="137356" y="6448361"/>
                  <a:pt x="0" y="6464842"/>
                </a:cubicBezTo>
                <a:cubicBezTo>
                  <a:pt x="15956" y="6211652"/>
                  <a:pt x="20878" y="6121333"/>
                  <a:pt x="0" y="5818358"/>
                </a:cubicBezTo>
                <a:cubicBezTo>
                  <a:pt x="-20878" y="5515383"/>
                  <a:pt x="20774" y="5484184"/>
                  <a:pt x="0" y="5365819"/>
                </a:cubicBezTo>
                <a:cubicBezTo>
                  <a:pt x="-20774" y="5247454"/>
                  <a:pt x="483" y="4995444"/>
                  <a:pt x="0" y="4719335"/>
                </a:cubicBezTo>
                <a:cubicBezTo>
                  <a:pt x="-483" y="4443226"/>
                  <a:pt x="-22229" y="4249222"/>
                  <a:pt x="0" y="3943554"/>
                </a:cubicBezTo>
                <a:cubicBezTo>
                  <a:pt x="22229" y="3637886"/>
                  <a:pt x="35625" y="3362774"/>
                  <a:pt x="0" y="3167773"/>
                </a:cubicBezTo>
                <a:cubicBezTo>
                  <a:pt x="-35625" y="2972772"/>
                  <a:pt x="-29263" y="2641818"/>
                  <a:pt x="0" y="2456640"/>
                </a:cubicBezTo>
                <a:cubicBezTo>
                  <a:pt x="29263" y="2271462"/>
                  <a:pt x="27064" y="2054706"/>
                  <a:pt x="0" y="1874804"/>
                </a:cubicBezTo>
                <a:cubicBezTo>
                  <a:pt x="-27064" y="1694902"/>
                  <a:pt x="19746" y="1616119"/>
                  <a:pt x="0" y="1422265"/>
                </a:cubicBezTo>
                <a:cubicBezTo>
                  <a:pt x="-19746" y="1228411"/>
                  <a:pt x="16156" y="1068480"/>
                  <a:pt x="0" y="840429"/>
                </a:cubicBezTo>
                <a:cubicBezTo>
                  <a:pt x="-16156" y="612378"/>
                  <a:pt x="-1462" y="201035"/>
                  <a:pt x="0" y="0"/>
                </a:cubicBezTo>
                <a:close/>
              </a:path>
              <a:path w="4866566" h="6464842" stroke="0" extrusionOk="0">
                <a:moveTo>
                  <a:pt x="0" y="0"/>
                </a:moveTo>
                <a:cubicBezTo>
                  <a:pt x="273208" y="29401"/>
                  <a:pt x="390930" y="-16604"/>
                  <a:pt x="646558" y="0"/>
                </a:cubicBezTo>
                <a:cubicBezTo>
                  <a:pt x="902186" y="16604"/>
                  <a:pt x="980178" y="22608"/>
                  <a:pt x="1195785" y="0"/>
                </a:cubicBezTo>
                <a:cubicBezTo>
                  <a:pt x="1411392" y="-22608"/>
                  <a:pt x="1798065" y="11451"/>
                  <a:pt x="1988340" y="0"/>
                </a:cubicBezTo>
                <a:cubicBezTo>
                  <a:pt x="2178615" y="-11451"/>
                  <a:pt x="2434492" y="-10722"/>
                  <a:pt x="2634898" y="0"/>
                </a:cubicBezTo>
                <a:cubicBezTo>
                  <a:pt x="2835304" y="10722"/>
                  <a:pt x="3092071" y="8079"/>
                  <a:pt x="3281456" y="0"/>
                </a:cubicBezTo>
                <a:cubicBezTo>
                  <a:pt x="3470841" y="-8079"/>
                  <a:pt x="3843152" y="-24096"/>
                  <a:pt x="4074011" y="0"/>
                </a:cubicBezTo>
                <a:cubicBezTo>
                  <a:pt x="4304871" y="24096"/>
                  <a:pt x="4474680" y="16655"/>
                  <a:pt x="4866566" y="0"/>
                </a:cubicBezTo>
                <a:cubicBezTo>
                  <a:pt x="4864612" y="280242"/>
                  <a:pt x="4851652" y="584507"/>
                  <a:pt x="4866566" y="775781"/>
                </a:cubicBezTo>
                <a:cubicBezTo>
                  <a:pt x="4881480" y="967055"/>
                  <a:pt x="4874358" y="1134565"/>
                  <a:pt x="4866566" y="1292968"/>
                </a:cubicBezTo>
                <a:cubicBezTo>
                  <a:pt x="4858774" y="1451371"/>
                  <a:pt x="4880230" y="1636399"/>
                  <a:pt x="4866566" y="1810156"/>
                </a:cubicBezTo>
                <a:cubicBezTo>
                  <a:pt x="4852902" y="1983913"/>
                  <a:pt x="4881596" y="2214063"/>
                  <a:pt x="4866566" y="2456640"/>
                </a:cubicBezTo>
                <a:cubicBezTo>
                  <a:pt x="4851536" y="2699217"/>
                  <a:pt x="4863049" y="2974478"/>
                  <a:pt x="4866566" y="3167773"/>
                </a:cubicBezTo>
                <a:cubicBezTo>
                  <a:pt x="4870083" y="3361068"/>
                  <a:pt x="4881410" y="3421943"/>
                  <a:pt x="4866566" y="3620312"/>
                </a:cubicBezTo>
                <a:cubicBezTo>
                  <a:pt x="4851722" y="3818681"/>
                  <a:pt x="4866308" y="4021290"/>
                  <a:pt x="4866566" y="4266796"/>
                </a:cubicBezTo>
                <a:cubicBezTo>
                  <a:pt x="4866824" y="4512302"/>
                  <a:pt x="4853355" y="4668967"/>
                  <a:pt x="4866566" y="4913280"/>
                </a:cubicBezTo>
                <a:cubicBezTo>
                  <a:pt x="4879777" y="5157593"/>
                  <a:pt x="4850335" y="5336975"/>
                  <a:pt x="4866566" y="5559764"/>
                </a:cubicBezTo>
                <a:cubicBezTo>
                  <a:pt x="4882797" y="5782553"/>
                  <a:pt x="4870873" y="6049588"/>
                  <a:pt x="4866566" y="6464842"/>
                </a:cubicBezTo>
                <a:cubicBezTo>
                  <a:pt x="4607683" y="6499796"/>
                  <a:pt x="4402579" y="6443574"/>
                  <a:pt x="4122677" y="6464842"/>
                </a:cubicBezTo>
                <a:cubicBezTo>
                  <a:pt x="3842775" y="6486110"/>
                  <a:pt x="3711885" y="6476898"/>
                  <a:pt x="3573450" y="6464842"/>
                </a:cubicBezTo>
                <a:cubicBezTo>
                  <a:pt x="3435015" y="6452786"/>
                  <a:pt x="3139565" y="6467926"/>
                  <a:pt x="2975557" y="6464842"/>
                </a:cubicBezTo>
                <a:cubicBezTo>
                  <a:pt x="2811549" y="6461758"/>
                  <a:pt x="2389056" y="6468382"/>
                  <a:pt x="2183002" y="6464842"/>
                </a:cubicBezTo>
                <a:cubicBezTo>
                  <a:pt x="1976948" y="6461302"/>
                  <a:pt x="1729678" y="6482811"/>
                  <a:pt x="1487779" y="6464842"/>
                </a:cubicBezTo>
                <a:cubicBezTo>
                  <a:pt x="1245880" y="6446873"/>
                  <a:pt x="1103461" y="6461059"/>
                  <a:pt x="889886" y="6464842"/>
                </a:cubicBezTo>
                <a:cubicBezTo>
                  <a:pt x="676311" y="6468625"/>
                  <a:pt x="362783" y="6433250"/>
                  <a:pt x="0" y="6464842"/>
                </a:cubicBezTo>
                <a:cubicBezTo>
                  <a:pt x="-10839" y="6318717"/>
                  <a:pt x="13969" y="6220498"/>
                  <a:pt x="0" y="6012303"/>
                </a:cubicBezTo>
                <a:cubicBezTo>
                  <a:pt x="-13969" y="5804108"/>
                  <a:pt x="18920" y="5748080"/>
                  <a:pt x="0" y="5559764"/>
                </a:cubicBezTo>
                <a:cubicBezTo>
                  <a:pt x="-18920" y="5371448"/>
                  <a:pt x="-12395" y="5076412"/>
                  <a:pt x="0" y="4848632"/>
                </a:cubicBezTo>
                <a:cubicBezTo>
                  <a:pt x="12395" y="4620852"/>
                  <a:pt x="-3070" y="4552555"/>
                  <a:pt x="0" y="4331444"/>
                </a:cubicBezTo>
                <a:cubicBezTo>
                  <a:pt x="3070" y="4110333"/>
                  <a:pt x="9948" y="3724958"/>
                  <a:pt x="0" y="3555663"/>
                </a:cubicBezTo>
                <a:cubicBezTo>
                  <a:pt x="-9948" y="3386368"/>
                  <a:pt x="-15606" y="3146832"/>
                  <a:pt x="0" y="2973827"/>
                </a:cubicBezTo>
                <a:cubicBezTo>
                  <a:pt x="15606" y="2800822"/>
                  <a:pt x="-11149" y="2663606"/>
                  <a:pt x="0" y="2521288"/>
                </a:cubicBezTo>
                <a:cubicBezTo>
                  <a:pt x="11149" y="2378970"/>
                  <a:pt x="27648" y="2002736"/>
                  <a:pt x="0" y="1810156"/>
                </a:cubicBezTo>
                <a:cubicBezTo>
                  <a:pt x="-27648" y="1617576"/>
                  <a:pt x="14590" y="1432243"/>
                  <a:pt x="0" y="1292968"/>
                </a:cubicBezTo>
                <a:cubicBezTo>
                  <a:pt x="-14590" y="1153693"/>
                  <a:pt x="32189" y="931313"/>
                  <a:pt x="0" y="581836"/>
                </a:cubicBezTo>
                <a:cubicBezTo>
                  <a:pt x="-32189" y="232359"/>
                  <a:pt x="12752" y="124273"/>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9392188A-0BDB-7846-87F7-031CAEA6FB37}"/>
              </a:ext>
            </a:extLst>
          </p:cNvPr>
          <p:cNvPicPr>
            <a:picLocks noChangeAspect="1"/>
          </p:cNvPicPr>
          <p:nvPr/>
        </p:nvPicPr>
        <p:blipFill>
          <a:blip r:embed="rId3"/>
          <a:stretch>
            <a:fillRect/>
          </a:stretch>
        </p:blipFill>
        <p:spPr>
          <a:xfrm>
            <a:off x="6194968" y="92075"/>
            <a:ext cx="5397500" cy="4127500"/>
          </a:xfrm>
          <a:custGeom>
            <a:avLst/>
            <a:gdLst>
              <a:gd name="connsiteX0" fmla="*/ 0 w 5397500"/>
              <a:gd name="connsiteY0" fmla="*/ 0 h 4127500"/>
              <a:gd name="connsiteX1" fmla="*/ 782638 w 5397500"/>
              <a:gd name="connsiteY1" fmla="*/ 0 h 4127500"/>
              <a:gd name="connsiteX2" fmla="*/ 1565275 w 5397500"/>
              <a:gd name="connsiteY2" fmla="*/ 0 h 4127500"/>
              <a:gd name="connsiteX3" fmla="*/ 2239963 w 5397500"/>
              <a:gd name="connsiteY3" fmla="*/ 0 h 4127500"/>
              <a:gd name="connsiteX4" fmla="*/ 2968625 w 5397500"/>
              <a:gd name="connsiteY4" fmla="*/ 0 h 4127500"/>
              <a:gd name="connsiteX5" fmla="*/ 3589338 w 5397500"/>
              <a:gd name="connsiteY5" fmla="*/ 0 h 4127500"/>
              <a:gd name="connsiteX6" fmla="*/ 4264025 w 5397500"/>
              <a:gd name="connsiteY6" fmla="*/ 0 h 4127500"/>
              <a:gd name="connsiteX7" fmla="*/ 5397500 w 5397500"/>
              <a:gd name="connsiteY7" fmla="*/ 0 h 4127500"/>
              <a:gd name="connsiteX8" fmla="*/ 5397500 w 5397500"/>
              <a:gd name="connsiteY8" fmla="*/ 605367 h 4127500"/>
              <a:gd name="connsiteX9" fmla="*/ 5397500 w 5397500"/>
              <a:gd name="connsiteY9" fmla="*/ 1169458 h 4127500"/>
              <a:gd name="connsiteX10" fmla="*/ 5397500 w 5397500"/>
              <a:gd name="connsiteY10" fmla="*/ 1774825 h 4127500"/>
              <a:gd name="connsiteX11" fmla="*/ 5397500 w 5397500"/>
              <a:gd name="connsiteY11" fmla="*/ 2421467 h 4127500"/>
              <a:gd name="connsiteX12" fmla="*/ 5397500 w 5397500"/>
              <a:gd name="connsiteY12" fmla="*/ 3109383 h 4127500"/>
              <a:gd name="connsiteX13" fmla="*/ 5397500 w 5397500"/>
              <a:gd name="connsiteY13" fmla="*/ 4127500 h 4127500"/>
              <a:gd name="connsiteX14" fmla="*/ 4614863 w 5397500"/>
              <a:gd name="connsiteY14" fmla="*/ 4127500 h 4127500"/>
              <a:gd name="connsiteX15" fmla="*/ 3940175 w 5397500"/>
              <a:gd name="connsiteY15" fmla="*/ 4127500 h 4127500"/>
              <a:gd name="connsiteX16" fmla="*/ 3265488 w 5397500"/>
              <a:gd name="connsiteY16" fmla="*/ 4127500 h 4127500"/>
              <a:gd name="connsiteX17" fmla="*/ 2590800 w 5397500"/>
              <a:gd name="connsiteY17" fmla="*/ 4127500 h 4127500"/>
              <a:gd name="connsiteX18" fmla="*/ 1916113 w 5397500"/>
              <a:gd name="connsiteY18" fmla="*/ 4127500 h 4127500"/>
              <a:gd name="connsiteX19" fmla="*/ 1295400 w 5397500"/>
              <a:gd name="connsiteY19" fmla="*/ 4127500 h 4127500"/>
              <a:gd name="connsiteX20" fmla="*/ 0 w 5397500"/>
              <a:gd name="connsiteY20" fmla="*/ 4127500 h 4127500"/>
              <a:gd name="connsiteX21" fmla="*/ 0 w 5397500"/>
              <a:gd name="connsiteY21" fmla="*/ 3439583 h 4127500"/>
              <a:gd name="connsiteX22" fmla="*/ 0 w 5397500"/>
              <a:gd name="connsiteY22" fmla="*/ 2710392 h 4127500"/>
              <a:gd name="connsiteX23" fmla="*/ 0 w 5397500"/>
              <a:gd name="connsiteY23" fmla="*/ 1981200 h 4127500"/>
              <a:gd name="connsiteX24" fmla="*/ 0 w 5397500"/>
              <a:gd name="connsiteY24" fmla="*/ 1210733 h 4127500"/>
              <a:gd name="connsiteX25" fmla="*/ 0 w 5397500"/>
              <a:gd name="connsiteY25" fmla="*/ 0 h 41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97500" h="4127500" fill="none" extrusionOk="0">
                <a:moveTo>
                  <a:pt x="0" y="0"/>
                </a:moveTo>
                <a:cubicBezTo>
                  <a:pt x="342876" y="-19478"/>
                  <a:pt x="440555" y="-15702"/>
                  <a:pt x="782638" y="0"/>
                </a:cubicBezTo>
                <a:cubicBezTo>
                  <a:pt x="1124721" y="15702"/>
                  <a:pt x="1353761" y="17268"/>
                  <a:pt x="1565275" y="0"/>
                </a:cubicBezTo>
                <a:cubicBezTo>
                  <a:pt x="1776789" y="-17268"/>
                  <a:pt x="2016766" y="-6231"/>
                  <a:pt x="2239963" y="0"/>
                </a:cubicBezTo>
                <a:cubicBezTo>
                  <a:pt x="2463160" y="6231"/>
                  <a:pt x="2652674" y="-24448"/>
                  <a:pt x="2968625" y="0"/>
                </a:cubicBezTo>
                <a:cubicBezTo>
                  <a:pt x="3284576" y="24448"/>
                  <a:pt x="3370968" y="692"/>
                  <a:pt x="3589338" y="0"/>
                </a:cubicBezTo>
                <a:cubicBezTo>
                  <a:pt x="3807708" y="-692"/>
                  <a:pt x="4091989" y="-17468"/>
                  <a:pt x="4264025" y="0"/>
                </a:cubicBezTo>
                <a:cubicBezTo>
                  <a:pt x="4436061" y="17468"/>
                  <a:pt x="4986805" y="26403"/>
                  <a:pt x="5397500" y="0"/>
                </a:cubicBezTo>
                <a:cubicBezTo>
                  <a:pt x="5370014" y="253644"/>
                  <a:pt x="5371342" y="309825"/>
                  <a:pt x="5397500" y="605367"/>
                </a:cubicBezTo>
                <a:cubicBezTo>
                  <a:pt x="5423658" y="900909"/>
                  <a:pt x="5417384" y="888238"/>
                  <a:pt x="5397500" y="1169458"/>
                </a:cubicBezTo>
                <a:cubicBezTo>
                  <a:pt x="5377616" y="1450678"/>
                  <a:pt x="5388637" y="1622173"/>
                  <a:pt x="5397500" y="1774825"/>
                </a:cubicBezTo>
                <a:cubicBezTo>
                  <a:pt x="5406363" y="1927477"/>
                  <a:pt x="5393667" y="2138608"/>
                  <a:pt x="5397500" y="2421467"/>
                </a:cubicBezTo>
                <a:cubicBezTo>
                  <a:pt x="5401333" y="2704326"/>
                  <a:pt x="5425201" y="2818029"/>
                  <a:pt x="5397500" y="3109383"/>
                </a:cubicBezTo>
                <a:cubicBezTo>
                  <a:pt x="5369799" y="3400737"/>
                  <a:pt x="5406652" y="3776115"/>
                  <a:pt x="5397500" y="4127500"/>
                </a:cubicBezTo>
                <a:cubicBezTo>
                  <a:pt x="5057008" y="4113097"/>
                  <a:pt x="4987325" y="4091068"/>
                  <a:pt x="4614863" y="4127500"/>
                </a:cubicBezTo>
                <a:cubicBezTo>
                  <a:pt x="4242401" y="4163932"/>
                  <a:pt x="4240018" y="4109210"/>
                  <a:pt x="3940175" y="4127500"/>
                </a:cubicBezTo>
                <a:cubicBezTo>
                  <a:pt x="3640332" y="4145790"/>
                  <a:pt x="3583259" y="4134563"/>
                  <a:pt x="3265488" y="4127500"/>
                </a:cubicBezTo>
                <a:cubicBezTo>
                  <a:pt x="2947717" y="4120437"/>
                  <a:pt x="2739538" y="4150558"/>
                  <a:pt x="2590800" y="4127500"/>
                </a:cubicBezTo>
                <a:cubicBezTo>
                  <a:pt x="2442062" y="4104442"/>
                  <a:pt x="2107033" y="4124388"/>
                  <a:pt x="1916113" y="4127500"/>
                </a:cubicBezTo>
                <a:cubicBezTo>
                  <a:pt x="1725193" y="4130612"/>
                  <a:pt x="1563277" y="4103103"/>
                  <a:pt x="1295400" y="4127500"/>
                </a:cubicBezTo>
                <a:cubicBezTo>
                  <a:pt x="1027523" y="4151897"/>
                  <a:pt x="428120" y="4162003"/>
                  <a:pt x="0" y="4127500"/>
                </a:cubicBezTo>
                <a:cubicBezTo>
                  <a:pt x="33902" y="3870783"/>
                  <a:pt x="19818" y="3660504"/>
                  <a:pt x="0" y="3439583"/>
                </a:cubicBezTo>
                <a:cubicBezTo>
                  <a:pt x="-19818" y="3218662"/>
                  <a:pt x="-9471" y="3067056"/>
                  <a:pt x="0" y="2710392"/>
                </a:cubicBezTo>
                <a:cubicBezTo>
                  <a:pt x="9471" y="2353728"/>
                  <a:pt x="31997" y="2316816"/>
                  <a:pt x="0" y="1981200"/>
                </a:cubicBezTo>
                <a:cubicBezTo>
                  <a:pt x="-31997" y="1645584"/>
                  <a:pt x="-32665" y="1484610"/>
                  <a:pt x="0" y="1210733"/>
                </a:cubicBezTo>
                <a:cubicBezTo>
                  <a:pt x="32665" y="936856"/>
                  <a:pt x="-8383" y="593993"/>
                  <a:pt x="0" y="0"/>
                </a:cubicBezTo>
                <a:close/>
              </a:path>
              <a:path w="5397500" h="4127500" stroke="0" extrusionOk="0">
                <a:moveTo>
                  <a:pt x="0" y="0"/>
                </a:moveTo>
                <a:cubicBezTo>
                  <a:pt x="232958" y="-10571"/>
                  <a:pt x="448888" y="11138"/>
                  <a:pt x="620713" y="0"/>
                </a:cubicBezTo>
                <a:cubicBezTo>
                  <a:pt x="792538" y="-11138"/>
                  <a:pt x="1008150" y="12052"/>
                  <a:pt x="1133475" y="0"/>
                </a:cubicBezTo>
                <a:cubicBezTo>
                  <a:pt x="1258800" y="-12052"/>
                  <a:pt x="1628538" y="-5827"/>
                  <a:pt x="1916113" y="0"/>
                </a:cubicBezTo>
                <a:cubicBezTo>
                  <a:pt x="2203688" y="5827"/>
                  <a:pt x="2381119" y="-17469"/>
                  <a:pt x="2536825" y="0"/>
                </a:cubicBezTo>
                <a:cubicBezTo>
                  <a:pt x="2692531" y="17469"/>
                  <a:pt x="3022190" y="-10267"/>
                  <a:pt x="3157538" y="0"/>
                </a:cubicBezTo>
                <a:cubicBezTo>
                  <a:pt x="3292886" y="10267"/>
                  <a:pt x="3585542" y="-15903"/>
                  <a:pt x="3940175" y="0"/>
                </a:cubicBezTo>
                <a:cubicBezTo>
                  <a:pt x="4294808" y="15903"/>
                  <a:pt x="4266532" y="24776"/>
                  <a:pt x="4506913" y="0"/>
                </a:cubicBezTo>
                <a:cubicBezTo>
                  <a:pt x="4747294" y="-24776"/>
                  <a:pt x="5113099" y="7165"/>
                  <a:pt x="5397500" y="0"/>
                </a:cubicBezTo>
                <a:cubicBezTo>
                  <a:pt x="5361800" y="275638"/>
                  <a:pt x="5405061" y="493582"/>
                  <a:pt x="5397500" y="770467"/>
                </a:cubicBezTo>
                <a:cubicBezTo>
                  <a:pt x="5389939" y="1047352"/>
                  <a:pt x="5385757" y="1232483"/>
                  <a:pt x="5397500" y="1375833"/>
                </a:cubicBezTo>
                <a:cubicBezTo>
                  <a:pt x="5409243" y="1519183"/>
                  <a:pt x="5387329" y="1817108"/>
                  <a:pt x="5397500" y="2063750"/>
                </a:cubicBezTo>
                <a:cubicBezTo>
                  <a:pt x="5407671" y="2310392"/>
                  <a:pt x="5430398" y="2645650"/>
                  <a:pt x="5397500" y="2792942"/>
                </a:cubicBezTo>
                <a:cubicBezTo>
                  <a:pt x="5364602" y="2940234"/>
                  <a:pt x="5382826" y="3189951"/>
                  <a:pt x="5397500" y="3357033"/>
                </a:cubicBezTo>
                <a:cubicBezTo>
                  <a:pt x="5412174" y="3524115"/>
                  <a:pt x="5374352" y="3845292"/>
                  <a:pt x="5397500" y="4127500"/>
                </a:cubicBezTo>
                <a:cubicBezTo>
                  <a:pt x="5172376" y="4160444"/>
                  <a:pt x="5049130" y="4157180"/>
                  <a:pt x="4722813" y="4127500"/>
                </a:cubicBezTo>
                <a:cubicBezTo>
                  <a:pt x="4396496" y="4097820"/>
                  <a:pt x="4250359" y="4147724"/>
                  <a:pt x="4048125" y="4127500"/>
                </a:cubicBezTo>
                <a:cubicBezTo>
                  <a:pt x="3845891" y="4107276"/>
                  <a:pt x="3607000" y="4101948"/>
                  <a:pt x="3265488" y="4127500"/>
                </a:cubicBezTo>
                <a:cubicBezTo>
                  <a:pt x="2923976" y="4153052"/>
                  <a:pt x="2860556" y="4158317"/>
                  <a:pt x="2590800" y="4127500"/>
                </a:cubicBezTo>
                <a:cubicBezTo>
                  <a:pt x="2321044" y="4096683"/>
                  <a:pt x="2313691" y="4149341"/>
                  <a:pt x="2078038" y="4127500"/>
                </a:cubicBezTo>
                <a:cubicBezTo>
                  <a:pt x="1842385" y="4105659"/>
                  <a:pt x="1772338" y="4145457"/>
                  <a:pt x="1511300" y="4127500"/>
                </a:cubicBezTo>
                <a:cubicBezTo>
                  <a:pt x="1250262" y="4109543"/>
                  <a:pt x="1027811" y="4160777"/>
                  <a:pt x="728663" y="4127500"/>
                </a:cubicBezTo>
                <a:cubicBezTo>
                  <a:pt x="429515" y="4094223"/>
                  <a:pt x="217552" y="4122047"/>
                  <a:pt x="0" y="4127500"/>
                </a:cubicBezTo>
                <a:cubicBezTo>
                  <a:pt x="25171" y="3839407"/>
                  <a:pt x="9378" y="3689569"/>
                  <a:pt x="0" y="3522133"/>
                </a:cubicBezTo>
                <a:cubicBezTo>
                  <a:pt x="-9378" y="3354697"/>
                  <a:pt x="-31181" y="3141363"/>
                  <a:pt x="0" y="2875492"/>
                </a:cubicBezTo>
                <a:cubicBezTo>
                  <a:pt x="31181" y="2609621"/>
                  <a:pt x="-23888" y="2549882"/>
                  <a:pt x="0" y="2311400"/>
                </a:cubicBezTo>
                <a:cubicBezTo>
                  <a:pt x="23888" y="2072918"/>
                  <a:pt x="22519" y="1890995"/>
                  <a:pt x="0" y="1747308"/>
                </a:cubicBezTo>
                <a:cubicBezTo>
                  <a:pt x="-22519" y="1603621"/>
                  <a:pt x="-3406" y="1345142"/>
                  <a:pt x="0" y="1018117"/>
                </a:cubicBezTo>
                <a:cubicBezTo>
                  <a:pt x="3406" y="691092"/>
                  <a:pt x="25197" y="343247"/>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425B410C-FAD8-4D42-9839-07188296FF9C}"/>
              </a:ext>
            </a:extLst>
          </p:cNvPr>
          <p:cNvPicPr>
            <a:picLocks noChangeAspect="1"/>
          </p:cNvPicPr>
          <p:nvPr/>
        </p:nvPicPr>
        <p:blipFill>
          <a:blip r:embed="rId4"/>
          <a:stretch>
            <a:fillRect/>
          </a:stretch>
        </p:blipFill>
        <p:spPr>
          <a:xfrm>
            <a:off x="6096000" y="4543425"/>
            <a:ext cx="5590478" cy="2222500"/>
          </a:xfrm>
          <a:custGeom>
            <a:avLst/>
            <a:gdLst>
              <a:gd name="connsiteX0" fmla="*/ 0 w 5590478"/>
              <a:gd name="connsiteY0" fmla="*/ 0 h 2222500"/>
              <a:gd name="connsiteX1" fmla="*/ 642905 w 5590478"/>
              <a:gd name="connsiteY1" fmla="*/ 0 h 2222500"/>
              <a:gd name="connsiteX2" fmla="*/ 1174000 w 5590478"/>
              <a:gd name="connsiteY2" fmla="*/ 0 h 2222500"/>
              <a:gd name="connsiteX3" fmla="*/ 1984620 w 5590478"/>
              <a:gd name="connsiteY3" fmla="*/ 0 h 2222500"/>
              <a:gd name="connsiteX4" fmla="*/ 2571620 w 5590478"/>
              <a:gd name="connsiteY4" fmla="*/ 0 h 2222500"/>
              <a:gd name="connsiteX5" fmla="*/ 3326334 w 5590478"/>
              <a:gd name="connsiteY5" fmla="*/ 0 h 2222500"/>
              <a:gd name="connsiteX6" fmla="*/ 3913335 w 5590478"/>
              <a:gd name="connsiteY6" fmla="*/ 0 h 2222500"/>
              <a:gd name="connsiteX7" fmla="*/ 4723954 w 5590478"/>
              <a:gd name="connsiteY7" fmla="*/ 0 h 2222500"/>
              <a:gd name="connsiteX8" fmla="*/ 5590478 w 5590478"/>
              <a:gd name="connsiteY8" fmla="*/ 0 h 2222500"/>
              <a:gd name="connsiteX9" fmla="*/ 5590478 w 5590478"/>
              <a:gd name="connsiteY9" fmla="*/ 511175 h 2222500"/>
              <a:gd name="connsiteX10" fmla="*/ 5590478 w 5590478"/>
              <a:gd name="connsiteY10" fmla="*/ 1044575 h 2222500"/>
              <a:gd name="connsiteX11" fmla="*/ 5590478 w 5590478"/>
              <a:gd name="connsiteY11" fmla="*/ 1600200 h 2222500"/>
              <a:gd name="connsiteX12" fmla="*/ 5590478 w 5590478"/>
              <a:gd name="connsiteY12" fmla="*/ 2222500 h 2222500"/>
              <a:gd name="connsiteX13" fmla="*/ 4835763 w 5590478"/>
              <a:gd name="connsiteY13" fmla="*/ 2222500 h 2222500"/>
              <a:gd name="connsiteX14" fmla="*/ 4304668 w 5590478"/>
              <a:gd name="connsiteY14" fmla="*/ 2222500 h 2222500"/>
              <a:gd name="connsiteX15" fmla="*/ 3549954 w 5590478"/>
              <a:gd name="connsiteY15" fmla="*/ 2222500 h 2222500"/>
              <a:gd name="connsiteX16" fmla="*/ 2739334 w 5590478"/>
              <a:gd name="connsiteY16" fmla="*/ 2222500 h 2222500"/>
              <a:gd name="connsiteX17" fmla="*/ 1984620 w 5590478"/>
              <a:gd name="connsiteY17" fmla="*/ 2222500 h 2222500"/>
              <a:gd name="connsiteX18" fmla="*/ 1229905 w 5590478"/>
              <a:gd name="connsiteY18" fmla="*/ 2222500 h 2222500"/>
              <a:gd name="connsiteX19" fmla="*/ 0 w 5590478"/>
              <a:gd name="connsiteY19" fmla="*/ 2222500 h 2222500"/>
              <a:gd name="connsiteX20" fmla="*/ 0 w 5590478"/>
              <a:gd name="connsiteY20" fmla="*/ 1689100 h 2222500"/>
              <a:gd name="connsiteX21" fmla="*/ 0 w 5590478"/>
              <a:gd name="connsiteY21" fmla="*/ 1200150 h 2222500"/>
              <a:gd name="connsiteX22" fmla="*/ 0 w 5590478"/>
              <a:gd name="connsiteY22" fmla="*/ 666750 h 2222500"/>
              <a:gd name="connsiteX23" fmla="*/ 0 w 5590478"/>
              <a:gd name="connsiteY23"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90478" h="2222500" fill="none" extrusionOk="0">
                <a:moveTo>
                  <a:pt x="0" y="0"/>
                </a:moveTo>
                <a:cubicBezTo>
                  <a:pt x="184399" y="-10009"/>
                  <a:pt x="348922" y="29248"/>
                  <a:pt x="642905" y="0"/>
                </a:cubicBezTo>
                <a:cubicBezTo>
                  <a:pt x="936888" y="-29248"/>
                  <a:pt x="915374" y="-7437"/>
                  <a:pt x="1174000" y="0"/>
                </a:cubicBezTo>
                <a:cubicBezTo>
                  <a:pt x="1432627" y="7437"/>
                  <a:pt x="1692861" y="-26205"/>
                  <a:pt x="1984620" y="0"/>
                </a:cubicBezTo>
                <a:cubicBezTo>
                  <a:pt x="2276379" y="26205"/>
                  <a:pt x="2391825" y="-13472"/>
                  <a:pt x="2571620" y="0"/>
                </a:cubicBezTo>
                <a:cubicBezTo>
                  <a:pt x="2751415" y="13472"/>
                  <a:pt x="3125940" y="36727"/>
                  <a:pt x="3326334" y="0"/>
                </a:cubicBezTo>
                <a:cubicBezTo>
                  <a:pt x="3526728" y="-36727"/>
                  <a:pt x="3656923" y="18034"/>
                  <a:pt x="3913335" y="0"/>
                </a:cubicBezTo>
                <a:cubicBezTo>
                  <a:pt x="4169747" y="-18034"/>
                  <a:pt x="4554860" y="-17184"/>
                  <a:pt x="4723954" y="0"/>
                </a:cubicBezTo>
                <a:cubicBezTo>
                  <a:pt x="4893048" y="17184"/>
                  <a:pt x="5201618" y="-11757"/>
                  <a:pt x="5590478" y="0"/>
                </a:cubicBezTo>
                <a:cubicBezTo>
                  <a:pt x="5598672" y="250397"/>
                  <a:pt x="5576474" y="406938"/>
                  <a:pt x="5590478" y="511175"/>
                </a:cubicBezTo>
                <a:cubicBezTo>
                  <a:pt x="5604482" y="615413"/>
                  <a:pt x="5598984" y="841574"/>
                  <a:pt x="5590478" y="1044575"/>
                </a:cubicBezTo>
                <a:cubicBezTo>
                  <a:pt x="5581972" y="1247576"/>
                  <a:pt x="5578778" y="1482128"/>
                  <a:pt x="5590478" y="1600200"/>
                </a:cubicBezTo>
                <a:cubicBezTo>
                  <a:pt x="5602178" y="1718272"/>
                  <a:pt x="5587134" y="2073650"/>
                  <a:pt x="5590478" y="2222500"/>
                </a:cubicBezTo>
                <a:cubicBezTo>
                  <a:pt x="5419055" y="2249489"/>
                  <a:pt x="4996765" y="2223014"/>
                  <a:pt x="4835763" y="2222500"/>
                </a:cubicBezTo>
                <a:cubicBezTo>
                  <a:pt x="4674762" y="2221986"/>
                  <a:pt x="4515305" y="2209384"/>
                  <a:pt x="4304668" y="2222500"/>
                </a:cubicBezTo>
                <a:cubicBezTo>
                  <a:pt x="4094031" y="2235616"/>
                  <a:pt x="3714253" y="2237746"/>
                  <a:pt x="3549954" y="2222500"/>
                </a:cubicBezTo>
                <a:cubicBezTo>
                  <a:pt x="3385655" y="2207254"/>
                  <a:pt x="3073187" y="2249152"/>
                  <a:pt x="2739334" y="2222500"/>
                </a:cubicBezTo>
                <a:cubicBezTo>
                  <a:pt x="2405481" y="2195848"/>
                  <a:pt x="2151231" y="2218629"/>
                  <a:pt x="1984620" y="2222500"/>
                </a:cubicBezTo>
                <a:cubicBezTo>
                  <a:pt x="1818009" y="2226371"/>
                  <a:pt x="1397634" y="2238240"/>
                  <a:pt x="1229905" y="2222500"/>
                </a:cubicBezTo>
                <a:cubicBezTo>
                  <a:pt x="1062176" y="2206760"/>
                  <a:pt x="415116" y="2200933"/>
                  <a:pt x="0" y="2222500"/>
                </a:cubicBezTo>
                <a:cubicBezTo>
                  <a:pt x="-18342" y="2011312"/>
                  <a:pt x="11999" y="1845239"/>
                  <a:pt x="0" y="1689100"/>
                </a:cubicBezTo>
                <a:cubicBezTo>
                  <a:pt x="-11999" y="1532961"/>
                  <a:pt x="-21177" y="1312194"/>
                  <a:pt x="0" y="1200150"/>
                </a:cubicBezTo>
                <a:cubicBezTo>
                  <a:pt x="21177" y="1088106"/>
                  <a:pt x="-9204" y="921476"/>
                  <a:pt x="0" y="666750"/>
                </a:cubicBezTo>
                <a:cubicBezTo>
                  <a:pt x="9204" y="412024"/>
                  <a:pt x="25549" y="289109"/>
                  <a:pt x="0" y="0"/>
                </a:cubicBezTo>
                <a:close/>
              </a:path>
              <a:path w="5590478" h="2222500" stroke="0" extrusionOk="0">
                <a:moveTo>
                  <a:pt x="0" y="0"/>
                </a:moveTo>
                <a:cubicBezTo>
                  <a:pt x="248339" y="-15660"/>
                  <a:pt x="450640" y="33769"/>
                  <a:pt x="698810" y="0"/>
                </a:cubicBezTo>
                <a:cubicBezTo>
                  <a:pt x="946980" y="-33769"/>
                  <a:pt x="1166727" y="7698"/>
                  <a:pt x="1285810" y="0"/>
                </a:cubicBezTo>
                <a:cubicBezTo>
                  <a:pt x="1404893" y="-7698"/>
                  <a:pt x="1693143" y="-30036"/>
                  <a:pt x="1928715" y="0"/>
                </a:cubicBezTo>
                <a:cubicBezTo>
                  <a:pt x="2164287" y="30036"/>
                  <a:pt x="2407359" y="24407"/>
                  <a:pt x="2571620" y="0"/>
                </a:cubicBezTo>
                <a:cubicBezTo>
                  <a:pt x="2735881" y="-24407"/>
                  <a:pt x="3105090" y="2987"/>
                  <a:pt x="3326334" y="0"/>
                </a:cubicBezTo>
                <a:cubicBezTo>
                  <a:pt x="3547578" y="-2987"/>
                  <a:pt x="3617307" y="22667"/>
                  <a:pt x="3857430" y="0"/>
                </a:cubicBezTo>
                <a:cubicBezTo>
                  <a:pt x="4097553" y="-22667"/>
                  <a:pt x="4305563" y="16334"/>
                  <a:pt x="4556240" y="0"/>
                </a:cubicBezTo>
                <a:cubicBezTo>
                  <a:pt x="4806917" y="-16334"/>
                  <a:pt x="5150077" y="-22114"/>
                  <a:pt x="5590478" y="0"/>
                </a:cubicBezTo>
                <a:cubicBezTo>
                  <a:pt x="5561681" y="277115"/>
                  <a:pt x="5593180" y="377872"/>
                  <a:pt x="5590478" y="600075"/>
                </a:cubicBezTo>
                <a:cubicBezTo>
                  <a:pt x="5587776" y="822279"/>
                  <a:pt x="5572594" y="965673"/>
                  <a:pt x="5590478" y="1133475"/>
                </a:cubicBezTo>
                <a:cubicBezTo>
                  <a:pt x="5608362" y="1301277"/>
                  <a:pt x="5604575" y="1499385"/>
                  <a:pt x="5590478" y="1644650"/>
                </a:cubicBezTo>
                <a:cubicBezTo>
                  <a:pt x="5576381" y="1789915"/>
                  <a:pt x="5579117" y="1945674"/>
                  <a:pt x="5590478" y="2222500"/>
                </a:cubicBezTo>
                <a:cubicBezTo>
                  <a:pt x="5288625" y="2221593"/>
                  <a:pt x="5210026" y="2226365"/>
                  <a:pt x="4891668" y="2222500"/>
                </a:cubicBezTo>
                <a:cubicBezTo>
                  <a:pt x="4573310" y="2218636"/>
                  <a:pt x="4453860" y="2227205"/>
                  <a:pt x="4304668" y="2222500"/>
                </a:cubicBezTo>
                <a:cubicBezTo>
                  <a:pt x="4155476" y="2217795"/>
                  <a:pt x="3748900" y="2228816"/>
                  <a:pt x="3605858" y="2222500"/>
                </a:cubicBezTo>
                <a:cubicBezTo>
                  <a:pt x="3462816" y="2216185"/>
                  <a:pt x="3242035" y="2227567"/>
                  <a:pt x="3018858" y="2222500"/>
                </a:cubicBezTo>
                <a:cubicBezTo>
                  <a:pt x="2795681" y="2217433"/>
                  <a:pt x="2516084" y="2197740"/>
                  <a:pt x="2375953" y="2222500"/>
                </a:cubicBezTo>
                <a:cubicBezTo>
                  <a:pt x="2235822" y="2247260"/>
                  <a:pt x="1962770" y="2259958"/>
                  <a:pt x="1621239" y="2222500"/>
                </a:cubicBezTo>
                <a:cubicBezTo>
                  <a:pt x="1279708" y="2185042"/>
                  <a:pt x="1099471" y="2261106"/>
                  <a:pt x="810619" y="2222500"/>
                </a:cubicBezTo>
                <a:cubicBezTo>
                  <a:pt x="521767" y="2183894"/>
                  <a:pt x="347060" y="2189410"/>
                  <a:pt x="0" y="2222500"/>
                </a:cubicBezTo>
                <a:cubicBezTo>
                  <a:pt x="-19746" y="2090222"/>
                  <a:pt x="-19547" y="1855143"/>
                  <a:pt x="0" y="1622425"/>
                </a:cubicBezTo>
                <a:cubicBezTo>
                  <a:pt x="19547" y="1389707"/>
                  <a:pt x="-8264" y="1348291"/>
                  <a:pt x="0" y="1133475"/>
                </a:cubicBezTo>
                <a:cubicBezTo>
                  <a:pt x="8264" y="918659"/>
                  <a:pt x="-4930" y="653832"/>
                  <a:pt x="0" y="533400"/>
                </a:cubicBezTo>
                <a:cubicBezTo>
                  <a:pt x="4930" y="412968"/>
                  <a:pt x="438" y="195329"/>
                  <a:pt x="0" y="0"/>
                </a:cubicBezTo>
                <a:close/>
              </a:path>
            </a:pathLst>
          </a:custGeom>
          <a:ln w="101600">
            <a:solidFill>
              <a:schemeClr val="accent1"/>
            </a:solidFill>
            <a:extLst>
              <a:ext uri="{C807C97D-BFC1-408E-A445-0C87EB9F89A2}">
                <ask:lineSketchStyleProps xmlns:ask="http://schemas.microsoft.com/office/drawing/2018/sketchyshapes" sd="1647863092">
                  <a:prstGeom prst="rect">
                    <a:avLst/>
                  </a:prstGeom>
                  <ask:type>
                    <ask:lineSketchFreehand/>
                  </ask:type>
                </ask:lineSketchStyleProps>
              </a:ext>
            </a:extLst>
          </a:ln>
        </p:spPr>
      </p:pic>
    </p:spTree>
    <p:extLst>
      <p:ext uri="{BB962C8B-B14F-4D97-AF65-F5344CB8AC3E}">
        <p14:creationId xmlns:p14="http://schemas.microsoft.com/office/powerpoint/2010/main" val="1208351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827A41-97A2-FC4D-954B-78201DF5E226}"/>
              </a:ext>
            </a:extLst>
          </p:cNvPr>
          <p:cNvSpPr>
            <a:spLocks noGrp="1"/>
          </p:cNvSpPr>
          <p:nvPr>
            <p:ph type="sldNum" sz="quarter" idx="12"/>
          </p:nvPr>
        </p:nvSpPr>
        <p:spPr/>
        <p:txBody>
          <a:bodyPr/>
          <a:lstStyle/>
          <a:p>
            <a:fld id="{6BCA73C5-4051-2D45-AC51-FD5A1C1C157A}" type="slidenum">
              <a:rPr lang="en-US" smtClean="0"/>
              <a:t>73</a:t>
            </a:fld>
            <a:endParaRPr lang="en-US"/>
          </a:p>
        </p:txBody>
      </p:sp>
      <p:pic>
        <p:nvPicPr>
          <p:cNvPr id="3" name="Picture 2">
            <a:extLst>
              <a:ext uri="{FF2B5EF4-FFF2-40B4-BE49-F238E27FC236}">
                <a16:creationId xmlns:a16="http://schemas.microsoft.com/office/drawing/2014/main" id="{9DEFD19E-0AC2-AB48-9143-C2F315C976BA}"/>
              </a:ext>
            </a:extLst>
          </p:cNvPr>
          <p:cNvPicPr>
            <a:picLocks noChangeAspect="1"/>
          </p:cNvPicPr>
          <p:nvPr/>
        </p:nvPicPr>
        <p:blipFill>
          <a:blip r:embed="rId2"/>
          <a:stretch>
            <a:fillRect/>
          </a:stretch>
        </p:blipFill>
        <p:spPr>
          <a:xfrm>
            <a:off x="5885522" y="571500"/>
            <a:ext cx="5372100" cy="5715000"/>
          </a:xfrm>
          <a:custGeom>
            <a:avLst/>
            <a:gdLst>
              <a:gd name="connsiteX0" fmla="*/ 0 w 5372100"/>
              <a:gd name="connsiteY0" fmla="*/ 0 h 5715000"/>
              <a:gd name="connsiteX1" fmla="*/ 778955 w 5372100"/>
              <a:gd name="connsiteY1" fmla="*/ 0 h 5715000"/>
              <a:gd name="connsiteX2" fmla="*/ 1343025 w 5372100"/>
              <a:gd name="connsiteY2" fmla="*/ 0 h 5715000"/>
              <a:gd name="connsiteX3" fmla="*/ 2068259 w 5372100"/>
              <a:gd name="connsiteY3" fmla="*/ 0 h 5715000"/>
              <a:gd name="connsiteX4" fmla="*/ 2632329 w 5372100"/>
              <a:gd name="connsiteY4" fmla="*/ 0 h 5715000"/>
              <a:gd name="connsiteX5" fmla="*/ 3303842 w 5372100"/>
              <a:gd name="connsiteY5" fmla="*/ 0 h 5715000"/>
              <a:gd name="connsiteX6" fmla="*/ 4029075 w 5372100"/>
              <a:gd name="connsiteY6" fmla="*/ 0 h 5715000"/>
              <a:gd name="connsiteX7" fmla="*/ 4539425 w 5372100"/>
              <a:gd name="connsiteY7" fmla="*/ 0 h 5715000"/>
              <a:gd name="connsiteX8" fmla="*/ 5372100 w 5372100"/>
              <a:gd name="connsiteY8" fmla="*/ 0 h 5715000"/>
              <a:gd name="connsiteX9" fmla="*/ 5372100 w 5372100"/>
              <a:gd name="connsiteY9" fmla="*/ 749300 h 5715000"/>
              <a:gd name="connsiteX10" fmla="*/ 5372100 w 5372100"/>
              <a:gd name="connsiteY10" fmla="*/ 1498600 h 5715000"/>
              <a:gd name="connsiteX11" fmla="*/ 5372100 w 5372100"/>
              <a:gd name="connsiteY11" fmla="*/ 2190750 h 5715000"/>
              <a:gd name="connsiteX12" fmla="*/ 5372100 w 5372100"/>
              <a:gd name="connsiteY12" fmla="*/ 2768600 h 5715000"/>
              <a:gd name="connsiteX13" fmla="*/ 5372100 w 5372100"/>
              <a:gd name="connsiteY13" fmla="*/ 3460750 h 5715000"/>
              <a:gd name="connsiteX14" fmla="*/ 5372100 w 5372100"/>
              <a:gd name="connsiteY14" fmla="*/ 3981450 h 5715000"/>
              <a:gd name="connsiteX15" fmla="*/ 5372100 w 5372100"/>
              <a:gd name="connsiteY15" fmla="*/ 4616450 h 5715000"/>
              <a:gd name="connsiteX16" fmla="*/ 5372100 w 5372100"/>
              <a:gd name="connsiteY16" fmla="*/ 5080000 h 5715000"/>
              <a:gd name="connsiteX17" fmla="*/ 5372100 w 5372100"/>
              <a:gd name="connsiteY17" fmla="*/ 5715000 h 5715000"/>
              <a:gd name="connsiteX18" fmla="*/ 4700588 w 5372100"/>
              <a:gd name="connsiteY18" fmla="*/ 5715000 h 5715000"/>
              <a:gd name="connsiteX19" fmla="*/ 3975354 w 5372100"/>
              <a:gd name="connsiteY19" fmla="*/ 5715000 h 5715000"/>
              <a:gd name="connsiteX20" fmla="*/ 3250121 w 5372100"/>
              <a:gd name="connsiteY20" fmla="*/ 5715000 h 5715000"/>
              <a:gd name="connsiteX21" fmla="*/ 2686050 w 5372100"/>
              <a:gd name="connsiteY21" fmla="*/ 5715000 h 5715000"/>
              <a:gd name="connsiteX22" fmla="*/ 1907096 w 5372100"/>
              <a:gd name="connsiteY22" fmla="*/ 5715000 h 5715000"/>
              <a:gd name="connsiteX23" fmla="*/ 1235583 w 5372100"/>
              <a:gd name="connsiteY23" fmla="*/ 5715000 h 5715000"/>
              <a:gd name="connsiteX24" fmla="*/ 725234 w 5372100"/>
              <a:gd name="connsiteY24" fmla="*/ 5715000 h 5715000"/>
              <a:gd name="connsiteX25" fmla="*/ 0 w 5372100"/>
              <a:gd name="connsiteY25" fmla="*/ 5715000 h 5715000"/>
              <a:gd name="connsiteX26" fmla="*/ 0 w 5372100"/>
              <a:gd name="connsiteY26" fmla="*/ 5137150 h 5715000"/>
              <a:gd name="connsiteX27" fmla="*/ 0 w 5372100"/>
              <a:gd name="connsiteY27" fmla="*/ 4502150 h 5715000"/>
              <a:gd name="connsiteX28" fmla="*/ 0 w 5372100"/>
              <a:gd name="connsiteY28" fmla="*/ 3752850 h 5715000"/>
              <a:gd name="connsiteX29" fmla="*/ 0 w 5372100"/>
              <a:gd name="connsiteY29" fmla="*/ 3003550 h 5715000"/>
              <a:gd name="connsiteX30" fmla="*/ 0 w 5372100"/>
              <a:gd name="connsiteY30" fmla="*/ 2311400 h 5715000"/>
              <a:gd name="connsiteX31" fmla="*/ 0 w 5372100"/>
              <a:gd name="connsiteY31" fmla="*/ 1733550 h 5715000"/>
              <a:gd name="connsiteX32" fmla="*/ 0 w 5372100"/>
              <a:gd name="connsiteY32" fmla="*/ 1270000 h 5715000"/>
              <a:gd name="connsiteX33" fmla="*/ 0 w 5372100"/>
              <a:gd name="connsiteY33" fmla="*/ 692150 h 5715000"/>
              <a:gd name="connsiteX34" fmla="*/ 0 w 5372100"/>
              <a:gd name="connsiteY34"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72100" h="5715000" fill="none" extrusionOk="0">
                <a:moveTo>
                  <a:pt x="0" y="0"/>
                </a:moveTo>
                <a:cubicBezTo>
                  <a:pt x="386220" y="-37842"/>
                  <a:pt x="428296" y="34835"/>
                  <a:pt x="778955" y="0"/>
                </a:cubicBezTo>
                <a:cubicBezTo>
                  <a:pt x="1129614" y="-34835"/>
                  <a:pt x="1127863" y="-18345"/>
                  <a:pt x="1343025" y="0"/>
                </a:cubicBezTo>
                <a:cubicBezTo>
                  <a:pt x="1558187" y="18345"/>
                  <a:pt x="1725371" y="-27688"/>
                  <a:pt x="2068259" y="0"/>
                </a:cubicBezTo>
                <a:cubicBezTo>
                  <a:pt x="2411147" y="27688"/>
                  <a:pt x="2352370" y="-15964"/>
                  <a:pt x="2632329" y="0"/>
                </a:cubicBezTo>
                <a:cubicBezTo>
                  <a:pt x="2912288" y="15964"/>
                  <a:pt x="3027291" y="27521"/>
                  <a:pt x="3303842" y="0"/>
                </a:cubicBezTo>
                <a:cubicBezTo>
                  <a:pt x="3580393" y="-27521"/>
                  <a:pt x="3693152" y="-6904"/>
                  <a:pt x="4029075" y="0"/>
                </a:cubicBezTo>
                <a:cubicBezTo>
                  <a:pt x="4364998" y="6904"/>
                  <a:pt x="4289322" y="15536"/>
                  <a:pt x="4539425" y="0"/>
                </a:cubicBezTo>
                <a:cubicBezTo>
                  <a:pt x="4789528" y="-15536"/>
                  <a:pt x="5103934" y="-37969"/>
                  <a:pt x="5372100" y="0"/>
                </a:cubicBezTo>
                <a:cubicBezTo>
                  <a:pt x="5369016" y="277519"/>
                  <a:pt x="5343836" y="590207"/>
                  <a:pt x="5372100" y="749300"/>
                </a:cubicBezTo>
                <a:cubicBezTo>
                  <a:pt x="5400364" y="908393"/>
                  <a:pt x="5382462" y="1333416"/>
                  <a:pt x="5372100" y="1498600"/>
                </a:cubicBezTo>
                <a:cubicBezTo>
                  <a:pt x="5361738" y="1663784"/>
                  <a:pt x="5353536" y="1885982"/>
                  <a:pt x="5372100" y="2190750"/>
                </a:cubicBezTo>
                <a:cubicBezTo>
                  <a:pt x="5390665" y="2495518"/>
                  <a:pt x="5365195" y="2557406"/>
                  <a:pt x="5372100" y="2768600"/>
                </a:cubicBezTo>
                <a:cubicBezTo>
                  <a:pt x="5379006" y="2979794"/>
                  <a:pt x="5397418" y="3294291"/>
                  <a:pt x="5372100" y="3460750"/>
                </a:cubicBezTo>
                <a:cubicBezTo>
                  <a:pt x="5346783" y="3627209"/>
                  <a:pt x="5393313" y="3876697"/>
                  <a:pt x="5372100" y="3981450"/>
                </a:cubicBezTo>
                <a:cubicBezTo>
                  <a:pt x="5350887" y="4086203"/>
                  <a:pt x="5353727" y="4316994"/>
                  <a:pt x="5372100" y="4616450"/>
                </a:cubicBezTo>
                <a:cubicBezTo>
                  <a:pt x="5390473" y="4915906"/>
                  <a:pt x="5378332" y="4880853"/>
                  <a:pt x="5372100" y="5080000"/>
                </a:cubicBezTo>
                <a:cubicBezTo>
                  <a:pt x="5365869" y="5279147"/>
                  <a:pt x="5360423" y="5417278"/>
                  <a:pt x="5372100" y="5715000"/>
                </a:cubicBezTo>
                <a:cubicBezTo>
                  <a:pt x="5180575" y="5703010"/>
                  <a:pt x="4956367" y="5726529"/>
                  <a:pt x="4700588" y="5715000"/>
                </a:cubicBezTo>
                <a:cubicBezTo>
                  <a:pt x="4444809" y="5703471"/>
                  <a:pt x="4252627" y="5698064"/>
                  <a:pt x="3975354" y="5715000"/>
                </a:cubicBezTo>
                <a:cubicBezTo>
                  <a:pt x="3698081" y="5731936"/>
                  <a:pt x="3431036" y="5690069"/>
                  <a:pt x="3250121" y="5715000"/>
                </a:cubicBezTo>
                <a:cubicBezTo>
                  <a:pt x="3069206" y="5739931"/>
                  <a:pt x="2906165" y="5711649"/>
                  <a:pt x="2686050" y="5715000"/>
                </a:cubicBezTo>
                <a:cubicBezTo>
                  <a:pt x="2465935" y="5718351"/>
                  <a:pt x="2065453" y="5732222"/>
                  <a:pt x="1907096" y="5715000"/>
                </a:cubicBezTo>
                <a:cubicBezTo>
                  <a:pt x="1748739" y="5697778"/>
                  <a:pt x="1558966" y="5721075"/>
                  <a:pt x="1235583" y="5715000"/>
                </a:cubicBezTo>
                <a:cubicBezTo>
                  <a:pt x="912200" y="5708925"/>
                  <a:pt x="886428" y="5726090"/>
                  <a:pt x="725234" y="5715000"/>
                </a:cubicBezTo>
                <a:cubicBezTo>
                  <a:pt x="564040" y="5703910"/>
                  <a:pt x="282589" y="5741762"/>
                  <a:pt x="0" y="5715000"/>
                </a:cubicBezTo>
                <a:cubicBezTo>
                  <a:pt x="7846" y="5480500"/>
                  <a:pt x="-7024" y="5375643"/>
                  <a:pt x="0" y="5137150"/>
                </a:cubicBezTo>
                <a:cubicBezTo>
                  <a:pt x="7024" y="4898657"/>
                  <a:pt x="-30278" y="4655438"/>
                  <a:pt x="0" y="4502150"/>
                </a:cubicBezTo>
                <a:cubicBezTo>
                  <a:pt x="30278" y="4348862"/>
                  <a:pt x="-29163" y="4050679"/>
                  <a:pt x="0" y="3752850"/>
                </a:cubicBezTo>
                <a:cubicBezTo>
                  <a:pt x="29163" y="3455021"/>
                  <a:pt x="-10126" y="3159101"/>
                  <a:pt x="0" y="3003550"/>
                </a:cubicBezTo>
                <a:cubicBezTo>
                  <a:pt x="10126" y="2847999"/>
                  <a:pt x="-4751" y="2549792"/>
                  <a:pt x="0" y="2311400"/>
                </a:cubicBezTo>
                <a:cubicBezTo>
                  <a:pt x="4751" y="2073008"/>
                  <a:pt x="-4308" y="1996087"/>
                  <a:pt x="0" y="1733550"/>
                </a:cubicBezTo>
                <a:cubicBezTo>
                  <a:pt x="4308" y="1471013"/>
                  <a:pt x="-7509" y="1388971"/>
                  <a:pt x="0" y="1270000"/>
                </a:cubicBezTo>
                <a:cubicBezTo>
                  <a:pt x="7509" y="1151029"/>
                  <a:pt x="4854" y="810463"/>
                  <a:pt x="0" y="692150"/>
                </a:cubicBezTo>
                <a:cubicBezTo>
                  <a:pt x="-4854" y="573837"/>
                  <a:pt x="22314" y="322142"/>
                  <a:pt x="0" y="0"/>
                </a:cubicBezTo>
                <a:close/>
              </a:path>
              <a:path w="5372100" h="5715000" stroke="0" extrusionOk="0">
                <a:moveTo>
                  <a:pt x="0" y="0"/>
                </a:moveTo>
                <a:cubicBezTo>
                  <a:pt x="172748" y="29587"/>
                  <a:pt x="463591" y="19891"/>
                  <a:pt x="617792" y="0"/>
                </a:cubicBezTo>
                <a:cubicBezTo>
                  <a:pt x="771993" y="-19891"/>
                  <a:pt x="908745" y="10256"/>
                  <a:pt x="1128141" y="0"/>
                </a:cubicBezTo>
                <a:cubicBezTo>
                  <a:pt x="1347537" y="-10256"/>
                  <a:pt x="1579894" y="1897"/>
                  <a:pt x="1907096" y="0"/>
                </a:cubicBezTo>
                <a:cubicBezTo>
                  <a:pt x="2234299" y="-1897"/>
                  <a:pt x="2268521" y="-28861"/>
                  <a:pt x="2524887" y="0"/>
                </a:cubicBezTo>
                <a:cubicBezTo>
                  <a:pt x="2781253" y="28861"/>
                  <a:pt x="2995617" y="-18018"/>
                  <a:pt x="3142679" y="0"/>
                </a:cubicBezTo>
                <a:cubicBezTo>
                  <a:pt x="3289741" y="18018"/>
                  <a:pt x="3725682" y="-26575"/>
                  <a:pt x="3921633" y="0"/>
                </a:cubicBezTo>
                <a:cubicBezTo>
                  <a:pt x="4117584" y="26575"/>
                  <a:pt x="4279410" y="-18301"/>
                  <a:pt x="4485704" y="0"/>
                </a:cubicBezTo>
                <a:cubicBezTo>
                  <a:pt x="4691998" y="18301"/>
                  <a:pt x="5131243" y="5279"/>
                  <a:pt x="5372100" y="0"/>
                </a:cubicBezTo>
                <a:cubicBezTo>
                  <a:pt x="5347262" y="218473"/>
                  <a:pt x="5374555" y="473191"/>
                  <a:pt x="5372100" y="749300"/>
                </a:cubicBezTo>
                <a:cubicBezTo>
                  <a:pt x="5369645" y="1025409"/>
                  <a:pt x="5383082" y="1145433"/>
                  <a:pt x="5372100" y="1270000"/>
                </a:cubicBezTo>
                <a:cubicBezTo>
                  <a:pt x="5361118" y="1394567"/>
                  <a:pt x="5379819" y="1653305"/>
                  <a:pt x="5372100" y="1905000"/>
                </a:cubicBezTo>
                <a:cubicBezTo>
                  <a:pt x="5364381" y="2156695"/>
                  <a:pt x="5385379" y="2396015"/>
                  <a:pt x="5372100" y="2597150"/>
                </a:cubicBezTo>
                <a:cubicBezTo>
                  <a:pt x="5358822" y="2798285"/>
                  <a:pt x="5350871" y="2834617"/>
                  <a:pt x="5372100" y="3060700"/>
                </a:cubicBezTo>
                <a:cubicBezTo>
                  <a:pt x="5393330" y="3286783"/>
                  <a:pt x="5402911" y="3381568"/>
                  <a:pt x="5372100" y="3695700"/>
                </a:cubicBezTo>
                <a:cubicBezTo>
                  <a:pt x="5341289" y="4009832"/>
                  <a:pt x="5396763" y="4102778"/>
                  <a:pt x="5372100" y="4330700"/>
                </a:cubicBezTo>
                <a:cubicBezTo>
                  <a:pt x="5347437" y="4558622"/>
                  <a:pt x="5341291" y="4800673"/>
                  <a:pt x="5372100" y="4965700"/>
                </a:cubicBezTo>
                <a:cubicBezTo>
                  <a:pt x="5402909" y="5130727"/>
                  <a:pt x="5365266" y="5441496"/>
                  <a:pt x="5372100" y="5715000"/>
                </a:cubicBezTo>
                <a:cubicBezTo>
                  <a:pt x="5073535" y="5685957"/>
                  <a:pt x="4821571" y="5728927"/>
                  <a:pt x="4646867" y="5715000"/>
                </a:cubicBezTo>
                <a:cubicBezTo>
                  <a:pt x="4472163" y="5701073"/>
                  <a:pt x="4353326" y="5725850"/>
                  <a:pt x="4136517" y="5715000"/>
                </a:cubicBezTo>
                <a:cubicBezTo>
                  <a:pt x="3919708" y="5704151"/>
                  <a:pt x="3709451" y="5733520"/>
                  <a:pt x="3572447" y="5715000"/>
                </a:cubicBezTo>
                <a:cubicBezTo>
                  <a:pt x="3435443" y="5696481"/>
                  <a:pt x="2968134" y="5726497"/>
                  <a:pt x="2793492" y="5715000"/>
                </a:cubicBezTo>
                <a:cubicBezTo>
                  <a:pt x="2618851" y="5703503"/>
                  <a:pt x="2379291" y="5694666"/>
                  <a:pt x="2121980" y="5715000"/>
                </a:cubicBezTo>
                <a:cubicBezTo>
                  <a:pt x="1864669" y="5735334"/>
                  <a:pt x="1706377" y="5720219"/>
                  <a:pt x="1557909" y="5715000"/>
                </a:cubicBezTo>
                <a:cubicBezTo>
                  <a:pt x="1409441" y="5709781"/>
                  <a:pt x="1175481" y="5681513"/>
                  <a:pt x="886397" y="5715000"/>
                </a:cubicBezTo>
                <a:cubicBezTo>
                  <a:pt x="597313" y="5748487"/>
                  <a:pt x="307479" y="5733906"/>
                  <a:pt x="0" y="5715000"/>
                </a:cubicBezTo>
                <a:cubicBezTo>
                  <a:pt x="19998" y="5505841"/>
                  <a:pt x="7740" y="5428578"/>
                  <a:pt x="0" y="5251450"/>
                </a:cubicBezTo>
                <a:cubicBezTo>
                  <a:pt x="-7740" y="5074322"/>
                  <a:pt x="19312" y="4866908"/>
                  <a:pt x="0" y="4559300"/>
                </a:cubicBezTo>
                <a:cubicBezTo>
                  <a:pt x="-19312" y="4251692"/>
                  <a:pt x="-14541" y="4220282"/>
                  <a:pt x="0" y="4038600"/>
                </a:cubicBezTo>
                <a:cubicBezTo>
                  <a:pt x="14541" y="3856918"/>
                  <a:pt x="-6739" y="3494800"/>
                  <a:pt x="0" y="3289300"/>
                </a:cubicBezTo>
                <a:cubicBezTo>
                  <a:pt x="6739" y="3083800"/>
                  <a:pt x="18146" y="2862005"/>
                  <a:pt x="0" y="2711450"/>
                </a:cubicBezTo>
                <a:cubicBezTo>
                  <a:pt x="-18146" y="2560895"/>
                  <a:pt x="22079" y="2455255"/>
                  <a:pt x="0" y="2247900"/>
                </a:cubicBezTo>
                <a:cubicBezTo>
                  <a:pt x="-22079" y="2040545"/>
                  <a:pt x="-8807" y="1832553"/>
                  <a:pt x="0" y="1555750"/>
                </a:cubicBezTo>
                <a:cubicBezTo>
                  <a:pt x="8807" y="1278947"/>
                  <a:pt x="-2231" y="1223931"/>
                  <a:pt x="0" y="1035050"/>
                </a:cubicBezTo>
                <a:cubicBezTo>
                  <a:pt x="2231" y="846169"/>
                  <a:pt x="-7894" y="316833"/>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4" name="Rectangle 3">
            <a:extLst>
              <a:ext uri="{FF2B5EF4-FFF2-40B4-BE49-F238E27FC236}">
                <a16:creationId xmlns:a16="http://schemas.microsoft.com/office/drawing/2014/main" id="{9040581B-30BF-A24F-A187-998D4E48D797}"/>
              </a:ext>
            </a:extLst>
          </p:cNvPr>
          <p:cNvSpPr/>
          <p:nvPr/>
        </p:nvSpPr>
        <p:spPr>
          <a:xfrm>
            <a:off x="505522" y="933129"/>
            <a:ext cx="5101220" cy="4462760"/>
          </a:xfrm>
          <a:prstGeom prst="rect">
            <a:avLst/>
          </a:prstGeom>
        </p:spPr>
        <p:txBody>
          <a:bodyPr wrap="square">
            <a:spAutoFit/>
          </a:bodyPr>
          <a:lstStyle/>
          <a:p>
            <a:r>
              <a:rPr lang="en-US" sz="2400" dirty="0">
                <a:solidFill>
                  <a:srgbClr val="222222"/>
                </a:solidFill>
                <a:latin typeface="Helvetica" pitchFamily="2" charset="0"/>
              </a:rPr>
              <a:t>In the same fashion as CNN that we need more than one filter, transformers add a mechanism called “multi-headed” attention. This improves the performance of the attention layer in two ways:</a:t>
            </a:r>
          </a:p>
          <a:p>
            <a:endParaRPr lang="en-US" sz="2000" dirty="0">
              <a:solidFill>
                <a:srgbClr val="222222"/>
              </a:solidFill>
              <a:latin typeface="Helvetica" pitchFamily="2" charset="0"/>
            </a:endParaRPr>
          </a:p>
          <a:p>
            <a:pPr marL="285750" indent="-285750">
              <a:buFont typeface="Arial" panose="020B0604020202020204" pitchFamily="34" charset="0"/>
              <a:buChar char="•"/>
            </a:pPr>
            <a:r>
              <a:rPr lang="en-US" sz="2400" dirty="0"/>
              <a:t>It expands the model’s ability to focus on different positions.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gives the attention layer multiple “representation subspaces”</a:t>
            </a:r>
          </a:p>
        </p:txBody>
      </p:sp>
    </p:spTree>
    <p:extLst>
      <p:ext uri="{BB962C8B-B14F-4D97-AF65-F5344CB8AC3E}">
        <p14:creationId xmlns:p14="http://schemas.microsoft.com/office/powerpoint/2010/main" val="717261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EFD4AA-0874-1049-8993-B85771F3DF1B}"/>
              </a:ext>
            </a:extLst>
          </p:cNvPr>
          <p:cNvSpPr>
            <a:spLocks noGrp="1"/>
          </p:cNvSpPr>
          <p:nvPr>
            <p:ph type="sldNum" sz="quarter" idx="12"/>
          </p:nvPr>
        </p:nvSpPr>
        <p:spPr/>
        <p:txBody>
          <a:bodyPr/>
          <a:lstStyle/>
          <a:p>
            <a:fld id="{6BCA73C5-4051-2D45-AC51-FD5A1C1C157A}" type="slidenum">
              <a:rPr lang="en-US" smtClean="0"/>
              <a:t>74</a:t>
            </a:fld>
            <a:endParaRPr lang="en-US"/>
          </a:p>
        </p:txBody>
      </p:sp>
      <p:pic>
        <p:nvPicPr>
          <p:cNvPr id="3" name="Picture 2">
            <a:extLst>
              <a:ext uri="{FF2B5EF4-FFF2-40B4-BE49-F238E27FC236}">
                <a16:creationId xmlns:a16="http://schemas.microsoft.com/office/drawing/2014/main" id="{2A668AEE-0063-F04A-AFCC-3F9C15D6DE56}"/>
              </a:ext>
            </a:extLst>
          </p:cNvPr>
          <p:cNvPicPr>
            <a:picLocks noChangeAspect="1"/>
          </p:cNvPicPr>
          <p:nvPr/>
        </p:nvPicPr>
        <p:blipFill>
          <a:blip r:embed="rId2"/>
          <a:stretch>
            <a:fillRect/>
          </a:stretch>
        </p:blipFill>
        <p:spPr>
          <a:xfrm>
            <a:off x="5949485" y="619125"/>
            <a:ext cx="5346700" cy="6146800"/>
          </a:xfrm>
          <a:custGeom>
            <a:avLst/>
            <a:gdLst>
              <a:gd name="connsiteX0" fmla="*/ 0 w 5346700"/>
              <a:gd name="connsiteY0" fmla="*/ 0 h 6146800"/>
              <a:gd name="connsiteX1" fmla="*/ 433677 w 5346700"/>
              <a:gd name="connsiteY1" fmla="*/ 0 h 6146800"/>
              <a:gd name="connsiteX2" fmla="*/ 1134689 w 5346700"/>
              <a:gd name="connsiteY2" fmla="*/ 0 h 6146800"/>
              <a:gd name="connsiteX3" fmla="*/ 1728766 w 5346700"/>
              <a:gd name="connsiteY3" fmla="*/ 0 h 6146800"/>
              <a:gd name="connsiteX4" fmla="*/ 2162443 w 5346700"/>
              <a:gd name="connsiteY4" fmla="*/ 0 h 6146800"/>
              <a:gd name="connsiteX5" fmla="*/ 2756521 w 5346700"/>
              <a:gd name="connsiteY5" fmla="*/ 0 h 6146800"/>
              <a:gd name="connsiteX6" fmla="*/ 3457533 w 5346700"/>
              <a:gd name="connsiteY6" fmla="*/ 0 h 6146800"/>
              <a:gd name="connsiteX7" fmla="*/ 3998143 w 5346700"/>
              <a:gd name="connsiteY7" fmla="*/ 0 h 6146800"/>
              <a:gd name="connsiteX8" fmla="*/ 4538754 w 5346700"/>
              <a:gd name="connsiteY8" fmla="*/ 0 h 6146800"/>
              <a:gd name="connsiteX9" fmla="*/ 5346700 w 5346700"/>
              <a:gd name="connsiteY9" fmla="*/ 0 h 6146800"/>
              <a:gd name="connsiteX10" fmla="*/ 5346700 w 5346700"/>
              <a:gd name="connsiteY10" fmla="*/ 620268 h 6146800"/>
              <a:gd name="connsiteX11" fmla="*/ 5346700 w 5346700"/>
              <a:gd name="connsiteY11" fmla="*/ 1179068 h 6146800"/>
              <a:gd name="connsiteX12" fmla="*/ 5346700 w 5346700"/>
              <a:gd name="connsiteY12" fmla="*/ 1860804 h 6146800"/>
              <a:gd name="connsiteX13" fmla="*/ 5346700 w 5346700"/>
              <a:gd name="connsiteY13" fmla="*/ 2358136 h 6146800"/>
              <a:gd name="connsiteX14" fmla="*/ 5346700 w 5346700"/>
              <a:gd name="connsiteY14" fmla="*/ 2794000 h 6146800"/>
              <a:gd name="connsiteX15" fmla="*/ 5346700 w 5346700"/>
              <a:gd name="connsiteY15" fmla="*/ 3352800 h 6146800"/>
              <a:gd name="connsiteX16" fmla="*/ 5346700 w 5346700"/>
              <a:gd name="connsiteY16" fmla="*/ 3973068 h 6146800"/>
              <a:gd name="connsiteX17" fmla="*/ 5346700 w 5346700"/>
              <a:gd name="connsiteY17" fmla="*/ 4654804 h 6146800"/>
              <a:gd name="connsiteX18" fmla="*/ 5346700 w 5346700"/>
              <a:gd name="connsiteY18" fmla="*/ 5275072 h 6146800"/>
              <a:gd name="connsiteX19" fmla="*/ 5346700 w 5346700"/>
              <a:gd name="connsiteY19" fmla="*/ 6146800 h 6146800"/>
              <a:gd name="connsiteX20" fmla="*/ 4699155 w 5346700"/>
              <a:gd name="connsiteY20" fmla="*/ 6146800 h 6146800"/>
              <a:gd name="connsiteX21" fmla="*/ 4158544 w 5346700"/>
              <a:gd name="connsiteY21" fmla="*/ 6146800 h 6146800"/>
              <a:gd name="connsiteX22" fmla="*/ 3617934 w 5346700"/>
              <a:gd name="connsiteY22" fmla="*/ 6146800 h 6146800"/>
              <a:gd name="connsiteX23" fmla="*/ 2970389 w 5346700"/>
              <a:gd name="connsiteY23" fmla="*/ 6146800 h 6146800"/>
              <a:gd name="connsiteX24" fmla="*/ 2376311 w 5346700"/>
              <a:gd name="connsiteY24" fmla="*/ 6146800 h 6146800"/>
              <a:gd name="connsiteX25" fmla="*/ 1942634 w 5346700"/>
              <a:gd name="connsiteY25" fmla="*/ 6146800 h 6146800"/>
              <a:gd name="connsiteX26" fmla="*/ 1402024 w 5346700"/>
              <a:gd name="connsiteY26" fmla="*/ 6146800 h 6146800"/>
              <a:gd name="connsiteX27" fmla="*/ 754479 w 5346700"/>
              <a:gd name="connsiteY27" fmla="*/ 6146800 h 6146800"/>
              <a:gd name="connsiteX28" fmla="*/ 0 w 5346700"/>
              <a:gd name="connsiteY28" fmla="*/ 6146800 h 6146800"/>
              <a:gd name="connsiteX29" fmla="*/ 0 w 5346700"/>
              <a:gd name="connsiteY29" fmla="*/ 5465064 h 6146800"/>
              <a:gd name="connsiteX30" fmla="*/ 0 w 5346700"/>
              <a:gd name="connsiteY30" fmla="*/ 5090668 h 6146800"/>
              <a:gd name="connsiteX31" fmla="*/ 0 w 5346700"/>
              <a:gd name="connsiteY31" fmla="*/ 4408932 h 6146800"/>
              <a:gd name="connsiteX32" fmla="*/ 0 w 5346700"/>
              <a:gd name="connsiteY32" fmla="*/ 4034536 h 6146800"/>
              <a:gd name="connsiteX33" fmla="*/ 0 w 5346700"/>
              <a:gd name="connsiteY33" fmla="*/ 3475736 h 6146800"/>
              <a:gd name="connsiteX34" fmla="*/ 0 w 5346700"/>
              <a:gd name="connsiteY34" fmla="*/ 3039872 h 6146800"/>
              <a:gd name="connsiteX35" fmla="*/ 0 w 5346700"/>
              <a:gd name="connsiteY35" fmla="*/ 2604008 h 6146800"/>
              <a:gd name="connsiteX36" fmla="*/ 0 w 5346700"/>
              <a:gd name="connsiteY36" fmla="*/ 2168144 h 6146800"/>
              <a:gd name="connsiteX37" fmla="*/ 0 w 5346700"/>
              <a:gd name="connsiteY37" fmla="*/ 1732280 h 6146800"/>
              <a:gd name="connsiteX38" fmla="*/ 0 w 5346700"/>
              <a:gd name="connsiteY38" fmla="*/ 1234948 h 6146800"/>
              <a:gd name="connsiteX39" fmla="*/ 0 w 5346700"/>
              <a:gd name="connsiteY39" fmla="*/ 799084 h 6146800"/>
              <a:gd name="connsiteX40" fmla="*/ 0 w 5346700"/>
              <a:gd name="connsiteY40" fmla="*/ 0 h 614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46700" h="6146800" fill="none" extrusionOk="0">
                <a:moveTo>
                  <a:pt x="0" y="0"/>
                </a:moveTo>
                <a:cubicBezTo>
                  <a:pt x="209775" y="-38970"/>
                  <a:pt x="321771" y="10748"/>
                  <a:pt x="433677" y="0"/>
                </a:cubicBezTo>
                <a:cubicBezTo>
                  <a:pt x="545583" y="-10748"/>
                  <a:pt x="868596" y="20213"/>
                  <a:pt x="1134689" y="0"/>
                </a:cubicBezTo>
                <a:cubicBezTo>
                  <a:pt x="1400782" y="-20213"/>
                  <a:pt x="1467276" y="53580"/>
                  <a:pt x="1728766" y="0"/>
                </a:cubicBezTo>
                <a:cubicBezTo>
                  <a:pt x="1990256" y="-53580"/>
                  <a:pt x="1958707" y="10588"/>
                  <a:pt x="2162443" y="0"/>
                </a:cubicBezTo>
                <a:cubicBezTo>
                  <a:pt x="2366179" y="-10588"/>
                  <a:pt x="2569553" y="4196"/>
                  <a:pt x="2756521" y="0"/>
                </a:cubicBezTo>
                <a:cubicBezTo>
                  <a:pt x="2943489" y="-4196"/>
                  <a:pt x="3244753" y="83047"/>
                  <a:pt x="3457533" y="0"/>
                </a:cubicBezTo>
                <a:cubicBezTo>
                  <a:pt x="3670313" y="-83047"/>
                  <a:pt x="3853518" y="52305"/>
                  <a:pt x="3998143" y="0"/>
                </a:cubicBezTo>
                <a:cubicBezTo>
                  <a:pt x="4142768" y="-52305"/>
                  <a:pt x="4341783" y="56390"/>
                  <a:pt x="4538754" y="0"/>
                </a:cubicBezTo>
                <a:cubicBezTo>
                  <a:pt x="4735725" y="-56390"/>
                  <a:pt x="5083263" y="25368"/>
                  <a:pt x="5346700" y="0"/>
                </a:cubicBezTo>
                <a:cubicBezTo>
                  <a:pt x="5379225" y="298948"/>
                  <a:pt x="5344787" y="407249"/>
                  <a:pt x="5346700" y="620268"/>
                </a:cubicBezTo>
                <a:cubicBezTo>
                  <a:pt x="5348613" y="833287"/>
                  <a:pt x="5343642" y="1061264"/>
                  <a:pt x="5346700" y="1179068"/>
                </a:cubicBezTo>
                <a:cubicBezTo>
                  <a:pt x="5349758" y="1296872"/>
                  <a:pt x="5323774" y="1608869"/>
                  <a:pt x="5346700" y="1860804"/>
                </a:cubicBezTo>
                <a:cubicBezTo>
                  <a:pt x="5369626" y="2112739"/>
                  <a:pt x="5331097" y="2182766"/>
                  <a:pt x="5346700" y="2358136"/>
                </a:cubicBezTo>
                <a:cubicBezTo>
                  <a:pt x="5362303" y="2533506"/>
                  <a:pt x="5303403" y="2599120"/>
                  <a:pt x="5346700" y="2794000"/>
                </a:cubicBezTo>
                <a:cubicBezTo>
                  <a:pt x="5389997" y="2988880"/>
                  <a:pt x="5303975" y="3196358"/>
                  <a:pt x="5346700" y="3352800"/>
                </a:cubicBezTo>
                <a:cubicBezTo>
                  <a:pt x="5389425" y="3509242"/>
                  <a:pt x="5337619" y="3769152"/>
                  <a:pt x="5346700" y="3973068"/>
                </a:cubicBezTo>
                <a:cubicBezTo>
                  <a:pt x="5355781" y="4176984"/>
                  <a:pt x="5286769" y="4361374"/>
                  <a:pt x="5346700" y="4654804"/>
                </a:cubicBezTo>
                <a:cubicBezTo>
                  <a:pt x="5406631" y="4948234"/>
                  <a:pt x="5293383" y="5104393"/>
                  <a:pt x="5346700" y="5275072"/>
                </a:cubicBezTo>
                <a:cubicBezTo>
                  <a:pt x="5400017" y="5445751"/>
                  <a:pt x="5268532" y="5771977"/>
                  <a:pt x="5346700" y="6146800"/>
                </a:cubicBezTo>
                <a:cubicBezTo>
                  <a:pt x="5065045" y="6212599"/>
                  <a:pt x="4894547" y="6072809"/>
                  <a:pt x="4699155" y="6146800"/>
                </a:cubicBezTo>
                <a:cubicBezTo>
                  <a:pt x="4503764" y="6220791"/>
                  <a:pt x="4345789" y="6095933"/>
                  <a:pt x="4158544" y="6146800"/>
                </a:cubicBezTo>
                <a:cubicBezTo>
                  <a:pt x="3971299" y="6197667"/>
                  <a:pt x="3832517" y="6102528"/>
                  <a:pt x="3617934" y="6146800"/>
                </a:cubicBezTo>
                <a:cubicBezTo>
                  <a:pt x="3403351" y="6191072"/>
                  <a:pt x="3282787" y="6097165"/>
                  <a:pt x="2970389" y="6146800"/>
                </a:cubicBezTo>
                <a:cubicBezTo>
                  <a:pt x="2657991" y="6196435"/>
                  <a:pt x="2562956" y="6098781"/>
                  <a:pt x="2376311" y="6146800"/>
                </a:cubicBezTo>
                <a:cubicBezTo>
                  <a:pt x="2189666" y="6194819"/>
                  <a:pt x="2096481" y="6127204"/>
                  <a:pt x="1942634" y="6146800"/>
                </a:cubicBezTo>
                <a:cubicBezTo>
                  <a:pt x="1788787" y="6166396"/>
                  <a:pt x="1525704" y="6138434"/>
                  <a:pt x="1402024" y="6146800"/>
                </a:cubicBezTo>
                <a:cubicBezTo>
                  <a:pt x="1278344" y="6155166"/>
                  <a:pt x="890334" y="6120977"/>
                  <a:pt x="754479" y="6146800"/>
                </a:cubicBezTo>
                <a:cubicBezTo>
                  <a:pt x="618624" y="6172623"/>
                  <a:pt x="310722" y="6112701"/>
                  <a:pt x="0" y="6146800"/>
                </a:cubicBezTo>
                <a:cubicBezTo>
                  <a:pt x="-25632" y="5855626"/>
                  <a:pt x="33283" y="5644692"/>
                  <a:pt x="0" y="5465064"/>
                </a:cubicBezTo>
                <a:cubicBezTo>
                  <a:pt x="-33283" y="5285436"/>
                  <a:pt x="23786" y="5268316"/>
                  <a:pt x="0" y="5090668"/>
                </a:cubicBezTo>
                <a:cubicBezTo>
                  <a:pt x="-23786" y="4913020"/>
                  <a:pt x="45846" y="4578600"/>
                  <a:pt x="0" y="4408932"/>
                </a:cubicBezTo>
                <a:cubicBezTo>
                  <a:pt x="-45846" y="4239264"/>
                  <a:pt x="16159" y="4184782"/>
                  <a:pt x="0" y="4034536"/>
                </a:cubicBezTo>
                <a:cubicBezTo>
                  <a:pt x="-16159" y="3884290"/>
                  <a:pt x="55336" y="3599225"/>
                  <a:pt x="0" y="3475736"/>
                </a:cubicBezTo>
                <a:cubicBezTo>
                  <a:pt x="-55336" y="3352247"/>
                  <a:pt x="18684" y="3131721"/>
                  <a:pt x="0" y="3039872"/>
                </a:cubicBezTo>
                <a:cubicBezTo>
                  <a:pt x="-18684" y="2948023"/>
                  <a:pt x="18197" y="2779257"/>
                  <a:pt x="0" y="2604008"/>
                </a:cubicBezTo>
                <a:cubicBezTo>
                  <a:pt x="-18197" y="2428759"/>
                  <a:pt x="9257" y="2269612"/>
                  <a:pt x="0" y="2168144"/>
                </a:cubicBezTo>
                <a:cubicBezTo>
                  <a:pt x="-9257" y="2066676"/>
                  <a:pt x="38079" y="1853218"/>
                  <a:pt x="0" y="1732280"/>
                </a:cubicBezTo>
                <a:cubicBezTo>
                  <a:pt x="-38079" y="1611342"/>
                  <a:pt x="54475" y="1429026"/>
                  <a:pt x="0" y="1234948"/>
                </a:cubicBezTo>
                <a:cubicBezTo>
                  <a:pt x="-54475" y="1040870"/>
                  <a:pt x="33198" y="933876"/>
                  <a:pt x="0" y="799084"/>
                </a:cubicBezTo>
                <a:cubicBezTo>
                  <a:pt x="-33198" y="664292"/>
                  <a:pt x="71465" y="326021"/>
                  <a:pt x="0" y="0"/>
                </a:cubicBezTo>
                <a:close/>
              </a:path>
              <a:path w="5346700" h="6146800" stroke="0" extrusionOk="0">
                <a:moveTo>
                  <a:pt x="0" y="0"/>
                </a:moveTo>
                <a:cubicBezTo>
                  <a:pt x="172947" y="-47889"/>
                  <a:pt x="341372" y="61068"/>
                  <a:pt x="540611" y="0"/>
                </a:cubicBezTo>
                <a:cubicBezTo>
                  <a:pt x="739850" y="-61068"/>
                  <a:pt x="799924" y="30166"/>
                  <a:pt x="974288" y="0"/>
                </a:cubicBezTo>
                <a:cubicBezTo>
                  <a:pt x="1148652" y="-30166"/>
                  <a:pt x="1445498" y="76310"/>
                  <a:pt x="1675299" y="0"/>
                </a:cubicBezTo>
                <a:cubicBezTo>
                  <a:pt x="1905100" y="-76310"/>
                  <a:pt x="1973182" y="50589"/>
                  <a:pt x="2215910" y="0"/>
                </a:cubicBezTo>
                <a:cubicBezTo>
                  <a:pt x="2458638" y="-50589"/>
                  <a:pt x="2589198" y="12124"/>
                  <a:pt x="2756521" y="0"/>
                </a:cubicBezTo>
                <a:cubicBezTo>
                  <a:pt x="2923844" y="-12124"/>
                  <a:pt x="3121797" y="44958"/>
                  <a:pt x="3457533" y="0"/>
                </a:cubicBezTo>
                <a:cubicBezTo>
                  <a:pt x="3793269" y="-44958"/>
                  <a:pt x="3774697" y="36535"/>
                  <a:pt x="3944676" y="0"/>
                </a:cubicBezTo>
                <a:cubicBezTo>
                  <a:pt x="4114655" y="-36535"/>
                  <a:pt x="4395657" y="12433"/>
                  <a:pt x="4645688" y="0"/>
                </a:cubicBezTo>
                <a:cubicBezTo>
                  <a:pt x="4895719" y="-12433"/>
                  <a:pt x="5086466" y="21680"/>
                  <a:pt x="5346700" y="0"/>
                </a:cubicBezTo>
                <a:cubicBezTo>
                  <a:pt x="5383311" y="211828"/>
                  <a:pt x="5290753" y="339411"/>
                  <a:pt x="5346700" y="558800"/>
                </a:cubicBezTo>
                <a:cubicBezTo>
                  <a:pt x="5402647" y="778189"/>
                  <a:pt x="5320129" y="924747"/>
                  <a:pt x="5346700" y="1117600"/>
                </a:cubicBezTo>
                <a:cubicBezTo>
                  <a:pt x="5373271" y="1310453"/>
                  <a:pt x="5274820" y="1507839"/>
                  <a:pt x="5346700" y="1737868"/>
                </a:cubicBezTo>
                <a:cubicBezTo>
                  <a:pt x="5418580" y="1967897"/>
                  <a:pt x="5305290" y="2029340"/>
                  <a:pt x="5346700" y="2112264"/>
                </a:cubicBezTo>
                <a:cubicBezTo>
                  <a:pt x="5388110" y="2195188"/>
                  <a:pt x="5300549" y="2424640"/>
                  <a:pt x="5346700" y="2671064"/>
                </a:cubicBezTo>
                <a:cubicBezTo>
                  <a:pt x="5392851" y="2917488"/>
                  <a:pt x="5280177" y="3032007"/>
                  <a:pt x="5346700" y="3229864"/>
                </a:cubicBezTo>
                <a:cubicBezTo>
                  <a:pt x="5413223" y="3427721"/>
                  <a:pt x="5302429" y="3676691"/>
                  <a:pt x="5346700" y="3788664"/>
                </a:cubicBezTo>
                <a:cubicBezTo>
                  <a:pt x="5390971" y="3900637"/>
                  <a:pt x="5306678" y="4283818"/>
                  <a:pt x="5346700" y="4408932"/>
                </a:cubicBezTo>
                <a:cubicBezTo>
                  <a:pt x="5386722" y="4534046"/>
                  <a:pt x="5323502" y="4816405"/>
                  <a:pt x="5346700" y="5029200"/>
                </a:cubicBezTo>
                <a:cubicBezTo>
                  <a:pt x="5369898" y="5241995"/>
                  <a:pt x="5322244" y="5501412"/>
                  <a:pt x="5346700" y="5649468"/>
                </a:cubicBezTo>
                <a:cubicBezTo>
                  <a:pt x="5371156" y="5797524"/>
                  <a:pt x="5327764" y="6015548"/>
                  <a:pt x="5346700" y="6146800"/>
                </a:cubicBezTo>
                <a:cubicBezTo>
                  <a:pt x="5148387" y="6191462"/>
                  <a:pt x="5063496" y="6143796"/>
                  <a:pt x="4859556" y="6146800"/>
                </a:cubicBezTo>
                <a:cubicBezTo>
                  <a:pt x="4655616" y="6149804"/>
                  <a:pt x="4418077" y="6116161"/>
                  <a:pt x="4265478" y="6146800"/>
                </a:cubicBezTo>
                <a:cubicBezTo>
                  <a:pt x="4112879" y="6177439"/>
                  <a:pt x="3886207" y="6097825"/>
                  <a:pt x="3778335" y="6146800"/>
                </a:cubicBezTo>
                <a:cubicBezTo>
                  <a:pt x="3670463" y="6195775"/>
                  <a:pt x="3413304" y="6119665"/>
                  <a:pt x="3184257" y="6146800"/>
                </a:cubicBezTo>
                <a:cubicBezTo>
                  <a:pt x="2955210" y="6173935"/>
                  <a:pt x="2909001" y="6114221"/>
                  <a:pt x="2750580" y="6146800"/>
                </a:cubicBezTo>
                <a:cubicBezTo>
                  <a:pt x="2592159" y="6179379"/>
                  <a:pt x="2474086" y="6108265"/>
                  <a:pt x="2316903" y="6146800"/>
                </a:cubicBezTo>
                <a:cubicBezTo>
                  <a:pt x="2159720" y="6185335"/>
                  <a:pt x="1852910" y="6105195"/>
                  <a:pt x="1722826" y="6146800"/>
                </a:cubicBezTo>
                <a:cubicBezTo>
                  <a:pt x="1592742" y="6188405"/>
                  <a:pt x="1347652" y="6136126"/>
                  <a:pt x="1235682" y="6146800"/>
                </a:cubicBezTo>
                <a:cubicBezTo>
                  <a:pt x="1123712" y="6157474"/>
                  <a:pt x="740669" y="6143836"/>
                  <a:pt x="588137" y="6146800"/>
                </a:cubicBezTo>
                <a:cubicBezTo>
                  <a:pt x="435606" y="6149764"/>
                  <a:pt x="124640" y="6104140"/>
                  <a:pt x="0" y="6146800"/>
                </a:cubicBezTo>
                <a:cubicBezTo>
                  <a:pt x="-61001" y="5981795"/>
                  <a:pt x="49762" y="5810072"/>
                  <a:pt x="0" y="5526532"/>
                </a:cubicBezTo>
                <a:cubicBezTo>
                  <a:pt x="-49762" y="5242992"/>
                  <a:pt x="16215" y="5146361"/>
                  <a:pt x="0" y="4906264"/>
                </a:cubicBezTo>
                <a:cubicBezTo>
                  <a:pt x="-16215" y="4666167"/>
                  <a:pt x="7650" y="4637386"/>
                  <a:pt x="0" y="4470400"/>
                </a:cubicBezTo>
                <a:cubicBezTo>
                  <a:pt x="-7650" y="4303414"/>
                  <a:pt x="18611" y="4068114"/>
                  <a:pt x="0" y="3850132"/>
                </a:cubicBezTo>
                <a:cubicBezTo>
                  <a:pt x="-18611" y="3632150"/>
                  <a:pt x="28588" y="3314353"/>
                  <a:pt x="0" y="3168396"/>
                </a:cubicBezTo>
                <a:cubicBezTo>
                  <a:pt x="-28588" y="3022439"/>
                  <a:pt x="5583" y="2841686"/>
                  <a:pt x="0" y="2671064"/>
                </a:cubicBezTo>
                <a:cubicBezTo>
                  <a:pt x="-5583" y="2500442"/>
                  <a:pt x="46351" y="2320284"/>
                  <a:pt x="0" y="1989328"/>
                </a:cubicBezTo>
                <a:cubicBezTo>
                  <a:pt x="-46351" y="1658372"/>
                  <a:pt x="46430" y="1687673"/>
                  <a:pt x="0" y="1553464"/>
                </a:cubicBezTo>
                <a:cubicBezTo>
                  <a:pt x="-46430" y="1419255"/>
                  <a:pt x="44009" y="1274358"/>
                  <a:pt x="0" y="1179068"/>
                </a:cubicBezTo>
                <a:cubicBezTo>
                  <a:pt x="-44009" y="1083778"/>
                  <a:pt x="25485" y="915334"/>
                  <a:pt x="0" y="804672"/>
                </a:cubicBezTo>
                <a:cubicBezTo>
                  <a:pt x="-25485" y="694010"/>
                  <a:pt x="57223" y="386076"/>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B8574787-95F0-FC4E-ABE4-4401B6080334}"/>
              </a:ext>
            </a:extLst>
          </p:cNvPr>
          <p:cNvSpPr/>
          <p:nvPr/>
        </p:nvSpPr>
        <p:spPr>
          <a:xfrm>
            <a:off x="895815" y="1307585"/>
            <a:ext cx="4256048" cy="3416320"/>
          </a:xfrm>
          <a:prstGeom prst="rect">
            <a:avLst/>
          </a:prstGeom>
        </p:spPr>
        <p:txBody>
          <a:bodyPr wrap="square">
            <a:spAutoFit/>
          </a:bodyPr>
          <a:lstStyle/>
          <a:p>
            <a:r>
              <a:rPr lang="en-US" sz="2400" dirty="0">
                <a:solidFill>
                  <a:schemeClr val="tx1">
                    <a:lumMod val="85000"/>
                    <a:lumOff val="15000"/>
                  </a:schemeClr>
                </a:solidFill>
                <a:latin typeface="Karla" pitchFamily="2" charset="0"/>
              </a:rPr>
              <a:t>As we encode the word ”he", one attention head is focusing most on ”Patrick", while another is focusing on ”student" -- in a sense, the model's representation of the word ”he" combines the representations of both ”Patrick" and ”</a:t>
            </a:r>
            <a:r>
              <a:rPr lang="en-US" sz="2400" dirty="0" err="1">
                <a:solidFill>
                  <a:schemeClr val="tx1">
                    <a:lumMod val="85000"/>
                    <a:lumOff val="15000"/>
                  </a:schemeClr>
                </a:solidFill>
                <a:latin typeface="Karla" pitchFamily="2" charset="0"/>
              </a:rPr>
              <a:t>stduent</a:t>
            </a:r>
            <a:r>
              <a:rPr lang="en-US" sz="2400" dirty="0">
                <a:solidFill>
                  <a:schemeClr val="tx1">
                    <a:lumMod val="85000"/>
                    <a:lumOff val="15000"/>
                  </a:schemeClr>
                </a:solidFill>
                <a:latin typeface="Karla" pitchFamily="2" charset="0"/>
              </a:rPr>
              <a:t>".</a:t>
            </a:r>
          </a:p>
        </p:txBody>
      </p:sp>
    </p:spTree>
    <p:extLst>
      <p:ext uri="{BB962C8B-B14F-4D97-AF65-F5344CB8AC3E}">
        <p14:creationId xmlns:p14="http://schemas.microsoft.com/office/powerpoint/2010/main" val="1518028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F551BC-DB3F-2C41-945D-4020703FAFF4}"/>
              </a:ext>
            </a:extLst>
          </p:cNvPr>
          <p:cNvSpPr>
            <a:spLocks noGrp="1"/>
          </p:cNvSpPr>
          <p:nvPr>
            <p:ph type="sldNum" sz="quarter" idx="12"/>
          </p:nvPr>
        </p:nvSpPr>
        <p:spPr/>
        <p:txBody>
          <a:bodyPr/>
          <a:lstStyle/>
          <a:p>
            <a:fld id="{6BCA73C5-4051-2D45-AC51-FD5A1C1C157A}" type="slidenum">
              <a:rPr lang="en-US" smtClean="0"/>
              <a:t>75</a:t>
            </a:fld>
            <a:endParaRPr lang="en-US"/>
          </a:p>
        </p:txBody>
      </p:sp>
      <p:pic>
        <p:nvPicPr>
          <p:cNvPr id="4" name="Picture 3">
            <a:extLst>
              <a:ext uri="{FF2B5EF4-FFF2-40B4-BE49-F238E27FC236}">
                <a16:creationId xmlns:a16="http://schemas.microsoft.com/office/drawing/2014/main" id="{63F1A0BA-3253-414D-970E-99E08260ED1D}"/>
              </a:ext>
            </a:extLst>
          </p:cNvPr>
          <p:cNvPicPr>
            <a:picLocks noChangeAspect="1"/>
          </p:cNvPicPr>
          <p:nvPr/>
        </p:nvPicPr>
        <p:blipFill>
          <a:blip r:embed="rId2"/>
          <a:stretch>
            <a:fillRect/>
          </a:stretch>
        </p:blipFill>
        <p:spPr>
          <a:xfrm>
            <a:off x="739698" y="532780"/>
            <a:ext cx="5676900" cy="2692400"/>
          </a:xfrm>
          <a:prstGeom prst="rect">
            <a:avLst/>
          </a:prstGeom>
        </p:spPr>
      </p:pic>
      <p:pic>
        <p:nvPicPr>
          <p:cNvPr id="5" name="Picture 4">
            <a:extLst>
              <a:ext uri="{FF2B5EF4-FFF2-40B4-BE49-F238E27FC236}">
                <a16:creationId xmlns:a16="http://schemas.microsoft.com/office/drawing/2014/main" id="{33B5B3A2-824A-5E4D-9850-54FDBB9F3CFF}"/>
              </a:ext>
            </a:extLst>
          </p:cNvPr>
          <p:cNvPicPr>
            <a:picLocks noChangeAspect="1"/>
          </p:cNvPicPr>
          <p:nvPr/>
        </p:nvPicPr>
        <p:blipFill>
          <a:blip r:embed="rId3"/>
          <a:stretch>
            <a:fillRect/>
          </a:stretch>
        </p:blipFill>
        <p:spPr>
          <a:xfrm>
            <a:off x="7010400" y="716156"/>
            <a:ext cx="4267200" cy="4622800"/>
          </a:xfrm>
          <a:custGeom>
            <a:avLst/>
            <a:gdLst>
              <a:gd name="connsiteX0" fmla="*/ 0 w 4267200"/>
              <a:gd name="connsiteY0" fmla="*/ 0 h 4622800"/>
              <a:gd name="connsiteX1" fmla="*/ 694944 w 4267200"/>
              <a:gd name="connsiteY1" fmla="*/ 0 h 4622800"/>
              <a:gd name="connsiteX2" fmla="*/ 1389888 w 4267200"/>
              <a:gd name="connsiteY2" fmla="*/ 0 h 4622800"/>
              <a:gd name="connsiteX3" fmla="*/ 1999488 w 4267200"/>
              <a:gd name="connsiteY3" fmla="*/ 0 h 4622800"/>
              <a:gd name="connsiteX4" fmla="*/ 2651760 w 4267200"/>
              <a:gd name="connsiteY4" fmla="*/ 0 h 4622800"/>
              <a:gd name="connsiteX5" fmla="*/ 3218688 w 4267200"/>
              <a:gd name="connsiteY5" fmla="*/ 0 h 4622800"/>
              <a:gd name="connsiteX6" fmla="*/ 4267200 w 4267200"/>
              <a:gd name="connsiteY6" fmla="*/ 0 h 4622800"/>
              <a:gd name="connsiteX7" fmla="*/ 4267200 w 4267200"/>
              <a:gd name="connsiteY7" fmla="*/ 752856 h 4622800"/>
              <a:gd name="connsiteX8" fmla="*/ 4267200 w 4267200"/>
              <a:gd name="connsiteY8" fmla="*/ 1320800 h 4622800"/>
              <a:gd name="connsiteX9" fmla="*/ 4267200 w 4267200"/>
              <a:gd name="connsiteY9" fmla="*/ 1842516 h 4622800"/>
              <a:gd name="connsiteX10" fmla="*/ 4267200 w 4267200"/>
              <a:gd name="connsiteY10" fmla="*/ 2410460 h 4622800"/>
              <a:gd name="connsiteX11" fmla="*/ 4267200 w 4267200"/>
              <a:gd name="connsiteY11" fmla="*/ 3024632 h 4622800"/>
              <a:gd name="connsiteX12" fmla="*/ 4267200 w 4267200"/>
              <a:gd name="connsiteY12" fmla="*/ 3685032 h 4622800"/>
              <a:gd name="connsiteX13" fmla="*/ 4267200 w 4267200"/>
              <a:gd name="connsiteY13" fmla="*/ 4622800 h 4622800"/>
              <a:gd name="connsiteX14" fmla="*/ 3572256 w 4267200"/>
              <a:gd name="connsiteY14" fmla="*/ 4622800 h 4622800"/>
              <a:gd name="connsiteX15" fmla="*/ 2962656 w 4267200"/>
              <a:gd name="connsiteY15" fmla="*/ 4622800 h 4622800"/>
              <a:gd name="connsiteX16" fmla="*/ 2353056 w 4267200"/>
              <a:gd name="connsiteY16" fmla="*/ 4622800 h 4622800"/>
              <a:gd name="connsiteX17" fmla="*/ 1743456 w 4267200"/>
              <a:gd name="connsiteY17" fmla="*/ 4622800 h 4622800"/>
              <a:gd name="connsiteX18" fmla="*/ 1133856 w 4267200"/>
              <a:gd name="connsiteY18" fmla="*/ 4622800 h 4622800"/>
              <a:gd name="connsiteX19" fmla="*/ 566928 w 4267200"/>
              <a:gd name="connsiteY19" fmla="*/ 4622800 h 4622800"/>
              <a:gd name="connsiteX20" fmla="*/ 0 w 4267200"/>
              <a:gd name="connsiteY20" fmla="*/ 4622800 h 4622800"/>
              <a:gd name="connsiteX21" fmla="*/ 0 w 4267200"/>
              <a:gd name="connsiteY21" fmla="*/ 3962400 h 4622800"/>
              <a:gd name="connsiteX22" fmla="*/ 0 w 4267200"/>
              <a:gd name="connsiteY22" fmla="*/ 3255772 h 4622800"/>
              <a:gd name="connsiteX23" fmla="*/ 0 w 4267200"/>
              <a:gd name="connsiteY23" fmla="*/ 2549144 h 4622800"/>
              <a:gd name="connsiteX24" fmla="*/ 0 w 4267200"/>
              <a:gd name="connsiteY24" fmla="*/ 1796288 h 4622800"/>
              <a:gd name="connsiteX25" fmla="*/ 0 w 4267200"/>
              <a:gd name="connsiteY25" fmla="*/ 1135888 h 4622800"/>
              <a:gd name="connsiteX26" fmla="*/ 0 w 4267200"/>
              <a:gd name="connsiteY26"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67200" h="4622800" fill="none" extrusionOk="0">
                <a:moveTo>
                  <a:pt x="0" y="0"/>
                </a:moveTo>
                <a:cubicBezTo>
                  <a:pt x="294360" y="-6663"/>
                  <a:pt x="452116" y="29796"/>
                  <a:pt x="694944" y="0"/>
                </a:cubicBezTo>
                <a:cubicBezTo>
                  <a:pt x="937772" y="-29796"/>
                  <a:pt x="1139221" y="30899"/>
                  <a:pt x="1389888" y="0"/>
                </a:cubicBezTo>
                <a:cubicBezTo>
                  <a:pt x="1640555" y="-30899"/>
                  <a:pt x="1830996" y="22348"/>
                  <a:pt x="1999488" y="0"/>
                </a:cubicBezTo>
                <a:cubicBezTo>
                  <a:pt x="2167980" y="-22348"/>
                  <a:pt x="2470334" y="19363"/>
                  <a:pt x="2651760" y="0"/>
                </a:cubicBezTo>
                <a:cubicBezTo>
                  <a:pt x="2833186" y="-19363"/>
                  <a:pt x="3018728" y="-27631"/>
                  <a:pt x="3218688" y="0"/>
                </a:cubicBezTo>
                <a:cubicBezTo>
                  <a:pt x="3418648" y="27631"/>
                  <a:pt x="4034460" y="-358"/>
                  <a:pt x="4267200" y="0"/>
                </a:cubicBezTo>
                <a:cubicBezTo>
                  <a:pt x="4235710" y="311232"/>
                  <a:pt x="4297275" y="441679"/>
                  <a:pt x="4267200" y="752856"/>
                </a:cubicBezTo>
                <a:cubicBezTo>
                  <a:pt x="4237125" y="1064033"/>
                  <a:pt x="4240886" y="1184373"/>
                  <a:pt x="4267200" y="1320800"/>
                </a:cubicBezTo>
                <a:cubicBezTo>
                  <a:pt x="4293514" y="1457227"/>
                  <a:pt x="4273100" y="1719373"/>
                  <a:pt x="4267200" y="1842516"/>
                </a:cubicBezTo>
                <a:cubicBezTo>
                  <a:pt x="4261300" y="1965659"/>
                  <a:pt x="4282786" y="2230353"/>
                  <a:pt x="4267200" y="2410460"/>
                </a:cubicBezTo>
                <a:cubicBezTo>
                  <a:pt x="4251614" y="2590567"/>
                  <a:pt x="4238279" y="2885694"/>
                  <a:pt x="4267200" y="3024632"/>
                </a:cubicBezTo>
                <a:cubicBezTo>
                  <a:pt x="4296121" y="3163570"/>
                  <a:pt x="4270844" y="3522823"/>
                  <a:pt x="4267200" y="3685032"/>
                </a:cubicBezTo>
                <a:cubicBezTo>
                  <a:pt x="4263556" y="3847241"/>
                  <a:pt x="4306705" y="4282319"/>
                  <a:pt x="4267200" y="4622800"/>
                </a:cubicBezTo>
                <a:cubicBezTo>
                  <a:pt x="3988749" y="4645684"/>
                  <a:pt x="3752544" y="4623389"/>
                  <a:pt x="3572256" y="4622800"/>
                </a:cubicBezTo>
                <a:cubicBezTo>
                  <a:pt x="3391968" y="4622211"/>
                  <a:pt x="3169711" y="4647412"/>
                  <a:pt x="2962656" y="4622800"/>
                </a:cubicBezTo>
                <a:cubicBezTo>
                  <a:pt x="2755601" y="4598188"/>
                  <a:pt x="2638422" y="4609915"/>
                  <a:pt x="2353056" y="4622800"/>
                </a:cubicBezTo>
                <a:cubicBezTo>
                  <a:pt x="2067690" y="4635685"/>
                  <a:pt x="2025593" y="4652837"/>
                  <a:pt x="1743456" y="4622800"/>
                </a:cubicBezTo>
                <a:cubicBezTo>
                  <a:pt x="1461319" y="4592763"/>
                  <a:pt x="1310646" y="4601822"/>
                  <a:pt x="1133856" y="4622800"/>
                </a:cubicBezTo>
                <a:cubicBezTo>
                  <a:pt x="957066" y="4643778"/>
                  <a:pt x="769042" y="4598941"/>
                  <a:pt x="566928" y="4622800"/>
                </a:cubicBezTo>
                <a:cubicBezTo>
                  <a:pt x="364814" y="4646659"/>
                  <a:pt x="148370" y="4626061"/>
                  <a:pt x="0" y="4622800"/>
                </a:cubicBezTo>
                <a:cubicBezTo>
                  <a:pt x="9038" y="4412608"/>
                  <a:pt x="-5215" y="4103457"/>
                  <a:pt x="0" y="3962400"/>
                </a:cubicBezTo>
                <a:cubicBezTo>
                  <a:pt x="5215" y="3821343"/>
                  <a:pt x="20213" y="3489423"/>
                  <a:pt x="0" y="3255772"/>
                </a:cubicBezTo>
                <a:cubicBezTo>
                  <a:pt x="-20213" y="3022121"/>
                  <a:pt x="3058" y="2783994"/>
                  <a:pt x="0" y="2549144"/>
                </a:cubicBezTo>
                <a:cubicBezTo>
                  <a:pt x="-3058" y="2314294"/>
                  <a:pt x="-18477" y="2151818"/>
                  <a:pt x="0" y="1796288"/>
                </a:cubicBezTo>
                <a:cubicBezTo>
                  <a:pt x="18477" y="1440758"/>
                  <a:pt x="-25099" y="1332352"/>
                  <a:pt x="0" y="1135888"/>
                </a:cubicBezTo>
                <a:cubicBezTo>
                  <a:pt x="25099" y="939424"/>
                  <a:pt x="43758" y="362174"/>
                  <a:pt x="0" y="0"/>
                </a:cubicBezTo>
                <a:close/>
              </a:path>
              <a:path w="4267200" h="4622800" stroke="0" extrusionOk="0">
                <a:moveTo>
                  <a:pt x="0" y="0"/>
                </a:moveTo>
                <a:cubicBezTo>
                  <a:pt x="159552" y="9153"/>
                  <a:pt x="323985" y="15849"/>
                  <a:pt x="566928" y="0"/>
                </a:cubicBezTo>
                <a:cubicBezTo>
                  <a:pt x="809871" y="-15849"/>
                  <a:pt x="945528" y="18639"/>
                  <a:pt x="1048512" y="0"/>
                </a:cubicBezTo>
                <a:cubicBezTo>
                  <a:pt x="1151496" y="-18639"/>
                  <a:pt x="1420388" y="-14755"/>
                  <a:pt x="1743456" y="0"/>
                </a:cubicBezTo>
                <a:cubicBezTo>
                  <a:pt x="2066524" y="14755"/>
                  <a:pt x="2069706" y="3220"/>
                  <a:pt x="2310384" y="0"/>
                </a:cubicBezTo>
                <a:cubicBezTo>
                  <a:pt x="2551062" y="-3220"/>
                  <a:pt x="2644571" y="27018"/>
                  <a:pt x="2877312" y="0"/>
                </a:cubicBezTo>
                <a:cubicBezTo>
                  <a:pt x="3110053" y="-27018"/>
                  <a:pt x="3335776" y="-651"/>
                  <a:pt x="3572256" y="0"/>
                </a:cubicBezTo>
                <a:cubicBezTo>
                  <a:pt x="3808736" y="651"/>
                  <a:pt x="4095517" y="21929"/>
                  <a:pt x="4267200" y="0"/>
                </a:cubicBezTo>
                <a:cubicBezTo>
                  <a:pt x="4292984" y="236608"/>
                  <a:pt x="4299872" y="416695"/>
                  <a:pt x="4267200" y="752856"/>
                </a:cubicBezTo>
                <a:cubicBezTo>
                  <a:pt x="4234528" y="1089017"/>
                  <a:pt x="4248141" y="1154480"/>
                  <a:pt x="4267200" y="1320800"/>
                </a:cubicBezTo>
                <a:cubicBezTo>
                  <a:pt x="4286259" y="1487120"/>
                  <a:pt x="4284151" y="1616719"/>
                  <a:pt x="4267200" y="1888744"/>
                </a:cubicBezTo>
                <a:cubicBezTo>
                  <a:pt x="4250249" y="2160769"/>
                  <a:pt x="4299049" y="2399647"/>
                  <a:pt x="4267200" y="2549144"/>
                </a:cubicBezTo>
                <a:cubicBezTo>
                  <a:pt x="4235351" y="2698641"/>
                  <a:pt x="4250392" y="2922970"/>
                  <a:pt x="4267200" y="3255772"/>
                </a:cubicBezTo>
                <a:cubicBezTo>
                  <a:pt x="4284008" y="3588574"/>
                  <a:pt x="4273009" y="3614349"/>
                  <a:pt x="4267200" y="3777488"/>
                </a:cubicBezTo>
                <a:cubicBezTo>
                  <a:pt x="4261391" y="3940627"/>
                  <a:pt x="4245839" y="4379450"/>
                  <a:pt x="4267200" y="4622800"/>
                </a:cubicBezTo>
                <a:cubicBezTo>
                  <a:pt x="4093929" y="4592853"/>
                  <a:pt x="3889425" y="4605389"/>
                  <a:pt x="3657600" y="4622800"/>
                </a:cubicBezTo>
                <a:cubicBezTo>
                  <a:pt x="3425775" y="4640211"/>
                  <a:pt x="3338819" y="4637677"/>
                  <a:pt x="3048000" y="4622800"/>
                </a:cubicBezTo>
                <a:cubicBezTo>
                  <a:pt x="2757181" y="4607923"/>
                  <a:pt x="2660794" y="4597227"/>
                  <a:pt x="2353056" y="4622800"/>
                </a:cubicBezTo>
                <a:cubicBezTo>
                  <a:pt x="2045318" y="4648373"/>
                  <a:pt x="2042019" y="4609390"/>
                  <a:pt x="1743456" y="4622800"/>
                </a:cubicBezTo>
                <a:cubicBezTo>
                  <a:pt x="1444893" y="4636210"/>
                  <a:pt x="1479226" y="4625107"/>
                  <a:pt x="1261872" y="4622800"/>
                </a:cubicBezTo>
                <a:cubicBezTo>
                  <a:pt x="1044518" y="4620493"/>
                  <a:pt x="905287" y="4631836"/>
                  <a:pt x="737616" y="4622800"/>
                </a:cubicBezTo>
                <a:cubicBezTo>
                  <a:pt x="569945" y="4613764"/>
                  <a:pt x="360582" y="4649727"/>
                  <a:pt x="0" y="4622800"/>
                </a:cubicBezTo>
                <a:cubicBezTo>
                  <a:pt x="12167" y="4477717"/>
                  <a:pt x="-31371" y="4204678"/>
                  <a:pt x="0" y="3962400"/>
                </a:cubicBezTo>
                <a:cubicBezTo>
                  <a:pt x="31371" y="3720122"/>
                  <a:pt x="18064" y="3611745"/>
                  <a:pt x="0" y="3302000"/>
                </a:cubicBezTo>
                <a:cubicBezTo>
                  <a:pt x="-18064" y="2992255"/>
                  <a:pt x="-9976" y="2836663"/>
                  <a:pt x="0" y="2687828"/>
                </a:cubicBezTo>
                <a:cubicBezTo>
                  <a:pt x="9976" y="2538993"/>
                  <a:pt x="-8504" y="2330164"/>
                  <a:pt x="0" y="2166112"/>
                </a:cubicBezTo>
                <a:cubicBezTo>
                  <a:pt x="8504" y="2002060"/>
                  <a:pt x="-7158" y="1852357"/>
                  <a:pt x="0" y="1644396"/>
                </a:cubicBezTo>
                <a:cubicBezTo>
                  <a:pt x="7158" y="1436435"/>
                  <a:pt x="27757" y="1275249"/>
                  <a:pt x="0" y="937768"/>
                </a:cubicBezTo>
                <a:cubicBezTo>
                  <a:pt x="-27757" y="600287"/>
                  <a:pt x="-31381" y="220147"/>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6" name="Picture 5">
            <a:extLst>
              <a:ext uri="{FF2B5EF4-FFF2-40B4-BE49-F238E27FC236}">
                <a16:creationId xmlns:a16="http://schemas.microsoft.com/office/drawing/2014/main" id="{FA1A2E25-1967-0546-9BDC-98D7DB2EC6E5}"/>
              </a:ext>
            </a:extLst>
          </p:cNvPr>
          <p:cNvPicPr>
            <a:picLocks noChangeAspect="1"/>
          </p:cNvPicPr>
          <p:nvPr/>
        </p:nvPicPr>
        <p:blipFill>
          <a:blip r:embed="rId4"/>
          <a:stretch>
            <a:fillRect/>
          </a:stretch>
        </p:blipFill>
        <p:spPr>
          <a:xfrm>
            <a:off x="1057507" y="3733800"/>
            <a:ext cx="4724400" cy="2667000"/>
          </a:xfrm>
          <a:prstGeom prst="rect">
            <a:avLst/>
          </a:prstGeom>
        </p:spPr>
      </p:pic>
    </p:spTree>
    <p:extLst>
      <p:ext uri="{BB962C8B-B14F-4D97-AF65-F5344CB8AC3E}">
        <p14:creationId xmlns:p14="http://schemas.microsoft.com/office/powerpoint/2010/main" val="4052114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AAC587-8631-3E48-B1EA-51793E6F17CC}"/>
              </a:ext>
            </a:extLst>
          </p:cNvPr>
          <p:cNvSpPr>
            <a:spLocks noGrp="1"/>
          </p:cNvSpPr>
          <p:nvPr>
            <p:ph type="sldNum" sz="quarter" idx="12"/>
          </p:nvPr>
        </p:nvSpPr>
        <p:spPr/>
        <p:txBody>
          <a:bodyPr/>
          <a:lstStyle/>
          <a:p>
            <a:fld id="{6BCA73C5-4051-2D45-AC51-FD5A1C1C157A}" type="slidenum">
              <a:rPr lang="en-US" smtClean="0"/>
              <a:t>76</a:t>
            </a:fld>
            <a:endParaRPr lang="en-US"/>
          </a:p>
        </p:txBody>
      </p:sp>
      <p:pic>
        <p:nvPicPr>
          <p:cNvPr id="3" name="Picture 2">
            <a:extLst>
              <a:ext uri="{FF2B5EF4-FFF2-40B4-BE49-F238E27FC236}">
                <a16:creationId xmlns:a16="http://schemas.microsoft.com/office/drawing/2014/main" id="{04137C80-0BA5-5341-AB8D-09136613ED5D}"/>
              </a:ext>
            </a:extLst>
          </p:cNvPr>
          <p:cNvPicPr>
            <a:picLocks noChangeAspect="1"/>
          </p:cNvPicPr>
          <p:nvPr/>
        </p:nvPicPr>
        <p:blipFill>
          <a:blip r:embed="rId2"/>
          <a:stretch>
            <a:fillRect/>
          </a:stretch>
        </p:blipFill>
        <p:spPr>
          <a:xfrm>
            <a:off x="5402075" y="630974"/>
            <a:ext cx="6036444" cy="5201114"/>
          </a:xfrm>
          <a:prstGeom prst="rect">
            <a:avLst/>
          </a:prstGeom>
        </p:spPr>
      </p:pic>
      <p:sp>
        <p:nvSpPr>
          <p:cNvPr id="4" name="Rectangle 3">
            <a:extLst>
              <a:ext uri="{FF2B5EF4-FFF2-40B4-BE49-F238E27FC236}">
                <a16:creationId xmlns:a16="http://schemas.microsoft.com/office/drawing/2014/main" id="{04F2C46F-271F-6A43-A607-A83B0B1138F0}"/>
              </a:ext>
            </a:extLst>
          </p:cNvPr>
          <p:cNvSpPr/>
          <p:nvPr/>
        </p:nvSpPr>
        <p:spPr>
          <a:xfrm>
            <a:off x="650486" y="1471960"/>
            <a:ext cx="4557134" cy="2246769"/>
          </a:xfrm>
          <a:prstGeom prst="rect">
            <a:avLst/>
          </a:prstGeom>
        </p:spPr>
        <p:txBody>
          <a:bodyPr wrap="square">
            <a:spAutoFit/>
          </a:bodyPr>
          <a:lstStyle/>
          <a:p>
            <a:r>
              <a:rPr lang="en-US" sz="2000" dirty="0">
                <a:solidFill>
                  <a:srgbClr val="222222"/>
                </a:solidFill>
                <a:latin typeface="Karla" pitchFamily="2" charset="0"/>
              </a:rPr>
              <a:t>Details in the architecture of the encoder:</a:t>
            </a:r>
          </a:p>
          <a:p>
            <a:endParaRPr lang="en-US" sz="2000" dirty="0">
              <a:solidFill>
                <a:srgbClr val="222222"/>
              </a:solidFill>
              <a:latin typeface="Karla" pitchFamily="2" charset="0"/>
            </a:endParaRPr>
          </a:p>
          <a:p>
            <a:r>
              <a:rPr lang="en-US" sz="2000" dirty="0">
                <a:solidFill>
                  <a:srgbClr val="222222"/>
                </a:solidFill>
                <a:latin typeface="Karla" pitchFamily="2" charset="0"/>
              </a:rPr>
              <a:t>Each sub-layer  in each encoder has a </a:t>
            </a:r>
            <a:r>
              <a:rPr lang="en-US" sz="2000" dirty="0">
                <a:solidFill>
                  <a:schemeClr val="tx2">
                    <a:lumMod val="60000"/>
                    <a:lumOff val="40000"/>
                  </a:schemeClr>
                </a:solidFill>
                <a:latin typeface="Karla" pitchFamily="2" charset="0"/>
              </a:rPr>
              <a:t>residual connection </a:t>
            </a:r>
            <a:r>
              <a:rPr lang="en-US" sz="2000" dirty="0">
                <a:solidFill>
                  <a:srgbClr val="222222"/>
                </a:solidFill>
                <a:latin typeface="Karla" pitchFamily="2" charset="0"/>
              </a:rPr>
              <a:t>around it</a:t>
            </a:r>
          </a:p>
          <a:p>
            <a:endParaRPr lang="en-US" sz="2000" dirty="0">
              <a:solidFill>
                <a:srgbClr val="222222"/>
              </a:solidFill>
              <a:latin typeface="Karla" pitchFamily="2" charset="0"/>
            </a:endParaRPr>
          </a:p>
          <a:p>
            <a:r>
              <a:rPr lang="en-US" sz="2000" dirty="0">
                <a:solidFill>
                  <a:srgbClr val="222222"/>
                </a:solidFill>
                <a:latin typeface="Karla" pitchFamily="2" charset="0"/>
              </a:rPr>
              <a:t>And a </a:t>
            </a:r>
            <a:r>
              <a:rPr lang="en-US" sz="2000" dirty="0">
                <a:solidFill>
                  <a:srgbClr val="4183C4"/>
                </a:solidFill>
                <a:latin typeface="Karla" pitchFamily="2" charset="0"/>
              </a:rPr>
              <a:t>layer-normalization</a:t>
            </a:r>
            <a:r>
              <a:rPr lang="en-US" sz="2000" dirty="0">
                <a:solidFill>
                  <a:srgbClr val="222222"/>
                </a:solidFill>
                <a:latin typeface="Karla" pitchFamily="2" charset="0"/>
              </a:rPr>
              <a:t> step.</a:t>
            </a:r>
            <a:endParaRPr lang="en-US" sz="2000" dirty="0">
              <a:latin typeface="Karla" pitchFamily="2" charset="0"/>
            </a:endParaRPr>
          </a:p>
        </p:txBody>
      </p:sp>
    </p:spTree>
    <p:extLst>
      <p:ext uri="{BB962C8B-B14F-4D97-AF65-F5344CB8AC3E}">
        <p14:creationId xmlns:p14="http://schemas.microsoft.com/office/powerpoint/2010/main" val="3583654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722738-6CBD-E346-A266-81052E29A837}"/>
              </a:ext>
            </a:extLst>
          </p:cNvPr>
          <p:cNvSpPr>
            <a:spLocks noGrp="1"/>
          </p:cNvSpPr>
          <p:nvPr>
            <p:ph type="sldNum" sz="quarter" idx="12"/>
          </p:nvPr>
        </p:nvSpPr>
        <p:spPr/>
        <p:txBody>
          <a:bodyPr/>
          <a:lstStyle/>
          <a:p>
            <a:fld id="{6BCA73C5-4051-2D45-AC51-FD5A1C1C157A}" type="slidenum">
              <a:rPr lang="en-US" smtClean="0"/>
              <a:t>77</a:t>
            </a:fld>
            <a:endParaRPr lang="en-US"/>
          </a:p>
        </p:txBody>
      </p:sp>
      <p:pic>
        <p:nvPicPr>
          <p:cNvPr id="3" name="Picture 2">
            <a:extLst>
              <a:ext uri="{FF2B5EF4-FFF2-40B4-BE49-F238E27FC236}">
                <a16:creationId xmlns:a16="http://schemas.microsoft.com/office/drawing/2014/main" id="{58B743DC-233F-0F4F-A237-DF605000B313}"/>
              </a:ext>
            </a:extLst>
          </p:cNvPr>
          <p:cNvPicPr>
            <a:picLocks noChangeAspect="1"/>
          </p:cNvPicPr>
          <p:nvPr/>
        </p:nvPicPr>
        <p:blipFill>
          <a:blip r:embed="rId2"/>
          <a:stretch>
            <a:fillRect/>
          </a:stretch>
        </p:blipFill>
        <p:spPr>
          <a:xfrm>
            <a:off x="6694913" y="584200"/>
            <a:ext cx="4533900" cy="5689600"/>
          </a:xfrm>
          <a:prstGeom prst="rect">
            <a:avLst/>
          </a:prstGeom>
        </p:spPr>
      </p:pic>
      <p:sp>
        <p:nvSpPr>
          <p:cNvPr id="4" name="Rectangle 3">
            <a:extLst>
              <a:ext uri="{FF2B5EF4-FFF2-40B4-BE49-F238E27FC236}">
                <a16:creationId xmlns:a16="http://schemas.microsoft.com/office/drawing/2014/main" id="{FACFE210-E400-AC46-9DAC-E66849E50D3C}"/>
              </a:ext>
            </a:extLst>
          </p:cNvPr>
          <p:cNvSpPr/>
          <p:nvPr/>
        </p:nvSpPr>
        <p:spPr>
          <a:xfrm>
            <a:off x="598912" y="214868"/>
            <a:ext cx="6370599" cy="3416320"/>
          </a:xfrm>
          <a:prstGeom prst="rect">
            <a:avLst/>
          </a:prstGeom>
        </p:spPr>
        <p:txBody>
          <a:bodyPr wrap="square">
            <a:spAutoFit/>
          </a:bodyPr>
          <a:lstStyle/>
          <a:p>
            <a:r>
              <a:rPr lang="en-US" sz="2400" dirty="0">
                <a:solidFill>
                  <a:schemeClr val="tx2">
                    <a:lumMod val="60000"/>
                    <a:lumOff val="40000"/>
                  </a:schemeClr>
                </a:solidFill>
                <a:latin typeface="Karla" pitchFamily="2" charset="0"/>
              </a:rPr>
              <a:t>Transformer</a:t>
            </a:r>
            <a:r>
              <a:rPr lang="en-US" sz="2400" dirty="0">
                <a:solidFill>
                  <a:srgbClr val="222222"/>
                </a:solidFill>
                <a:latin typeface="Karla" pitchFamily="2" charset="0"/>
              </a:rPr>
              <a:t> is stacked encoders and decoders.</a:t>
            </a:r>
          </a:p>
          <a:p>
            <a:endParaRPr lang="en-US" sz="2400" dirty="0">
              <a:solidFill>
                <a:srgbClr val="222222"/>
              </a:solidFill>
              <a:latin typeface="Karla" pitchFamily="2" charset="0"/>
            </a:endParaRPr>
          </a:p>
          <a:p>
            <a:r>
              <a:rPr lang="en-US" sz="2400" dirty="0">
                <a:solidFill>
                  <a:srgbClr val="222222"/>
                </a:solidFill>
                <a:latin typeface="Karla" pitchFamily="2" charset="0"/>
              </a:rPr>
              <a:t>So far: </a:t>
            </a:r>
          </a:p>
          <a:p>
            <a:endParaRPr lang="en-US" sz="2400" dirty="0">
              <a:solidFill>
                <a:srgbClr val="222222"/>
              </a:solidFill>
              <a:latin typeface="Karla" pitchFamily="2" charset="0"/>
            </a:endParaRPr>
          </a:p>
          <a:p>
            <a:r>
              <a:rPr lang="en-US" sz="2400" dirty="0">
                <a:solidFill>
                  <a:srgbClr val="222222"/>
                </a:solidFill>
                <a:latin typeface="Karla" pitchFamily="2" charset="0"/>
              </a:rPr>
              <a:t>Positional encoding</a:t>
            </a:r>
          </a:p>
          <a:p>
            <a:r>
              <a:rPr lang="en-US" sz="2400" dirty="0">
                <a:solidFill>
                  <a:srgbClr val="222222"/>
                </a:solidFill>
                <a:latin typeface="Karla" pitchFamily="2" charset="0"/>
              </a:rPr>
              <a:t>Encoder</a:t>
            </a:r>
          </a:p>
          <a:p>
            <a:r>
              <a:rPr lang="en-US" sz="2400" dirty="0">
                <a:solidFill>
                  <a:srgbClr val="222222"/>
                </a:solidFill>
                <a:latin typeface="Karla" pitchFamily="2" charset="0"/>
              </a:rPr>
              <a:t>Self-attention   </a:t>
            </a:r>
            <a:endParaRPr lang="en-US" sz="2400" dirty="0">
              <a:latin typeface="Karla" pitchFamily="2" charset="0"/>
            </a:endParaRPr>
          </a:p>
          <a:p>
            <a:endParaRPr lang="en-US" sz="2400" dirty="0">
              <a:solidFill>
                <a:srgbClr val="222222"/>
              </a:solidFill>
              <a:latin typeface="Karla" pitchFamily="2" charset="0"/>
            </a:endParaRPr>
          </a:p>
        </p:txBody>
      </p:sp>
      <p:pic>
        <p:nvPicPr>
          <p:cNvPr id="6" name="Graphic 5" descr="Checkbox Checked">
            <a:extLst>
              <a:ext uri="{FF2B5EF4-FFF2-40B4-BE49-F238E27FC236}">
                <a16:creationId xmlns:a16="http://schemas.microsoft.com/office/drawing/2014/main" id="{0BA3B3FB-CCC6-754F-AC01-BFE2B4CCD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083" y="1984916"/>
            <a:ext cx="563137" cy="563137"/>
          </a:xfrm>
          <a:prstGeom prst="rect">
            <a:avLst/>
          </a:prstGeom>
        </p:spPr>
      </p:pic>
      <p:pic>
        <p:nvPicPr>
          <p:cNvPr id="7" name="Graphic 6" descr="Checkbox Checked">
            <a:extLst>
              <a:ext uri="{FF2B5EF4-FFF2-40B4-BE49-F238E27FC236}">
                <a16:creationId xmlns:a16="http://schemas.microsoft.com/office/drawing/2014/main" id="{17A25F92-DFC5-BB43-9837-9F7ACE3D0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082" y="2341145"/>
            <a:ext cx="563137" cy="563137"/>
          </a:xfrm>
          <a:prstGeom prst="rect">
            <a:avLst/>
          </a:prstGeom>
        </p:spPr>
      </p:pic>
      <p:pic>
        <p:nvPicPr>
          <p:cNvPr id="8" name="Graphic 7" descr="Checkbox Checked">
            <a:extLst>
              <a:ext uri="{FF2B5EF4-FFF2-40B4-BE49-F238E27FC236}">
                <a16:creationId xmlns:a16="http://schemas.microsoft.com/office/drawing/2014/main" id="{AF23D874-0822-A741-B726-36924FEA6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6998" y="2697374"/>
            <a:ext cx="563137" cy="563137"/>
          </a:xfrm>
          <a:prstGeom prst="rect">
            <a:avLst/>
          </a:prstGeom>
        </p:spPr>
      </p:pic>
    </p:spTree>
    <p:extLst>
      <p:ext uri="{BB962C8B-B14F-4D97-AF65-F5344CB8AC3E}">
        <p14:creationId xmlns:p14="http://schemas.microsoft.com/office/powerpoint/2010/main" val="2045222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7BF1A-4980-6A49-A396-48F82864EA1E}"/>
              </a:ext>
            </a:extLst>
          </p:cNvPr>
          <p:cNvSpPr>
            <a:spLocks noGrp="1"/>
          </p:cNvSpPr>
          <p:nvPr>
            <p:ph type="sldNum" sz="quarter" idx="12"/>
          </p:nvPr>
        </p:nvSpPr>
        <p:spPr/>
        <p:txBody>
          <a:bodyPr/>
          <a:lstStyle/>
          <a:p>
            <a:fld id="{6BCA73C5-4051-2D45-AC51-FD5A1C1C157A}" type="slidenum">
              <a:rPr lang="en-US" smtClean="0"/>
              <a:t>78</a:t>
            </a:fld>
            <a:endParaRPr lang="en-US"/>
          </a:p>
        </p:txBody>
      </p:sp>
      <p:pic>
        <p:nvPicPr>
          <p:cNvPr id="3" name="Picture 2">
            <a:extLst>
              <a:ext uri="{FF2B5EF4-FFF2-40B4-BE49-F238E27FC236}">
                <a16:creationId xmlns:a16="http://schemas.microsoft.com/office/drawing/2014/main" id="{5FA392C4-F56C-1A46-B6BD-17CEA0648721}"/>
              </a:ext>
            </a:extLst>
          </p:cNvPr>
          <p:cNvPicPr>
            <a:picLocks noChangeAspect="1"/>
          </p:cNvPicPr>
          <p:nvPr/>
        </p:nvPicPr>
        <p:blipFill>
          <a:blip r:embed="rId2"/>
          <a:stretch>
            <a:fillRect/>
          </a:stretch>
        </p:blipFill>
        <p:spPr>
          <a:xfrm>
            <a:off x="894576" y="1214863"/>
            <a:ext cx="5384800" cy="4673600"/>
          </a:xfrm>
          <a:custGeom>
            <a:avLst/>
            <a:gdLst>
              <a:gd name="connsiteX0" fmla="*/ 0 w 5384800"/>
              <a:gd name="connsiteY0" fmla="*/ 0 h 4673600"/>
              <a:gd name="connsiteX1" fmla="*/ 511556 w 5384800"/>
              <a:gd name="connsiteY1" fmla="*/ 0 h 4673600"/>
              <a:gd name="connsiteX2" fmla="*/ 1238504 w 5384800"/>
              <a:gd name="connsiteY2" fmla="*/ 0 h 4673600"/>
              <a:gd name="connsiteX3" fmla="*/ 1857756 w 5384800"/>
              <a:gd name="connsiteY3" fmla="*/ 0 h 4673600"/>
              <a:gd name="connsiteX4" fmla="*/ 2530856 w 5384800"/>
              <a:gd name="connsiteY4" fmla="*/ 0 h 4673600"/>
              <a:gd name="connsiteX5" fmla="*/ 3311652 w 5384800"/>
              <a:gd name="connsiteY5" fmla="*/ 0 h 4673600"/>
              <a:gd name="connsiteX6" fmla="*/ 3877056 w 5384800"/>
              <a:gd name="connsiteY6" fmla="*/ 0 h 4673600"/>
              <a:gd name="connsiteX7" fmla="*/ 4604004 w 5384800"/>
              <a:gd name="connsiteY7" fmla="*/ 0 h 4673600"/>
              <a:gd name="connsiteX8" fmla="*/ 5384800 w 5384800"/>
              <a:gd name="connsiteY8" fmla="*/ 0 h 4673600"/>
              <a:gd name="connsiteX9" fmla="*/ 5384800 w 5384800"/>
              <a:gd name="connsiteY9" fmla="*/ 667657 h 4673600"/>
              <a:gd name="connsiteX10" fmla="*/ 5384800 w 5384800"/>
              <a:gd name="connsiteY10" fmla="*/ 1335314 h 4673600"/>
              <a:gd name="connsiteX11" fmla="*/ 5384800 w 5384800"/>
              <a:gd name="connsiteY11" fmla="*/ 1909499 h 4673600"/>
              <a:gd name="connsiteX12" fmla="*/ 5384800 w 5384800"/>
              <a:gd name="connsiteY12" fmla="*/ 2670629 h 4673600"/>
              <a:gd name="connsiteX13" fmla="*/ 5384800 w 5384800"/>
              <a:gd name="connsiteY13" fmla="*/ 3338286 h 4673600"/>
              <a:gd name="connsiteX14" fmla="*/ 5384800 w 5384800"/>
              <a:gd name="connsiteY14" fmla="*/ 4099415 h 4673600"/>
              <a:gd name="connsiteX15" fmla="*/ 5384800 w 5384800"/>
              <a:gd name="connsiteY15" fmla="*/ 4673600 h 4673600"/>
              <a:gd name="connsiteX16" fmla="*/ 4765548 w 5384800"/>
              <a:gd name="connsiteY16" fmla="*/ 4673600 h 4673600"/>
              <a:gd name="connsiteX17" fmla="*/ 4146296 w 5384800"/>
              <a:gd name="connsiteY17" fmla="*/ 4673600 h 4673600"/>
              <a:gd name="connsiteX18" fmla="*/ 3419348 w 5384800"/>
              <a:gd name="connsiteY18" fmla="*/ 4673600 h 4673600"/>
              <a:gd name="connsiteX19" fmla="*/ 2746248 w 5384800"/>
              <a:gd name="connsiteY19" fmla="*/ 4673600 h 4673600"/>
              <a:gd name="connsiteX20" fmla="*/ 1965452 w 5384800"/>
              <a:gd name="connsiteY20" fmla="*/ 4673600 h 4673600"/>
              <a:gd name="connsiteX21" fmla="*/ 1184656 w 5384800"/>
              <a:gd name="connsiteY21" fmla="*/ 4673600 h 4673600"/>
              <a:gd name="connsiteX22" fmla="*/ 0 w 5384800"/>
              <a:gd name="connsiteY22" fmla="*/ 4673600 h 4673600"/>
              <a:gd name="connsiteX23" fmla="*/ 0 w 5384800"/>
              <a:gd name="connsiteY23" fmla="*/ 3959207 h 4673600"/>
              <a:gd name="connsiteX24" fmla="*/ 0 w 5384800"/>
              <a:gd name="connsiteY24" fmla="*/ 3244814 h 4673600"/>
              <a:gd name="connsiteX25" fmla="*/ 0 w 5384800"/>
              <a:gd name="connsiteY25" fmla="*/ 2577157 h 4673600"/>
              <a:gd name="connsiteX26" fmla="*/ 0 w 5384800"/>
              <a:gd name="connsiteY26" fmla="*/ 1909499 h 4673600"/>
              <a:gd name="connsiteX27" fmla="*/ 0 w 5384800"/>
              <a:gd name="connsiteY27" fmla="*/ 1241842 h 4673600"/>
              <a:gd name="connsiteX28" fmla="*/ 0 w 5384800"/>
              <a:gd name="connsiteY28" fmla="*/ 714393 h 4673600"/>
              <a:gd name="connsiteX29" fmla="*/ 0 w 5384800"/>
              <a:gd name="connsiteY29"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84800" h="4673600" fill="none" extrusionOk="0">
                <a:moveTo>
                  <a:pt x="0" y="0"/>
                </a:moveTo>
                <a:cubicBezTo>
                  <a:pt x="168900" y="-8694"/>
                  <a:pt x="275274" y="-5922"/>
                  <a:pt x="511556" y="0"/>
                </a:cubicBezTo>
                <a:cubicBezTo>
                  <a:pt x="747838" y="5922"/>
                  <a:pt x="1027527" y="-10126"/>
                  <a:pt x="1238504" y="0"/>
                </a:cubicBezTo>
                <a:cubicBezTo>
                  <a:pt x="1449481" y="10126"/>
                  <a:pt x="1549450" y="5465"/>
                  <a:pt x="1857756" y="0"/>
                </a:cubicBezTo>
                <a:cubicBezTo>
                  <a:pt x="2166062" y="-5465"/>
                  <a:pt x="2340455" y="-27866"/>
                  <a:pt x="2530856" y="0"/>
                </a:cubicBezTo>
                <a:cubicBezTo>
                  <a:pt x="2721257" y="27866"/>
                  <a:pt x="2998821" y="32175"/>
                  <a:pt x="3311652" y="0"/>
                </a:cubicBezTo>
                <a:cubicBezTo>
                  <a:pt x="3624483" y="-32175"/>
                  <a:pt x="3665752" y="11046"/>
                  <a:pt x="3877056" y="0"/>
                </a:cubicBezTo>
                <a:cubicBezTo>
                  <a:pt x="4088360" y="-11046"/>
                  <a:pt x="4354490" y="15163"/>
                  <a:pt x="4604004" y="0"/>
                </a:cubicBezTo>
                <a:cubicBezTo>
                  <a:pt x="4853518" y="-15163"/>
                  <a:pt x="5185195" y="4526"/>
                  <a:pt x="5384800" y="0"/>
                </a:cubicBezTo>
                <a:cubicBezTo>
                  <a:pt x="5411679" y="219308"/>
                  <a:pt x="5365808" y="351938"/>
                  <a:pt x="5384800" y="667657"/>
                </a:cubicBezTo>
                <a:cubicBezTo>
                  <a:pt x="5403792" y="983376"/>
                  <a:pt x="5381815" y="1054129"/>
                  <a:pt x="5384800" y="1335314"/>
                </a:cubicBezTo>
                <a:cubicBezTo>
                  <a:pt x="5387785" y="1616499"/>
                  <a:pt x="5393349" y="1725053"/>
                  <a:pt x="5384800" y="1909499"/>
                </a:cubicBezTo>
                <a:cubicBezTo>
                  <a:pt x="5376251" y="2093946"/>
                  <a:pt x="5413316" y="2456323"/>
                  <a:pt x="5384800" y="2670629"/>
                </a:cubicBezTo>
                <a:cubicBezTo>
                  <a:pt x="5356285" y="2884935"/>
                  <a:pt x="5357212" y="3175728"/>
                  <a:pt x="5384800" y="3338286"/>
                </a:cubicBezTo>
                <a:cubicBezTo>
                  <a:pt x="5412388" y="3500844"/>
                  <a:pt x="5404081" y="3862211"/>
                  <a:pt x="5384800" y="4099415"/>
                </a:cubicBezTo>
                <a:cubicBezTo>
                  <a:pt x="5365519" y="4336619"/>
                  <a:pt x="5369414" y="4459612"/>
                  <a:pt x="5384800" y="4673600"/>
                </a:cubicBezTo>
                <a:cubicBezTo>
                  <a:pt x="5164339" y="4681846"/>
                  <a:pt x="4987819" y="4694405"/>
                  <a:pt x="4765548" y="4673600"/>
                </a:cubicBezTo>
                <a:cubicBezTo>
                  <a:pt x="4543277" y="4652795"/>
                  <a:pt x="4283643" y="4644889"/>
                  <a:pt x="4146296" y="4673600"/>
                </a:cubicBezTo>
                <a:cubicBezTo>
                  <a:pt x="4008949" y="4702311"/>
                  <a:pt x="3683366" y="4685319"/>
                  <a:pt x="3419348" y="4673600"/>
                </a:cubicBezTo>
                <a:cubicBezTo>
                  <a:pt x="3155330" y="4661881"/>
                  <a:pt x="3061751" y="4672817"/>
                  <a:pt x="2746248" y="4673600"/>
                </a:cubicBezTo>
                <a:cubicBezTo>
                  <a:pt x="2430745" y="4674383"/>
                  <a:pt x="2299653" y="4676285"/>
                  <a:pt x="1965452" y="4673600"/>
                </a:cubicBezTo>
                <a:cubicBezTo>
                  <a:pt x="1631251" y="4670915"/>
                  <a:pt x="1344950" y="4691581"/>
                  <a:pt x="1184656" y="4673600"/>
                </a:cubicBezTo>
                <a:cubicBezTo>
                  <a:pt x="1024362" y="4655619"/>
                  <a:pt x="370149" y="4706407"/>
                  <a:pt x="0" y="4673600"/>
                </a:cubicBezTo>
                <a:cubicBezTo>
                  <a:pt x="3019" y="4420538"/>
                  <a:pt x="-9535" y="4106010"/>
                  <a:pt x="0" y="3959207"/>
                </a:cubicBezTo>
                <a:cubicBezTo>
                  <a:pt x="9535" y="3812404"/>
                  <a:pt x="-26784" y="3540600"/>
                  <a:pt x="0" y="3244814"/>
                </a:cubicBezTo>
                <a:cubicBezTo>
                  <a:pt x="26784" y="2949028"/>
                  <a:pt x="-31463" y="2782138"/>
                  <a:pt x="0" y="2577157"/>
                </a:cubicBezTo>
                <a:cubicBezTo>
                  <a:pt x="31463" y="2372176"/>
                  <a:pt x="13594" y="2215129"/>
                  <a:pt x="0" y="1909499"/>
                </a:cubicBezTo>
                <a:cubicBezTo>
                  <a:pt x="-13594" y="1603869"/>
                  <a:pt x="5156" y="1391605"/>
                  <a:pt x="0" y="1241842"/>
                </a:cubicBezTo>
                <a:cubicBezTo>
                  <a:pt x="-5156" y="1092079"/>
                  <a:pt x="-18909" y="829963"/>
                  <a:pt x="0" y="714393"/>
                </a:cubicBezTo>
                <a:cubicBezTo>
                  <a:pt x="18909" y="598823"/>
                  <a:pt x="-34801" y="266499"/>
                  <a:pt x="0" y="0"/>
                </a:cubicBezTo>
                <a:close/>
              </a:path>
              <a:path w="5384800" h="4673600" stroke="0" extrusionOk="0">
                <a:moveTo>
                  <a:pt x="0" y="0"/>
                </a:moveTo>
                <a:cubicBezTo>
                  <a:pt x="196850" y="2523"/>
                  <a:pt x="355675" y="-28119"/>
                  <a:pt x="619252" y="0"/>
                </a:cubicBezTo>
                <a:cubicBezTo>
                  <a:pt x="882829" y="28119"/>
                  <a:pt x="1014136" y="-7854"/>
                  <a:pt x="1130808" y="0"/>
                </a:cubicBezTo>
                <a:cubicBezTo>
                  <a:pt x="1247480" y="7854"/>
                  <a:pt x="1713753" y="20373"/>
                  <a:pt x="1911604" y="0"/>
                </a:cubicBezTo>
                <a:cubicBezTo>
                  <a:pt x="2109455" y="-20373"/>
                  <a:pt x="2222666" y="7716"/>
                  <a:pt x="2530856" y="0"/>
                </a:cubicBezTo>
                <a:cubicBezTo>
                  <a:pt x="2839046" y="-7716"/>
                  <a:pt x="3004032" y="-26754"/>
                  <a:pt x="3150108" y="0"/>
                </a:cubicBezTo>
                <a:cubicBezTo>
                  <a:pt x="3296184" y="26754"/>
                  <a:pt x="3635261" y="-371"/>
                  <a:pt x="3930904" y="0"/>
                </a:cubicBezTo>
                <a:cubicBezTo>
                  <a:pt x="4226547" y="371"/>
                  <a:pt x="4265575" y="-2378"/>
                  <a:pt x="4496308" y="0"/>
                </a:cubicBezTo>
                <a:cubicBezTo>
                  <a:pt x="4727041" y="2378"/>
                  <a:pt x="5104859" y="5992"/>
                  <a:pt x="5384800" y="0"/>
                </a:cubicBezTo>
                <a:cubicBezTo>
                  <a:pt x="5417883" y="232759"/>
                  <a:pt x="5380692" y="568617"/>
                  <a:pt x="5384800" y="761129"/>
                </a:cubicBezTo>
                <a:cubicBezTo>
                  <a:pt x="5388908" y="953641"/>
                  <a:pt x="5375211" y="1124135"/>
                  <a:pt x="5384800" y="1335314"/>
                </a:cubicBezTo>
                <a:cubicBezTo>
                  <a:pt x="5394389" y="1546493"/>
                  <a:pt x="5365208" y="1783149"/>
                  <a:pt x="5384800" y="2002971"/>
                </a:cubicBezTo>
                <a:cubicBezTo>
                  <a:pt x="5404392" y="2222793"/>
                  <a:pt x="5405628" y="2392800"/>
                  <a:pt x="5384800" y="2717365"/>
                </a:cubicBezTo>
                <a:cubicBezTo>
                  <a:pt x="5363972" y="3041930"/>
                  <a:pt x="5400765" y="3017818"/>
                  <a:pt x="5384800" y="3244814"/>
                </a:cubicBezTo>
                <a:cubicBezTo>
                  <a:pt x="5368835" y="3471810"/>
                  <a:pt x="5373533" y="3613064"/>
                  <a:pt x="5384800" y="3912471"/>
                </a:cubicBezTo>
                <a:cubicBezTo>
                  <a:pt x="5396067" y="4211878"/>
                  <a:pt x="5358530" y="4322658"/>
                  <a:pt x="5384800" y="4673600"/>
                </a:cubicBezTo>
                <a:cubicBezTo>
                  <a:pt x="5249989" y="4645966"/>
                  <a:pt x="4876147" y="4680222"/>
                  <a:pt x="4711700" y="4673600"/>
                </a:cubicBezTo>
                <a:cubicBezTo>
                  <a:pt x="4547253" y="4666978"/>
                  <a:pt x="4312036" y="4641093"/>
                  <a:pt x="3930904" y="4673600"/>
                </a:cubicBezTo>
                <a:cubicBezTo>
                  <a:pt x="3549772" y="4706107"/>
                  <a:pt x="3590569" y="4692575"/>
                  <a:pt x="3257804" y="4673600"/>
                </a:cubicBezTo>
                <a:cubicBezTo>
                  <a:pt x="2925039" y="4654625"/>
                  <a:pt x="2902077" y="4651091"/>
                  <a:pt x="2746248" y="4673600"/>
                </a:cubicBezTo>
                <a:cubicBezTo>
                  <a:pt x="2590419" y="4696109"/>
                  <a:pt x="2299656" y="4686980"/>
                  <a:pt x="2180844" y="4673600"/>
                </a:cubicBezTo>
                <a:cubicBezTo>
                  <a:pt x="2062032" y="4660220"/>
                  <a:pt x="1770355" y="4696539"/>
                  <a:pt x="1400048" y="4673600"/>
                </a:cubicBezTo>
                <a:cubicBezTo>
                  <a:pt x="1029741" y="4650661"/>
                  <a:pt x="936172" y="4691278"/>
                  <a:pt x="726948" y="4673600"/>
                </a:cubicBezTo>
                <a:cubicBezTo>
                  <a:pt x="517724" y="4655922"/>
                  <a:pt x="213693" y="4639647"/>
                  <a:pt x="0" y="4673600"/>
                </a:cubicBezTo>
                <a:cubicBezTo>
                  <a:pt x="11434" y="4409265"/>
                  <a:pt x="-28526" y="4268498"/>
                  <a:pt x="0" y="4005943"/>
                </a:cubicBezTo>
                <a:cubicBezTo>
                  <a:pt x="28526" y="3743388"/>
                  <a:pt x="-15764" y="3596506"/>
                  <a:pt x="0" y="3478494"/>
                </a:cubicBezTo>
                <a:cubicBezTo>
                  <a:pt x="15764" y="3360482"/>
                  <a:pt x="24372" y="3074677"/>
                  <a:pt x="0" y="2951045"/>
                </a:cubicBezTo>
                <a:cubicBezTo>
                  <a:pt x="-24372" y="2827413"/>
                  <a:pt x="-19511" y="2579202"/>
                  <a:pt x="0" y="2236651"/>
                </a:cubicBezTo>
                <a:cubicBezTo>
                  <a:pt x="19511" y="1894100"/>
                  <a:pt x="-12281" y="1783559"/>
                  <a:pt x="0" y="1662466"/>
                </a:cubicBezTo>
                <a:cubicBezTo>
                  <a:pt x="12281" y="1541373"/>
                  <a:pt x="20219" y="1094254"/>
                  <a:pt x="0" y="901337"/>
                </a:cubicBezTo>
                <a:cubicBezTo>
                  <a:pt x="-20219" y="708420"/>
                  <a:pt x="-29309" y="337459"/>
                  <a:pt x="0" y="0"/>
                </a:cubicBezTo>
                <a:close/>
              </a:path>
            </a:pathLst>
          </a:custGeom>
          <a:ln w="101600" cmpd="sng">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3A998DFE-2039-6347-B181-42191CF1D2A9}"/>
              </a:ext>
            </a:extLst>
          </p:cNvPr>
          <p:cNvPicPr>
            <a:picLocks noChangeAspect="1"/>
          </p:cNvPicPr>
          <p:nvPr/>
        </p:nvPicPr>
        <p:blipFill>
          <a:blip r:embed="rId3"/>
          <a:stretch>
            <a:fillRect/>
          </a:stretch>
        </p:blipFill>
        <p:spPr>
          <a:xfrm>
            <a:off x="6752219" y="0"/>
            <a:ext cx="5236581" cy="6858000"/>
          </a:xfrm>
          <a:custGeom>
            <a:avLst/>
            <a:gdLst>
              <a:gd name="connsiteX0" fmla="*/ 0 w 5236581"/>
              <a:gd name="connsiteY0" fmla="*/ 0 h 6858000"/>
              <a:gd name="connsiteX1" fmla="*/ 759304 w 5236581"/>
              <a:gd name="connsiteY1" fmla="*/ 0 h 6858000"/>
              <a:gd name="connsiteX2" fmla="*/ 1309145 w 5236581"/>
              <a:gd name="connsiteY2" fmla="*/ 0 h 6858000"/>
              <a:gd name="connsiteX3" fmla="*/ 1963718 w 5236581"/>
              <a:gd name="connsiteY3" fmla="*/ 0 h 6858000"/>
              <a:gd name="connsiteX4" fmla="*/ 2670656 w 5236581"/>
              <a:gd name="connsiteY4" fmla="*/ 0 h 6858000"/>
              <a:gd name="connsiteX5" fmla="*/ 3168132 w 5236581"/>
              <a:gd name="connsiteY5" fmla="*/ 0 h 6858000"/>
              <a:gd name="connsiteX6" fmla="*/ 3665607 w 5236581"/>
              <a:gd name="connsiteY6" fmla="*/ 0 h 6858000"/>
              <a:gd name="connsiteX7" fmla="*/ 4424911 w 5236581"/>
              <a:gd name="connsiteY7" fmla="*/ 0 h 6858000"/>
              <a:gd name="connsiteX8" fmla="*/ 5236581 w 5236581"/>
              <a:gd name="connsiteY8" fmla="*/ 0 h 6858000"/>
              <a:gd name="connsiteX9" fmla="*/ 5236581 w 5236581"/>
              <a:gd name="connsiteY9" fmla="*/ 480060 h 6858000"/>
              <a:gd name="connsiteX10" fmla="*/ 5236581 w 5236581"/>
              <a:gd name="connsiteY10" fmla="*/ 1097280 h 6858000"/>
              <a:gd name="connsiteX11" fmla="*/ 5236581 w 5236581"/>
              <a:gd name="connsiteY11" fmla="*/ 1851660 h 6858000"/>
              <a:gd name="connsiteX12" fmla="*/ 5236581 w 5236581"/>
              <a:gd name="connsiteY12" fmla="*/ 2400300 h 6858000"/>
              <a:gd name="connsiteX13" fmla="*/ 5236581 w 5236581"/>
              <a:gd name="connsiteY13" fmla="*/ 3086100 h 6858000"/>
              <a:gd name="connsiteX14" fmla="*/ 5236581 w 5236581"/>
              <a:gd name="connsiteY14" fmla="*/ 3566160 h 6858000"/>
              <a:gd name="connsiteX15" fmla="*/ 5236581 w 5236581"/>
              <a:gd name="connsiteY15" fmla="*/ 4389120 h 6858000"/>
              <a:gd name="connsiteX16" fmla="*/ 5236581 w 5236581"/>
              <a:gd name="connsiteY16" fmla="*/ 5074920 h 6858000"/>
              <a:gd name="connsiteX17" fmla="*/ 5236581 w 5236581"/>
              <a:gd name="connsiteY17" fmla="*/ 5897880 h 6858000"/>
              <a:gd name="connsiteX18" fmla="*/ 5236581 w 5236581"/>
              <a:gd name="connsiteY18" fmla="*/ 6858000 h 6858000"/>
              <a:gd name="connsiteX19" fmla="*/ 4686740 w 5236581"/>
              <a:gd name="connsiteY19" fmla="*/ 6858000 h 6858000"/>
              <a:gd name="connsiteX20" fmla="*/ 3927436 w 5236581"/>
              <a:gd name="connsiteY20" fmla="*/ 6858000 h 6858000"/>
              <a:gd name="connsiteX21" fmla="*/ 3272863 w 5236581"/>
              <a:gd name="connsiteY21" fmla="*/ 6858000 h 6858000"/>
              <a:gd name="connsiteX22" fmla="*/ 2775388 w 5236581"/>
              <a:gd name="connsiteY22" fmla="*/ 6858000 h 6858000"/>
              <a:gd name="connsiteX23" fmla="*/ 2120815 w 5236581"/>
              <a:gd name="connsiteY23" fmla="*/ 6858000 h 6858000"/>
              <a:gd name="connsiteX24" fmla="*/ 1518608 w 5236581"/>
              <a:gd name="connsiteY24" fmla="*/ 6858000 h 6858000"/>
              <a:gd name="connsiteX25" fmla="*/ 916402 w 5236581"/>
              <a:gd name="connsiteY25" fmla="*/ 6858000 h 6858000"/>
              <a:gd name="connsiteX26" fmla="*/ 0 w 5236581"/>
              <a:gd name="connsiteY26" fmla="*/ 6858000 h 6858000"/>
              <a:gd name="connsiteX27" fmla="*/ 0 w 5236581"/>
              <a:gd name="connsiteY27" fmla="*/ 6240780 h 6858000"/>
              <a:gd name="connsiteX28" fmla="*/ 0 w 5236581"/>
              <a:gd name="connsiteY28" fmla="*/ 5486400 h 6858000"/>
              <a:gd name="connsiteX29" fmla="*/ 0 w 5236581"/>
              <a:gd name="connsiteY29" fmla="*/ 4869180 h 6858000"/>
              <a:gd name="connsiteX30" fmla="*/ 0 w 5236581"/>
              <a:gd name="connsiteY30" fmla="*/ 4389120 h 6858000"/>
              <a:gd name="connsiteX31" fmla="*/ 0 w 5236581"/>
              <a:gd name="connsiteY31" fmla="*/ 3771900 h 6858000"/>
              <a:gd name="connsiteX32" fmla="*/ 0 w 5236581"/>
              <a:gd name="connsiteY32" fmla="*/ 3017520 h 6858000"/>
              <a:gd name="connsiteX33" fmla="*/ 0 w 5236581"/>
              <a:gd name="connsiteY33" fmla="*/ 2194560 h 6858000"/>
              <a:gd name="connsiteX34" fmla="*/ 0 w 5236581"/>
              <a:gd name="connsiteY34" fmla="*/ 1714500 h 6858000"/>
              <a:gd name="connsiteX35" fmla="*/ 0 w 5236581"/>
              <a:gd name="connsiteY35" fmla="*/ 1234440 h 6858000"/>
              <a:gd name="connsiteX36" fmla="*/ 0 w 5236581"/>
              <a:gd name="connsiteY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36581" h="6858000" fill="none" extrusionOk="0">
                <a:moveTo>
                  <a:pt x="0" y="0"/>
                </a:moveTo>
                <a:cubicBezTo>
                  <a:pt x="250655" y="17818"/>
                  <a:pt x="380744" y="1631"/>
                  <a:pt x="759304" y="0"/>
                </a:cubicBezTo>
                <a:cubicBezTo>
                  <a:pt x="1137864" y="-1631"/>
                  <a:pt x="1190941" y="-26057"/>
                  <a:pt x="1309145" y="0"/>
                </a:cubicBezTo>
                <a:cubicBezTo>
                  <a:pt x="1427349" y="26057"/>
                  <a:pt x="1801439" y="-19883"/>
                  <a:pt x="1963718" y="0"/>
                </a:cubicBezTo>
                <a:cubicBezTo>
                  <a:pt x="2125997" y="19883"/>
                  <a:pt x="2372183" y="25374"/>
                  <a:pt x="2670656" y="0"/>
                </a:cubicBezTo>
                <a:cubicBezTo>
                  <a:pt x="2969129" y="-25374"/>
                  <a:pt x="2989703" y="12974"/>
                  <a:pt x="3168132" y="0"/>
                </a:cubicBezTo>
                <a:cubicBezTo>
                  <a:pt x="3346561" y="-12974"/>
                  <a:pt x="3476659" y="-6014"/>
                  <a:pt x="3665607" y="0"/>
                </a:cubicBezTo>
                <a:cubicBezTo>
                  <a:pt x="3854555" y="6014"/>
                  <a:pt x="4208768" y="-17303"/>
                  <a:pt x="4424911" y="0"/>
                </a:cubicBezTo>
                <a:cubicBezTo>
                  <a:pt x="4641054" y="17303"/>
                  <a:pt x="4948235" y="-25490"/>
                  <a:pt x="5236581" y="0"/>
                </a:cubicBezTo>
                <a:cubicBezTo>
                  <a:pt x="5237378" y="221291"/>
                  <a:pt x="5240559" y="257869"/>
                  <a:pt x="5236581" y="480060"/>
                </a:cubicBezTo>
                <a:cubicBezTo>
                  <a:pt x="5232603" y="702251"/>
                  <a:pt x="5261997" y="918601"/>
                  <a:pt x="5236581" y="1097280"/>
                </a:cubicBezTo>
                <a:cubicBezTo>
                  <a:pt x="5211165" y="1275959"/>
                  <a:pt x="5226148" y="1582843"/>
                  <a:pt x="5236581" y="1851660"/>
                </a:cubicBezTo>
                <a:cubicBezTo>
                  <a:pt x="5247014" y="2120477"/>
                  <a:pt x="5244713" y="2253043"/>
                  <a:pt x="5236581" y="2400300"/>
                </a:cubicBezTo>
                <a:cubicBezTo>
                  <a:pt x="5228449" y="2547557"/>
                  <a:pt x="5246148" y="2884070"/>
                  <a:pt x="5236581" y="3086100"/>
                </a:cubicBezTo>
                <a:cubicBezTo>
                  <a:pt x="5227014" y="3288130"/>
                  <a:pt x="5260021" y="3375031"/>
                  <a:pt x="5236581" y="3566160"/>
                </a:cubicBezTo>
                <a:cubicBezTo>
                  <a:pt x="5213141" y="3757289"/>
                  <a:pt x="5225158" y="4114035"/>
                  <a:pt x="5236581" y="4389120"/>
                </a:cubicBezTo>
                <a:cubicBezTo>
                  <a:pt x="5248004" y="4664205"/>
                  <a:pt x="5240381" y="4829509"/>
                  <a:pt x="5236581" y="5074920"/>
                </a:cubicBezTo>
                <a:cubicBezTo>
                  <a:pt x="5232781" y="5320331"/>
                  <a:pt x="5245049" y="5613570"/>
                  <a:pt x="5236581" y="5897880"/>
                </a:cubicBezTo>
                <a:cubicBezTo>
                  <a:pt x="5228113" y="6182190"/>
                  <a:pt x="5233871" y="6588298"/>
                  <a:pt x="5236581" y="6858000"/>
                </a:cubicBezTo>
                <a:cubicBezTo>
                  <a:pt x="4982034" y="6845938"/>
                  <a:pt x="4851663" y="6853822"/>
                  <a:pt x="4686740" y="6858000"/>
                </a:cubicBezTo>
                <a:cubicBezTo>
                  <a:pt x="4521817" y="6862178"/>
                  <a:pt x="4232814" y="6883670"/>
                  <a:pt x="3927436" y="6858000"/>
                </a:cubicBezTo>
                <a:cubicBezTo>
                  <a:pt x="3622058" y="6832330"/>
                  <a:pt x="3515975" y="6854908"/>
                  <a:pt x="3272863" y="6858000"/>
                </a:cubicBezTo>
                <a:cubicBezTo>
                  <a:pt x="3029751" y="6861092"/>
                  <a:pt x="2941526" y="6845677"/>
                  <a:pt x="2775388" y="6858000"/>
                </a:cubicBezTo>
                <a:cubicBezTo>
                  <a:pt x="2609251" y="6870323"/>
                  <a:pt x="2256831" y="6837818"/>
                  <a:pt x="2120815" y="6858000"/>
                </a:cubicBezTo>
                <a:cubicBezTo>
                  <a:pt x="1984799" y="6878182"/>
                  <a:pt x="1703235" y="6885566"/>
                  <a:pt x="1518608" y="6858000"/>
                </a:cubicBezTo>
                <a:cubicBezTo>
                  <a:pt x="1333981" y="6830434"/>
                  <a:pt x="1074997" y="6837230"/>
                  <a:pt x="916402" y="6858000"/>
                </a:cubicBezTo>
                <a:cubicBezTo>
                  <a:pt x="757807" y="6878770"/>
                  <a:pt x="363419" y="6825763"/>
                  <a:pt x="0" y="6858000"/>
                </a:cubicBezTo>
                <a:cubicBezTo>
                  <a:pt x="17924" y="6604106"/>
                  <a:pt x="-23588" y="6366714"/>
                  <a:pt x="0" y="6240780"/>
                </a:cubicBezTo>
                <a:cubicBezTo>
                  <a:pt x="23588" y="6114846"/>
                  <a:pt x="-11799" y="5707360"/>
                  <a:pt x="0" y="5486400"/>
                </a:cubicBezTo>
                <a:cubicBezTo>
                  <a:pt x="11799" y="5265440"/>
                  <a:pt x="-9578" y="5066433"/>
                  <a:pt x="0" y="4869180"/>
                </a:cubicBezTo>
                <a:cubicBezTo>
                  <a:pt x="9578" y="4671927"/>
                  <a:pt x="2842" y="4610193"/>
                  <a:pt x="0" y="4389120"/>
                </a:cubicBezTo>
                <a:cubicBezTo>
                  <a:pt x="-2842" y="4168047"/>
                  <a:pt x="8346" y="4038827"/>
                  <a:pt x="0" y="3771900"/>
                </a:cubicBezTo>
                <a:cubicBezTo>
                  <a:pt x="-8346" y="3504973"/>
                  <a:pt x="-7722" y="3179260"/>
                  <a:pt x="0" y="3017520"/>
                </a:cubicBezTo>
                <a:cubicBezTo>
                  <a:pt x="7722" y="2855780"/>
                  <a:pt x="-19012" y="2430680"/>
                  <a:pt x="0" y="2194560"/>
                </a:cubicBezTo>
                <a:cubicBezTo>
                  <a:pt x="19012" y="1958440"/>
                  <a:pt x="-15592" y="1909771"/>
                  <a:pt x="0" y="1714500"/>
                </a:cubicBezTo>
                <a:cubicBezTo>
                  <a:pt x="15592" y="1519229"/>
                  <a:pt x="-3326" y="1454371"/>
                  <a:pt x="0" y="1234440"/>
                </a:cubicBezTo>
                <a:cubicBezTo>
                  <a:pt x="3326" y="1014509"/>
                  <a:pt x="-48733" y="370911"/>
                  <a:pt x="0" y="0"/>
                </a:cubicBezTo>
                <a:close/>
              </a:path>
              <a:path w="5236581" h="6858000" stroke="0" extrusionOk="0">
                <a:moveTo>
                  <a:pt x="0" y="0"/>
                </a:moveTo>
                <a:cubicBezTo>
                  <a:pt x="209718" y="-653"/>
                  <a:pt x="447729" y="29918"/>
                  <a:pt x="602207" y="0"/>
                </a:cubicBezTo>
                <a:cubicBezTo>
                  <a:pt x="756685" y="-29918"/>
                  <a:pt x="889143" y="-9785"/>
                  <a:pt x="1099682" y="0"/>
                </a:cubicBezTo>
                <a:cubicBezTo>
                  <a:pt x="1310221" y="9785"/>
                  <a:pt x="1658942" y="-1659"/>
                  <a:pt x="1858986" y="0"/>
                </a:cubicBezTo>
                <a:cubicBezTo>
                  <a:pt x="2059030" y="1659"/>
                  <a:pt x="2294098" y="639"/>
                  <a:pt x="2461193" y="0"/>
                </a:cubicBezTo>
                <a:cubicBezTo>
                  <a:pt x="2628288" y="-639"/>
                  <a:pt x="2851312" y="-5683"/>
                  <a:pt x="3063400" y="0"/>
                </a:cubicBezTo>
                <a:cubicBezTo>
                  <a:pt x="3275488" y="5683"/>
                  <a:pt x="3551305" y="20654"/>
                  <a:pt x="3822704" y="0"/>
                </a:cubicBezTo>
                <a:cubicBezTo>
                  <a:pt x="4094103" y="-20654"/>
                  <a:pt x="4179893" y="24300"/>
                  <a:pt x="4372545" y="0"/>
                </a:cubicBezTo>
                <a:cubicBezTo>
                  <a:pt x="4565197" y="-24300"/>
                  <a:pt x="4958311" y="-4922"/>
                  <a:pt x="5236581" y="0"/>
                </a:cubicBezTo>
                <a:cubicBezTo>
                  <a:pt x="5248700" y="285545"/>
                  <a:pt x="5263293" y="579054"/>
                  <a:pt x="5236581" y="822960"/>
                </a:cubicBezTo>
                <a:cubicBezTo>
                  <a:pt x="5209869" y="1066866"/>
                  <a:pt x="5244642" y="1230335"/>
                  <a:pt x="5236581" y="1371600"/>
                </a:cubicBezTo>
                <a:cubicBezTo>
                  <a:pt x="5228520" y="1512865"/>
                  <a:pt x="5267160" y="1865276"/>
                  <a:pt x="5236581" y="2057400"/>
                </a:cubicBezTo>
                <a:cubicBezTo>
                  <a:pt x="5206002" y="2249524"/>
                  <a:pt x="5264782" y="2460919"/>
                  <a:pt x="5236581" y="2811780"/>
                </a:cubicBezTo>
                <a:cubicBezTo>
                  <a:pt x="5208380" y="3162641"/>
                  <a:pt x="5254531" y="3137044"/>
                  <a:pt x="5236581" y="3291840"/>
                </a:cubicBezTo>
                <a:cubicBezTo>
                  <a:pt x="5218631" y="3446636"/>
                  <a:pt x="5206432" y="3684302"/>
                  <a:pt x="5236581" y="3977640"/>
                </a:cubicBezTo>
                <a:cubicBezTo>
                  <a:pt x="5266730" y="4270978"/>
                  <a:pt x="5256164" y="4326523"/>
                  <a:pt x="5236581" y="4663440"/>
                </a:cubicBezTo>
                <a:cubicBezTo>
                  <a:pt x="5216998" y="5000357"/>
                  <a:pt x="5238792" y="5075148"/>
                  <a:pt x="5236581" y="5349240"/>
                </a:cubicBezTo>
                <a:cubicBezTo>
                  <a:pt x="5234370" y="5623332"/>
                  <a:pt x="5255401" y="5900083"/>
                  <a:pt x="5236581" y="6103620"/>
                </a:cubicBezTo>
                <a:cubicBezTo>
                  <a:pt x="5217761" y="6307157"/>
                  <a:pt x="5268201" y="6594540"/>
                  <a:pt x="5236581" y="6858000"/>
                </a:cubicBezTo>
                <a:cubicBezTo>
                  <a:pt x="4967736" y="6823505"/>
                  <a:pt x="4820510" y="6839916"/>
                  <a:pt x="4529643" y="6858000"/>
                </a:cubicBezTo>
                <a:cubicBezTo>
                  <a:pt x="4238776" y="6876084"/>
                  <a:pt x="4208594" y="6852982"/>
                  <a:pt x="3979802" y="6858000"/>
                </a:cubicBezTo>
                <a:cubicBezTo>
                  <a:pt x="3751010" y="6863018"/>
                  <a:pt x="3517714" y="6828841"/>
                  <a:pt x="3220497" y="6858000"/>
                </a:cubicBezTo>
                <a:cubicBezTo>
                  <a:pt x="2923281" y="6887159"/>
                  <a:pt x="2765086" y="6852909"/>
                  <a:pt x="2565925" y="6858000"/>
                </a:cubicBezTo>
                <a:cubicBezTo>
                  <a:pt x="2366764" y="6863091"/>
                  <a:pt x="2150254" y="6847292"/>
                  <a:pt x="2016084" y="6858000"/>
                </a:cubicBezTo>
                <a:cubicBezTo>
                  <a:pt x="1881914" y="6868708"/>
                  <a:pt x="1547174" y="6834260"/>
                  <a:pt x="1361511" y="6858000"/>
                </a:cubicBezTo>
                <a:cubicBezTo>
                  <a:pt x="1175848" y="6881740"/>
                  <a:pt x="1006992" y="6838345"/>
                  <a:pt x="864036" y="6858000"/>
                </a:cubicBezTo>
                <a:cubicBezTo>
                  <a:pt x="721081" y="6877655"/>
                  <a:pt x="327382" y="6829739"/>
                  <a:pt x="0" y="6858000"/>
                </a:cubicBezTo>
                <a:cubicBezTo>
                  <a:pt x="1078" y="6668348"/>
                  <a:pt x="11374" y="6368184"/>
                  <a:pt x="0" y="6172200"/>
                </a:cubicBezTo>
                <a:cubicBezTo>
                  <a:pt x="-11374" y="5976216"/>
                  <a:pt x="5652" y="5817375"/>
                  <a:pt x="0" y="5623560"/>
                </a:cubicBezTo>
                <a:cubicBezTo>
                  <a:pt x="-5652" y="5429745"/>
                  <a:pt x="-36838" y="5020715"/>
                  <a:pt x="0" y="4800600"/>
                </a:cubicBezTo>
                <a:cubicBezTo>
                  <a:pt x="36838" y="4580485"/>
                  <a:pt x="-14176" y="4440960"/>
                  <a:pt x="0" y="4183380"/>
                </a:cubicBezTo>
                <a:cubicBezTo>
                  <a:pt x="14176" y="3925800"/>
                  <a:pt x="-11640" y="3876125"/>
                  <a:pt x="0" y="3703320"/>
                </a:cubicBezTo>
                <a:cubicBezTo>
                  <a:pt x="11640" y="3530515"/>
                  <a:pt x="-2393" y="3250547"/>
                  <a:pt x="0" y="2948940"/>
                </a:cubicBezTo>
                <a:cubicBezTo>
                  <a:pt x="2393" y="2647333"/>
                  <a:pt x="13136" y="2639869"/>
                  <a:pt x="0" y="2400300"/>
                </a:cubicBezTo>
                <a:cubicBezTo>
                  <a:pt x="-13136" y="2160731"/>
                  <a:pt x="-29166" y="1846995"/>
                  <a:pt x="0" y="1645920"/>
                </a:cubicBezTo>
                <a:cubicBezTo>
                  <a:pt x="29166" y="1444845"/>
                  <a:pt x="-11707" y="1006947"/>
                  <a:pt x="0" y="822960"/>
                </a:cubicBezTo>
                <a:cubicBezTo>
                  <a:pt x="11707" y="638973"/>
                  <a:pt x="-8621" y="25552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5" name="Rectangle 4">
            <a:extLst>
              <a:ext uri="{FF2B5EF4-FFF2-40B4-BE49-F238E27FC236}">
                <a16:creationId xmlns:a16="http://schemas.microsoft.com/office/drawing/2014/main" id="{048E2E3B-D9F7-F84F-AC50-0CE51CBB2A22}"/>
              </a:ext>
            </a:extLst>
          </p:cNvPr>
          <p:cNvSpPr/>
          <p:nvPr/>
        </p:nvSpPr>
        <p:spPr>
          <a:xfrm>
            <a:off x="1172277" y="240277"/>
            <a:ext cx="2154885" cy="671530"/>
          </a:xfrm>
          <a:prstGeom prst="rect">
            <a:avLst/>
          </a:prstGeom>
        </p:spPr>
        <p:txBody>
          <a:bodyPr vert="horz" wrap="square" lIns="0" tIns="9525" rIns="0" bIns="0" rtlCol="0" anchor="ctr">
            <a:spAutoFit/>
          </a:bodyPr>
          <a:lstStyle/>
          <a:p>
            <a:pPr marL="12700" marR="5080">
              <a:lnSpc>
                <a:spcPct val="100699"/>
              </a:lnSpc>
              <a:spcBef>
                <a:spcPts val="75"/>
              </a:spcBef>
            </a:pPr>
            <a:r>
              <a:rPr lang="en-US" sz="4400" spc="-120" dirty="0">
                <a:latin typeface="+mj-lt"/>
                <a:ea typeface="+mj-ea"/>
                <a:cs typeface="+mj-cs"/>
              </a:rPr>
              <a:t>decoders</a:t>
            </a:r>
          </a:p>
        </p:txBody>
      </p:sp>
      <p:sp>
        <p:nvSpPr>
          <p:cNvPr id="6" name="Rectangle 5">
            <a:extLst>
              <a:ext uri="{FF2B5EF4-FFF2-40B4-BE49-F238E27FC236}">
                <a16:creationId xmlns:a16="http://schemas.microsoft.com/office/drawing/2014/main" id="{7C9B82DD-50ED-BD4C-84E7-F8380F16D803}"/>
              </a:ext>
            </a:extLst>
          </p:cNvPr>
          <p:cNvSpPr/>
          <p:nvPr/>
        </p:nvSpPr>
        <p:spPr>
          <a:xfrm>
            <a:off x="6925332" y="114377"/>
            <a:ext cx="4094391" cy="461665"/>
          </a:xfrm>
          <a:prstGeom prst="rect">
            <a:avLst/>
          </a:prstGeom>
        </p:spPr>
        <p:txBody>
          <a:bodyPr wrap="none">
            <a:spAutoFit/>
          </a:bodyPr>
          <a:lstStyle/>
          <a:p>
            <a:r>
              <a:rPr lang="en-US" sz="2400" b="1" dirty="0">
                <a:solidFill>
                  <a:srgbClr val="C00000"/>
                </a:solidFill>
                <a:latin typeface="Karla" pitchFamily="2" charset="0"/>
              </a:rPr>
              <a:t>encoder-decoder attention</a:t>
            </a:r>
            <a:endParaRPr lang="en-US" sz="2400" b="1" dirty="0">
              <a:solidFill>
                <a:srgbClr val="C00000"/>
              </a:solidFill>
            </a:endParaRPr>
          </a:p>
        </p:txBody>
      </p:sp>
    </p:spTree>
    <p:extLst>
      <p:ext uri="{BB962C8B-B14F-4D97-AF65-F5344CB8AC3E}">
        <p14:creationId xmlns:p14="http://schemas.microsoft.com/office/powerpoint/2010/main" val="4154653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240F3F-79B6-9444-B8FD-AE49C7DAC445}"/>
              </a:ext>
            </a:extLst>
          </p:cNvPr>
          <p:cNvSpPr>
            <a:spLocks noGrp="1"/>
          </p:cNvSpPr>
          <p:nvPr>
            <p:ph type="sldNum" sz="quarter" idx="12"/>
          </p:nvPr>
        </p:nvSpPr>
        <p:spPr/>
        <p:txBody>
          <a:bodyPr/>
          <a:lstStyle/>
          <a:p>
            <a:fld id="{6BCA73C5-4051-2D45-AC51-FD5A1C1C157A}" type="slidenum">
              <a:rPr lang="en-US" smtClean="0"/>
              <a:t>79</a:t>
            </a:fld>
            <a:endParaRPr lang="en-US"/>
          </a:p>
        </p:txBody>
      </p:sp>
      <p:pic>
        <p:nvPicPr>
          <p:cNvPr id="3" name="Picture 2">
            <a:extLst>
              <a:ext uri="{FF2B5EF4-FFF2-40B4-BE49-F238E27FC236}">
                <a16:creationId xmlns:a16="http://schemas.microsoft.com/office/drawing/2014/main" id="{6F094D1A-3209-284A-B790-6091C6899696}"/>
              </a:ext>
            </a:extLst>
          </p:cNvPr>
          <p:cNvPicPr>
            <a:picLocks noChangeAspect="1"/>
          </p:cNvPicPr>
          <p:nvPr/>
        </p:nvPicPr>
        <p:blipFill>
          <a:blip r:embed="rId2"/>
          <a:stretch>
            <a:fillRect/>
          </a:stretch>
        </p:blipFill>
        <p:spPr>
          <a:xfrm>
            <a:off x="686264" y="1116360"/>
            <a:ext cx="5600700" cy="4826000"/>
          </a:xfrm>
          <a:custGeom>
            <a:avLst/>
            <a:gdLst>
              <a:gd name="connsiteX0" fmla="*/ 0 w 5600700"/>
              <a:gd name="connsiteY0" fmla="*/ 0 h 4826000"/>
              <a:gd name="connsiteX1" fmla="*/ 510286 w 5600700"/>
              <a:gd name="connsiteY1" fmla="*/ 0 h 4826000"/>
              <a:gd name="connsiteX2" fmla="*/ 1132586 w 5600700"/>
              <a:gd name="connsiteY2" fmla="*/ 0 h 4826000"/>
              <a:gd name="connsiteX3" fmla="*/ 1866900 w 5600700"/>
              <a:gd name="connsiteY3" fmla="*/ 0 h 4826000"/>
              <a:gd name="connsiteX4" fmla="*/ 2377186 w 5600700"/>
              <a:gd name="connsiteY4" fmla="*/ 0 h 4826000"/>
              <a:gd name="connsiteX5" fmla="*/ 3055493 w 5600700"/>
              <a:gd name="connsiteY5" fmla="*/ 0 h 4826000"/>
              <a:gd name="connsiteX6" fmla="*/ 3565779 w 5600700"/>
              <a:gd name="connsiteY6" fmla="*/ 0 h 4826000"/>
              <a:gd name="connsiteX7" fmla="*/ 4188079 w 5600700"/>
              <a:gd name="connsiteY7" fmla="*/ 0 h 4826000"/>
              <a:gd name="connsiteX8" fmla="*/ 4866386 w 5600700"/>
              <a:gd name="connsiteY8" fmla="*/ 0 h 4826000"/>
              <a:gd name="connsiteX9" fmla="*/ 5600700 w 5600700"/>
              <a:gd name="connsiteY9" fmla="*/ 0 h 4826000"/>
              <a:gd name="connsiteX10" fmla="*/ 5600700 w 5600700"/>
              <a:gd name="connsiteY10" fmla="*/ 544649 h 4826000"/>
              <a:gd name="connsiteX11" fmla="*/ 5600700 w 5600700"/>
              <a:gd name="connsiteY11" fmla="*/ 1234077 h 4826000"/>
              <a:gd name="connsiteX12" fmla="*/ 5600700 w 5600700"/>
              <a:gd name="connsiteY12" fmla="*/ 2020026 h 4826000"/>
              <a:gd name="connsiteX13" fmla="*/ 5600700 w 5600700"/>
              <a:gd name="connsiteY13" fmla="*/ 2757714 h 4826000"/>
              <a:gd name="connsiteX14" fmla="*/ 5600700 w 5600700"/>
              <a:gd name="connsiteY14" fmla="*/ 3398883 h 4826000"/>
              <a:gd name="connsiteX15" fmla="*/ 5600700 w 5600700"/>
              <a:gd name="connsiteY15" fmla="*/ 4136571 h 4826000"/>
              <a:gd name="connsiteX16" fmla="*/ 5600700 w 5600700"/>
              <a:gd name="connsiteY16" fmla="*/ 4826000 h 4826000"/>
              <a:gd name="connsiteX17" fmla="*/ 4978400 w 5600700"/>
              <a:gd name="connsiteY17" fmla="*/ 4826000 h 4826000"/>
              <a:gd name="connsiteX18" fmla="*/ 4244086 w 5600700"/>
              <a:gd name="connsiteY18" fmla="*/ 4826000 h 4826000"/>
              <a:gd name="connsiteX19" fmla="*/ 3509772 w 5600700"/>
              <a:gd name="connsiteY19" fmla="*/ 4826000 h 4826000"/>
              <a:gd name="connsiteX20" fmla="*/ 2831465 w 5600700"/>
              <a:gd name="connsiteY20" fmla="*/ 4826000 h 4826000"/>
              <a:gd name="connsiteX21" fmla="*/ 2153158 w 5600700"/>
              <a:gd name="connsiteY21" fmla="*/ 4826000 h 4826000"/>
              <a:gd name="connsiteX22" fmla="*/ 1474851 w 5600700"/>
              <a:gd name="connsiteY22" fmla="*/ 4826000 h 4826000"/>
              <a:gd name="connsiteX23" fmla="*/ 964565 w 5600700"/>
              <a:gd name="connsiteY23" fmla="*/ 4826000 h 4826000"/>
              <a:gd name="connsiteX24" fmla="*/ 0 w 5600700"/>
              <a:gd name="connsiteY24" fmla="*/ 4826000 h 4826000"/>
              <a:gd name="connsiteX25" fmla="*/ 0 w 5600700"/>
              <a:gd name="connsiteY25" fmla="*/ 4136571 h 4826000"/>
              <a:gd name="connsiteX26" fmla="*/ 0 w 5600700"/>
              <a:gd name="connsiteY26" fmla="*/ 3591923 h 4826000"/>
              <a:gd name="connsiteX27" fmla="*/ 0 w 5600700"/>
              <a:gd name="connsiteY27" fmla="*/ 2854234 h 4826000"/>
              <a:gd name="connsiteX28" fmla="*/ 0 w 5600700"/>
              <a:gd name="connsiteY28" fmla="*/ 2309586 h 4826000"/>
              <a:gd name="connsiteX29" fmla="*/ 0 w 5600700"/>
              <a:gd name="connsiteY29" fmla="*/ 1620157 h 4826000"/>
              <a:gd name="connsiteX30" fmla="*/ 0 w 5600700"/>
              <a:gd name="connsiteY30" fmla="*/ 834209 h 4826000"/>
              <a:gd name="connsiteX31" fmla="*/ 0 w 5600700"/>
              <a:gd name="connsiteY31" fmla="*/ 0 h 482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00700" h="4826000" fill="none" extrusionOk="0">
                <a:moveTo>
                  <a:pt x="0" y="0"/>
                </a:moveTo>
                <a:cubicBezTo>
                  <a:pt x="160475" y="17035"/>
                  <a:pt x="406277" y="-20557"/>
                  <a:pt x="510286" y="0"/>
                </a:cubicBezTo>
                <a:cubicBezTo>
                  <a:pt x="614295" y="20557"/>
                  <a:pt x="992662" y="3884"/>
                  <a:pt x="1132586" y="0"/>
                </a:cubicBezTo>
                <a:cubicBezTo>
                  <a:pt x="1272510" y="-3884"/>
                  <a:pt x="1512049" y="-34182"/>
                  <a:pt x="1866900" y="0"/>
                </a:cubicBezTo>
                <a:cubicBezTo>
                  <a:pt x="2221751" y="34182"/>
                  <a:pt x="2187272" y="-6467"/>
                  <a:pt x="2377186" y="0"/>
                </a:cubicBezTo>
                <a:cubicBezTo>
                  <a:pt x="2567100" y="6467"/>
                  <a:pt x="2886931" y="6622"/>
                  <a:pt x="3055493" y="0"/>
                </a:cubicBezTo>
                <a:cubicBezTo>
                  <a:pt x="3224055" y="-6622"/>
                  <a:pt x="3404840" y="6875"/>
                  <a:pt x="3565779" y="0"/>
                </a:cubicBezTo>
                <a:cubicBezTo>
                  <a:pt x="3726718" y="-6875"/>
                  <a:pt x="4057954" y="-26593"/>
                  <a:pt x="4188079" y="0"/>
                </a:cubicBezTo>
                <a:cubicBezTo>
                  <a:pt x="4318204" y="26593"/>
                  <a:pt x="4700229" y="-1805"/>
                  <a:pt x="4866386" y="0"/>
                </a:cubicBezTo>
                <a:cubicBezTo>
                  <a:pt x="5032543" y="1805"/>
                  <a:pt x="5378127" y="15807"/>
                  <a:pt x="5600700" y="0"/>
                </a:cubicBezTo>
                <a:cubicBezTo>
                  <a:pt x="5606965" y="190896"/>
                  <a:pt x="5594941" y="285417"/>
                  <a:pt x="5600700" y="544649"/>
                </a:cubicBezTo>
                <a:cubicBezTo>
                  <a:pt x="5606459" y="803881"/>
                  <a:pt x="5627704" y="1066728"/>
                  <a:pt x="5600700" y="1234077"/>
                </a:cubicBezTo>
                <a:cubicBezTo>
                  <a:pt x="5573696" y="1401426"/>
                  <a:pt x="5581482" y="1628654"/>
                  <a:pt x="5600700" y="2020026"/>
                </a:cubicBezTo>
                <a:cubicBezTo>
                  <a:pt x="5619918" y="2411398"/>
                  <a:pt x="5599415" y="2510362"/>
                  <a:pt x="5600700" y="2757714"/>
                </a:cubicBezTo>
                <a:cubicBezTo>
                  <a:pt x="5601985" y="3005066"/>
                  <a:pt x="5628483" y="3187182"/>
                  <a:pt x="5600700" y="3398883"/>
                </a:cubicBezTo>
                <a:cubicBezTo>
                  <a:pt x="5572917" y="3610584"/>
                  <a:pt x="5620810" y="3796943"/>
                  <a:pt x="5600700" y="4136571"/>
                </a:cubicBezTo>
                <a:cubicBezTo>
                  <a:pt x="5580590" y="4476199"/>
                  <a:pt x="5600891" y="4668074"/>
                  <a:pt x="5600700" y="4826000"/>
                </a:cubicBezTo>
                <a:cubicBezTo>
                  <a:pt x="5374625" y="4828582"/>
                  <a:pt x="5261245" y="4829027"/>
                  <a:pt x="4978400" y="4826000"/>
                </a:cubicBezTo>
                <a:cubicBezTo>
                  <a:pt x="4695555" y="4822973"/>
                  <a:pt x="4391833" y="4833931"/>
                  <a:pt x="4244086" y="4826000"/>
                </a:cubicBezTo>
                <a:cubicBezTo>
                  <a:pt x="4096339" y="4818069"/>
                  <a:pt x="3681106" y="4833402"/>
                  <a:pt x="3509772" y="4826000"/>
                </a:cubicBezTo>
                <a:cubicBezTo>
                  <a:pt x="3338438" y="4818598"/>
                  <a:pt x="3030831" y="4842837"/>
                  <a:pt x="2831465" y="4826000"/>
                </a:cubicBezTo>
                <a:cubicBezTo>
                  <a:pt x="2632099" y="4809163"/>
                  <a:pt x="2311022" y="4805725"/>
                  <a:pt x="2153158" y="4826000"/>
                </a:cubicBezTo>
                <a:cubicBezTo>
                  <a:pt x="1995294" y="4846275"/>
                  <a:pt x="1783211" y="4808018"/>
                  <a:pt x="1474851" y="4826000"/>
                </a:cubicBezTo>
                <a:cubicBezTo>
                  <a:pt x="1166491" y="4843982"/>
                  <a:pt x="1141197" y="4823650"/>
                  <a:pt x="964565" y="4826000"/>
                </a:cubicBezTo>
                <a:cubicBezTo>
                  <a:pt x="787933" y="4828350"/>
                  <a:pt x="251337" y="4827319"/>
                  <a:pt x="0" y="4826000"/>
                </a:cubicBezTo>
                <a:cubicBezTo>
                  <a:pt x="-34463" y="4556385"/>
                  <a:pt x="24768" y="4366678"/>
                  <a:pt x="0" y="4136571"/>
                </a:cubicBezTo>
                <a:cubicBezTo>
                  <a:pt x="-24768" y="3906464"/>
                  <a:pt x="-17550" y="3828459"/>
                  <a:pt x="0" y="3591923"/>
                </a:cubicBezTo>
                <a:cubicBezTo>
                  <a:pt x="17550" y="3355387"/>
                  <a:pt x="-8647" y="3183831"/>
                  <a:pt x="0" y="2854234"/>
                </a:cubicBezTo>
                <a:cubicBezTo>
                  <a:pt x="8647" y="2524637"/>
                  <a:pt x="-8873" y="2430849"/>
                  <a:pt x="0" y="2309586"/>
                </a:cubicBezTo>
                <a:cubicBezTo>
                  <a:pt x="8873" y="2188323"/>
                  <a:pt x="2734" y="1964023"/>
                  <a:pt x="0" y="1620157"/>
                </a:cubicBezTo>
                <a:cubicBezTo>
                  <a:pt x="-2734" y="1276291"/>
                  <a:pt x="-13736" y="1143327"/>
                  <a:pt x="0" y="834209"/>
                </a:cubicBezTo>
                <a:cubicBezTo>
                  <a:pt x="13736" y="525091"/>
                  <a:pt x="36915" y="341628"/>
                  <a:pt x="0" y="0"/>
                </a:cubicBezTo>
                <a:close/>
              </a:path>
              <a:path w="5600700" h="4826000" stroke="0" extrusionOk="0">
                <a:moveTo>
                  <a:pt x="0" y="0"/>
                </a:moveTo>
                <a:cubicBezTo>
                  <a:pt x="197822" y="23332"/>
                  <a:pt x="437386" y="1567"/>
                  <a:pt x="566293" y="0"/>
                </a:cubicBezTo>
                <a:cubicBezTo>
                  <a:pt x="695200" y="-1567"/>
                  <a:pt x="874511" y="19572"/>
                  <a:pt x="1020572" y="0"/>
                </a:cubicBezTo>
                <a:cubicBezTo>
                  <a:pt x="1166633" y="-19572"/>
                  <a:pt x="1492079" y="-30211"/>
                  <a:pt x="1754886" y="0"/>
                </a:cubicBezTo>
                <a:cubicBezTo>
                  <a:pt x="2017693" y="30211"/>
                  <a:pt x="2159829" y="15190"/>
                  <a:pt x="2321179" y="0"/>
                </a:cubicBezTo>
                <a:cubicBezTo>
                  <a:pt x="2482529" y="-15190"/>
                  <a:pt x="2609779" y="-5932"/>
                  <a:pt x="2887472" y="0"/>
                </a:cubicBezTo>
                <a:cubicBezTo>
                  <a:pt x="3165165" y="5932"/>
                  <a:pt x="3278156" y="28851"/>
                  <a:pt x="3621786" y="0"/>
                </a:cubicBezTo>
                <a:cubicBezTo>
                  <a:pt x="3965416" y="-28851"/>
                  <a:pt x="3925219" y="20647"/>
                  <a:pt x="4132072" y="0"/>
                </a:cubicBezTo>
                <a:cubicBezTo>
                  <a:pt x="4338925" y="-20647"/>
                  <a:pt x="4556755" y="11795"/>
                  <a:pt x="4866386" y="0"/>
                </a:cubicBezTo>
                <a:cubicBezTo>
                  <a:pt x="5176017" y="-11795"/>
                  <a:pt x="5396449" y="-31360"/>
                  <a:pt x="5600700" y="0"/>
                </a:cubicBezTo>
                <a:cubicBezTo>
                  <a:pt x="5604370" y="237052"/>
                  <a:pt x="5597222" y="496665"/>
                  <a:pt x="5600700" y="689429"/>
                </a:cubicBezTo>
                <a:cubicBezTo>
                  <a:pt x="5604178" y="882193"/>
                  <a:pt x="5622762" y="1043755"/>
                  <a:pt x="5600700" y="1378857"/>
                </a:cubicBezTo>
                <a:cubicBezTo>
                  <a:pt x="5578638" y="1713959"/>
                  <a:pt x="5617597" y="1930664"/>
                  <a:pt x="5600700" y="2116546"/>
                </a:cubicBezTo>
                <a:cubicBezTo>
                  <a:pt x="5583803" y="2302428"/>
                  <a:pt x="5608779" y="2548662"/>
                  <a:pt x="5600700" y="2661194"/>
                </a:cubicBezTo>
                <a:cubicBezTo>
                  <a:pt x="5592621" y="2773726"/>
                  <a:pt x="5608561" y="3019910"/>
                  <a:pt x="5600700" y="3350623"/>
                </a:cubicBezTo>
                <a:cubicBezTo>
                  <a:pt x="5592839" y="3681336"/>
                  <a:pt x="5613549" y="3736650"/>
                  <a:pt x="5600700" y="4040051"/>
                </a:cubicBezTo>
                <a:cubicBezTo>
                  <a:pt x="5587851" y="4343452"/>
                  <a:pt x="5634247" y="4599835"/>
                  <a:pt x="5600700" y="4826000"/>
                </a:cubicBezTo>
                <a:cubicBezTo>
                  <a:pt x="5268170" y="4836825"/>
                  <a:pt x="5109136" y="4843880"/>
                  <a:pt x="4922393" y="4826000"/>
                </a:cubicBezTo>
                <a:cubicBezTo>
                  <a:pt x="4735650" y="4808120"/>
                  <a:pt x="4562802" y="4842435"/>
                  <a:pt x="4300093" y="4826000"/>
                </a:cubicBezTo>
                <a:cubicBezTo>
                  <a:pt x="4037384" y="4809565"/>
                  <a:pt x="3981792" y="4815702"/>
                  <a:pt x="3845814" y="4826000"/>
                </a:cubicBezTo>
                <a:cubicBezTo>
                  <a:pt x="3709836" y="4836298"/>
                  <a:pt x="3582545" y="4827200"/>
                  <a:pt x="3335528" y="4826000"/>
                </a:cubicBezTo>
                <a:cubicBezTo>
                  <a:pt x="3088511" y="4824800"/>
                  <a:pt x="2941459" y="4828099"/>
                  <a:pt x="2601214" y="4826000"/>
                </a:cubicBezTo>
                <a:cubicBezTo>
                  <a:pt x="2260969" y="4823901"/>
                  <a:pt x="2128543" y="4855108"/>
                  <a:pt x="1978914" y="4826000"/>
                </a:cubicBezTo>
                <a:cubicBezTo>
                  <a:pt x="1829285" y="4796892"/>
                  <a:pt x="1594297" y="4833284"/>
                  <a:pt x="1468628" y="4826000"/>
                </a:cubicBezTo>
                <a:cubicBezTo>
                  <a:pt x="1342959" y="4818716"/>
                  <a:pt x="1097884" y="4821961"/>
                  <a:pt x="846328" y="4826000"/>
                </a:cubicBezTo>
                <a:cubicBezTo>
                  <a:pt x="594772" y="4830039"/>
                  <a:pt x="190114" y="4823132"/>
                  <a:pt x="0" y="4826000"/>
                </a:cubicBezTo>
                <a:cubicBezTo>
                  <a:pt x="27021" y="4599356"/>
                  <a:pt x="-10276" y="4494002"/>
                  <a:pt x="0" y="4281351"/>
                </a:cubicBezTo>
                <a:cubicBezTo>
                  <a:pt x="10276" y="4068700"/>
                  <a:pt x="21682" y="3700342"/>
                  <a:pt x="0" y="3543663"/>
                </a:cubicBezTo>
                <a:cubicBezTo>
                  <a:pt x="-21682" y="3386984"/>
                  <a:pt x="-3086" y="3080093"/>
                  <a:pt x="0" y="2950754"/>
                </a:cubicBezTo>
                <a:cubicBezTo>
                  <a:pt x="3086" y="2821415"/>
                  <a:pt x="-12943" y="2352448"/>
                  <a:pt x="0" y="2164806"/>
                </a:cubicBezTo>
                <a:cubicBezTo>
                  <a:pt x="12943" y="1977164"/>
                  <a:pt x="-17774" y="1820169"/>
                  <a:pt x="0" y="1523637"/>
                </a:cubicBezTo>
                <a:cubicBezTo>
                  <a:pt x="17774" y="1227105"/>
                  <a:pt x="19309" y="1243771"/>
                  <a:pt x="0" y="978989"/>
                </a:cubicBezTo>
                <a:cubicBezTo>
                  <a:pt x="-19309" y="714207"/>
                  <a:pt x="12727" y="285910"/>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52985B21-725A-0B40-95CD-09C5102F3278}"/>
              </a:ext>
            </a:extLst>
          </p:cNvPr>
          <p:cNvPicPr>
            <a:picLocks noChangeAspect="1"/>
          </p:cNvPicPr>
          <p:nvPr/>
        </p:nvPicPr>
        <p:blipFill>
          <a:blip r:embed="rId3"/>
          <a:stretch>
            <a:fillRect/>
          </a:stretch>
        </p:blipFill>
        <p:spPr>
          <a:xfrm>
            <a:off x="6731000" y="1116360"/>
            <a:ext cx="5257800" cy="2095500"/>
          </a:xfrm>
          <a:custGeom>
            <a:avLst/>
            <a:gdLst>
              <a:gd name="connsiteX0" fmla="*/ 0 w 5257800"/>
              <a:gd name="connsiteY0" fmla="*/ 0 h 2095500"/>
              <a:gd name="connsiteX1" fmla="*/ 762381 w 5257800"/>
              <a:gd name="connsiteY1" fmla="*/ 0 h 2095500"/>
              <a:gd name="connsiteX2" fmla="*/ 1472184 w 5257800"/>
              <a:gd name="connsiteY2" fmla="*/ 0 h 2095500"/>
              <a:gd name="connsiteX3" fmla="*/ 2129409 w 5257800"/>
              <a:gd name="connsiteY3" fmla="*/ 0 h 2095500"/>
              <a:gd name="connsiteX4" fmla="*/ 2786634 w 5257800"/>
              <a:gd name="connsiteY4" fmla="*/ 0 h 2095500"/>
              <a:gd name="connsiteX5" fmla="*/ 3549015 w 5257800"/>
              <a:gd name="connsiteY5" fmla="*/ 0 h 2095500"/>
              <a:gd name="connsiteX6" fmla="*/ 4258818 w 5257800"/>
              <a:gd name="connsiteY6" fmla="*/ 0 h 2095500"/>
              <a:gd name="connsiteX7" fmla="*/ 5257800 w 5257800"/>
              <a:gd name="connsiteY7" fmla="*/ 0 h 2095500"/>
              <a:gd name="connsiteX8" fmla="*/ 5257800 w 5257800"/>
              <a:gd name="connsiteY8" fmla="*/ 677545 h 2095500"/>
              <a:gd name="connsiteX9" fmla="*/ 5257800 w 5257800"/>
              <a:gd name="connsiteY9" fmla="*/ 1313180 h 2095500"/>
              <a:gd name="connsiteX10" fmla="*/ 5257800 w 5257800"/>
              <a:gd name="connsiteY10" fmla="*/ 2095500 h 2095500"/>
              <a:gd name="connsiteX11" fmla="*/ 4705731 w 5257800"/>
              <a:gd name="connsiteY11" fmla="*/ 2095500 h 2095500"/>
              <a:gd name="connsiteX12" fmla="*/ 3943350 w 5257800"/>
              <a:gd name="connsiteY12" fmla="*/ 2095500 h 2095500"/>
              <a:gd name="connsiteX13" fmla="*/ 3338703 w 5257800"/>
              <a:gd name="connsiteY13" fmla="*/ 2095500 h 2095500"/>
              <a:gd name="connsiteX14" fmla="*/ 2576322 w 5257800"/>
              <a:gd name="connsiteY14" fmla="*/ 2095500 h 2095500"/>
              <a:gd name="connsiteX15" fmla="*/ 2024253 w 5257800"/>
              <a:gd name="connsiteY15" fmla="*/ 2095500 h 2095500"/>
              <a:gd name="connsiteX16" fmla="*/ 1524762 w 5257800"/>
              <a:gd name="connsiteY16" fmla="*/ 2095500 h 2095500"/>
              <a:gd name="connsiteX17" fmla="*/ 1025271 w 5257800"/>
              <a:gd name="connsiteY17" fmla="*/ 2095500 h 2095500"/>
              <a:gd name="connsiteX18" fmla="*/ 0 w 5257800"/>
              <a:gd name="connsiteY18" fmla="*/ 2095500 h 2095500"/>
              <a:gd name="connsiteX19" fmla="*/ 0 w 5257800"/>
              <a:gd name="connsiteY19" fmla="*/ 1459865 h 2095500"/>
              <a:gd name="connsiteX20" fmla="*/ 0 w 5257800"/>
              <a:gd name="connsiteY20" fmla="*/ 719455 h 2095500"/>
              <a:gd name="connsiteX21" fmla="*/ 0 w 5257800"/>
              <a:gd name="connsiteY21"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57800" h="2095500" fill="none" extrusionOk="0">
                <a:moveTo>
                  <a:pt x="0" y="0"/>
                </a:moveTo>
                <a:cubicBezTo>
                  <a:pt x="342982" y="35831"/>
                  <a:pt x="389682" y="-17927"/>
                  <a:pt x="762381" y="0"/>
                </a:cubicBezTo>
                <a:cubicBezTo>
                  <a:pt x="1135080" y="17927"/>
                  <a:pt x="1289645" y="-680"/>
                  <a:pt x="1472184" y="0"/>
                </a:cubicBezTo>
                <a:cubicBezTo>
                  <a:pt x="1654723" y="680"/>
                  <a:pt x="1908471" y="-14057"/>
                  <a:pt x="2129409" y="0"/>
                </a:cubicBezTo>
                <a:cubicBezTo>
                  <a:pt x="2350347" y="14057"/>
                  <a:pt x="2649731" y="29000"/>
                  <a:pt x="2786634" y="0"/>
                </a:cubicBezTo>
                <a:cubicBezTo>
                  <a:pt x="2923537" y="-29000"/>
                  <a:pt x="3235025" y="18522"/>
                  <a:pt x="3549015" y="0"/>
                </a:cubicBezTo>
                <a:cubicBezTo>
                  <a:pt x="3863005" y="-18522"/>
                  <a:pt x="3980232" y="-34534"/>
                  <a:pt x="4258818" y="0"/>
                </a:cubicBezTo>
                <a:cubicBezTo>
                  <a:pt x="4537404" y="34534"/>
                  <a:pt x="4777869" y="12261"/>
                  <a:pt x="5257800" y="0"/>
                </a:cubicBezTo>
                <a:cubicBezTo>
                  <a:pt x="5269907" y="199834"/>
                  <a:pt x="5237453" y="449447"/>
                  <a:pt x="5257800" y="677545"/>
                </a:cubicBezTo>
                <a:cubicBezTo>
                  <a:pt x="5278147" y="905644"/>
                  <a:pt x="5269097" y="1059736"/>
                  <a:pt x="5257800" y="1313180"/>
                </a:cubicBezTo>
                <a:cubicBezTo>
                  <a:pt x="5246503" y="1566624"/>
                  <a:pt x="5254335" y="1929343"/>
                  <a:pt x="5257800" y="2095500"/>
                </a:cubicBezTo>
                <a:cubicBezTo>
                  <a:pt x="5089809" y="2111263"/>
                  <a:pt x="4885642" y="2081632"/>
                  <a:pt x="4705731" y="2095500"/>
                </a:cubicBezTo>
                <a:cubicBezTo>
                  <a:pt x="4525820" y="2109368"/>
                  <a:pt x="4271931" y="2098463"/>
                  <a:pt x="3943350" y="2095500"/>
                </a:cubicBezTo>
                <a:cubicBezTo>
                  <a:pt x="3614769" y="2092537"/>
                  <a:pt x="3561723" y="2089433"/>
                  <a:pt x="3338703" y="2095500"/>
                </a:cubicBezTo>
                <a:cubicBezTo>
                  <a:pt x="3115683" y="2101567"/>
                  <a:pt x="2915812" y="2126153"/>
                  <a:pt x="2576322" y="2095500"/>
                </a:cubicBezTo>
                <a:cubicBezTo>
                  <a:pt x="2236832" y="2064847"/>
                  <a:pt x="2281713" y="2073039"/>
                  <a:pt x="2024253" y="2095500"/>
                </a:cubicBezTo>
                <a:cubicBezTo>
                  <a:pt x="1766793" y="2117961"/>
                  <a:pt x="1679482" y="2090822"/>
                  <a:pt x="1524762" y="2095500"/>
                </a:cubicBezTo>
                <a:cubicBezTo>
                  <a:pt x="1370042" y="2100178"/>
                  <a:pt x="1165865" y="2086493"/>
                  <a:pt x="1025271" y="2095500"/>
                </a:cubicBezTo>
                <a:cubicBezTo>
                  <a:pt x="884677" y="2104507"/>
                  <a:pt x="385217" y="2117658"/>
                  <a:pt x="0" y="2095500"/>
                </a:cubicBezTo>
                <a:cubicBezTo>
                  <a:pt x="29277" y="1831313"/>
                  <a:pt x="8732" y="1723390"/>
                  <a:pt x="0" y="1459865"/>
                </a:cubicBezTo>
                <a:cubicBezTo>
                  <a:pt x="-8732" y="1196341"/>
                  <a:pt x="27786" y="933917"/>
                  <a:pt x="0" y="719455"/>
                </a:cubicBezTo>
                <a:cubicBezTo>
                  <a:pt x="-27786" y="504993"/>
                  <a:pt x="-264" y="218929"/>
                  <a:pt x="0" y="0"/>
                </a:cubicBezTo>
                <a:close/>
              </a:path>
              <a:path w="5257800" h="2095500" stroke="0" extrusionOk="0">
                <a:moveTo>
                  <a:pt x="0" y="0"/>
                </a:moveTo>
                <a:cubicBezTo>
                  <a:pt x="234077" y="-6678"/>
                  <a:pt x="422648" y="-12784"/>
                  <a:pt x="604647" y="0"/>
                </a:cubicBezTo>
                <a:cubicBezTo>
                  <a:pt x="786646" y="12784"/>
                  <a:pt x="958248" y="1436"/>
                  <a:pt x="1104138" y="0"/>
                </a:cubicBezTo>
                <a:cubicBezTo>
                  <a:pt x="1250028" y="-1436"/>
                  <a:pt x="1637941" y="-36529"/>
                  <a:pt x="1866519" y="0"/>
                </a:cubicBezTo>
                <a:cubicBezTo>
                  <a:pt x="2095097" y="36529"/>
                  <a:pt x="2291022" y="17793"/>
                  <a:pt x="2471166" y="0"/>
                </a:cubicBezTo>
                <a:cubicBezTo>
                  <a:pt x="2651310" y="-17793"/>
                  <a:pt x="2896597" y="18960"/>
                  <a:pt x="3075813" y="0"/>
                </a:cubicBezTo>
                <a:cubicBezTo>
                  <a:pt x="3255029" y="-18960"/>
                  <a:pt x="3643124" y="-25968"/>
                  <a:pt x="3838194" y="0"/>
                </a:cubicBezTo>
                <a:cubicBezTo>
                  <a:pt x="4033264" y="25968"/>
                  <a:pt x="4216378" y="7356"/>
                  <a:pt x="4390263" y="0"/>
                </a:cubicBezTo>
                <a:cubicBezTo>
                  <a:pt x="4564148" y="-7356"/>
                  <a:pt x="4945332" y="17517"/>
                  <a:pt x="5257800" y="0"/>
                </a:cubicBezTo>
                <a:cubicBezTo>
                  <a:pt x="5238487" y="275299"/>
                  <a:pt x="5284576" y="408868"/>
                  <a:pt x="5257800" y="740410"/>
                </a:cubicBezTo>
                <a:cubicBezTo>
                  <a:pt x="5231025" y="1071952"/>
                  <a:pt x="5240271" y="1096060"/>
                  <a:pt x="5257800" y="1397000"/>
                </a:cubicBezTo>
                <a:cubicBezTo>
                  <a:pt x="5275330" y="1697940"/>
                  <a:pt x="5224244" y="1794417"/>
                  <a:pt x="5257800" y="2095500"/>
                </a:cubicBezTo>
                <a:cubicBezTo>
                  <a:pt x="4909936" y="2113243"/>
                  <a:pt x="4816624" y="2107059"/>
                  <a:pt x="4547997" y="2095500"/>
                </a:cubicBezTo>
                <a:cubicBezTo>
                  <a:pt x="4279370" y="2083941"/>
                  <a:pt x="4029770" y="2123169"/>
                  <a:pt x="3785616" y="2095500"/>
                </a:cubicBezTo>
                <a:cubicBezTo>
                  <a:pt x="3541462" y="2067831"/>
                  <a:pt x="3268627" y="2064010"/>
                  <a:pt x="3023235" y="2095500"/>
                </a:cubicBezTo>
                <a:cubicBezTo>
                  <a:pt x="2777843" y="2126990"/>
                  <a:pt x="2582353" y="2107902"/>
                  <a:pt x="2471166" y="2095500"/>
                </a:cubicBezTo>
                <a:cubicBezTo>
                  <a:pt x="2359979" y="2083098"/>
                  <a:pt x="2135677" y="2117521"/>
                  <a:pt x="1813941" y="2095500"/>
                </a:cubicBezTo>
                <a:cubicBezTo>
                  <a:pt x="1492205" y="2073479"/>
                  <a:pt x="1320850" y="2069070"/>
                  <a:pt x="1051560" y="2095500"/>
                </a:cubicBezTo>
                <a:cubicBezTo>
                  <a:pt x="782270" y="2121930"/>
                  <a:pt x="220884" y="2056944"/>
                  <a:pt x="0" y="2095500"/>
                </a:cubicBezTo>
                <a:cubicBezTo>
                  <a:pt x="-4015" y="1807877"/>
                  <a:pt x="-8572" y="1772365"/>
                  <a:pt x="0" y="1459865"/>
                </a:cubicBezTo>
                <a:cubicBezTo>
                  <a:pt x="8572" y="1147365"/>
                  <a:pt x="-25491" y="944045"/>
                  <a:pt x="0" y="803275"/>
                </a:cubicBezTo>
                <a:cubicBezTo>
                  <a:pt x="25491" y="662505"/>
                  <a:pt x="18478" y="189692"/>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00761A34-B3AD-1F44-947A-BCA6DE80D9FC}"/>
              </a:ext>
            </a:extLst>
          </p:cNvPr>
          <p:cNvPicPr>
            <a:picLocks noChangeAspect="1"/>
          </p:cNvPicPr>
          <p:nvPr/>
        </p:nvPicPr>
        <p:blipFill>
          <a:blip r:embed="rId4"/>
          <a:stretch>
            <a:fillRect/>
          </a:stretch>
        </p:blipFill>
        <p:spPr>
          <a:xfrm>
            <a:off x="6788150" y="3834780"/>
            <a:ext cx="5257800" cy="1943100"/>
          </a:xfrm>
          <a:custGeom>
            <a:avLst/>
            <a:gdLst>
              <a:gd name="connsiteX0" fmla="*/ 0 w 5257800"/>
              <a:gd name="connsiteY0" fmla="*/ 0 h 1943100"/>
              <a:gd name="connsiteX1" fmla="*/ 762381 w 5257800"/>
              <a:gd name="connsiteY1" fmla="*/ 0 h 1943100"/>
              <a:gd name="connsiteX2" fmla="*/ 1472184 w 5257800"/>
              <a:gd name="connsiteY2" fmla="*/ 0 h 1943100"/>
              <a:gd name="connsiteX3" fmla="*/ 2129409 w 5257800"/>
              <a:gd name="connsiteY3" fmla="*/ 0 h 1943100"/>
              <a:gd name="connsiteX4" fmla="*/ 2786634 w 5257800"/>
              <a:gd name="connsiteY4" fmla="*/ 0 h 1943100"/>
              <a:gd name="connsiteX5" fmla="*/ 3549015 w 5257800"/>
              <a:gd name="connsiteY5" fmla="*/ 0 h 1943100"/>
              <a:gd name="connsiteX6" fmla="*/ 4258818 w 5257800"/>
              <a:gd name="connsiteY6" fmla="*/ 0 h 1943100"/>
              <a:gd name="connsiteX7" fmla="*/ 5257800 w 5257800"/>
              <a:gd name="connsiteY7" fmla="*/ 0 h 1943100"/>
              <a:gd name="connsiteX8" fmla="*/ 5257800 w 5257800"/>
              <a:gd name="connsiteY8" fmla="*/ 628269 h 1943100"/>
              <a:gd name="connsiteX9" fmla="*/ 5257800 w 5257800"/>
              <a:gd name="connsiteY9" fmla="*/ 1217676 h 1943100"/>
              <a:gd name="connsiteX10" fmla="*/ 5257800 w 5257800"/>
              <a:gd name="connsiteY10" fmla="*/ 1943100 h 1943100"/>
              <a:gd name="connsiteX11" fmla="*/ 4705731 w 5257800"/>
              <a:gd name="connsiteY11" fmla="*/ 1943100 h 1943100"/>
              <a:gd name="connsiteX12" fmla="*/ 3943350 w 5257800"/>
              <a:gd name="connsiteY12" fmla="*/ 1943100 h 1943100"/>
              <a:gd name="connsiteX13" fmla="*/ 3338703 w 5257800"/>
              <a:gd name="connsiteY13" fmla="*/ 1943100 h 1943100"/>
              <a:gd name="connsiteX14" fmla="*/ 2576322 w 5257800"/>
              <a:gd name="connsiteY14" fmla="*/ 1943100 h 1943100"/>
              <a:gd name="connsiteX15" fmla="*/ 2024253 w 5257800"/>
              <a:gd name="connsiteY15" fmla="*/ 1943100 h 1943100"/>
              <a:gd name="connsiteX16" fmla="*/ 1524762 w 5257800"/>
              <a:gd name="connsiteY16" fmla="*/ 1943100 h 1943100"/>
              <a:gd name="connsiteX17" fmla="*/ 1025271 w 5257800"/>
              <a:gd name="connsiteY17" fmla="*/ 1943100 h 1943100"/>
              <a:gd name="connsiteX18" fmla="*/ 0 w 5257800"/>
              <a:gd name="connsiteY18" fmla="*/ 1943100 h 1943100"/>
              <a:gd name="connsiteX19" fmla="*/ 0 w 5257800"/>
              <a:gd name="connsiteY19" fmla="*/ 1353693 h 1943100"/>
              <a:gd name="connsiteX20" fmla="*/ 0 w 5257800"/>
              <a:gd name="connsiteY20" fmla="*/ 667131 h 1943100"/>
              <a:gd name="connsiteX21" fmla="*/ 0 w 5257800"/>
              <a:gd name="connsiteY21"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57800" h="1943100" fill="none" extrusionOk="0">
                <a:moveTo>
                  <a:pt x="0" y="0"/>
                </a:moveTo>
                <a:cubicBezTo>
                  <a:pt x="342982" y="35831"/>
                  <a:pt x="389682" y="-17927"/>
                  <a:pt x="762381" y="0"/>
                </a:cubicBezTo>
                <a:cubicBezTo>
                  <a:pt x="1135080" y="17927"/>
                  <a:pt x="1289645" y="-680"/>
                  <a:pt x="1472184" y="0"/>
                </a:cubicBezTo>
                <a:cubicBezTo>
                  <a:pt x="1654723" y="680"/>
                  <a:pt x="1908471" y="-14057"/>
                  <a:pt x="2129409" y="0"/>
                </a:cubicBezTo>
                <a:cubicBezTo>
                  <a:pt x="2350347" y="14057"/>
                  <a:pt x="2649731" y="29000"/>
                  <a:pt x="2786634" y="0"/>
                </a:cubicBezTo>
                <a:cubicBezTo>
                  <a:pt x="2923537" y="-29000"/>
                  <a:pt x="3235025" y="18522"/>
                  <a:pt x="3549015" y="0"/>
                </a:cubicBezTo>
                <a:cubicBezTo>
                  <a:pt x="3863005" y="-18522"/>
                  <a:pt x="3980232" y="-34534"/>
                  <a:pt x="4258818" y="0"/>
                </a:cubicBezTo>
                <a:cubicBezTo>
                  <a:pt x="4537404" y="34534"/>
                  <a:pt x="4777869" y="12261"/>
                  <a:pt x="5257800" y="0"/>
                </a:cubicBezTo>
                <a:cubicBezTo>
                  <a:pt x="5228023" y="200083"/>
                  <a:pt x="5267019" y="384027"/>
                  <a:pt x="5257800" y="628269"/>
                </a:cubicBezTo>
                <a:cubicBezTo>
                  <a:pt x="5248581" y="872511"/>
                  <a:pt x="5256384" y="972014"/>
                  <a:pt x="5257800" y="1217676"/>
                </a:cubicBezTo>
                <a:cubicBezTo>
                  <a:pt x="5259216" y="1463338"/>
                  <a:pt x="5252913" y="1771009"/>
                  <a:pt x="5257800" y="1943100"/>
                </a:cubicBezTo>
                <a:cubicBezTo>
                  <a:pt x="5089809" y="1958863"/>
                  <a:pt x="4885642" y="1929232"/>
                  <a:pt x="4705731" y="1943100"/>
                </a:cubicBezTo>
                <a:cubicBezTo>
                  <a:pt x="4525820" y="1956968"/>
                  <a:pt x="4271931" y="1946063"/>
                  <a:pt x="3943350" y="1943100"/>
                </a:cubicBezTo>
                <a:cubicBezTo>
                  <a:pt x="3614769" y="1940137"/>
                  <a:pt x="3561723" y="1937033"/>
                  <a:pt x="3338703" y="1943100"/>
                </a:cubicBezTo>
                <a:cubicBezTo>
                  <a:pt x="3115683" y="1949167"/>
                  <a:pt x="2915812" y="1973753"/>
                  <a:pt x="2576322" y="1943100"/>
                </a:cubicBezTo>
                <a:cubicBezTo>
                  <a:pt x="2236832" y="1912447"/>
                  <a:pt x="2281713" y="1920639"/>
                  <a:pt x="2024253" y="1943100"/>
                </a:cubicBezTo>
                <a:cubicBezTo>
                  <a:pt x="1766793" y="1965561"/>
                  <a:pt x="1679482" y="1938422"/>
                  <a:pt x="1524762" y="1943100"/>
                </a:cubicBezTo>
                <a:cubicBezTo>
                  <a:pt x="1370042" y="1947778"/>
                  <a:pt x="1165865" y="1934093"/>
                  <a:pt x="1025271" y="1943100"/>
                </a:cubicBezTo>
                <a:cubicBezTo>
                  <a:pt x="884677" y="1952107"/>
                  <a:pt x="385217" y="1965258"/>
                  <a:pt x="0" y="1943100"/>
                </a:cubicBezTo>
                <a:cubicBezTo>
                  <a:pt x="14253" y="1661782"/>
                  <a:pt x="9887" y="1601140"/>
                  <a:pt x="0" y="1353693"/>
                </a:cubicBezTo>
                <a:cubicBezTo>
                  <a:pt x="-9887" y="1106246"/>
                  <a:pt x="-5869" y="855397"/>
                  <a:pt x="0" y="667131"/>
                </a:cubicBezTo>
                <a:cubicBezTo>
                  <a:pt x="5869" y="478865"/>
                  <a:pt x="32439" y="228632"/>
                  <a:pt x="0" y="0"/>
                </a:cubicBezTo>
                <a:close/>
              </a:path>
              <a:path w="5257800" h="1943100" stroke="0" extrusionOk="0">
                <a:moveTo>
                  <a:pt x="0" y="0"/>
                </a:moveTo>
                <a:cubicBezTo>
                  <a:pt x="234077" y="-6678"/>
                  <a:pt x="422648" y="-12784"/>
                  <a:pt x="604647" y="0"/>
                </a:cubicBezTo>
                <a:cubicBezTo>
                  <a:pt x="786646" y="12784"/>
                  <a:pt x="958248" y="1436"/>
                  <a:pt x="1104138" y="0"/>
                </a:cubicBezTo>
                <a:cubicBezTo>
                  <a:pt x="1250028" y="-1436"/>
                  <a:pt x="1637941" y="-36529"/>
                  <a:pt x="1866519" y="0"/>
                </a:cubicBezTo>
                <a:cubicBezTo>
                  <a:pt x="2095097" y="36529"/>
                  <a:pt x="2291022" y="17793"/>
                  <a:pt x="2471166" y="0"/>
                </a:cubicBezTo>
                <a:cubicBezTo>
                  <a:pt x="2651310" y="-17793"/>
                  <a:pt x="2896597" y="18960"/>
                  <a:pt x="3075813" y="0"/>
                </a:cubicBezTo>
                <a:cubicBezTo>
                  <a:pt x="3255029" y="-18960"/>
                  <a:pt x="3643124" y="-25968"/>
                  <a:pt x="3838194" y="0"/>
                </a:cubicBezTo>
                <a:cubicBezTo>
                  <a:pt x="4033264" y="25968"/>
                  <a:pt x="4216378" y="7356"/>
                  <a:pt x="4390263" y="0"/>
                </a:cubicBezTo>
                <a:cubicBezTo>
                  <a:pt x="4564148" y="-7356"/>
                  <a:pt x="4945332" y="17517"/>
                  <a:pt x="5257800" y="0"/>
                </a:cubicBezTo>
                <a:cubicBezTo>
                  <a:pt x="5230409" y="155022"/>
                  <a:pt x="5261690" y="482508"/>
                  <a:pt x="5257800" y="686562"/>
                </a:cubicBezTo>
                <a:cubicBezTo>
                  <a:pt x="5253910" y="890616"/>
                  <a:pt x="5242658" y="1000038"/>
                  <a:pt x="5257800" y="1295400"/>
                </a:cubicBezTo>
                <a:cubicBezTo>
                  <a:pt x="5272942" y="1590762"/>
                  <a:pt x="5259804" y="1769180"/>
                  <a:pt x="5257800" y="1943100"/>
                </a:cubicBezTo>
                <a:cubicBezTo>
                  <a:pt x="4909936" y="1960843"/>
                  <a:pt x="4816624" y="1954659"/>
                  <a:pt x="4547997" y="1943100"/>
                </a:cubicBezTo>
                <a:cubicBezTo>
                  <a:pt x="4279370" y="1931541"/>
                  <a:pt x="4029770" y="1970769"/>
                  <a:pt x="3785616" y="1943100"/>
                </a:cubicBezTo>
                <a:cubicBezTo>
                  <a:pt x="3541462" y="1915431"/>
                  <a:pt x="3268627" y="1911610"/>
                  <a:pt x="3023235" y="1943100"/>
                </a:cubicBezTo>
                <a:cubicBezTo>
                  <a:pt x="2777843" y="1974590"/>
                  <a:pt x="2582353" y="1955502"/>
                  <a:pt x="2471166" y="1943100"/>
                </a:cubicBezTo>
                <a:cubicBezTo>
                  <a:pt x="2359979" y="1930698"/>
                  <a:pt x="2135677" y="1965121"/>
                  <a:pt x="1813941" y="1943100"/>
                </a:cubicBezTo>
                <a:cubicBezTo>
                  <a:pt x="1492205" y="1921079"/>
                  <a:pt x="1320850" y="1916670"/>
                  <a:pt x="1051560" y="1943100"/>
                </a:cubicBezTo>
                <a:cubicBezTo>
                  <a:pt x="782270" y="1969530"/>
                  <a:pt x="220884" y="1904544"/>
                  <a:pt x="0" y="1943100"/>
                </a:cubicBezTo>
                <a:cubicBezTo>
                  <a:pt x="-13260" y="1658258"/>
                  <a:pt x="12230" y="1514897"/>
                  <a:pt x="0" y="1353693"/>
                </a:cubicBezTo>
                <a:cubicBezTo>
                  <a:pt x="-12230" y="1192489"/>
                  <a:pt x="-23103" y="912027"/>
                  <a:pt x="0" y="744855"/>
                </a:cubicBezTo>
                <a:cubicBezTo>
                  <a:pt x="23103" y="577683"/>
                  <a:pt x="18478" y="28884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Rectangle 5">
            <a:extLst>
              <a:ext uri="{FF2B5EF4-FFF2-40B4-BE49-F238E27FC236}">
                <a16:creationId xmlns:a16="http://schemas.microsoft.com/office/drawing/2014/main" id="{EF2F7802-FE28-E548-B71B-B7CC1E060081}"/>
              </a:ext>
            </a:extLst>
          </p:cNvPr>
          <p:cNvSpPr/>
          <p:nvPr/>
        </p:nvSpPr>
        <p:spPr>
          <a:xfrm>
            <a:off x="686264" y="179995"/>
            <a:ext cx="5359159" cy="461665"/>
          </a:xfrm>
          <a:prstGeom prst="rect">
            <a:avLst/>
          </a:prstGeom>
        </p:spPr>
        <p:txBody>
          <a:bodyPr vert="horz" wrap="square" lIns="0" tIns="9525" rIns="0" bIns="0" rtlCol="0" anchor="ctr">
            <a:spAutoFit/>
          </a:bodyPr>
          <a:lstStyle/>
          <a:p>
            <a:pPr marL="12700" marR="5080">
              <a:lnSpc>
                <a:spcPct val="100699"/>
              </a:lnSpc>
              <a:spcBef>
                <a:spcPts val="75"/>
              </a:spcBef>
            </a:pPr>
            <a:r>
              <a:rPr lang="en-US" sz="4400" spc="-120" dirty="0">
                <a:latin typeface="+mj-lt"/>
                <a:ea typeface="+mj-ea"/>
                <a:cs typeface="+mj-cs"/>
              </a:rPr>
              <a:t>The Final Linear and </a:t>
            </a:r>
            <a:r>
              <a:rPr lang="en-US" sz="4400" spc="-120" dirty="0" err="1">
                <a:latin typeface="+mj-lt"/>
                <a:ea typeface="+mj-ea"/>
                <a:cs typeface="+mj-cs"/>
              </a:rPr>
              <a:t>Softmax</a:t>
            </a:r>
            <a:r>
              <a:rPr lang="en-US" sz="4400" spc="-120" dirty="0">
                <a:latin typeface="+mj-lt"/>
                <a:ea typeface="+mj-ea"/>
                <a:cs typeface="+mj-cs"/>
              </a:rPr>
              <a:t> Layer</a:t>
            </a:r>
          </a:p>
        </p:txBody>
      </p:sp>
    </p:spTree>
    <p:extLst>
      <p:ext uri="{BB962C8B-B14F-4D97-AF65-F5344CB8AC3E}">
        <p14:creationId xmlns:p14="http://schemas.microsoft.com/office/powerpoint/2010/main" val="82861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0214" y="59584"/>
            <a:ext cx="10244831" cy="1230111"/>
          </a:xfrm>
          <a:prstGeom prst="rect">
            <a:avLst/>
          </a:prstGeom>
        </p:spPr>
        <p:txBody>
          <a:bodyPr vert="horz" lIns="91440" tIns="45720" rIns="91440" bIns="45720" rtlCol="0" anchor="ctr">
            <a:normAutofit/>
          </a:bodyPr>
          <a:lstStyle/>
          <a:p>
            <a:r>
              <a:rPr dirty="0"/>
              <a:t>Problem with words as discrete symbols</a:t>
            </a:r>
          </a:p>
        </p:txBody>
      </p:sp>
      <p:sp>
        <p:nvSpPr>
          <p:cNvPr id="3" name="object 3"/>
          <p:cNvSpPr txBox="1"/>
          <p:nvPr/>
        </p:nvSpPr>
        <p:spPr>
          <a:xfrm>
            <a:off x="788179" y="1237801"/>
            <a:ext cx="8414337" cy="4810818"/>
          </a:xfrm>
          <a:prstGeom prst="rect">
            <a:avLst/>
          </a:prstGeom>
        </p:spPr>
        <p:txBody>
          <a:bodyPr vert="horz" wrap="square" lIns="0" tIns="24652" rIns="0" bIns="0" rtlCol="0">
            <a:spAutoFit/>
          </a:bodyPr>
          <a:lstStyle/>
          <a:p>
            <a:pPr marL="11206" marR="382141" defTabSz="806867">
              <a:lnSpc>
                <a:spcPts val="2735"/>
              </a:lnSpc>
              <a:spcBef>
                <a:spcPts val="193"/>
              </a:spcBef>
              <a:defRPr/>
            </a:pPr>
            <a:r>
              <a:rPr sz="2000" b="1" dirty="0">
                <a:solidFill>
                  <a:prstClr val="black"/>
                </a:solidFill>
                <a:latin typeface="Trebuchet MS"/>
                <a:cs typeface="Trebuchet MS"/>
              </a:rPr>
              <a:t>Example: </a:t>
            </a:r>
            <a:r>
              <a:rPr sz="2000" dirty="0">
                <a:solidFill>
                  <a:prstClr val="black"/>
                </a:solidFill>
                <a:latin typeface="Trebuchet MS"/>
                <a:cs typeface="Trebuchet MS"/>
              </a:rPr>
              <a:t>in web search, if user searches for </a:t>
            </a:r>
            <a:r>
              <a:rPr sz="2000" dirty="0">
                <a:solidFill>
                  <a:srgbClr val="BB57BE"/>
                </a:solidFill>
                <a:latin typeface="Trebuchet MS"/>
                <a:cs typeface="Trebuchet MS"/>
              </a:rPr>
              <a:t>“Seattle motel”</a:t>
            </a:r>
            <a:r>
              <a:rPr sz="2000" dirty="0">
                <a:solidFill>
                  <a:prstClr val="black"/>
                </a:solidFill>
                <a:latin typeface="Trebuchet MS"/>
                <a:cs typeface="Trebuchet MS"/>
              </a:rPr>
              <a:t>, we  would like to match documents containing </a:t>
            </a:r>
            <a:r>
              <a:rPr sz="2000" dirty="0">
                <a:solidFill>
                  <a:srgbClr val="BB57BE"/>
                </a:solidFill>
                <a:latin typeface="Trebuchet MS"/>
                <a:cs typeface="Trebuchet MS"/>
              </a:rPr>
              <a:t>“Seattle hotel”</a:t>
            </a:r>
            <a:r>
              <a:rPr sz="2000" dirty="0">
                <a:solidFill>
                  <a:prstClr val="black"/>
                </a:solidFill>
                <a:latin typeface="Trebuchet MS"/>
                <a:cs typeface="Trebuchet MS"/>
              </a:rPr>
              <a:t>.</a:t>
            </a:r>
          </a:p>
          <a:p>
            <a:pPr defTabSz="806867">
              <a:spcBef>
                <a:spcPts val="22"/>
              </a:spcBef>
              <a:defRPr/>
            </a:pPr>
            <a:endParaRPr sz="2400" dirty="0">
              <a:solidFill>
                <a:prstClr val="black"/>
              </a:solidFill>
              <a:latin typeface="Trebuchet MS"/>
              <a:cs typeface="Trebuchet MS"/>
            </a:endParaRPr>
          </a:p>
          <a:p>
            <a:pPr marL="11206" defTabSz="806867">
              <a:defRPr/>
            </a:pPr>
            <a:r>
              <a:rPr sz="2000" dirty="0">
                <a:solidFill>
                  <a:prstClr val="black"/>
                </a:solidFill>
                <a:latin typeface="Trebuchet MS"/>
                <a:cs typeface="Trebuchet MS"/>
              </a:rPr>
              <a:t>But:</a:t>
            </a:r>
          </a:p>
          <a:p>
            <a:pPr marL="1837302" defTabSz="806867">
              <a:lnSpc>
                <a:spcPts val="2700"/>
              </a:lnSpc>
              <a:spcBef>
                <a:spcPts val="529"/>
              </a:spcBef>
              <a:defRPr/>
            </a:pPr>
            <a:r>
              <a:rPr sz="2000" dirty="0">
                <a:solidFill>
                  <a:srgbClr val="3A87FF"/>
                </a:solidFill>
                <a:latin typeface="Trebuchet MS"/>
                <a:cs typeface="Trebuchet MS"/>
              </a:rPr>
              <a:t>motel = [0 0 0 0 0 0 0 0 0 0 1 0 0 0 0]</a:t>
            </a:r>
            <a:endParaRPr sz="2000" dirty="0">
              <a:solidFill>
                <a:prstClr val="black"/>
              </a:solidFill>
              <a:latin typeface="Trebuchet MS"/>
              <a:cs typeface="Trebuchet MS"/>
            </a:endParaRPr>
          </a:p>
          <a:p>
            <a:pPr marL="1908464" defTabSz="806867">
              <a:lnSpc>
                <a:spcPts val="2700"/>
              </a:lnSpc>
              <a:defRPr/>
            </a:pPr>
            <a:r>
              <a:rPr sz="2000" dirty="0">
                <a:solidFill>
                  <a:srgbClr val="3A87FF"/>
                </a:solidFill>
                <a:latin typeface="Trebuchet MS"/>
                <a:cs typeface="Trebuchet MS"/>
              </a:rPr>
              <a:t>hotel = [0 0 0 0 0 0 0 1 0 0 0 0 0 0 0]</a:t>
            </a:r>
            <a:endParaRPr sz="2000" dirty="0">
              <a:solidFill>
                <a:prstClr val="black"/>
              </a:solidFill>
              <a:latin typeface="Trebuchet MS"/>
              <a:cs typeface="Trebuchet MS"/>
            </a:endParaRPr>
          </a:p>
          <a:p>
            <a:pPr marL="11206" defTabSz="806867">
              <a:spcBef>
                <a:spcPts val="507"/>
              </a:spcBef>
              <a:defRPr/>
            </a:pPr>
            <a:r>
              <a:rPr sz="2000" dirty="0">
                <a:solidFill>
                  <a:prstClr val="black"/>
                </a:solidFill>
                <a:latin typeface="Trebuchet MS"/>
                <a:cs typeface="Trebuchet MS"/>
              </a:rPr>
              <a:t>These two vectors are </a:t>
            </a:r>
            <a:r>
              <a:rPr lang="en-US" sz="2000" dirty="0">
                <a:solidFill>
                  <a:prstClr val="black"/>
                </a:solidFill>
                <a:latin typeface="Trebuchet MS"/>
                <a:cs typeface="Trebuchet MS"/>
              </a:rPr>
              <a:t> </a:t>
            </a:r>
            <a:r>
              <a:rPr sz="2000" dirty="0">
                <a:solidFill>
                  <a:srgbClr val="BB57BE"/>
                </a:solidFill>
                <a:latin typeface="Trebuchet MS"/>
                <a:cs typeface="Trebuchet MS"/>
              </a:rPr>
              <a:t>orthogonal</a:t>
            </a:r>
            <a:r>
              <a:rPr sz="2000" dirty="0">
                <a:solidFill>
                  <a:prstClr val="black"/>
                </a:solidFill>
                <a:latin typeface="Trebuchet MS"/>
                <a:cs typeface="Trebuchet MS"/>
              </a:rPr>
              <a:t>.</a:t>
            </a:r>
          </a:p>
          <a:p>
            <a:pPr marL="11206" defTabSz="806867">
              <a:spcBef>
                <a:spcPts val="507"/>
              </a:spcBef>
              <a:defRPr/>
            </a:pPr>
            <a:r>
              <a:rPr sz="2000" dirty="0">
                <a:solidFill>
                  <a:prstClr val="black"/>
                </a:solidFill>
                <a:latin typeface="Trebuchet MS"/>
                <a:cs typeface="Trebuchet MS"/>
              </a:rPr>
              <a:t>There is no natural notion of </a:t>
            </a:r>
            <a:r>
              <a:rPr sz="2000" b="1" dirty="0">
                <a:solidFill>
                  <a:srgbClr val="BB57BE"/>
                </a:solidFill>
                <a:latin typeface="Trebuchet MS"/>
                <a:cs typeface="Trebuchet MS"/>
              </a:rPr>
              <a:t>similarity </a:t>
            </a:r>
            <a:r>
              <a:rPr sz="2000" dirty="0">
                <a:solidFill>
                  <a:prstClr val="black"/>
                </a:solidFill>
                <a:latin typeface="Trebuchet MS"/>
                <a:cs typeface="Trebuchet MS"/>
              </a:rPr>
              <a:t>for one-hot vectors!</a:t>
            </a:r>
          </a:p>
          <a:p>
            <a:pPr defTabSz="806867">
              <a:spcBef>
                <a:spcPts val="31"/>
              </a:spcBef>
              <a:defRPr/>
            </a:pPr>
            <a:endParaRPr sz="3200" dirty="0">
              <a:solidFill>
                <a:prstClr val="black"/>
              </a:solidFill>
              <a:latin typeface="Trebuchet MS"/>
              <a:cs typeface="Trebuchet MS"/>
            </a:endParaRPr>
          </a:p>
          <a:p>
            <a:pPr marL="11206" defTabSz="806867">
              <a:defRPr/>
            </a:pPr>
            <a:r>
              <a:rPr sz="2000" b="1" dirty="0">
                <a:solidFill>
                  <a:prstClr val="black"/>
                </a:solidFill>
                <a:latin typeface="Trebuchet MS"/>
                <a:cs typeface="Trebuchet MS"/>
              </a:rPr>
              <a:t>Solution:</a:t>
            </a:r>
            <a:endParaRPr sz="2000" dirty="0">
              <a:solidFill>
                <a:prstClr val="black"/>
              </a:solidFill>
              <a:latin typeface="Trebuchet MS"/>
              <a:cs typeface="Trebuchet MS"/>
            </a:endParaRPr>
          </a:p>
          <a:p>
            <a:pPr marL="333953" indent="-322747" defTabSz="806867">
              <a:spcBef>
                <a:spcPts val="507"/>
              </a:spcBef>
              <a:buClr>
                <a:srgbClr val="CC0000"/>
              </a:buClr>
              <a:buFont typeface="Times New Roman"/>
              <a:buChar char="•"/>
              <a:tabLst>
                <a:tab pos="333393" algn="l"/>
                <a:tab pos="333953" algn="l"/>
              </a:tabLst>
              <a:defRPr/>
            </a:pPr>
            <a:r>
              <a:rPr sz="2000" dirty="0">
                <a:solidFill>
                  <a:prstClr val="black"/>
                </a:solidFill>
                <a:latin typeface="Trebuchet MS"/>
                <a:cs typeface="Trebuchet MS"/>
              </a:rPr>
              <a:t>Could try to rely on WordNet’s list of synonyms to get similarity?</a:t>
            </a:r>
          </a:p>
          <a:p>
            <a:pPr marL="656700" lvl="1" indent="-215725" defTabSz="806867">
              <a:spcBef>
                <a:spcPts val="529"/>
              </a:spcBef>
              <a:buClr>
                <a:srgbClr val="3A87FF"/>
              </a:buClr>
              <a:buFont typeface="Times New Roman"/>
              <a:buChar char="•"/>
              <a:tabLst>
                <a:tab pos="656139" algn="l"/>
                <a:tab pos="656700" algn="l"/>
              </a:tabLst>
              <a:defRPr/>
            </a:pPr>
            <a:r>
              <a:rPr sz="2000" dirty="0">
                <a:solidFill>
                  <a:prstClr val="black"/>
                </a:solidFill>
                <a:latin typeface="Trebuchet MS"/>
                <a:cs typeface="Trebuchet MS"/>
              </a:rPr>
              <a:t>But it is well-known to fail badly: incompleteness, etc.</a:t>
            </a:r>
          </a:p>
          <a:p>
            <a:pPr marL="333953" indent="-322747" defTabSz="806867">
              <a:spcBef>
                <a:spcPts val="512"/>
              </a:spcBef>
              <a:buClr>
                <a:srgbClr val="CC0000"/>
              </a:buClr>
              <a:buFont typeface="Times New Roman"/>
              <a:buChar char="•"/>
              <a:tabLst>
                <a:tab pos="333393" algn="l"/>
                <a:tab pos="333953" algn="l"/>
              </a:tabLst>
              <a:defRPr/>
            </a:pPr>
            <a:r>
              <a:rPr sz="2000" b="1" dirty="0">
                <a:solidFill>
                  <a:prstClr val="black"/>
                </a:solidFill>
                <a:latin typeface="Trebuchet MS"/>
                <a:cs typeface="Trebuchet MS"/>
              </a:rPr>
              <a:t>Instead: learn to encode similarity in the vectors themselves</a:t>
            </a:r>
            <a:endParaRPr sz="2000" dirty="0">
              <a:solidFill>
                <a:prstClr val="black"/>
              </a:solidFill>
              <a:latin typeface="Trebuchet MS"/>
              <a:cs typeface="Trebuchet MS"/>
            </a:endParaRPr>
          </a:p>
        </p:txBody>
      </p:sp>
      <p:sp>
        <p:nvSpPr>
          <p:cNvPr id="4" name="object 4"/>
          <p:cNvSpPr txBox="1"/>
          <p:nvPr/>
        </p:nvSpPr>
        <p:spPr>
          <a:xfrm>
            <a:off x="9040233" y="201033"/>
            <a:ext cx="937932" cy="242148"/>
          </a:xfrm>
          <a:prstGeom prst="rect">
            <a:avLst/>
          </a:prstGeom>
        </p:spPr>
        <p:txBody>
          <a:bodyPr vert="horz" wrap="square" lIns="0" tIns="11206" rIns="0" bIns="0" rtlCol="0">
            <a:spAutoFit/>
          </a:bodyPr>
          <a:lstStyle/>
          <a:p>
            <a:pPr marL="11206" defTabSz="806867">
              <a:spcBef>
                <a:spcPts val="88"/>
              </a:spcBef>
              <a:defRPr/>
            </a:pPr>
            <a:r>
              <a:rPr sz="1500" spc="13" dirty="0">
                <a:solidFill>
                  <a:srgbClr val="FBFCFF"/>
                </a:solidFill>
                <a:latin typeface="Trebuchet MS"/>
                <a:cs typeface="Trebuchet MS"/>
              </a:rPr>
              <a:t>Sec.</a:t>
            </a:r>
            <a:r>
              <a:rPr sz="1500" spc="-26" dirty="0">
                <a:solidFill>
                  <a:srgbClr val="FBFCFF"/>
                </a:solidFill>
                <a:latin typeface="Trebuchet MS"/>
                <a:cs typeface="Trebuchet MS"/>
              </a:rPr>
              <a:t> </a:t>
            </a:r>
            <a:r>
              <a:rPr sz="1500" spc="66" dirty="0">
                <a:solidFill>
                  <a:srgbClr val="FBFCFF"/>
                </a:solidFill>
                <a:latin typeface="Trebuchet MS"/>
                <a:cs typeface="Trebuchet MS"/>
              </a:rPr>
              <a:t>9.2.2</a:t>
            </a:r>
            <a:endParaRPr sz="1500">
              <a:solidFill>
                <a:prstClr val="black"/>
              </a:solidFill>
              <a:latin typeface="Trebuchet MS"/>
              <a:cs typeface="Trebuchet MS"/>
            </a:endParaRPr>
          </a:p>
        </p:txBody>
      </p:sp>
      <p:sp>
        <p:nvSpPr>
          <p:cNvPr id="6" name="TextBox 5">
            <a:extLst>
              <a:ext uri="{FF2B5EF4-FFF2-40B4-BE49-F238E27FC236}">
                <a16:creationId xmlns:a16="http://schemas.microsoft.com/office/drawing/2014/main" id="{BCFBA3DD-D81A-4C55-B8C4-E2E81DA5D911}"/>
              </a:ext>
            </a:extLst>
          </p:cNvPr>
          <p:cNvSpPr txBox="1"/>
          <p:nvPr/>
        </p:nvSpPr>
        <p:spPr>
          <a:xfrm>
            <a:off x="156839" y="6581001"/>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13DE-9D2C-4D7C-9D63-BA3BF64C5598}"/>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5F47BBEC-1900-4804-8338-AB00C9C90F09}"/>
              </a:ext>
            </a:extLst>
          </p:cNvPr>
          <p:cNvSpPr>
            <a:spLocks noGrp="1"/>
          </p:cNvSpPr>
          <p:nvPr>
            <p:ph idx="1"/>
          </p:nvPr>
        </p:nvSpPr>
        <p:spPr/>
        <p:txBody>
          <a:bodyPr/>
          <a:lstStyle/>
          <a:p>
            <a:r>
              <a:rPr lang="en-US" dirty="0"/>
              <a:t>Encoder-Decoder was there</a:t>
            </a:r>
          </a:p>
          <a:p>
            <a:r>
              <a:rPr lang="en-US" dirty="0"/>
              <a:t>New?: Multi head attention</a:t>
            </a:r>
          </a:p>
          <a:p>
            <a:r>
              <a:rPr lang="en-US" dirty="0"/>
              <a:t>Fine tuned with Custom Data</a:t>
            </a:r>
          </a:p>
          <a:p>
            <a:r>
              <a:rPr lang="en-US" dirty="0"/>
              <a:t>Flavors:</a:t>
            </a:r>
          </a:p>
          <a:p>
            <a:pPr lvl="1"/>
            <a:r>
              <a:rPr lang="en-US" dirty="0"/>
              <a:t>Encoder only: BERT, </a:t>
            </a:r>
            <a:r>
              <a:rPr lang="en-US" dirty="0" err="1"/>
              <a:t>XLNet</a:t>
            </a:r>
            <a:endParaRPr lang="en-US" dirty="0"/>
          </a:p>
          <a:p>
            <a:pPr lvl="1"/>
            <a:r>
              <a:rPr lang="en-US" dirty="0"/>
              <a:t>Decoder only</a:t>
            </a:r>
          </a:p>
          <a:p>
            <a:pPr lvl="1"/>
            <a:r>
              <a:rPr lang="en-US" dirty="0"/>
              <a:t>Encoder-Decoder</a:t>
            </a:r>
          </a:p>
        </p:txBody>
      </p:sp>
      <p:pic>
        <p:nvPicPr>
          <p:cNvPr id="1026" name="Picture 2">
            <a:extLst>
              <a:ext uri="{FF2B5EF4-FFF2-40B4-BE49-F238E27FC236}">
                <a16:creationId xmlns:a16="http://schemas.microsoft.com/office/drawing/2014/main" id="{8F7DEAE9-D7FF-4F63-8C27-2390C931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819" y="762000"/>
            <a:ext cx="36195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59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13DE-9D2C-4D7C-9D63-BA3BF64C5598}"/>
              </a:ext>
            </a:extLst>
          </p:cNvPr>
          <p:cNvSpPr>
            <a:spLocks noGrp="1"/>
          </p:cNvSpPr>
          <p:nvPr>
            <p:ph type="title"/>
          </p:nvPr>
        </p:nvSpPr>
        <p:spPr/>
        <p:txBody>
          <a:bodyPr/>
          <a:lstStyle/>
          <a:p>
            <a:r>
              <a:rPr lang="en-US" dirty="0"/>
              <a:t>Encoder only</a:t>
            </a:r>
          </a:p>
        </p:txBody>
      </p:sp>
      <p:sp>
        <p:nvSpPr>
          <p:cNvPr id="3" name="Content Placeholder 2">
            <a:extLst>
              <a:ext uri="{FF2B5EF4-FFF2-40B4-BE49-F238E27FC236}">
                <a16:creationId xmlns:a16="http://schemas.microsoft.com/office/drawing/2014/main" id="{5F47BBEC-1900-4804-8338-AB00C9C90F09}"/>
              </a:ext>
            </a:extLst>
          </p:cNvPr>
          <p:cNvSpPr>
            <a:spLocks noGrp="1"/>
          </p:cNvSpPr>
          <p:nvPr>
            <p:ph idx="1"/>
          </p:nvPr>
        </p:nvSpPr>
        <p:spPr>
          <a:xfrm>
            <a:off x="838200" y="1535837"/>
            <a:ext cx="6147594" cy="4641126"/>
          </a:xfrm>
        </p:spPr>
        <p:txBody>
          <a:bodyPr>
            <a:normAutofit/>
          </a:bodyPr>
          <a:lstStyle/>
          <a:p>
            <a:r>
              <a:rPr lang="en-US" dirty="0"/>
              <a:t>If we are only interested in training a language model for the input for some other tasks, then we do not need the decoder of the transformer. </a:t>
            </a:r>
          </a:p>
          <a:p>
            <a:r>
              <a:rPr lang="en-US" dirty="0"/>
              <a:t>Pre-trained by predicting masked word</a:t>
            </a:r>
          </a:p>
          <a:p>
            <a:r>
              <a:rPr lang="en-US" dirty="0"/>
              <a:t>BERT, </a:t>
            </a:r>
            <a:r>
              <a:rPr lang="en-US" dirty="0" err="1"/>
              <a:t>XLNet</a:t>
            </a:r>
            <a:r>
              <a:rPr lang="en-US" dirty="0"/>
              <a:t>, </a:t>
            </a:r>
            <a:r>
              <a:rPr lang="en-US" dirty="0" err="1"/>
              <a:t>DistillBERT</a:t>
            </a:r>
            <a:r>
              <a:rPr lang="en-US" dirty="0"/>
              <a:t>, </a:t>
            </a:r>
            <a:r>
              <a:rPr lang="en-US" dirty="0" err="1"/>
              <a:t>RoBERTA</a:t>
            </a:r>
            <a:endParaRPr lang="en-US" dirty="0"/>
          </a:p>
          <a:p>
            <a:r>
              <a:rPr lang="en-US" dirty="0"/>
              <a:t>Usage:</a:t>
            </a:r>
          </a:p>
          <a:p>
            <a:pPr lvl="1"/>
            <a:r>
              <a:rPr lang="en-US" dirty="0"/>
              <a:t>Text Classification</a:t>
            </a:r>
          </a:p>
          <a:p>
            <a:pPr lvl="1"/>
            <a:r>
              <a:rPr lang="en-US" dirty="0"/>
              <a:t>Named Entity Recognition</a:t>
            </a:r>
          </a:p>
          <a:p>
            <a:pPr lvl="1"/>
            <a:r>
              <a:rPr lang="en-US" dirty="0"/>
              <a:t>Extractive Question Answering</a:t>
            </a:r>
          </a:p>
        </p:txBody>
      </p:sp>
      <p:grpSp>
        <p:nvGrpSpPr>
          <p:cNvPr id="5" name="Group 4">
            <a:extLst>
              <a:ext uri="{FF2B5EF4-FFF2-40B4-BE49-F238E27FC236}">
                <a16:creationId xmlns:a16="http://schemas.microsoft.com/office/drawing/2014/main" id="{BCCC530F-6D76-48FA-8F08-5F3FDA7E3486}"/>
              </a:ext>
            </a:extLst>
          </p:cNvPr>
          <p:cNvGrpSpPr/>
          <p:nvPr/>
        </p:nvGrpSpPr>
        <p:grpSpPr>
          <a:xfrm>
            <a:off x="6985794" y="681037"/>
            <a:ext cx="3619500" cy="5334000"/>
            <a:chOff x="6985794" y="681037"/>
            <a:chExt cx="3619500" cy="5334000"/>
          </a:xfrm>
        </p:grpSpPr>
        <p:pic>
          <p:nvPicPr>
            <p:cNvPr id="1026" name="Picture 2">
              <a:extLst>
                <a:ext uri="{FF2B5EF4-FFF2-40B4-BE49-F238E27FC236}">
                  <a16:creationId xmlns:a16="http://schemas.microsoft.com/office/drawing/2014/main" id="{8F7DEAE9-D7FF-4F63-8C27-2390C931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794" y="681037"/>
              <a:ext cx="36195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9D9BBC-4FAF-4447-B3FA-DB7525E3CC24}"/>
                </a:ext>
              </a:extLst>
            </p:cNvPr>
            <p:cNvSpPr/>
            <p:nvPr/>
          </p:nvSpPr>
          <p:spPr>
            <a:xfrm>
              <a:off x="6985794" y="2237173"/>
              <a:ext cx="1838610" cy="37778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0078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13DE-9D2C-4D7C-9D63-BA3BF64C5598}"/>
              </a:ext>
            </a:extLst>
          </p:cNvPr>
          <p:cNvSpPr>
            <a:spLocks noGrp="1"/>
          </p:cNvSpPr>
          <p:nvPr>
            <p:ph type="title"/>
          </p:nvPr>
        </p:nvSpPr>
        <p:spPr/>
        <p:txBody>
          <a:bodyPr/>
          <a:lstStyle/>
          <a:p>
            <a:r>
              <a:rPr lang="en-US" dirty="0"/>
              <a:t>Decoder only</a:t>
            </a:r>
          </a:p>
        </p:txBody>
      </p:sp>
      <p:sp>
        <p:nvSpPr>
          <p:cNvPr id="3" name="Content Placeholder 2">
            <a:extLst>
              <a:ext uri="{FF2B5EF4-FFF2-40B4-BE49-F238E27FC236}">
                <a16:creationId xmlns:a16="http://schemas.microsoft.com/office/drawing/2014/main" id="{5F47BBEC-1900-4804-8338-AB00C9C90F09}"/>
              </a:ext>
            </a:extLst>
          </p:cNvPr>
          <p:cNvSpPr>
            <a:spLocks noGrp="1"/>
          </p:cNvSpPr>
          <p:nvPr>
            <p:ph idx="1"/>
          </p:nvPr>
        </p:nvSpPr>
        <p:spPr>
          <a:xfrm>
            <a:off x="838200" y="1825625"/>
            <a:ext cx="5970973" cy="4351338"/>
          </a:xfrm>
        </p:spPr>
        <p:txBody>
          <a:bodyPr/>
          <a:lstStyle/>
          <a:p>
            <a:r>
              <a:rPr lang="en-US" dirty="0"/>
              <a:t>If we do not have input, we just want to model the “next word”, we can get rid of the encoder side of a transformer and output “next word” one by one. </a:t>
            </a:r>
          </a:p>
          <a:p>
            <a:r>
              <a:rPr lang="en-US" dirty="0"/>
              <a:t>Pre-trained by predicting next word</a:t>
            </a:r>
          </a:p>
          <a:p>
            <a:r>
              <a:rPr lang="en-US" dirty="0"/>
              <a:t>GPT-*, Transformer XL</a:t>
            </a:r>
          </a:p>
          <a:p>
            <a:r>
              <a:rPr lang="en-US" dirty="0"/>
              <a:t>Usage:</a:t>
            </a:r>
          </a:p>
          <a:p>
            <a:pPr lvl="1"/>
            <a:r>
              <a:rPr lang="en-US" dirty="0"/>
              <a:t>Text Generation</a:t>
            </a:r>
          </a:p>
        </p:txBody>
      </p:sp>
      <p:grpSp>
        <p:nvGrpSpPr>
          <p:cNvPr id="6" name="Group 5">
            <a:extLst>
              <a:ext uri="{FF2B5EF4-FFF2-40B4-BE49-F238E27FC236}">
                <a16:creationId xmlns:a16="http://schemas.microsoft.com/office/drawing/2014/main" id="{DE64858E-CA86-4785-BBD7-8EBD8470F5A3}"/>
              </a:ext>
            </a:extLst>
          </p:cNvPr>
          <p:cNvGrpSpPr/>
          <p:nvPr/>
        </p:nvGrpSpPr>
        <p:grpSpPr>
          <a:xfrm>
            <a:off x="6985794" y="681037"/>
            <a:ext cx="3619500" cy="5334000"/>
            <a:chOff x="6985794" y="681037"/>
            <a:chExt cx="3619500" cy="5334000"/>
          </a:xfrm>
        </p:grpSpPr>
        <p:pic>
          <p:nvPicPr>
            <p:cNvPr id="1026" name="Picture 2">
              <a:extLst>
                <a:ext uri="{FF2B5EF4-FFF2-40B4-BE49-F238E27FC236}">
                  <a16:creationId xmlns:a16="http://schemas.microsoft.com/office/drawing/2014/main" id="{8F7DEAE9-D7FF-4F63-8C27-2390C931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794" y="681037"/>
              <a:ext cx="36195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9D9BBC-4FAF-4447-B3FA-DB7525E3CC24}"/>
                </a:ext>
              </a:extLst>
            </p:cNvPr>
            <p:cNvSpPr/>
            <p:nvPr/>
          </p:nvSpPr>
          <p:spPr>
            <a:xfrm>
              <a:off x="8766684" y="681037"/>
              <a:ext cx="1838610" cy="533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2656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13DE-9D2C-4D7C-9D63-BA3BF64C5598}"/>
              </a:ext>
            </a:extLst>
          </p:cNvPr>
          <p:cNvSpPr>
            <a:spLocks noGrp="1"/>
          </p:cNvSpPr>
          <p:nvPr>
            <p:ph type="title"/>
          </p:nvPr>
        </p:nvSpPr>
        <p:spPr/>
        <p:txBody>
          <a:bodyPr/>
          <a:lstStyle/>
          <a:p>
            <a:r>
              <a:rPr lang="en-US" spc="-120" dirty="0"/>
              <a:t>Encoder-Decoder</a:t>
            </a:r>
            <a:r>
              <a:rPr lang="en-US" dirty="0"/>
              <a:t>, both</a:t>
            </a:r>
          </a:p>
        </p:txBody>
      </p:sp>
      <p:sp>
        <p:nvSpPr>
          <p:cNvPr id="3" name="Content Placeholder 2">
            <a:extLst>
              <a:ext uri="{FF2B5EF4-FFF2-40B4-BE49-F238E27FC236}">
                <a16:creationId xmlns:a16="http://schemas.microsoft.com/office/drawing/2014/main" id="{5F47BBEC-1900-4804-8338-AB00C9C90F09}"/>
              </a:ext>
            </a:extLst>
          </p:cNvPr>
          <p:cNvSpPr>
            <a:spLocks noGrp="1"/>
          </p:cNvSpPr>
          <p:nvPr>
            <p:ph idx="1"/>
          </p:nvPr>
        </p:nvSpPr>
        <p:spPr/>
        <p:txBody>
          <a:bodyPr/>
          <a:lstStyle/>
          <a:p>
            <a:r>
              <a:rPr lang="en-US" dirty="0"/>
              <a:t>Pre-trained by Seq2Seq manner</a:t>
            </a:r>
          </a:p>
          <a:p>
            <a:r>
              <a:rPr lang="en-US" dirty="0"/>
              <a:t>T5, BART, PEGASUS</a:t>
            </a:r>
          </a:p>
          <a:p>
            <a:r>
              <a:rPr lang="en-US" dirty="0"/>
              <a:t>Usage:</a:t>
            </a:r>
          </a:p>
          <a:p>
            <a:pPr lvl="1"/>
            <a:r>
              <a:rPr lang="en-US" dirty="0"/>
              <a:t>Text summarization</a:t>
            </a:r>
          </a:p>
          <a:p>
            <a:pPr lvl="1"/>
            <a:r>
              <a:rPr lang="en-US" dirty="0"/>
              <a:t>Machine Translation</a:t>
            </a:r>
          </a:p>
          <a:p>
            <a:pPr lvl="1"/>
            <a:r>
              <a:rPr lang="en-US" dirty="0"/>
              <a:t>SQL generation</a:t>
            </a:r>
          </a:p>
        </p:txBody>
      </p:sp>
      <p:grpSp>
        <p:nvGrpSpPr>
          <p:cNvPr id="5" name="Group 4">
            <a:extLst>
              <a:ext uri="{FF2B5EF4-FFF2-40B4-BE49-F238E27FC236}">
                <a16:creationId xmlns:a16="http://schemas.microsoft.com/office/drawing/2014/main" id="{DACCDA14-389E-417D-B402-9696512910F6}"/>
              </a:ext>
            </a:extLst>
          </p:cNvPr>
          <p:cNvGrpSpPr/>
          <p:nvPr/>
        </p:nvGrpSpPr>
        <p:grpSpPr>
          <a:xfrm>
            <a:off x="6764784" y="681037"/>
            <a:ext cx="3840510" cy="5334000"/>
            <a:chOff x="6764784" y="681037"/>
            <a:chExt cx="3840510" cy="5334000"/>
          </a:xfrm>
        </p:grpSpPr>
        <p:pic>
          <p:nvPicPr>
            <p:cNvPr id="1026" name="Picture 2">
              <a:extLst>
                <a:ext uri="{FF2B5EF4-FFF2-40B4-BE49-F238E27FC236}">
                  <a16:creationId xmlns:a16="http://schemas.microsoft.com/office/drawing/2014/main" id="{8F7DEAE9-D7FF-4F63-8C27-2390C931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794" y="681037"/>
              <a:ext cx="36195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9D9BBC-4FAF-4447-B3FA-DB7525E3CC24}"/>
                </a:ext>
              </a:extLst>
            </p:cNvPr>
            <p:cNvSpPr/>
            <p:nvPr/>
          </p:nvSpPr>
          <p:spPr>
            <a:xfrm>
              <a:off x="6764784" y="681037"/>
              <a:ext cx="3840510" cy="533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9967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16753" y="0"/>
            <a:ext cx="4626863" cy="6824472"/>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3" name="object 3"/>
          <p:cNvSpPr txBox="1">
            <a:spLocks noGrp="1"/>
          </p:cNvSpPr>
          <p:nvPr>
            <p:ph type="title"/>
          </p:nvPr>
        </p:nvSpPr>
        <p:spPr>
          <a:xfrm>
            <a:off x="600333" y="183327"/>
            <a:ext cx="4855210" cy="622222"/>
          </a:xfrm>
          <a:prstGeom prst="rect">
            <a:avLst/>
          </a:prstGeom>
        </p:spPr>
        <p:txBody>
          <a:bodyPr vert="horz" lIns="91440" tIns="45720" rIns="91440" bIns="45720" rtlCol="0" anchor="ctr">
            <a:normAutofit fontScale="90000"/>
          </a:bodyPr>
          <a:lstStyle/>
          <a:p>
            <a:r>
              <a:rPr spc="-120" dirty="0"/>
              <a:t>Transformer Overview</a:t>
            </a:r>
          </a:p>
        </p:txBody>
      </p:sp>
      <p:sp>
        <p:nvSpPr>
          <p:cNvPr id="4" name="object 4"/>
          <p:cNvSpPr txBox="1"/>
          <p:nvPr/>
        </p:nvSpPr>
        <p:spPr>
          <a:xfrm>
            <a:off x="833342" y="1406912"/>
            <a:ext cx="4188460" cy="4258538"/>
          </a:xfrm>
          <a:prstGeom prst="rect">
            <a:avLst/>
          </a:prstGeom>
        </p:spPr>
        <p:txBody>
          <a:bodyPr vert="horz" wrap="square" lIns="0" tIns="10160" rIns="0" bIns="0" rtlCol="0">
            <a:spAutoFit/>
          </a:bodyPr>
          <a:lstStyle/>
          <a:p>
            <a:pPr marL="12700" marR="5080">
              <a:lnSpc>
                <a:spcPct val="100600"/>
              </a:lnSpc>
              <a:spcBef>
                <a:spcPts val="80"/>
              </a:spcBef>
              <a:defRPr/>
            </a:pPr>
            <a:r>
              <a:rPr dirty="0">
                <a:solidFill>
                  <a:prstClr val="black"/>
                </a:solidFill>
                <a:latin typeface="Arial"/>
                <a:cs typeface="Arial"/>
              </a:rPr>
              <a:t>Attention is all you need. 2017.  Aswani, Shazeer, Parmar, Uszkoreit,  Jones, Gomez, Kaiser, Polosukhin  </a:t>
            </a:r>
            <a:r>
              <a:rPr dirty="0">
                <a:solidFill>
                  <a:prstClr val="black"/>
                </a:solidFill>
                <a:latin typeface="Arial"/>
                <a:cs typeface="Arial"/>
                <a:hlinkClick r:id="rId3"/>
              </a:rPr>
              <a:t>https://arxiv.org/pdf/1706.03762.pdf</a:t>
            </a:r>
            <a:r>
              <a:rPr lang="en-US" dirty="0">
                <a:solidFill>
                  <a:prstClr val="black"/>
                </a:solidFill>
                <a:latin typeface="Arial"/>
                <a:cs typeface="Arial"/>
              </a:rPr>
              <a:t> </a:t>
            </a:r>
            <a:endParaRPr dirty="0">
              <a:solidFill>
                <a:prstClr val="black"/>
              </a:solidFill>
              <a:latin typeface="Arial"/>
              <a:cs typeface="Arial"/>
            </a:endParaRPr>
          </a:p>
          <a:p>
            <a:pPr marL="355600" marR="57785" indent="-342900">
              <a:lnSpc>
                <a:spcPct val="100800"/>
              </a:lnSpc>
              <a:spcBef>
                <a:spcPts val="505"/>
              </a:spcBef>
              <a:buClr>
                <a:srgbClr val="CC0000"/>
              </a:buClr>
              <a:buFont typeface="Times New Roman"/>
              <a:buChar char="•"/>
              <a:tabLst>
                <a:tab pos="354965" algn="l"/>
                <a:tab pos="355600" algn="l"/>
              </a:tabLst>
              <a:defRPr/>
            </a:pPr>
            <a:r>
              <a:rPr dirty="0">
                <a:solidFill>
                  <a:prstClr val="black"/>
                </a:solidFill>
                <a:latin typeface="Arial"/>
                <a:cs typeface="Arial"/>
              </a:rPr>
              <a:t>Non-recurrent sequence-to-  sequence encoder-decoder model</a:t>
            </a:r>
          </a:p>
          <a:p>
            <a:pPr marL="355600" marR="1129030" indent="-342900">
              <a:lnSpc>
                <a:spcPct val="100800"/>
              </a:lnSpc>
              <a:spcBef>
                <a:spcPts val="600"/>
              </a:spcBef>
              <a:buClr>
                <a:srgbClr val="CC0000"/>
              </a:buClr>
              <a:buFont typeface="Times New Roman"/>
              <a:buChar char="•"/>
              <a:tabLst>
                <a:tab pos="354965" algn="l"/>
                <a:tab pos="355600" algn="l"/>
              </a:tabLst>
              <a:defRPr/>
            </a:pPr>
            <a:r>
              <a:rPr dirty="0">
                <a:solidFill>
                  <a:prstClr val="black"/>
                </a:solidFill>
                <a:latin typeface="Arial"/>
                <a:cs typeface="Arial"/>
              </a:rPr>
              <a:t>Task: machine translation  with parallel corpus</a:t>
            </a:r>
          </a:p>
          <a:p>
            <a:pPr marL="355600" indent="-342900">
              <a:spcBef>
                <a:spcPts val="505"/>
              </a:spcBef>
              <a:buClr>
                <a:srgbClr val="CC0000"/>
              </a:buClr>
              <a:buFont typeface="Times New Roman"/>
              <a:buChar char="•"/>
              <a:tabLst>
                <a:tab pos="354965" algn="l"/>
                <a:tab pos="355600" algn="l"/>
              </a:tabLst>
              <a:defRPr/>
            </a:pPr>
            <a:r>
              <a:rPr dirty="0">
                <a:solidFill>
                  <a:prstClr val="black"/>
                </a:solidFill>
                <a:latin typeface="Arial"/>
                <a:cs typeface="Arial"/>
              </a:rPr>
              <a:t>Predict each translated word</a:t>
            </a:r>
          </a:p>
          <a:p>
            <a:pPr marL="355600" marR="725805" indent="-342900">
              <a:lnSpc>
                <a:spcPct val="99200"/>
              </a:lnSpc>
              <a:spcBef>
                <a:spcPts val="650"/>
              </a:spcBef>
              <a:buClr>
                <a:srgbClr val="CC0000"/>
              </a:buClr>
              <a:buFont typeface="Times New Roman"/>
              <a:buChar char="•"/>
              <a:tabLst>
                <a:tab pos="354965" algn="l"/>
                <a:tab pos="355600" algn="l"/>
              </a:tabLst>
              <a:defRPr/>
            </a:pPr>
            <a:r>
              <a:rPr dirty="0">
                <a:solidFill>
                  <a:prstClr val="black"/>
                </a:solidFill>
                <a:latin typeface="Arial"/>
                <a:cs typeface="Arial"/>
              </a:rPr>
              <a:t>Final cost/error function is  standard cross-entropy error on top of a softmax classifier</a:t>
            </a:r>
          </a:p>
          <a:p>
            <a:pPr>
              <a:spcBef>
                <a:spcPts val="20"/>
              </a:spcBef>
              <a:defRPr/>
            </a:pPr>
            <a:endParaRPr sz="2000" dirty="0">
              <a:solidFill>
                <a:prstClr val="black"/>
              </a:solidFill>
              <a:latin typeface="Arial"/>
              <a:cs typeface="Arial"/>
            </a:endParaRPr>
          </a:p>
          <a:p>
            <a:pPr marL="1013460">
              <a:spcBef>
                <a:spcPts val="5"/>
              </a:spcBef>
              <a:defRPr/>
            </a:pPr>
            <a:r>
              <a:rPr sz="1400" dirty="0">
                <a:solidFill>
                  <a:prstClr val="black"/>
                </a:solidFill>
                <a:latin typeface="Arial"/>
                <a:cs typeface="Arial"/>
              </a:rPr>
              <a:t>This and related figures from paper </a:t>
            </a:r>
            <a:r>
              <a:rPr sz="1400" dirty="0">
                <a:solidFill>
                  <a:prstClr val="black"/>
                </a:solidFill>
                <a:latin typeface="DejaVu Sans"/>
                <a:cs typeface="DejaVu Sans"/>
              </a:rPr>
              <a:t>⇑</a:t>
            </a:r>
          </a:p>
        </p:txBody>
      </p:sp>
      <p:sp>
        <p:nvSpPr>
          <p:cNvPr id="6" name="TextBox 5">
            <a:extLst>
              <a:ext uri="{FF2B5EF4-FFF2-40B4-BE49-F238E27FC236}">
                <a16:creationId xmlns:a16="http://schemas.microsoft.com/office/drawing/2014/main" id="{E3CFA523-29A8-4AD3-A31B-9A85DCACBC11}"/>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2622" y="280201"/>
            <a:ext cx="4493259" cy="622222"/>
          </a:xfrm>
          <a:prstGeom prst="rect">
            <a:avLst/>
          </a:prstGeom>
        </p:spPr>
        <p:txBody>
          <a:bodyPr vert="horz" lIns="91440" tIns="45720" rIns="91440" bIns="45720" rtlCol="0" anchor="ctr">
            <a:normAutofit fontScale="90000"/>
          </a:bodyPr>
          <a:lstStyle/>
          <a:p>
            <a:r>
              <a:rPr lang="en-US" spc="-120" dirty="0"/>
              <a:t>Transformer Encoder</a:t>
            </a:r>
          </a:p>
        </p:txBody>
      </p:sp>
      <p:sp>
        <p:nvSpPr>
          <p:cNvPr id="3" name="object 3"/>
          <p:cNvSpPr txBox="1"/>
          <p:nvPr/>
        </p:nvSpPr>
        <p:spPr>
          <a:xfrm>
            <a:off x="699896" y="1534827"/>
            <a:ext cx="4493260" cy="2047099"/>
          </a:xfrm>
          <a:prstGeom prst="rect">
            <a:avLst/>
          </a:prstGeom>
        </p:spPr>
        <p:txBody>
          <a:bodyPr vert="horz" wrap="square" lIns="0" tIns="9525" rIns="0" bIns="0" rtlCol="0">
            <a:spAutoFit/>
          </a:bodyPr>
          <a:lstStyle/>
          <a:p>
            <a:pPr marL="355600" marR="5080" indent="-342900">
              <a:lnSpc>
                <a:spcPct val="100800"/>
              </a:lnSpc>
              <a:spcBef>
                <a:spcPts val="75"/>
              </a:spcBef>
              <a:buClr>
                <a:srgbClr val="CC0000"/>
              </a:buClr>
              <a:buFont typeface="Times New Roman"/>
              <a:buChar char="•"/>
              <a:tabLst>
                <a:tab pos="354965" algn="l"/>
                <a:tab pos="355600" algn="l"/>
              </a:tabLst>
              <a:defRPr/>
            </a:pPr>
            <a:r>
              <a:rPr sz="2000" dirty="0">
                <a:solidFill>
                  <a:prstClr val="black"/>
                </a:solidFill>
                <a:latin typeface="Arial"/>
                <a:cs typeface="Arial"/>
              </a:rPr>
              <a:t>For encoder, at each block, we use the same Q, K and V</a:t>
            </a:r>
          </a:p>
          <a:p>
            <a:pPr marL="355600">
              <a:spcBef>
                <a:spcPts val="25"/>
              </a:spcBef>
              <a:defRPr/>
            </a:pPr>
            <a:r>
              <a:rPr sz="2000" dirty="0">
                <a:solidFill>
                  <a:prstClr val="black"/>
                </a:solidFill>
                <a:latin typeface="Arial"/>
                <a:cs typeface="Arial"/>
              </a:rPr>
              <a:t>from the previous layer</a:t>
            </a:r>
          </a:p>
          <a:p>
            <a:pPr>
              <a:spcBef>
                <a:spcPts val="40"/>
              </a:spcBef>
              <a:defRPr/>
            </a:pPr>
            <a:endParaRPr sz="3200" dirty="0">
              <a:solidFill>
                <a:prstClr val="black"/>
              </a:solidFill>
              <a:latin typeface="Arial"/>
              <a:cs typeface="Arial"/>
            </a:endParaRPr>
          </a:p>
          <a:p>
            <a:pPr marL="355600" indent="-342900">
              <a:buClr>
                <a:srgbClr val="CC0000"/>
              </a:buClr>
              <a:buFont typeface="Times New Roman"/>
              <a:buChar char="•"/>
              <a:tabLst>
                <a:tab pos="354965" algn="l"/>
                <a:tab pos="355600" algn="l"/>
              </a:tabLst>
              <a:defRPr/>
            </a:pPr>
            <a:r>
              <a:rPr sz="2000" dirty="0">
                <a:solidFill>
                  <a:prstClr val="black"/>
                </a:solidFill>
                <a:latin typeface="Arial"/>
                <a:cs typeface="Arial"/>
              </a:rPr>
              <a:t>Blocks are repeated 6 times</a:t>
            </a:r>
            <a:r>
              <a:rPr lang="en-US" sz="2000" dirty="0">
                <a:solidFill>
                  <a:prstClr val="black"/>
                </a:solidFill>
                <a:latin typeface="Arial"/>
                <a:cs typeface="Arial"/>
              </a:rPr>
              <a:t> </a:t>
            </a:r>
            <a:r>
              <a:rPr sz="2000" dirty="0">
                <a:solidFill>
                  <a:prstClr val="black"/>
                </a:solidFill>
                <a:latin typeface="Arial"/>
                <a:cs typeface="Arial"/>
              </a:rPr>
              <a:t>(in vertical stack)</a:t>
            </a:r>
          </a:p>
        </p:txBody>
      </p:sp>
      <p:sp>
        <p:nvSpPr>
          <p:cNvPr id="4" name="object 4"/>
          <p:cNvSpPr/>
          <p:nvPr/>
        </p:nvSpPr>
        <p:spPr>
          <a:xfrm>
            <a:off x="7056120" y="591312"/>
            <a:ext cx="2904744" cy="5657088"/>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6" name="TextBox 5">
            <a:extLst>
              <a:ext uri="{FF2B5EF4-FFF2-40B4-BE49-F238E27FC236}">
                <a16:creationId xmlns:a16="http://schemas.microsoft.com/office/drawing/2014/main" id="{20E6C8B2-B640-4887-9B7A-5F0380425933}"/>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8060" y="171645"/>
            <a:ext cx="5086904" cy="764318"/>
          </a:xfrm>
          <a:prstGeom prst="rect">
            <a:avLst/>
          </a:prstGeom>
        </p:spPr>
        <p:txBody>
          <a:bodyPr vert="horz" lIns="91440" tIns="45720" rIns="91440" bIns="45720" rtlCol="0" anchor="ctr">
            <a:normAutofit/>
          </a:bodyPr>
          <a:lstStyle/>
          <a:p>
            <a:r>
              <a:rPr spc="-120" dirty="0"/>
              <a:t>Transformer Decoder</a:t>
            </a:r>
          </a:p>
        </p:txBody>
      </p:sp>
      <p:sp>
        <p:nvSpPr>
          <p:cNvPr id="7" name="object 7"/>
          <p:cNvSpPr/>
          <p:nvPr/>
        </p:nvSpPr>
        <p:spPr>
          <a:xfrm>
            <a:off x="6016753" y="0"/>
            <a:ext cx="4626863" cy="6858000"/>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grpSp>
        <p:nvGrpSpPr>
          <p:cNvPr id="5" name="Group 4">
            <a:extLst>
              <a:ext uri="{FF2B5EF4-FFF2-40B4-BE49-F238E27FC236}">
                <a16:creationId xmlns:a16="http://schemas.microsoft.com/office/drawing/2014/main" id="{8A40FBDC-FE1D-4D56-A014-8DFCACFAB639}"/>
              </a:ext>
            </a:extLst>
          </p:cNvPr>
          <p:cNvGrpSpPr/>
          <p:nvPr/>
        </p:nvGrpSpPr>
        <p:grpSpPr>
          <a:xfrm>
            <a:off x="718060" y="922700"/>
            <a:ext cx="3804286" cy="5575808"/>
            <a:chOff x="1907540" y="1046988"/>
            <a:chExt cx="3804286" cy="5575808"/>
          </a:xfrm>
        </p:grpSpPr>
        <p:sp>
          <p:nvSpPr>
            <p:cNvPr id="3" name="object 3"/>
            <p:cNvSpPr txBox="1"/>
            <p:nvPr/>
          </p:nvSpPr>
          <p:spPr>
            <a:xfrm>
              <a:off x="1907541" y="1046988"/>
              <a:ext cx="3804285" cy="1068070"/>
            </a:xfrm>
            <a:prstGeom prst="rect">
              <a:avLst/>
            </a:prstGeom>
          </p:spPr>
          <p:txBody>
            <a:bodyPr vert="horz" wrap="square" lIns="0" tIns="76200" rIns="0" bIns="0" rtlCol="0">
              <a:spAutoFit/>
            </a:bodyPr>
            <a:lstStyle/>
            <a:p>
              <a:pPr marL="355600" indent="-342900">
                <a:spcBef>
                  <a:spcPts val="600"/>
                </a:spcBef>
                <a:buClr>
                  <a:srgbClr val="CC0000"/>
                </a:buClr>
                <a:buFont typeface="Times New Roman"/>
                <a:buChar char="•"/>
                <a:tabLst>
                  <a:tab pos="354965" algn="l"/>
                  <a:tab pos="355600" algn="l"/>
                </a:tabLst>
                <a:defRPr/>
              </a:pPr>
              <a:r>
                <a:rPr sz="2000" spc="-100" dirty="0">
                  <a:solidFill>
                    <a:prstClr val="black"/>
                  </a:solidFill>
                  <a:latin typeface="Arial"/>
                  <a:cs typeface="Arial"/>
                </a:rPr>
                <a:t>2 </a:t>
              </a:r>
              <a:r>
                <a:rPr sz="2000" spc="-85" dirty="0">
                  <a:solidFill>
                    <a:prstClr val="black"/>
                  </a:solidFill>
                  <a:latin typeface="Arial"/>
                  <a:cs typeface="Arial"/>
                </a:rPr>
                <a:t>sublayer </a:t>
              </a:r>
              <a:r>
                <a:rPr sz="2000" spc="-140" dirty="0">
                  <a:solidFill>
                    <a:prstClr val="black"/>
                  </a:solidFill>
                  <a:latin typeface="Arial"/>
                  <a:cs typeface="Arial"/>
                </a:rPr>
                <a:t>changes </a:t>
              </a:r>
              <a:r>
                <a:rPr sz="2000" spc="-25" dirty="0">
                  <a:solidFill>
                    <a:prstClr val="black"/>
                  </a:solidFill>
                  <a:latin typeface="Arial"/>
                  <a:cs typeface="Arial"/>
                </a:rPr>
                <a:t>in</a:t>
              </a:r>
              <a:r>
                <a:rPr sz="2000" spc="-130" dirty="0">
                  <a:solidFill>
                    <a:prstClr val="black"/>
                  </a:solidFill>
                  <a:latin typeface="Arial"/>
                  <a:cs typeface="Arial"/>
                </a:rPr>
                <a:t> </a:t>
              </a:r>
              <a:r>
                <a:rPr sz="2000" spc="-80" dirty="0">
                  <a:solidFill>
                    <a:prstClr val="black"/>
                  </a:solidFill>
                  <a:latin typeface="Arial"/>
                  <a:cs typeface="Arial"/>
                </a:rPr>
                <a:t>decoder</a:t>
              </a:r>
              <a:endParaRPr sz="2000">
                <a:solidFill>
                  <a:prstClr val="black"/>
                </a:solidFill>
                <a:latin typeface="Arial"/>
                <a:cs typeface="Arial"/>
              </a:endParaRPr>
            </a:p>
            <a:p>
              <a:pPr marL="355600" marR="5080" indent="-342900">
                <a:spcBef>
                  <a:spcPts val="505"/>
                </a:spcBef>
                <a:buClr>
                  <a:srgbClr val="CC0000"/>
                </a:buClr>
                <a:buFont typeface="Times New Roman"/>
                <a:buChar char="•"/>
                <a:tabLst>
                  <a:tab pos="354965" algn="l"/>
                  <a:tab pos="355600" algn="l"/>
                </a:tabLst>
                <a:defRPr/>
              </a:pPr>
              <a:r>
                <a:rPr sz="2000" spc="-100" dirty="0">
                  <a:solidFill>
                    <a:prstClr val="black"/>
                  </a:solidFill>
                  <a:latin typeface="Arial"/>
                  <a:cs typeface="Arial"/>
                </a:rPr>
                <a:t>Masked </a:t>
              </a:r>
              <a:r>
                <a:rPr sz="2000" spc="-80" dirty="0">
                  <a:solidFill>
                    <a:prstClr val="black"/>
                  </a:solidFill>
                  <a:latin typeface="Arial"/>
                  <a:cs typeface="Arial"/>
                </a:rPr>
                <a:t>decoder </a:t>
              </a:r>
              <a:r>
                <a:rPr sz="2000" spc="-30" dirty="0">
                  <a:solidFill>
                    <a:prstClr val="black"/>
                  </a:solidFill>
                  <a:latin typeface="Arial"/>
                  <a:cs typeface="Arial"/>
                </a:rPr>
                <a:t>self-attention  </a:t>
              </a:r>
              <a:r>
                <a:rPr sz="2000" spc="-65" dirty="0">
                  <a:solidFill>
                    <a:prstClr val="black"/>
                  </a:solidFill>
                  <a:latin typeface="Arial"/>
                  <a:cs typeface="Arial"/>
                </a:rPr>
                <a:t>on </a:t>
              </a:r>
              <a:r>
                <a:rPr sz="2000" spc="-70" dirty="0">
                  <a:solidFill>
                    <a:prstClr val="black"/>
                  </a:solidFill>
                  <a:latin typeface="Arial"/>
                  <a:cs typeface="Arial"/>
                </a:rPr>
                <a:t>previously </a:t>
              </a:r>
              <a:r>
                <a:rPr sz="2000" spc="-75" dirty="0">
                  <a:solidFill>
                    <a:prstClr val="black"/>
                  </a:solidFill>
                  <a:latin typeface="Arial"/>
                  <a:cs typeface="Arial"/>
                </a:rPr>
                <a:t>generated</a:t>
              </a:r>
              <a:r>
                <a:rPr sz="2000" spc="-229" dirty="0">
                  <a:solidFill>
                    <a:prstClr val="black"/>
                  </a:solidFill>
                  <a:latin typeface="Arial"/>
                  <a:cs typeface="Arial"/>
                </a:rPr>
                <a:t> </a:t>
              </a:r>
              <a:r>
                <a:rPr sz="2000" spc="-35" dirty="0">
                  <a:solidFill>
                    <a:prstClr val="black"/>
                  </a:solidFill>
                  <a:latin typeface="Arial"/>
                  <a:cs typeface="Arial"/>
                </a:rPr>
                <a:t>outputs:</a:t>
              </a:r>
              <a:endParaRPr sz="2000">
                <a:solidFill>
                  <a:prstClr val="black"/>
                </a:solidFill>
                <a:latin typeface="Arial"/>
                <a:cs typeface="Arial"/>
              </a:endParaRPr>
            </a:p>
          </p:txBody>
        </p:sp>
        <p:sp>
          <p:nvSpPr>
            <p:cNvPr id="4" name="object 4"/>
            <p:cNvSpPr txBox="1"/>
            <p:nvPr/>
          </p:nvSpPr>
          <p:spPr>
            <a:xfrm>
              <a:off x="1907540" y="3244596"/>
              <a:ext cx="3277870" cy="1549400"/>
            </a:xfrm>
            <a:prstGeom prst="rect">
              <a:avLst/>
            </a:prstGeom>
          </p:spPr>
          <p:txBody>
            <a:bodyPr vert="horz" wrap="square" lIns="0" tIns="12700" rIns="0" bIns="0" rtlCol="0">
              <a:spAutoFit/>
            </a:bodyPr>
            <a:lstStyle/>
            <a:p>
              <a:pPr marL="355600" marR="5080" indent="-342900">
                <a:spcBef>
                  <a:spcPts val="100"/>
                </a:spcBef>
                <a:buClr>
                  <a:srgbClr val="CC0000"/>
                </a:buClr>
                <a:buFont typeface="Times New Roman"/>
                <a:buChar char="•"/>
                <a:tabLst>
                  <a:tab pos="354965" algn="l"/>
                  <a:tab pos="355600" algn="l"/>
                </a:tabLst>
                <a:defRPr/>
              </a:pPr>
              <a:r>
                <a:rPr sz="2000" spc="-105" dirty="0">
                  <a:solidFill>
                    <a:prstClr val="black"/>
                  </a:solidFill>
                  <a:latin typeface="Arial"/>
                  <a:cs typeface="Arial"/>
                </a:rPr>
                <a:t>Encoder-Decoder </a:t>
              </a:r>
              <a:r>
                <a:rPr sz="2000" spc="-20" dirty="0">
                  <a:solidFill>
                    <a:prstClr val="black"/>
                  </a:solidFill>
                  <a:latin typeface="Arial"/>
                  <a:cs typeface="Arial"/>
                </a:rPr>
                <a:t>Attention,  </a:t>
              </a:r>
              <a:r>
                <a:rPr sz="2000" spc="-60" dirty="0">
                  <a:solidFill>
                    <a:prstClr val="black"/>
                  </a:solidFill>
                  <a:latin typeface="Arial"/>
                  <a:cs typeface="Arial"/>
                </a:rPr>
                <a:t>where </a:t>
              </a:r>
              <a:r>
                <a:rPr sz="2000" spc="-80" dirty="0">
                  <a:solidFill>
                    <a:prstClr val="black"/>
                  </a:solidFill>
                  <a:latin typeface="Arial"/>
                  <a:cs typeface="Arial"/>
                </a:rPr>
                <a:t>queries </a:t>
              </a:r>
              <a:r>
                <a:rPr sz="2000" spc="-105" dirty="0">
                  <a:solidFill>
                    <a:prstClr val="black"/>
                  </a:solidFill>
                  <a:latin typeface="Arial"/>
                  <a:cs typeface="Arial"/>
                </a:rPr>
                <a:t>come </a:t>
              </a:r>
              <a:r>
                <a:rPr sz="2000" spc="-15" dirty="0">
                  <a:solidFill>
                    <a:prstClr val="black"/>
                  </a:solidFill>
                  <a:latin typeface="Arial"/>
                  <a:cs typeface="Arial"/>
                </a:rPr>
                <a:t>from  </a:t>
              </a:r>
              <a:r>
                <a:rPr sz="2000" spc="-75" dirty="0">
                  <a:solidFill>
                    <a:prstClr val="black"/>
                  </a:solidFill>
                  <a:latin typeface="Arial"/>
                  <a:cs typeface="Arial"/>
                </a:rPr>
                <a:t>previous </a:t>
              </a:r>
              <a:r>
                <a:rPr sz="2000" spc="-80" dirty="0">
                  <a:solidFill>
                    <a:prstClr val="black"/>
                  </a:solidFill>
                  <a:latin typeface="Arial"/>
                  <a:cs typeface="Arial"/>
                </a:rPr>
                <a:t>decoder </a:t>
              </a:r>
              <a:r>
                <a:rPr sz="2000" spc="-70" dirty="0">
                  <a:solidFill>
                    <a:prstClr val="black"/>
                  </a:solidFill>
                  <a:latin typeface="Arial"/>
                  <a:cs typeface="Arial"/>
                </a:rPr>
                <a:t>layer </a:t>
              </a:r>
              <a:r>
                <a:rPr sz="2000" spc="-100" dirty="0">
                  <a:solidFill>
                    <a:prstClr val="black"/>
                  </a:solidFill>
                  <a:latin typeface="Arial"/>
                  <a:cs typeface="Arial"/>
                </a:rPr>
                <a:t>and  </a:t>
              </a:r>
              <a:r>
                <a:rPr sz="2000" spc="-135" dirty="0">
                  <a:solidFill>
                    <a:prstClr val="black"/>
                  </a:solidFill>
                  <a:latin typeface="Arial"/>
                  <a:cs typeface="Arial"/>
                </a:rPr>
                <a:t>keys </a:t>
              </a:r>
              <a:r>
                <a:rPr sz="2000" spc="-95" dirty="0">
                  <a:solidFill>
                    <a:prstClr val="black"/>
                  </a:solidFill>
                  <a:latin typeface="Arial"/>
                  <a:cs typeface="Arial"/>
                </a:rPr>
                <a:t>and </a:t>
              </a:r>
              <a:r>
                <a:rPr sz="2000" spc="-110" dirty="0">
                  <a:solidFill>
                    <a:prstClr val="black"/>
                  </a:solidFill>
                  <a:latin typeface="Arial"/>
                  <a:cs typeface="Arial"/>
                </a:rPr>
                <a:t>values </a:t>
              </a:r>
              <a:r>
                <a:rPr sz="2000" spc="-105" dirty="0">
                  <a:solidFill>
                    <a:prstClr val="black"/>
                  </a:solidFill>
                  <a:latin typeface="Arial"/>
                  <a:cs typeface="Arial"/>
                </a:rPr>
                <a:t>come </a:t>
              </a:r>
              <a:r>
                <a:rPr sz="2000" spc="-15" dirty="0">
                  <a:solidFill>
                    <a:prstClr val="black"/>
                  </a:solidFill>
                  <a:latin typeface="Arial"/>
                  <a:cs typeface="Arial"/>
                </a:rPr>
                <a:t>from  </a:t>
              </a:r>
              <a:r>
                <a:rPr sz="2000" spc="-10" dirty="0">
                  <a:solidFill>
                    <a:prstClr val="black"/>
                  </a:solidFill>
                  <a:latin typeface="Arial"/>
                  <a:cs typeface="Arial"/>
                </a:rPr>
                <a:t>output </a:t>
              </a:r>
              <a:r>
                <a:rPr sz="2000" spc="-5" dirty="0">
                  <a:solidFill>
                    <a:prstClr val="black"/>
                  </a:solidFill>
                  <a:latin typeface="Arial"/>
                  <a:cs typeface="Arial"/>
                </a:rPr>
                <a:t>of</a:t>
              </a:r>
              <a:r>
                <a:rPr sz="2000" spc="-210" dirty="0">
                  <a:solidFill>
                    <a:prstClr val="black"/>
                  </a:solidFill>
                  <a:latin typeface="Arial"/>
                  <a:cs typeface="Arial"/>
                </a:rPr>
                <a:t> </a:t>
              </a:r>
              <a:r>
                <a:rPr sz="2000" spc="-80" dirty="0">
                  <a:solidFill>
                    <a:prstClr val="black"/>
                  </a:solidFill>
                  <a:latin typeface="Arial"/>
                  <a:cs typeface="Arial"/>
                </a:rPr>
                <a:t>encoder</a:t>
              </a:r>
              <a:endParaRPr sz="2000">
                <a:solidFill>
                  <a:prstClr val="black"/>
                </a:solidFill>
                <a:latin typeface="Arial"/>
                <a:cs typeface="Arial"/>
              </a:endParaRPr>
            </a:p>
          </p:txBody>
        </p:sp>
        <p:sp>
          <p:nvSpPr>
            <p:cNvPr id="6" name="object 6"/>
            <p:cNvSpPr txBox="1"/>
            <p:nvPr/>
          </p:nvSpPr>
          <p:spPr>
            <a:xfrm>
              <a:off x="2250440" y="6292596"/>
              <a:ext cx="2970530" cy="330200"/>
            </a:xfrm>
            <a:prstGeom prst="rect">
              <a:avLst/>
            </a:prstGeom>
          </p:spPr>
          <p:txBody>
            <a:bodyPr vert="horz" wrap="square" lIns="0" tIns="12700" rIns="0" bIns="0" rtlCol="0">
              <a:spAutoFit/>
            </a:bodyPr>
            <a:lstStyle/>
            <a:p>
              <a:pPr marL="12700">
                <a:spcBef>
                  <a:spcPts val="100"/>
                </a:spcBef>
                <a:defRPr/>
              </a:pPr>
              <a:r>
                <a:rPr sz="2000" spc="-130" dirty="0">
                  <a:solidFill>
                    <a:prstClr val="black"/>
                  </a:solidFill>
                  <a:latin typeface="Arial"/>
                  <a:cs typeface="Arial"/>
                </a:rPr>
                <a:t>Blocks </a:t>
              </a:r>
              <a:r>
                <a:rPr sz="2000" spc="-65" dirty="0">
                  <a:solidFill>
                    <a:prstClr val="black"/>
                  </a:solidFill>
                  <a:latin typeface="Arial"/>
                  <a:cs typeface="Arial"/>
                </a:rPr>
                <a:t>repeated </a:t>
              </a:r>
              <a:r>
                <a:rPr sz="2000" spc="-100" dirty="0">
                  <a:solidFill>
                    <a:prstClr val="black"/>
                  </a:solidFill>
                  <a:latin typeface="Arial"/>
                  <a:cs typeface="Arial"/>
                </a:rPr>
                <a:t>6 </a:t>
              </a:r>
              <a:r>
                <a:rPr sz="2000" spc="-55" dirty="0">
                  <a:solidFill>
                    <a:prstClr val="black"/>
                  </a:solidFill>
                  <a:latin typeface="Arial"/>
                  <a:cs typeface="Arial"/>
                </a:rPr>
                <a:t>times</a:t>
              </a:r>
              <a:r>
                <a:rPr sz="2000" spc="-165" dirty="0">
                  <a:solidFill>
                    <a:prstClr val="black"/>
                  </a:solidFill>
                  <a:latin typeface="Arial"/>
                  <a:cs typeface="Arial"/>
                </a:rPr>
                <a:t> </a:t>
              </a:r>
              <a:r>
                <a:rPr sz="2000" spc="-105" dirty="0">
                  <a:solidFill>
                    <a:prstClr val="black"/>
                  </a:solidFill>
                  <a:latin typeface="Arial"/>
                  <a:cs typeface="Arial"/>
                </a:rPr>
                <a:t>also</a:t>
              </a:r>
              <a:endParaRPr sz="2000">
                <a:solidFill>
                  <a:prstClr val="black"/>
                </a:solidFill>
                <a:latin typeface="Arial"/>
                <a:cs typeface="Arial"/>
              </a:endParaRPr>
            </a:p>
          </p:txBody>
        </p:sp>
        <p:sp>
          <p:nvSpPr>
            <p:cNvPr id="8" name="object 8"/>
            <p:cNvSpPr/>
            <p:nvPr/>
          </p:nvSpPr>
          <p:spPr>
            <a:xfrm>
              <a:off x="2301240" y="2209800"/>
              <a:ext cx="2554224" cy="941832"/>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sp>
          <p:nvSpPr>
            <p:cNvPr id="9" name="object 9"/>
            <p:cNvSpPr/>
            <p:nvPr/>
          </p:nvSpPr>
          <p:spPr>
            <a:xfrm>
              <a:off x="2170176" y="5053584"/>
              <a:ext cx="3169920" cy="1115568"/>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grpSp>
      <p:sp>
        <p:nvSpPr>
          <p:cNvPr id="10" name="TextBox 9">
            <a:extLst>
              <a:ext uri="{FF2B5EF4-FFF2-40B4-BE49-F238E27FC236}">
                <a16:creationId xmlns:a16="http://schemas.microsoft.com/office/drawing/2014/main" id="{830B8BD5-C8A6-4F14-977E-F6F4C2A5422B}"/>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6F334F-50A0-4A1E-AA93-C38633D247DC}"/>
              </a:ext>
            </a:extLst>
          </p:cNvPr>
          <p:cNvGrpSpPr/>
          <p:nvPr/>
        </p:nvGrpSpPr>
        <p:grpSpPr>
          <a:xfrm>
            <a:off x="868865" y="1570325"/>
            <a:ext cx="7890853" cy="3878648"/>
            <a:chOff x="1934185" y="1685735"/>
            <a:chExt cx="7890853" cy="3878648"/>
          </a:xfrm>
        </p:grpSpPr>
        <p:grpSp>
          <p:nvGrpSpPr>
            <p:cNvPr id="3" name="object 3"/>
            <p:cNvGrpSpPr/>
            <p:nvPr/>
          </p:nvGrpSpPr>
          <p:grpSpPr>
            <a:xfrm>
              <a:off x="3301365" y="3638169"/>
              <a:ext cx="1378267" cy="990124"/>
              <a:chOff x="2369818" y="3707891"/>
              <a:chExt cx="1837689" cy="1320165"/>
            </a:xfrm>
          </p:grpSpPr>
          <p:pic>
            <p:nvPicPr>
              <p:cNvPr id="4" name="object 4"/>
              <p:cNvPicPr/>
              <p:nvPr/>
            </p:nvPicPr>
            <p:blipFill>
              <a:blip r:embed="rId2" cstate="print"/>
              <a:stretch>
                <a:fillRect/>
              </a:stretch>
            </p:blipFill>
            <p:spPr>
              <a:xfrm>
                <a:off x="3239314" y="4368102"/>
                <a:ext cx="126361" cy="659680"/>
              </a:xfrm>
              <a:prstGeom prst="rect">
                <a:avLst/>
              </a:prstGeom>
            </p:spPr>
          </p:pic>
          <p:sp>
            <p:nvSpPr>
              <p:cNvPr id="5" name="object 5"/>
              <p:cNvSpPr/>
              <p:nvPr/>
            </p:nvSpPr>
            <p:spPr>
              <a:xfrm>
                <a:off x="3266694" y="4368545"/>
                <a:ext cx="76200" cy="609600"/>
              </a:xfrm>
              <a:custGeom>
                <a:avLst/>
                <a:gdLst/>
                <a:ahLst/>
                <a:cxnLst/>
                <a:rect l="l" t="t" r="r" b="b"/>
                <a:pathLst>
                  <a:path w="76200" h="609600">
                    <a:moveTo>
                      <a:pt x="50800" y="63499"/>
                    </a:moveTo>
                    <a:lnTo>
                      <a:pt x="25400" y="63499"/>
                    </a:lnTo>
                    <a:lnTo>
                      <a:pt x="25400" y="609599"/>
                    </a:lnTo>
                    <a:lnTo>
                      <a:pt x="50800" y="609599"/>
                    </a:lnTo>
                    <a:lnTo>
                      <a:pt x="50800" y="63499"/>
                    </a:lnTo>
                    <a:close/>
                  </a:path>
                  <a:path w="76200" h="609600">
                    <a:moveTo>
                      <a:pt x="38100" y="0"/>
                    </a:moveTo>
                    <a:lnTo>
                      <a:pt x="0" y="76199"/>
                    </a:lnTo>
                    <a:lnTo>
                      <a:pt x="25400" y="76199"/>
                    </a:lnTo>
                    <a:lnTo>
                      <a:pt x="25400" y="63499"/>
                    </a:lnTo>
                    <a:lnTo>
                      <a:pt x="69850" y="63499"/>
                    </a:lnTo>
                    <a:lnTo>
                      <a:pt x="38100" y="0"/>
                    </a:lnTo>
                    <a:close/>
                  </a:path>
                  <a:path w="76200" h="609600">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2369818" y="3707891"/>
                <a:ext cx="1837183" cy="640842"/>
              </a:xfrm>
              <a:prstGeom prst="rect">
                <a:avLst/>
              </a:prstGeom>
            </p:spPr>
          </p:pic>
        </p:grpSp>
        <p:sp>
          <p:nvSpPr>
            <p:cNvPr id="7" name="object 7"/>
            <p:cNvSpPr txBox="1"/>
            <p:nvPr/>
          </p:nvSpPr>
          <p:spPr>
            <a:xfrm>
              <a:off x="3481768" y="3630931"/>
              <a:ext cx="1013460" cy="471283"/>
            </a:xfrm>
            <a:prstGeom prst="rect">
              <a:avLst/>
            </a:prstGeom>
          </p:spPr>
          <p:txBody>
            <a:bodyPr vert="horz" wrap="square" lIns="0" tIns="9525" rIns="0" bIns="0" rtlCol="0">
              <a:spAutoFit/>
            </a:bodyPr>
            <a:lstStyle/>
            <a:p>
              <a:pPr algn="ctr">
                <a:spcBef>
                  <a:spcPts val="75"/>
                </a:spcBef>
              </a:pPr>
              <a:r>
                <a:rPr sz="1500" spc="19" dirty="0">
                  <a:latin typeface="Calibri"/>
                  <a:cs typeface="Calibri"/>
                </a:rPr>
                <a:t>Transformer</a:t>
              </a:r>
              <a:endParaRPr sz="1500">
                <a:latin typeface="Calibri"/>
                <a:cs typeface="Calibri"/>
              </a:endParaRPr>
            </a:p>
            <a:p>
              <a:pPr algn="ctr">
                <a:lnSpc>
                  <a:spcPct val="100000"/>
                </a:lnSpc>
              </a:pPr>
              <a:r>
                <a:rPr sz="1500" spc="30" dirty="0">
                  <a:latin typeface="Calibri"/>
                  <a:cs typeface="Calibri"/>
                </a:rPr>
                <a:t>Encoder</a:t>
              </a:r>
              <a:endParaRPr sz="1500">
                <a:latin typeface="Calibri"/>
                <a:cs typeface="Calibri"/>
              </a:endParaRPr>
            </a:p>
          </p:txBody>
        </p:sp>
        <p:pic>
          <p:nvPicPr>
            <p:cNvPr id="8" name="object 8"/>
            <p:cNvPicPr/>
            <p:nvPr/>
          </p:nvPicPr>
          <p:blipFill>
            <a:blip r:embed="rId3" cstate="print"/>
            <a:stretch>
              <a:fillRect/>
            </a:stretch>
          </p:blipFill>
          <p:spPr>
            <a:xfrm>
              <a:off x="3293364" y="2443735"/>
              <a:ext cx="1377887" cy="480631"/>
            </a:xfrm>
            <a:prstGeom prst="rect">
              <a:avLst/>
            </a:prstGeom>
          </p:spPr>
        </p:pic>
        <p:sp>
          <p:nvSpPr>
            <p:cNvPr id="9" name="object 9"/>
            <p:cNvSpPr txBox="1"/>
            <p:nvPr/>
          </p:nvSpPr>
          <p:spPr>
            <a:xfrm>
              <a:off x="3473387" y="2436971"/>
              <a:ext cx="1013460" cy="471764"/>
            </a:xfrm>
            <a:prstGeom prst="rect">
              <a:avLst/>
            </a:prstGeom>
          </p:spPr>
          <p:txBody>
            <a:bodyPr vert="horz" wrap="square" lIns="0" tIns="10001" rIns="0" bIns="0" rtlCol="0">
              <a:spAutoFit/>
            </a:bodyPr>
            <a:lstStyle/>
            <a:p>
              <a:pPr marL="175259" marR="3810" indent="-165734">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26" dirty="0">
                  <a:latin typeface="Calibri"/>
                  <a:cs typeface="Calibri"/>
                </a:rPr>
                <a:t>Encoder</a:t>
              </a:r>
              <a:endParaRPr sz="1500">
                <a:latin typeface="Calibri"/>
                <a:cs typeface="Calibri"/>
              </a:endParaRPr>
            </a:p>
          </p:txBody>
        </p:sp>
        <p:grpSp>
          <p:nvGrpSpPr>
            <p:cNvPr id="10" name="object 10"/>
            <p:cNvGrpSpPr/>
            <p:nvPr/>
          </p:nvGrpSpPr>
          <p:grpSpPr>
            <a:xfrm>
              <a:off x="2329814" y="2854053"/>
              <a:ext cx="1745456" cy="2146459"/>
              <a:chOff x="1074418" y="2662402"/>
              <a:chExt cx="2327275" cy="2861945"/>
            </a:xfrm>
          </p:grpSpPr>
          <p:pic>
            <p:nvPicPr>
              <p:cNvPr id="11" name="object 11"/>
              <p:cNvPicPr/>
              <p:nvPr/>
            </p:nvPicPr>
            <p:blipFill>
              <a:blip r:embed="rId4" cstate="print"/>
              <a:stretch>
                <a:fillRect/>
              </a:stretch>
            </p:blipFill>
            <p:spPr>
              <a:xfrm>
                <a:off x="3156204" y="3430498"/>
                <a:ext cx="234670" cy="304825"/>
              </a:xfrm>
              <a:prstGeom prst="rect">
                <a:avLst/>
              </a:prstGeom>
            </p:spPr>
          </p:pic>
          <p:pic>
            <p:nvPicPr>
              <p:cNvPr id="12" name="object 12"/>
              <p:cNvPicPr/>
              <p:nvPr/>
            </p:nvPicPr>
            <p:blipFill>
              <a:blip r:embed="rId5" cstate="print"/>
              <a:stretch>
                <a:fillRect/>
              </a:stretch>
            </p:blipFill>
            <p:spPr>
              <a:xfrm>
                <a:off x="3237738" y="3530346"/>
                <a:ext cx="76200" cy="146684"/>
              </a:xfrm>
              <a:prstGeom prst="rect">
                <a:avLst/>
              </a:prstGeom>
            </p:spPr>
          </p:pic>
          <p:pic>
            <p:nvPicPr>
              <p:cNvPr id="13" name="object 13"/>
              <p:cNvPicPr/>
              <p:nvPr/>
            </p:nvPicPr>
            <p:blipFill>
              <a:blip r:embed="rId6" cstate="print"/>
              <a:stretch>
                <a:fillRect/>
              </a:stretch>
            </p:blipFill>
            <p:spPr>
              <a:xfrm>
                <a:off x="3227832" y="3332987"/>
                <a:ext cx="117347" cy="117348"/>
              </a:xfrm>
              <a:prstGeom prst="rect">
                <a:avLst/>
              </a:prstGeom>
            </p:spPr>
          </p:pic>
          <p:pic>
            <p:nvPicPr>
              <p:cNvPr id="14" name="object 14"/>
              <p:cNvPicPr/>
              <p:nvPr/>
            </p:nvPicPr>
            <p:blipFill>
              <a:blip r:embed="rId7" cstate="print"/>
              <a:stretch>
                <a:fillRect/>
              </a:stretch>
            </p:blipFill>
            <p:spPr>
              <a:xfrm>
                <a:off x="1074418" y="4882895"/>
                <a:ext cx="1837183" cy="640842"/>
              </a:xfrm>
              <a:prstGeom prst="rect">
                <a:avLst/>
              </a:prstGeom>
            </p:spPr>
          </p:pic>
          <p:pic>
            <p:nvPicPr>
              <p:cNvPr id="15" name="object 15"/>
              <p:cNvPicPr/>
              <p:nvPr/>
            </p:nvPicPr>
            <p:blipFill>
              <a:blip r:embed="rId4" cstate="print"/>
              <a:stretch>
                <a:fillRect/>
              </a:stretch>
            </p:blipFill>
            <p:spPr>
              <a:xfrm>
                <a:off x="3166872" y="2662402"/>
                <a:ext cx="234670" cy="304825"/>
              </a:xfrm>
              <a:prstGeom prst="rect">
                <a:avLst/>
              </a:prstGeom>
            </p:spPr>
          </p:pic>
          <p:pic>
            <p:nvPicPr>
              <p:cNvPr id="16" name="object 16"/>
              <p:cNvPicPr/>
              <p:nvPr/>
            </p:nvPicPr>
            <p:blipFill>
              <a:blip r:embed="rId5" cstate="print"/>
              <a:stretch>
                <a:fillRect/>
              </a:stretch>
            </p:blipFill>
            <p:spPr>
              <a:xfrm>
                <a:off x="3248405" y="2762250"/>
                <a:ext cx="76199" cy="146685"/>
              </a:xfrm>
              <a:prstGeom prst="rect">
                <a:avLst/>
              </a:prstGeom>
            </p:spPr>
          </p:pic>
          <p:pic>
            <p:nvPicPr>
              <p:cNvPr id="17" name="object 17"/>
              <p:cNvPicPr/>
              <p:nvPr/>
            </p:nvPicPr>
            <p:blipFill>
              <a:blip r:embed="rId6" cstate="print"/>
              <a:stretch>
                <a:fillRect/>
              </a:stretch>
            </p:blipFill>
            <p:spPr>
              <a:xfrm>
                <a:off x="3227832" y="2999231"/>
                <a:ext cx="117347" cy="117347"/>
              </a:xfrm>
              <a:prstGeom prst="rect">
                <a:avLst/>
              </a:prstGeom>
            </p:spPr>
          </p:pic>
          <p:pic>
            <p:nvPicPr>
              <p:cNvPr id="18" name="object 18"/>
              <p:cNvPicPr/>
              <p:nvPr/>
            </p:nvPicPr>
            <p:blipFill>
              <a:blip r:embed="rId6" cstate="print"/>
              <a:stretch>
                <a:fillRect/>
              </a:stretch>
            </p:blipFill>
            <p:spPr>
              <a:xfrm>
                <a:off x="3227832" y="3165348"/>
                <a:ext cx="117347" cy="117348"/>
              </a:xfrm>
              <a:prstGeom prst="rect">
                <a:avLst/>
              </a:prstGeom>
            </p:spPr>
          </p:pic>
        </p:grpSp>
        <p:sp>
          <p:nvSpPr>
            <p:cNvPr id="19" name="object 19"/>
            <p:cNvSpPr txBox="1"/>
            <p:nvPr/>
          </p:nvSpPr>
          <p:spPr>
            <a:xfrm>
              <a:off x="2508885" y="4512851"/>
              <a:ext cx="1016794" cy="471283"/>
            </a:xfrm>
            <a:prstGeom prst="rect">
              <a:avLst/>
            </a:prstGeom>
          </p:spPr>
          <p:txBody>
            <a:bodyPr vert="horz" wrap="square" lIns="0" tIns="9525" rIns="0" bIns="0" rtlCol="0">
              <a:spAutoFit/>
            </a:bodyPr>
            <a:lstStyle/>
            <a:p>
              <a:pPr marL="9525" marR="3810" indent="285750">
                <a:spcBef>
                  <a:spcPts val="75"/>
                </a:spcBef>
              </a:pPr>
              <a:r>
                <a:rPr sz="1500" spc="-23" dirty="0">
                  <a:latin typeface="Calibri"/>
                  <a:cs typeface="Calibri"/>
                </a:rPr>
                <a:t>Word </a:t>
              </a:r>
              <a:r>
                <a:rPr sz="1500" spc="-19" dirty="0">
                  <a:latin typeface="Calibri"/>
                  <a:cs typeface="Calibri"/>
                </a:rPr>
                <a:t> </a:t>
              </a:r>
              <a:r>
                <a:rPr sz="1500" spc="53" dirty="0">
                  <a:latin typeface="Calibri"/>
                  <a:cs typeface="Calibri"/>
                </a:rPr>
                <a:t>Em</a:t>
              </a:r>
              <a:r>
                <a:rPr sz="1500" spc="34" dirty="0">
                  <a:latin typeface="Calibri"/>
                  <a:cs typeface="Calibri"/>
                </a:rPr>
                <a:t>b</a:t>
              </a:r>
              <a:r>
                <a:rPr sz="1500" spc="30" dirty="0">
                  <a:latin typeface="Calibri"/>
                  <a:cs typeface="Calibri"/>
                </a:rPr>
                <a:t>ed</a:t>
              </a:r>
              <a:r>
                <a:rPr sz="1500" spc="34" dirty="0">
                  <a:latin typeface="Calibri"/>
                  <a:cs typeface="Calibri"/>
                </a:rPr>
                <a:t>ding</a:t>
              </a:r>
              <a:r>
                <a:rPr sz="1500" spc="41" dirty="0">
                  <a:latin typeface="Calibri"/>
                  <a:cs typeface="Calibri"/>
                </a:rPr>
                <a:t>s</a:t>
              </a:r>
              <a:endParaRPr sz="1500">
                <a:latin typeface="Calibri"/>
                <a:cs typeface="Calibri"/>
              </a:endParaRPr>
            </a:p>
          </p:txBody>
        </p:sp>
        <p:pic>
          <p:nvPicPr>
            <p:cNvPr id="20" name="object 20"/>
            <p:cNvPicPr/>
            <p:nvPr/>
          </p:nvPicPr>
          <p:blipFill>
            <a:blip r:embed="rId7" cstate="print"/>
            <a:stretch>
              <a:fillRect/>
            </a:stretch>
          </p:blipFill>
          <p:spPr>
            <a:xfrm>
              <a:off x="4272915" y="4519422"/>
              <a:ext cx="1377887" cy="480632"/>
            </a:xfrm>
            <a:prstGeom prst="rect">
              <a:avLst/>
            </a:prstGeom>
          </p:spPr>
        </p:pic>
        <p:sp>
          <p:nvSpPr>
            <p:cNvPr id="21" name="object 21"/>
            <p:cNvSpPr txBox="1"/>
            <p:nvPr/>
          </p:nvSpPr>
          <p:spPr>
            <a:xfrm>
              <a:off x="4296729" y="4512851"/>
              <a:ext cx="1327785" cy="471283"/>
            </a:xfrm>
            <a:prstGeom prst="rect">
              <a:avLst/>
            </a:prstGeom>
          </p:spPr>
          <p:txBody>
            <a:bodyPr vert="horz" wrap="square" lIns="0" tIns="9525" rIns="0" bIns="0" rtlCol="0">
              <a:spAutoFit/>
            </a:bodyPr>
            <a:lstStyle/>
            <a:p>
              <a:pPr marL="9525" marR="3810" indent="324326">
                <a:spcBef>
                  <a:spcPts val="75"/>
                </a:spcBef>
              </a:pPr>
              <a:r>
                <a:rPr sz="1500" spc="30" dirty="0">
                  <a:latin typeface="Calibri"/>
                  <a:cs typeface="Calibri"/>
                </a:rPr>
                <a:t>Position </a:t>
              </a:r>
              <a:r>
                <a:rPr sz="1500" spc="34" dirty="0">
                  <a:latin typeface="Calibri"/>
                  <a:cs typeface="Calibri"/>
                </a:rPr>
                <a:t> </a:t>
              </a:r>
              <a:r>
                <a:rPr sz="1500" spc="19" dirty="0">
                  <a:latin typeface="Calibri"/>
                  <a:cs typeface="Calibri"/>
                </a:rPr>
                <a:t>Represent</a:t>
              </a:r>
              <a:r>
                <a:rPr sz="1500" spc="11" dirty="0">
                  <a:latin typeface="Calibri"/>
                  <a:cs typeface="Calibri"/>
                </a:rPr>
                <a:t>a</a:t>
              </a:r>
              <a:r>
                <a:rPr sz="1500" spc="15" dirty="0">
                  <a:latin typeface="Calibri"/>
                  <a:cs typeface="Calibri"/>
                </a:rPr>
                <a:t>t</a:t>
              </a:r>
              <a:r>
                <a:rPr sz="1500" spc="4" dirty="0">
                  <a:latin typeface="Calibri"/>
                  <a:cs typeface="Calibri"/>
                </a:rPr>
                <a:t>i</a:t>
              </a:r>
              <a:r>
                <a:rPr sz="1500" spc="30" dirty="0">
                  <a:latin typeface="Calibri"/>
                  <a:cs typeface="Calibri"/>
                </a:rPr>
                <a:t>ons</a:t>
              </a:r>
              <a:endParaRPr sz="1500">
                <a:latin typeface="Calibri"/>
                <a:cs typeface="Calibri"/>
              </a:endParaRPr>
            </a:p>
          </p:txBody>
        </p:sp>
        <p:sp>
          <p:nvSpPr>
            <p:cNvPr id="22" name="object 22"/>
            <p:cNvSpPr txBox="1"/>
            <p:nvPr/>
          </p:nvSpPr>
          <p:spPr>
            <a:xfrm>
              <a:off x="3933540" y="4542568"/>
              <a:ext cx="142875" cy="309700"/>
            </a:xfrm>
            <a:prstGeom prst="rect">
              <a:avLst/>
            </a:prstGeom>
          </p:spPr>
          <p:txBody>
            <a:bodyPr vert="horz" wrap="square" lIns="0" tIns="9525" rIns="0" bIns="0" rtlCol="0">
              <a:spAutoFit/>
            </a:bodyPr>
            <a:lstStyle/>
            <a:p>
              <a:pPr marL="9525">
                <a:spcBef>
                  <a:spcPts val="75"/>
                </a:spcBef>
              </a:pPr>
              <a:r>
                <a:rPr sz="1950" dirty="0">
                  <a:latin typeface="Calibri"/>
                  <a:cs typeface="Calibri"/>
                </a:rPr>
                <a:t>+</a:t>
              </a:r>
              <a:endParaRPr sz="1950">
                <a:latin typeface="Calibri"/>
                <a:cs typeface="Calibri"/>
              </a:endParaRPr>
            </a:p>
          </p:txBody>
        </p:sp>
        <p:sp>
          <p:nvSpPr>
            <p:cNvPr id="23" name="object 23"/>
            <p:cNvSpPr txBox="1"/>
            <p:nvPr/>
          </p:nvSpPr>
          <p:spPr>
            <a:xfrm>
              <a:off x="3194209" y="5264278"/>
              <a:ext cx="1589246" cy="286617"/>
            </a:xfrm>
            <a:prstGeom prst="rect">
              <a:avLst/>
            </a:prstGeom>
          </p:spPr>
          <p:txBody>
            <a:bodyPr vert="horz" wrap="square" lIns="0" tIns="9525" rIns="0" bIns="0" rtlCol="0">
              <a:spAutoFit/>
            </a:bodyPr>
            <a:lstStyle/>
            <a:p>
              <a:pPr marL="9525">
                <a:spcBef>
                  <a:spcPts val="75"/>
                </a:spcBef>
              </a:pPr>
              <a:r>
                <a:rPr dirty="0">
                  <a:solidFill>
                    <a:srgbClr val="8B1515"/>
                  </a:solidFill>
                  <a:latin typeface="Calibri"/>
                  <a:cs typeface="Calibri"/>
                </a:rPr>
                <a:t>[input</a:t>
              </a:r>
              <a:r>
                <a:rPr spc="-56"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pic>
          <p:nvPicPr>
            <p:cNvPr id="24" name="object 24"/>
            <p:cNvPicPr/>
            <p:nvPr/>
          </p:nvPicPr>
          <p:blipFill>
            <a:blip r:embed="rId7" cstate="print"/>
            <a:stretch>
              <a:fillRect/>
            </a:stretch>
          </p:blipFill>
          <p:spPr>
            <a:xfrm>
              <a:off x="6504051" y="4533138"/>
              <a:ext cx="1377887" cy="480632"/>
            </a:xfrm>
            <a:prstGeom prst="rect">
              <a:avLst/>
            </a:prstGeom>
          </p:spPr>
        </p:pic>
        <p:sp>
          <p:nvSpPr>
            <p:cNvPr id="25" name="object 25"/>
            <p:cNvSpPr txBox="1"/>
            <p:nvPr/>
          </p:nvSpPr>
          <p:spPr>
            <a:xfrm>
              <a:off x="6683788" y="4525861"/>
              <a:ext cx="1016794" cy="471764"/>
            </a:xfrm>
            <a:prstGeom prst="rect">
              <a:avLst/>
            </a:prstGeom>
          </p:spPr>
          <p:txBody>
            <a:bodyPr vert="horz" wrap="square" lIns="0" tIns="10001" rIns="0" bIns="0" rtlCol="0">
              <a:spAutoFit/>
            </a:bodyPr>
            <a:lstStyle/>
            <a:p>
              <a:pPr algn="ctr">
                <a:spcBef>
                  <a:spcPts val="79"/>
                </a:spcBef>
              </a:pPr>
              <a:r>
                <a:rPr sz="1500" spc="-23" dirty="0">
                  <a:latin typeface="Calibri"/>
                  <a:cs typeface="Calibri"/>
                </a:rPr>
                <a:t>Word</a:t>
              </a:r>
              <a:endParaRPr sz="1500">
                <a:latin typeface="Calibri"/>
                <a:cs typeface="Calibri"/>
              </a:endParaRPr>
            </a:p>
            <a:p>
              <a:pPr algn="ctr">
                <a:spcBef>
                  <a:spcPts val="4"/>
                </a:spcBef>
              </a:pPr>
              <a:r>
                <a:rPr sz="1500" spc="38" dirty="0">
                  <a:latin typeface="Calibri"/>
                  <a:cs typeface="Calibri"/>
                </a:rPr>
                <a:t>Embeddings</a:t>
              </a:r>
              <a:endParaRPr sz="1500">
                <a:latin typeface="Calibri"/>
                <a:cs typeface="Calibri"/>
              </a:endParaRPr>
            </a:p>
          </p:txBody>
        </p:sp>
        <p:pic>
          <p:nvPicPr>
            <p:cNvPr id="26" name="object 26"/>
            <p:cNvPicPr/>
            <p:nvPr/>
          </p:nvPicPr>
          <p:blipFill>
            <a:blip r:embed="rId7" cstate="print"/>
            <a:stretch>
              <a:fillRect/>
            </a:stretch>
          </p:blipFill>
          <p:spPr>
            <a:xfrm>
              <a:off x="8447151" y="4533138"/>
              <a:ext cx="1377887" cy="480632"/>
            </a:xfrm>
            <a:prstGeom prst="rect">
              <a:avLst/>
            </a:prstGeom>
          </p:spPr>
        </p:pic>
        <p:sp>
          <p:nvSpPr>
            <p:cNvPr id="27" name="object 27"/>
            <p:cNvSpPr txBox="1"/>
            <p:nvPr/>
          </p:nvSpPr>
          <p:spPr>
            <a:xfrm>
              <a:off x="8471726" y="4525861"/>
              <a:ext cx="1327785" cy="471764"/>
            </a:xfrm>
            <a:prstGeom prst="rect">
              <a:avLst/>
            </a:prstGeom>
          </p:spPr>
          <p:txBody>
            <a:bodyPr vert="horz" wrap="square" lIns="0" tIns="10001" rIns="0" bIns="0" rtlCol="0">
              <a:spAutoFit/>
            </a:bodyPr>
            <a:lstStyle/>
            <a:p>
              <a:pPr algn="ctr">
                <a:spcBef>
                  <a:spcPts val="79"/>
                </a:spcBef>
              </a:pPr>
              <a:r>
                <a:rPr sz="1500" spc="30" dirty="0">
                  <a:latin typeface="Calibri"/>
                  <a:cs typeface="Calibri"/>
                </a:rPr>
                <a:t>Position</a:t>
              </a:r>
              <a:endParaRPr sz="1500">
                <a:latin typeface="Calibri"/>
                <a:cs typeface="Calibri"/>
              </a:endParaRPr>
            </a:p>
            <a:p>
              <a:pPr algn="ctr">
                <a:spcBef>
                  <a:spcPts val="4"/>
                </a:spcBef>
              </a:pPr>
              <a:r>
                <a:rPr sz="1500" spc="19" dirty="0">
                  <a:latin typeface="Calibri"/>
                  <a:cs typeface="Calibri"/>
                </a:rPr>
                <a:t>Representations</a:t>
              </a:r>
              <a:endParaRPr sz="1500">
                <a:latin typeface="Calibri"/>
                <a:cs typeface="Calibri"/>
              </a:endParaRPr>
            </a:p>
          </p:txBody>
        </p:sp>
        <p:sp>
          <p:nvSpPr>
            <p:cNvPr id="28" name="object 28"/>
            <p:cNvSpPr txBox="1"/>
            <p:nvPr/>
          </p:nvSpPr>
          <p:spPr>
            <a:xfrm>
              <a:off x="8108443" y="4555580"/>
              <a:ext cx="142875" cy="310181"/>
            </a:xfrm>
            <a:prstGeom prst="rect">
              <a:avLst/>
            </a:prstGeom>
          </p:spPr>
          <p:txBody>
            <a:bodyPr vert="horz" wrap="square" lIns="0" tIns="10001" rIns="0" bIns="0" rtlCol="0">
              <a:spAutoFit/>
            </a:bodyPr>
            <a:lstStyle/>
            <a:p>
              <a:pPr marL="9525">
                <a:spcBef>
                  <a:spcPts val="79"/>
                </a:spcBef>
              </a:pPr>
              <a:r>
                <a:rPr sz="1950" dirty="0">
                  <a:latin typeface="Calibri"/>
                  <a:cs typeface="Calibri"/>
                </a:rPr>
                <a:t>+</a:t>
              </a:r>
              <a:endParaRPr sz="1950">
                <a:latin typeface="Calibri"/>
                <a:cs typeface="Calibri"/>
              </a:endParaRPr>
            </a:p>
          </p:txBody>
        </p:sp>
        <p:sp>
          <p:nvSpPr>
            <p:cNvPr id="29" name="object 29"/>
            <p:cNvSpPr txBox="1"/>
            <p:nvPr/>
          </p:nvSpPr>
          <p:spPr>
            <a:xfrm>
              <a:off x="7368922" y="5277766"/>
              <a:ext cx="1731645" cy="286617"/>
            </a:xfrm>
            <a:prstGeom prst="rect">
              <a:avLst/>
            </a:prstGeom>
          </p:spPr>
          <p:txBody>
            <a:bodyPr vert="horz" wrap="square" lIns="0" tIns="9525" rIns="0" bIns="0" rtlCol="0">
              <a:spAutoFit/>
            </a:bodyPr>
            <a:lstStyle/>
            <a:p>
              <a:pPr marL="9525">
                <a:spcBef>
                  <a:spcPts val="75"/>
                </a:spcBef>
              </a:pPr>
              <a:r>
                <a:rPr spc="-4" dirty="0">
                  <a:solidFill>
                    <a:srgbClr val="8B1515"/>
                  </a:solidFill>
                  <a:latin typeface="Calibri"/>
                  <a:cs typeface="Calibri"/>
                </a:rPr>
                <a:t>[output</a:t>
              </a:r>
              <a:r>
                <a:rPr spc="-49" dirty="0">
                  <a:solidFill>
                    <a:srgbClr val="8B1515"/>
                  </a:solidFill>
                  <a:latin typeface="Calibri"/>
                  <a:cs typeface="Calibri"/>
                </a:rPr>
                <a:t> </a:t>
              </a:r>
              <a:r>
                <a:rPr spc="-4" dirty="0">
                  <a:solidFill>
                    <a:srgbClr val="8B1515"/>
                  </a:solidFill>
                  <a:latin typeface="Calibri"/>
                  <a:cs typeface="Calibri"/>
                </a:rPr>
                <a:t>sequence]</a:t>
              </a:r>
              <a:endParaRPr>
                <a:latin typeface="Calibri"/>
                <a:cs typeface="Calibri"/>
              </a:endParaRPr>
            </a:p>
          </p:txBody>
        </p:sp>
        <p:pic>
          <p:nvPicPr>
            <p:cNvPr id="30" name="object 30"/>
            <p:cNvPicPr/>
            <p:nvPr/>
          </p:nvPicPr>
          <p:blipFill>
            <a:blip r:embed="rId8" cstate="print"/>
            <a:stretch>
              <a:fillRect/>
            </a:stretch>
          </p:blipFill>
          <p:spPr>
            <a:xfrm>
              <a:off x="7475601" y="3650741"/>
              <a:ext cx="1377887" cy="480632"/>
            </a:xfrm>
            <a:prstGeom prst="rect">
              <a:avLst/>
            </a:prstGeom>
          </p:spPr>
        </p:pic>
        <p:sp>
          <p:nvSpPr>
            <p:cNvPr id="31" name="object 31"/>
            <p:cNvSpPr txBox="1"/>
            <p:nvPr/>
          </p:nvSpPr>
          <p:spPr>
            <a:xfrm>
              <a:off x="7656481" y="3644456"/>
              <a:ext cx="1013460" cy="471283"/>
            </a:xfrm>
            <a:prstGeom prst="rect">
              <a:avLst/>
            </a:prstGeom>
          </p:spPr>
          <p:txBody>
            <a:bodyPr vert="horz" wrap="square" lIns="0" tIns="9525" rIns="0" bIns="0" rtlCol="0">
              <a:spAutoFit/>
            </a:bodyPr>
            <a:lstStyle/>
            <a:p>
              <a:pPr marL="171450" marR="3810" indent="-162401">
                <a:spcBef>
                  <a:spcPts val="75"/>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grpSp>
          <p:nvGrpSpPr>
            <p:cNvPr id="32" name="object 32"/>
            <p:cNvGrpSpPr/>
            <p:nvPr/>
          </p:nvGrpSpPr>
          <p:grpSpPr>
            <a:xfrm>
              <a:off x="3975546" y="2282666"/>
              <a:ext cx="4287679" cy="2366010"/>
              <a:chOff x="3268726" y="1900554"/>
              <a:chExt cx="5716905" cy="3154680"/>
            </a:xfrm>
          </p:grpSpPr>
          <p:pic>
            <p:nvPicPr>
              <p:cNvPr id="33" name="object 33"/>
              <p:cNvPicPr/>
              <p:nvPr/>
            </p:nvPicPr>
            <p:blipFill>
              <a:blip r:embed="rId9" cstate="print"/>
              <a:stretch>
                <a:fillRect/>
              </a:stretch>
            </p:blipFill>
            <p:spPr>
              <a:xfrm>
                <a:off x="8750808" y="4286986"/>
                <a:ext cx="234670" cy="768121"/>
              </a:xfrm>
              <a:prstGeom prst="rect">
                <a:avLst/>
              </a:prstGeom>
            </p:spPr>
          </p:pic>
          <p:sp>
            <p:nvSpPr>
              <p:cNvPr id="34" name="object 34"/>
              <p:cNvSpPr/>
              <p:nvPr/>
            </p:nvSpPr>
            <p:spPr>
              <a:xfrm>
                <a:off x="3268726" y="1900554"/>
                <a:ext cx="5640070" cy="3096260"/>
              </a:xfrm>
              <a:custGeom>
                <a:avLst/>
                <a:gdLst/>
                <a:ahLst/>
                <a:cxnLst/>
                <a:rect l="l" t="t" r="r" b="b"/>
                <a:pathLst>
                  <a:path w="5640070" h="3096260">
                    <a:moveTo>
                      <a:pt x="4668901" y="2159000"/>
                    </a:moveTo>
                    <a:lnTo>
                      <a:pt x="4650003" y="2146300"/>
                    </a:lnTo>
                    <a:lnTo>
                      <a:pt x="4593336" y="2108200"/>
                    </a:lnTo>
                    <a:lnTo>
                      <a:pt x="4592637" y="2146300"/>
                    </a:lnTo>
                    <a:lnTo>
                      <a:pt x="4493895" y="2146300"/>
                    </a:lnTo>
                    <a:lnTo>
                      <a:pt x="4406646" y="2133600"/>
                    </a:lnTo>
                    <a:lnTo>
                      <a:pt x="4406773" y="2133600"/>
                    </a:lnTo>
                    <a:lnTo>
                      <a:pt x="4320032" y="2120900"/>
                    </a:lnTo>
                    <a:lnTo>
                      <a:pt x="4320286" y="2120900"/>
                    </a:lnTo>
                    <a:lnTo>
                      <a:pt x="4234180" y="2108200"/>
                    </a:lnTo>
                    <a:lnTo>
                      <a:pt x="4234307" y="2108200"/>
                    </a:lnTo>
                    <a:lnTo>
                      <a:pt x="4149090" y="2095500"/>
                    </a:lnTo>
                    <a:lnTo>
                      <a:pt x="4149217" y="2095500"/>
                    </a:lnTo>
                    <a:lnTo>
                      <a:pt x="4065016" y="2070100"/>
                    </a:lnTo>
                    <a:lnTo>
                      <a:pt x="4065270" y="2070100"/>
                    </a:lnTo>
                    <a:lnTo>
                      <a:pt x="3982339" y="2057400"/>
                    </a:lnTo>
                    <a:lnTo>
                      <a:pt x="3982466" y="2057400"/>
                    </a:lnTo>
                    <a:lnTo>
                      <a:pt x="3900805" y="2032000"/>
                    </a:lnTo>
                    <a:lnTo>
                      <a:pt x="3901059" y="2032000"/>
                    </a:lnTo>
                    <a:lnTo>
                      <a:pt x="3820922" y="2006600"/>
                    </a:lnTo>
                    <a:lnTo>
                      <a:pt x="3821176" y="2006600"/>
                    </a:lnTo>
                    <a:lnTo>
                      <a:pt x="3742690" y="1981200"/>
                    </a:lnTo>
                    <a:lnTo>
                      <a:pt x="3742944" y="1981200"/>
                    </a:lnTo>
                    <a:lnTo>
                      <a:pt x="3666490" y="1955800"/>
                    </a:lnTo>
                    <a:lnTo>
                      <a:pt x="3666617" y="1955800"/>
                    </a:lnTo>
                    <a:lnTo>
                      <a:pt x="3592195" y="1917700"/>
                    </a:lnTo>
                    <a:lnTo>
                      <a:pt x="3592322" y="1917700"/>
                    </a:lnTo>
                    <a:lnTo>
                      <a:pt x="3520186" y="1879600"/>
                    </a:lnTo>
                    <a:lnTo>
                      <a:pt x="3520313" y="1879600"/>
                    </a:lnTo>
                    <a:lnTo>
                      <a:pt x="3450463" y="1854200"/>
                    </a:lnTo>
                    <a:lnTo>
                      <a:pt x="3450717" y="1854200"/>
                    </a:lnTo>
                    <a:lnTo>
                      <a:pt x="3383521" y="1816100"/>
                    </a:lnTo>
                    <a:lnTo>
                      <a:pt x="3383788" y="1816100"/>
                    </a:lnTo>
                    <a:lnTo>
                      <a:pt x="3319272" y="1778000"/>
                    </a:lnTo>
                    <a:lnTo>
                      <a:pt x="3319399" y="1778000"/>
                    </a:lnTo>
                    <a:lnTo>
                      <a:pt x="3257804" y="1739900"/>
                    </a:lnTo>
                    <a:lnTo>
                      <a:pt x="3258045" y="1739900"/>
                    </a:lnTo>
                    <a:lnTo>
                      <a:pt x="3199511" y="1689100"/>
                    </a:lnTo>
                    <a:lnTo>
                      <a:pt x="3199765" y="1689100"/>
                    </a:lnTo>
                    <a:lnTo>
                      <a:pt x="3144647" y="1651000"/>
                    </a:lnTo>
                    <a:lnTo>
                      <a:pt x="3144774" y="1651000"/>
                    </a:lnTo>
                    <a:lnTo>
                      <a:pt x="3092958" y="1612900"/>
                    </a:lnTo>
                    <a:lnTo>
                      <a:pt x="3093212" y="1612900"/>
                    </a:lnTo>
                    <a:lnTo>
                      <a:pt x="3045079" y="1562100"/>
                    </a:lnTo>
                    <a:lnTo>
                      <a:pt x="3045333" y="1562100"/>
                    </a:lnTo>
                    <a:lnTo>
                      <a:pt x="3000883" y="1524000"/>
                    </a:lnTo>
                    <a:lnTo>
                      <a:pt x="3001137" y="1524000"/>
                    </a:lnTo>
                    <a:lnTo>
                      <a:pt x="2960624" y="1473200"/>
                    </a:lnTo>
                    <a:lnTo>
                      <a:pt x="2960878" y="1473200"/>
                    </a:lnTo>
                    <a:lnTo>
                      <a:pt x="2924556" y="1422400"/>
                    </a:lnTo>
                    <a:lnTo>
                      <a:pt x="2924810" y="1422400"/>
                    </a:lnTo>
                    <a:lnTo>
                      <a:pt x="2892806" y="1371600"/>
                    </a:lnTo>
                    <a:lnTo>
                      <a:pt x="2893060" y="1371600"/>
                    </a:lnTo>
                    <a:lnTo>
                      <a:pt x="2865374" y="1333500"/>
                    </a:lnTo>
                    <a:lnTo>
                      <a:pt x="2865628" y="1333500"/>
                    </a:lnTo>
                    <a:lnTo>
                      <a:pt x="2842641" y="1282700"/>
                    </a:lnTo>
                    <a:lnTo>
                      <a:pt x="2842895" y="1282700"/>
                    </a:lnTo>
                    <a:lnTo>
                      <a:pt x="2824607" y="1231900"/>
                    </a:lnTo>
                    <a:lnTo>
                      <a:pt x="2824861" y="1231900"/>
                    </a:lnTo>
                    <a:lnTo>
                      <a:pt x="2811653" y="1181100"/>
                    </a:lnTo>
                    <a:lnTo>
                      <a:pt x="2811780" y="1181100"/>
                    </a:lnTo>
                    <a:lnTo>
                      <a:pt x="2803779" y="1130300"/>
                    </a:lnTo>
                    <a:lnTo>
                      <a:pt x="2803906" y="1130300"/>
                    </a:lnTo>
                    <a:lnTo>
                      <a:pt x="2801112" y="1079500"/>
                    </a:lnTo>
                    <a:lnTo>
                      <a:pt x="2800604" y="1054100"/>
                    </a:lnTo>
                    <a:lnTo>
                      <a:pt x="2796540" y="1003300"/>
                    </a:lnTo>
                    <a:lnTo>
                      <a:pt x="2788539" y="952500"/>
                    </a:lnTo>
                    <a:lnTo>
                      <a:pt x="2776855" y="901700"/>
                    </a:lnTo>
                    <a:lnTo>
                      <a:pt x="2761361" y="850900"/>
                    </a:lnTo>
                    <a:lnTo>
                      <a:pt x="2742311" y="800100"/>
                    </a:lnTo>
                    <a:lnTo>
                      <a:pt x="2731643" y="787400"/>
                    </a:lnTo>
                    <a:lnTo>
                      <a:pt x="2719959" y="762000"/>
                    </a:lnTo>
                    <a:lnTo>
                      <a:pt x="2694432" y="711200"/>
                    </a:lnTo>
                    <a:lnTo>
                      <a:pt x="2665603" y="660400"/>
                    </a:lnTo>
                    <a:lnTo>
                      <a:pt x="2633853" y="609600"/>
                    </a:lnTo>
                    <a:lnTo>
                      <a:pt x="2616835" y="596900"/>
                    </a:lnTo>
                    <a:lnTo>
                      <a:pt x="2599309" y="571500"/>
                    </a:lnTo>
                    <a:lnTo>
                      <a:pt x="2580894" y="546100"/>
                    </a:lnTo>
                    <a:lnTo>
                      <a:pt x="2561844" y="520700"/>
                    </a:lnTo>
                    <a:lnTo>
                      <a:pt x="2542159" y="508000"/>
                    </a:lnTo>
                    <a:lnTo>
                      <a:pt x="2521839" y="482600"/>
                    </a:lnTo>
                    <a:lnTo>
                      <a:pt x="2500884" y="457200"/>
                    </a:lnTo>
                    <a:lnTo>
                      <a:pt x="2479294" y="444500"/>
                    </a:lnTo>
                    <a:lnTo>
                      <a:pt x="2457196" y="419100"/>
                    </a:lnTo>
                    <a:lnTo>
                      <a:pt x="2434463" y="393700"/>
                    </a:lnTo>
                    <a:lnTo>
                      <a:pt x="2411222" y="381000"/>
                    </a:lnTo>
                    <a:lnTo>
                      <a:pt x="2362962" y="342900"/>
                    </a:lnTo>
                    <a:lnTo>
                      <a:pt x="2312797" y="304800"/>
                    </a:lnTo>
                    <a:lnTo>
                      <a:pt x="2260727" y="266700"/>
                    </a:lnTo>
                    <a:lnTo>
                      <a:pt x="2206752" y="228600"/>
                    </a:lnTo>
                    <a:lnTo>
                      <a:pt x="2151126" y="203200"/>
                    </a:lnTo>
                    <a:lnTo>
                      <a:pt x="2093976" y="177800"/>
                    </a:lnTo>
                    <a:lnTo>
                      <a:pt x="2035429" y="139700"/>
                    </a:lnTo>
                    <a:lnTo>
                      <a:pt x="1975612" y="114300"/>
                    </a:lnTo>
                    <a:lnTo>
                      <a:pt x="1945386" y="114300"/>
                    </a:lnTo>
                    <a:lnTo>
                      <a:pt x="1821434" y="63500"/>
                    </a:lnTo>
                    <a:lnTo>
                      <a:pt x="1789811" y="63500"/>
                    </a:lnTo>
                    <a:lnTo>
                      <a:pt x="1726184" y="38100"/>
                    </a:lnTo>
                    <a:lnTo>
                      <a:pt x="1694053" y="38100"/>
                    </a:lnTo>
                    <a:lnTo>
                      <a:pt x="1661795" y="25400"/>
                    </a:lnTo>
                    <a:lnTo>
                      <a:pt x="1629410" y="25400"/>
                    </a:lnTo>
                    <a:lnTo>
                      <a:pt x="1596898" y="12700"/>
                    </a:lnTo>
                    <a:lnTo>
                      <a:pt x="1498981" y="12700"/>
                    </a:lnTo>
                    <a:lnTo>
                      <a:pt x="1466215" y="0"/>
                    </a:lnTo>
                    <a:lnTo>
                      <a:pt x="1269619" y="0"/>
                    </a:lnTo>
                    <a:lnTo>
                      <a:pt x="1204722" y="12700"/>
                    </a:lnTo>
                    <a:lnTo>
                      <a:pt x="1012444" y="12700"/>
                    </a:lnTo>
                    <a:lnTo>
                      <a:pt x="949833" y="25400"/>
                    </a:lnTo>
                    <a:lnTo>
                      <a:pt x="827278" y="25400"/>
                    </a:lnTo>
                    <a:lnTo>
                      <a:pt x="767715" y="38100"/>
                    </a:lnTo>
                    <a:lnTo>
                      <a:pt x="709295" y="38100"/>
                    </a:lnTo>
                    <a:lnTo>
                      <a:pt x="652272" y="50800"/>
                    </a:lnTo>
                    <a:lnTo>
                      <a:pt x="596900" y="50800"/>
                    </a:lnTo>
                    <a:lnTo>
                      <a:pt x="543052" y="63500"/>
                    </a:lnTo>
                    <a:lnTo>
                      <a:pt x="491109" y="63500"/>
                    </a:lnTo>
                    <a:lnTo>
                      <a:pt x="440944" y="76200"/>
                    </a:lnTo>
                    <a:lnTo>
                      <a:pt x="392938" y="88900"/>
                    </a:lnTo>
                    <a:lnTo>
                      <a:pt x="347091" y="88900"/>
                    </a:lnTo>
                    <a:lnTo>
                      <a:pt x="324993" y="101600"/>
                    </a:lnTo>
                    <a:lnTo>
                      <a:pt x="282575" y="101600"/>
                    </a:lnTo>
                    <a:lnTo>
                      <a:pt x="262255" y="114300"/>
                    </a:lnTo>
                    <a:lnTo>
                      <a:pt x="223520" y="114300"/>
                    </a:lnTo>
                    <a:lnTo>
                      <a:pt x="205232" y="127000"/>
                    </a:lnTo>
                    <a:lnTo>
                      <a:pt x="187579" y="127000"/>
                    </a:lnTo>
                    <a:lnTo>
                      <a:pt x="170688" y="139700"/>
                    </a:lnTo>
                    <a:lnTo>
                      <a:pt x="138811" y="139700"/>
                    </a:lnTo>
                    <a:lnTo>
                      <a:pt x="124079" y="152400"/>
                    </a:lnTo>
                    <a:lnTo>
                      <a:pt x="110109" y="152400"/>
                    </a:lnTo>
                    <a:lnTo>
                      <a:pt x="96774" y="165100"/>
                    </a:lnTo>
                    <a:lnTo>
                      <a:pt x="72644" y="165100"/>
                    </a:lnTo>
                    <a:lnTo>
                      <a:pt x="61722" y="177800"/>
                    </a:lnTo>
                    <a:lnTo>
                      <a:pt x="51689" y="177800"/>
                    </a:lnTo>
                    <a:lnTo>
                      <a:pt x="42418" y="190500"/>
                    </a:lnTo>
                    <a:lnTo>
                      <a:pt x="34036" y="190500"/>
                    </a:lnTo>
                    <a:lnTo>
                      <a:pt x="26543" y="203200"/>
                    </a:lnTo>
                    <a:lnTo>
                      <a:pt x="14224" y="203200"/>
                    </a:lnTo>
                    <a:lnTo>
                      <a:pt x="9271" y="215900"/>
                    </a:lnTo>
                    <a:lnTo>
                      <a:pt x="5207" y="215900"/>
                    </a:lnTo>
                    <a:lnTo>
                      <a:pt x="2413" y="228600"/>
                    </a:lnTo>
                    <a:lnTo>
                      <a:pt x="508" y="228600"/>
                    </a:lnTo>
                    <a:lnTo>
                      <a:pt x="0" y="241300"/>
                    </a:lnTo>
                    <a:lnTo>
                      <a:pt x="12700" y="241300"/>
                    </a:lnTo>
                    <a:lnTo>
                      <a:pt x="13208" y="228600"/>
                    </a:lnTo>
                    <a:lnTo>
                      <a:pt x="12941" y="241300"/>
                    </a:lnTo>
                    <a:lnTo>
                      <a:pt x="14465" y="228600"/>
                    </a:lnTo>
                    <a:lnTo>
                      <a:pt x="16116" y="228600"/>
                    </a:lnTo>
                    <a:lnTo>
                      <a:pt x="19685" y="215900"/>
                    </a:lnTo>
                    <a:lnTo>
                      <a:pt x="28321" y="215900"/>
                    </a:lnTo>
                    <a:lnTo>
                      <a:pt x="34544" y="203200"/>
                    </a:lnTo>
                    <a:lnTo>
                      <a:pt x="41148" y="203200"/>
                    </a:lnTo>
                    <a:lnTo>
                      <a:pt x="49276" y="190500"/>
                    </a:lnTo>
                    <a:lnTo>
                      <a:pt x="49022" y="203200"/>
                    </a:lnTo>
                    <a:lnTo>
                      <a:pt x="57912" y="190500"/>
                    </a:lnTo>
                    <a:lnTo>
                      <a:pt x="67310" y="190500"/>
                    </a:lnTo>
                    <a:lnTo>
                      <a:pt x="78105" y="177800"/>
                    </a:lnTo>
                    <a:lnTo>
                      <a:pt x="89281" y="177800"/>
                    </a:lnTo>
                    <a:lnTo>
                      <a:pt x="101600" y="165100"/>
                    </a:lnTo>
                    <a:lnTo>
                      <a:pt x="128270" y="165100"/>
                    </a:lnTo>
                    <a:lnTo>
                      <a:pt x="142875" y="152400"/>
                    </a:lnTo>
                    <a:lnTo>
                      <a:pt x="174244" y="152400"/>
                    </a:lnTo>
                    <a:lnTo>
                      <a:pt x="191135" y="139700"/>
                    </a:lnTo>
                    <a:lnTo>
                      <a:pt x="208407" y="139700"/>
                    </a:lnTo>
                    <a:lnTo>
                      <a:pt x="226695" y="127000"/>
                    </a:lnTo>
                    <a:lnTo>
                      <a:pt x="265176" y="127000"/>
                    </a:lnTo>
                    <a:lnTo>
                      <a:pt x="285369" y="114300"/>
                    </a:lnTo>
                    <a:lnTo>
                      <a:pt x="327406" y="114300"/>
                    </a:lnTo>
                    <a:lnTo>
                      <a:pt x="349504" y="101600"/>
                    </a:lnTo>
                    <a:lnTo>
                      <a:pt x="395097" y="101600"/>
                    </a:lnTo>
                    <a:lnTo>
                      <a:pt x="443103" y="88900"/>
                    </a:lnTo>
                    <a:lnTo>
                      <a:pt x="442976" y="88900"/>
                    </a:lnTo>
                    <a:lnTo>
                      <a:pt x="493014" y="76200"/>
                    </a:lnTo>
                    <a:lnTo>
                      <a:pt x="544830" y="76200"/>
                    </a:lnTo>
                    <a:lnTo>
                      <a:pt x="598551" y="63500"/>
                    </a:lnTo>
                    <a:lnTo>
                      <a:pt x="653669" y="63500"/>
                    </a:lnTo>
                    <a:lnTo>
                      <a:pt x="710692" y="50800"/>
                    </a:lnTo>
                    <a:lnTo>
                      <a:pt x="768858" y="50800"/>
                    </a:lnTo>
                    <a:lnTo>
                      <a:pt x="828421" y="38100"/>
                    </a:lnTo>
                    <a:lnTo>
                      <a:pt x="950722" y="38100"/>
                    </a:lnTo>
                    <a:lnTo>
                      <a:pt x="1013206" y="25400"/>
                    </a:lnTo>
                    <a:lnTo>
                      <a:pt x="1204976" y="25400"/>
                    </a:lnTo>
                    <a:lnTo>
                      <a:pt x="1269873" y="12700"/>
                    </a:lnTo>
                    <a:lnTo>
                      <a:pt x="1465580" y="12700"/>
                    </a:lnTo>
                    <a:lnTo>
                      <a:pt x="1498219" y="25400"/>
                    </a:lnTo>
                    <a:lnTo>
                      <a:pt x="1595120" y="25400"/>
                    </a:lnTo>
                    <a:lnTo>
                      <a:pt x="1627505" y="38100"/>
                    </a:lnTo>
                    <a:lnTo>
                      <a:pt x="1659509" y="38100"/>
                    </a:lnTo>
                    <a:lnTo>
                      <a:pt x="1691513" y="50800"/>
                    </a:lnTo>
                    <a:lnTo>
                      <a:pt x="1723263" y="50800"/>
                    </a:lnTo>
                    <a:lnTo>
                      <a:pt x="1755140" y="63500"/>
                    </a:lnTo>
                    <a:lnTo>
                      <a:pt x="1755013" y="63500"/>
                    </a:lnTo>
                    <a:lnTo>
                      <a:pt x="1786636" y="76200"/>
                    </a:lnTo>
                    <a:lnTo>
                      <a:pt x="1817751" y="76200"/>
                    </a:lnTo>
                    <a:lnTo>
                      <a:pt x="1848993" y="88900"/>
                    </a:lnTo>
                    <a:lnTo>
                      <a:pt x="1848866" y="88900"/>
                    </a:lnTo>
                    <a:lnTo>
                      <a:pt x="1879854" y="101600"/>
                    </a:lnTo>
                    <a:lnTo>
                      <a:pt x="1879727" y="101600"/>
                    </a:lnTo>
                    <a:lnTo>
                      <a:pt x="1910461" y="114300"/>
                    </a:lnTo>
                    <a:lnTo>
                      <a:pt x="1940814" y="114300"/>
                    </a:lnTo>
                    <a:lnTo>
                      <a:pt x="1970913" y="127000"/>
                    </a:lnTo>
                    <a:lnTo>
                      <a:pt x="1970786" y="127000"/>
                    </a:lnTo>
                    <a:lnTo>
                      <a:pt x="2030349" y="152400"/>
                    </a:lnTo>
                    <a:lnTo>
                      <a:pt x="2030222" y="152400"/>
                    </a:lnTo>
                    <a:lnTo>
                      <a:pt x="2088515" y="190500"/>
                    </a:lnTo>
                    <a:lnTo>
                      <a:pt x="2088261" y="190500"/>
                    </a:lnTo>
                    <a:lnTo>
                      <a:pt x="2145157" y="215900"/>
                    </a:lnTo>
                    <a:lnTo>
                      <a:pt x="2145030" y="215900"/>
                    </a:lnTo>
                    <a:lnTo>
                      <a:pt x="2200402" y="241300"/>
                    </a:lnTo>
                    <a:lnTo>
                      <a:pt x="2200148" y="241300"/>
                    </a:lnTo>
                    <a:lnTo>
                      <a:pt x="2253869" y="279400"/>
                    </a:lnTo>
                    <a:lnTo>
                      <a:pt x="2253615" y="279400"/>
                    </a:lnTo>
                    <a:lnTo>
                      <a:pt x="2305558" y="317500"/>
                    </a:lnTo>
                    <a:lnTo>
                      <a:pt x="2305304" y="317500"/>
                    </a:lnTo>
                    <a:lnTo>
                      <a:pt x="2355342" y="355600"/>
                    </a:lnTo>
                    <a:lnTo>
                      <a:pt x="2355215" y="355600"/>
                    </a:lnTo>
                    <a:lnTo>
                      <a:pt x="2403221" y="393700"/>
                    </a:lnTo>
                    <a:lnTo>
                      <a:pt x="2402967" y="393700"/>
                    </a:lnTo>
                    <a:lnTo>
                      <a:pt x="2426081" y="406400"/>
                    </a:lnTo>
                    <a:lnTo>
                      <a:pt x="2448687" y="431800"/>
                    </a:lnTo>
                    <a:lnTo>
                      <a:pt x="2448560" y="431800"/>
                    </a:lnTo>
                    <a:lnTo>
                      <a:pt x="2470658" y="444500"/>
                    </a:lnTo>
                    <a:lnTo>
                      <a:pt x="2470531" y="444500"/>
                    </a:lnTo>
                    <a:lnTo>
                      <a:pt x="2491994" y="469900"/>
                    </a:lnTo>
                    <a:lnTo>
                      <a:pt x="2491867" y="469900"/>
                    </a:lnTo>
                    <a:lnTo>
                      <a:pt x="2512695" y="495300"/>
                    </a:lnTo>
                    <a:lnTo>
                      <a:pt x="2512568" y="495300"/>
                    </a:lnTo>
                    <a:lnTo>
                      <a:pt x="2532761" y="508000"/>
                    </a:lnTo>
                    <a:lnTo>
                      <a:pt x="2552319" y="533400"/>
                    </a:lnTo>
                    <a:lnTo>
                      <a:pt x="2552192" y="533400"/>
                    </a:lnTo>
                    <a:lnTo>
                      <a:pt x="2571242" y="558800"/>
                    </a:lnTo>
                    <a:lnTo>
                      <a:pt x="2571115" y="558800"/>
                    </a:lnTo>
                    <a:lnTo>
                      <a:pt x="2589403" y="571500"/>
                    </a:lnTo>
                    <a:lnTo>
                      <a:pt x="2589276" y="571500"/>
                    </a:lnTo>
                    <a:lnTo>
                      <a:pt x="2606802" y="596900"/>
                    </a:lnTo>
                    <a:lnTo>
                      <a:pt x="2606675" y="596900"/>
                    </a:lnTo>
                    <a:lnTo>
                      <a:pt x="2623566" y="622300"/>
                    </a:lnTo>
                    <a:lnTo>
                      <a:pt x="2623439" y="622300"/>
                    </a:lnTo>
                    <a:lnTo>
                      <a:pt x="2639695" y="647700"/>
                    </a:lnTo>
                    <a:lnTo>
                      <a:pt x="2639568" y="647700"/>
                    </a:lnTo>
                    <a:lnTo>
                      <a:pt x="2655062" y="673100"/>
                    </a:lnTo>
                    <a:lnTo>
                      <a:pt x="2654935" y="673100"/>
                    </a:lnTo>
                    <a:lnTo>
                      <a:pt x="2669540" y="685800"/>
                    </a:lnTo>
                    <a:lnTo>
                      <a:pt x="2683383" y="711200"/>
                    </a:lnTo>
                    <a:lnTo>
                      <a:pt x="2683256" y="711200"/>
                    </a:lnTo>
                    <a:lnTo>
                      <a:pt x="2696464" y="736600"/>
                    </a:lnTo>
                    <a:lnTo>
                      <a:pt x="2696337" y="736600"/>
                    </a:lnTo>
                    <a:lnTo>
                      <a:pt x="2708656" y="762000"/>
                    </a:lnTo>
                    <a:lnTo>
                      <a:pt x="2708529" y="762000"/>
                    </a:lnTo>
                    <a:lnTo>
                      <a:pt x="2720086" y="787400"/>
                    </a:lnTo>
                    <a:lnTo>
                      <a:pt x="2719959" y="787400"/>
                    </a:lnTo>
                    <a:lnTo>
                      <a:pt x="2730627" y="812800"/>
                    </a:lnTo>
                    <a:lnTo>
                      <a:pt x="2740533" y="838200"/>
                    </a:lnTo>
                    <a:lnTo>
                      <a:pt x="2740406" y="838200"/>
                    </a:lnTo>
                    <a:lnTo>
                      <a:pt x="2749423" y="863600"/>
                    </a:lnTo>
                    <a:lnTo>
                      <a:pt x="2749296" y="863600"/>
                    </a:lnTo>
                    <a:lnTo>
                      <a:pt x="2757424" y="889000"/>
                    </a:lnTo>
                    <a:lnTo>
                      <a:pt x="2764663" y="914400"/>
                    </a:lnTo>
                    <a:lnTo>
                      <a:pt x="2764536" y="914400"/>
                    </a:lnTo>
                    <a:lnTo>
                      <a:pt x="2770886" y="927100"/>
                    </a:lnTo>
                    <a:lnTo>
                      <a:pt x="2770759" y="927100"/>
                    </a:lnTo>
                    <a:lnTo>
                      <a:pt x="2776093" y="952500"/>
                    </a:lnTo>
                    <a:lnTo>
                      <a:pt x="2780538" y="977900"/>
                    </a:lnTo>
                    <a:lnTo>
                      <a:pt x="2783967" y="1003300"/>
                    </a:lnTo>
                    <a:lnTo>
                      <a:pt x="2783840" y="1003300"/>
                    </a:lnTo>
                    <a:lnTo>
                      <a:pt x="2786380" y="1028700"/>
                    </a:lnTo>
                    <a:lnTo>
                      <a:pt x="2787904" y="1054100"/>
                    </a:lnTo>
                    <a:lnTo>
                      <a:pt x="2788412" y="1079500"/>
                    </a:lnTo>
                    <a:lnTo>
                      <a:pt x="2791206" y="1130300"/>
                    </a:lnTo>
                    <a:lnTo>
                      <a:pt x="2799334" y="1181100"/>
                    </a:lnTo>
                    <a:lnTo>
                      <a:pt x="2812669" y="1231900"/>
                    </a:lnTo>
                    <a:lnTo>
                      <a:pt x="2831084" y="1282700"/>
                    </a:lnTo>
                    <a:lnTo>
                      <a:pt x="2854198" y="1333500"/>
                    </a:lnTo>
                    <a:lnTo>
                      <a:pt x="2882011" y="1384300"/>
                    </a:lnTo>
                    <a:lnTo>
                      <a:pt x="2914269" y="1435100"/>
                    </a:lnTo>
                    <a:lnTo>
                      <a:pt x="2950972" y="1485900"/>
                    </a:lnTo>
                    <a:lnTo>
                      <a:pt x="2991612" y="1524000"/>
                    </a:lnTo>
                    <a:lnTo>
                      <a:pt x="3036316" y="1574800"/>
                    </a:lnTo>
                    <a:lnTo>
                      <a:pt x="3084703" y="1612900"/>
                    </a:lnTo>
                    <a:lnTo>
                      <a:pt x="3136773" y="1663700"/>
                    </a:lnTo>
                    <a:lnTo>
                      <a:pt x="3192145" y="1701800"/>
                    </a:lnTo>
                    <a:lnTo>
                      <a:pt x="3250819" y="1739900"/>
                    </a:lnTo>
                    <a:lnTo>
                      <a:pt x="3312668" y="1790700"/>
                    </a:lnTo>
                    <a:lnTo>
                      <a:pt x="3377298" y="1828800"/>
                    </a:lnTo>
                    <a:lnTo>
                      <a:pt x="3444621" y="1866900"/>
                    </a:lnTo>
                    <a:lnTo>
                      <a:pt x="3514725" y="1892300"/>
                    </a:lnTo>
                    <a:lnTo>
                      <a:pt x="3587115" y="1930400"/>
                    </a:lnTo>
                    <a:lnTo>
                      <a:pt x="3661791" y="1955800"/>
                    </a:lnTo>
                    <a:lnTo>
                      <a:pt x="3738372" y="1993900"/>
                    </a:lnTo>
                    <a:lnTo>
                      <a:pt x="3979164" y="2070100"/>
                    </a:lnTo>
                    <a:lnTo>
                      <a:pt x="4062222" y="2082800"/>
                    </a:lnTo>
                    <a:lnTo>
                      <a:pt x="4146677" y="2108200"/>
                    </a:lnTo>
                    <a:lnTo>
                      <a:pt x="4493006" y="2159000"/>
                    </a:lnTo>
                    <a:lnTo>
                      <a:pt x="4592396" y="2159000"/>
                    </a:lnTo>
                    <a:lnTo>
                      <a:pt x="4591939" y="2184400"/>
                    </a:lnTo>
                    <a:lnTo>
                      <a:pt x="4668901" y="2159000"/>
                    </a:lnTo>
                    <a:close/>
                  </a:path>
                  <a:path w="5640070" h="3096260">
                    <a:moveTo>
                      <a:pt x="5639816" y="2562479"/>
                    </a:moveTo>
                    <a:lnTo>
                      <a:pt x="5633466" y="2549779"/>
                    </a:lnTo>
                    <a:lnTo>
                      <a:pt x="5601716" y="2486279"/>
                    </a:lnTo>
                    <a:lnTo>
                      <a:pt x="5563616" y="2562479"/>
                    </a:lnTo>
                    <a:lnTo>
                      <a:pt x="5589016" y="2562479"/>
                    </a:lnTo>
                    <a:lnTo>
                      <a:pt x="5589016" y="3095879"/>
                    </a:lnTo>
                    <a:lnTo>
                      <a:pt x="5614416" y="3095879"/>
                    </a:lnTo>
                    <a:lnTo>
                      <a:pt x="5614416" y="2562479"/>
                    </a:lnTo>
                    <a:lnTo>
                      <a:pt x="5639816" y="2562479"/>
                    </a:lnTo>
                    <a:close/>
                  </a:path>
                </a:pathLst>
              </a:custGeom>
              <a:solidFill>
                <a:srgbClr val="000000"/>
              </a:solidFill>
            </p:spPr>
            <p:txBody>
              <a:bodyPr wrap="square" lIns="0" tIns="0" rIns="0" bIns="0" rtlCol="0"/>
              <a:lstStyle/>
              <a:p>
                <a:endParaRPr sz="1350"/>
              </a:p>
            </p:txBody>
          </p:sp>
        </p:grpSp>
        <p:sp>
          <p:nvSpPr>
            <p:cNvPr id="35" name="object 35"/>
            <p:cNvSpPr txBox="1"/>
            <p:nvPr/>
          </p:nvSpPr>
          <p:spPr>
            <a:xfrm>
              <a:off x="6146102" y="2914268"/>
              <a:ext cx="1278254" cy="425116"/>
            </a:xfrm>
            <a:prstGeom prst="rect">
              <a:avLst/>
            </a:prstGeom>
          </p:spPr>
          <p:txBody>
            <a:bodyPr vert="horz" wrap="square" lIns="0" tIns="9525" rIns="0" bIns="0" rtlCol="0">
              <a:spAutoFit/>
            </a:bodyPr>
            <a:lstStyle/>
            <a:p>
              <a:pPr marL="9525" marR="3810">
                <a:spcBef>
                  <a:spcPts val="75"/>
                </a:spcBef>
              </a:pPr>
              <a:r>
                <a:rPr sz="1350" spc="-4" dirty="0">
                  <a:solidFill>
                    <a:srgbClr val="8B1515"/>
                  </a:solidFill>
                  <a:latin typeface="Calibri"/>
                  <a:cs typeface="Calibri"/>
                </a:rPr>
                <a:t>[decoder </a:t>
              </a:r>
              <a:r>
                <a:rPr sz="1350" spc="-11" dirty="0">
                  <a:solidFill>
                    <a:srgbClr val="8B1515"/>
                  </a:solidFill>
                  <a:latin typeface="Calibri"/>
                  <a:cs typeface="Calibri"/>
                </a:rPr>
                <a:t>attends </a:t>
              </a:r>
              <a:r>
                <a:rPr sz="1350" spc="-8" dirty="0">
                  <a:solidFill>
                    <a:srgbClr val="8B1515"/>
                  </a:solidFill>
                  <a:latin typeface="Calibri"/>
                  <a:cs typeface="Calibri"/>
                </a:rPr>
                <a:t> to</a:t>
              </a:r>
              <a:r>
                <a:rPr sz="1350" spc="-30" dirty="0">
                  <a:solidFill>
                    <a:srgbClr val="8B1515"/>
                  </a:solidFill>
                  <a:latin typeface="Calibri"/>
                  <a:cs typeface="Calibri"/>
                </a:rPr>
                <a:t> </a:t>
              </a:r>
              <a:r>
                <a:rPr sz="1350" spc="-4" dirty="0">
                  <a:solidFill>
                    <a:srgbClr val="8B1515"/>
                  </a:solidFill>
                  <a:latin typeface="Calibri"/>
                  <a:cs typeface="Calibri"/>
                </a:rPr>
                <a:t>encoder</a:t>
              </a:r>
              <a:r>
                <a:rPr sz="1350" spc="-23" dirty="0">
                  <a:solidFill>
                    <a:srgbClr val="8B1515"/>
                  </a:solidFill>
                  <a:latin typeface="Calibri"/>
                  <a:cs typeface="Calibri"/>
                </a:rPr>
                <a:t> </a:t>
              </a:r>
              <a:r>
                <a:rPr sz="1350" spc="-11" dirty="0">
                  <a:solidFill>
                    <a:srgbClr val="8B1515"/>
                  </a:solidFill>
                  <a:latin typeface="Calibri"/>
                  <a:cs typeface="Calibri"/>
                </a:rPr>
                <a:t>states]</a:t>
              </a:r>
              <a:endParaRPr sz="1350">
                <a:latin typeface="Calibri"/>
                <a:cs typeface="Calibri"/>
              </a:endParaRPr>
            </a:p>
          </p:txBody>
        </p:sp>
        <p:pic>
          <p:nvPicPr>
            <p:cNvPr id="36" name="object 36"/>
            <p:cNvPicPr/>
            <p:nvPr/>
          </p:nvPicPr>
          <p:blipFill>
            <a:blip r:embed="rId10" cstate="print"/>
            <a:stretch>
              <a:fillRect/>
            </a:stretch>
          </p:blipFill>
          <p:spPr>
            <a:xfrm>
              <a:off x="7464172" y="2457451"/>
              <a:ext cx="1381315" cy="480631"/>
            </a:xfrm>
            <a:prstGeom prst="rect">
              <a:avLst/>
            </a:prstGeom>
          </p:spPr>
        </p:pic>
        <p:sp>
          <p:nvSpPr>
            <p:cNvPr id="37" name="object 37"/>
            <p:cNvSpPr txBox="1"/>
            <p:nvPr/>
          </p:nvSpPr>
          <p:spPr>
            <a:xfrm>
              <a:off x="7648289" y="2450211"/>
              <a:ext cx="1013460" cy="471764"/>
            </a:xfrm>
            <a:prstGeom prst="rect">
              <a:avLst/>
            </a:prstGeom>
          </p:spPr>
          <p:txBody>
            <a:bodyPr vert="horz" wrap="square" lIns="0" tIns="10001" rIns="0" bIns="0" rtlCol="0">
              <a:spAutoFit/>
            </a:bodyPr>
            <a:lstStyle/>
            <a:p>
              <a:pPr marL="171450" marR="3810" indent="-162401">
                <a:spcBef>
                  <a:spcPts val="79"/>
                </a:spcBef>
              </a:pPr>
              <a:r>
                <a:rPr sz="1500" spc="34" dirty="0">
                  <a:latin typeface="Calibri"/>
                  <a:cs typeface="Calibri"/>
                </a:rPr>
                <a:t>Tra</a:t>
              </a:r>
              <a:r>
                <a:rPr sz="1500" spc="30" dirty="0">
                  <a:latin typeface="Calibri"/>
                  <a:cs typeface="Calibri"/>
                </a:rPr>
                <a:t>n</a:t>
              </a:r>
              <a:r>
                <a:rPr sz="1500" spc="11" dirty="0">
                  <a:latin typeface="Calibri"/>
                  <a:cs typeface="Calibri"/>
                </a:rPr>
                <a:t>sf</a:t>
              </a:r>
              <a:r>
                <a:rPr sz="1500" spc="23" dirty="0">
                  <a:latin typeface="Calibri"/>
                  <a:cs typeface="Calibri"/>
                </a:rPr>
                <a:t>o</a:t>
              </a:r>
              <a:r>
                <a:rPr sz="1500" spc="8" dirty="0">
                  <a:latin typeface="Calibri"/>
                  <a:cs typeface="Calibri"/>
                </a:rPr>
                <a:t>rmer  </a:t>
              </a:r>
              <a:r>
                <a:rPr sz="1500" spc="15" dirty="0">
                  <a:latin typeface="Calibri"/>
                  <a:cs typeface="Calibri"/>
                </a:rPr>
                <a:t>Decoder</a:t>
              </a:r>
              <a:endParaRPr sz="1500">
                <a:latin typeface="Calibri"/>
                <a:cs typeface="Calibri"/>
              </a:endParaRPr>
            </a:p>
          </p:txBody>
        </p:sp>
        <p:grpSp>
          <p:nvGrpSpPr>
            <p:cNvPr id="38" name="object 38"/>
            <p:cNvGrpSpPr/>
            <p:nvPr/>
          </p:nvGrpSpPr>
          <p:grpSpPr>
            <a:xfrm>
              <a:off x="3975544" y="2273408"/>
              <a:ext cx="4273868" cy="1399223"/>
              <a:chOff x="3268726" y="1888210"/>
              <a:chExt cx="5698490" cy="1865630"/>
            </a:xfrm>
          </p:grpSpPr>
          <p:pic>
            <p:nvPicPr>
              <p:cNvPr id="39" name="object 39"/>
              <p:cNvPicPr/>
              <p:nvPr/>
            </p:nvPicPr>
            <p:blipFill>
              <a:blip r:embed="rId4" cstate="print"/>
              <a:stretch>
                <a:fillRect/>
              </a:stretch>
            </p:blipFill>
            <p:spPr>
              <a:xfrm>
                <a:off x="8721852" y="3448786"/>
                <a:ext cx="234670" cy="304825"/>
              </a:xfrm>
              <a:prstGeom prst="rect">
                <a:avLst/>
              </a:prstGeom>
            </p:spPr>
          </p:pic>
          <p:pic>
            <p:nvPicPr>
              <p:cNvPr id="40" name="object 40"/>
              <p:cNvPicPr/>
              <p:nvPr/>
            </p:nvPicPr>
            <p:blipFill>
              <a:blip r:embed="rId5" cstate="print"/>
              <a:stretch>
                <a:fillRect/>
              </a:stretch>
            </p:blipFill>
            <p:spPr>
              <a:xfrm>
                <a:off x="8803385" y="3548633"/>
                <a:ext cx="76200" cy="146684"/>
              </a:xfrm>
              <a:prstGeom prst="rect">
                <a:avLst/>
              </a:prstGeom>
            </p:spPr>
          </p:pic>
          <p:pic>
            <p:nvPicPr>
              <p:cNvPr id="41" name="object 41"/>
              <p:cNvPicPr/>
              <p:nvPr/>
            </p:nvPicPr>
            <p:blipFill>
              <a:blip r:embed="rId4" cstate="print"/>
              <a:stretch>
                <a:fillRect/>
              </a:stretch>
            </p:blipFill>
            <p:spPr>
              <a:xfrm>
                <a:off x="8732520" y="2679166"/>
                <a:ext cx="234670" cy="304825"/>
              </a:xfrm>
              <a:prstGeom prst="rect">
                <a:avLst/>
              </a:prstGeom>
            </p:spPr>
          </p:pic>
          <p:pic>
            <p:nvPicPr>
              <p:cNvPr id="42" name="object 42"/>
              <p:cNvPicPr/>
              <p:nvPr/>
            </p:nvPicPr>
            <p:blipFill>
              <a:blip r:embed="rId11" cstate="print"/>
              <a:stretch>
                <a:fillRect/>
              </a:stretch>
            </p:blipFill>
            <p:spPr>
              <a:xfrm>
                <a:off x="8814054" y="2779013"/>
                <a:ext cx="76200" cy="146685"/>
              </a:xfrm>
              <a:prstGeom prst="rect">
                <a:avLst/>
              </a:prstGeom>
            </p:spPr>
          </p:pic>
          <p:pic>
            <p:nvPicPr>
              <p:cNvPr id="43" name="object 43"/>
              <p:cNvPicPr/>
              <p:nvPr/>
            </p:nvPicPr>
            <p:blipFill>
              <a:blip r:embed="rId12" cstate="print"/>
              <a:stretch>
                <a:fillRect/>
              </a:stretch>
            </p:blipFill>
            <p:spPr>
              <a:xfrm>
                <a:off x="8793479" y="3015995"/>
                <a:ext cx="117348" cy="117348"/>
              </a:xfrm>
              <a:prstGeom prst="rect">
                <a:avLst/>
              </a:prstGeom>
            </p:spPr>
          </p:pic>
          <p:pic>
            <p:nvPicPr>
              <p:cNvPr id="44" name="object 44"/>
              <p:cNvPicPr/>
              <p:nvPr/>
            </p:nvPicPr>
            <p:blipFill>
              <a:blip r:embed="rId12" cstate="print"/>
              <a:stretch>
                <a:fillRect/>
              </a:stretch>
            </p:blipFill>
            <p:spPr>
              <a:xfrm>
                <a:off x="8793479" y="3183635"/>
                <a:ext cx="117348" cy="117348"/>
              </a:xfrm>
              <a:prstGeom prst="rect">
                <a:avLst/>
              </a:prstGeom>
            </p:spPr>
          </p:pic>
          <p:pic>
            <p:nvPicPr>
              <p:cNvPr id="45" name="object 45"/>
              <p:cNvPicPr/>
              <p:nvPr/>
            </p:nvPicPr>
            <p:blipFill>
              <a:blip r:embed="rId13" cstate="print"/>
              <a:stretch>
                <a:fillRect/>
              </a:stretch>
            </p:blipFill>
            <p:spPr>
              <a:xfrm>
                <a:off x="8793479" y="3351275"/>
                <a:ext cx="117348" cy="117348"/>
              </a:xfrm>
              <a:prstGeom prst="rect">
                <a:avLst/>
              </a:prstGeom>
            </p:spPr>
          </p:pic>
          <p:sp>
            <p:nvSpPr>
              <p:cNvPr id="46" name="object 46"/>
              <p:cNvSpPr/>
              <p:nvPr/>
            </p:nvSpPr>
            <p:spPr>
              <a:xfrm>
                <a:off x="3268726" y="1899284"/>
                <a:ext cx="4658360" cy="594360"/>
              </a:xfrm>
              <a:custGeom>
                <a:avLst/>
                <a:gdLst/>
                <a:ahLst/>
                <a:cxnLst/>
                <a:rect l="l" t="t" r="r" b="b"/>
                <a:pathLst>
                  <a:path w="4658359" h="594360">
                    <a:moveTo>
                      <a:pt x="4581906" y="518160"/>
                    </a:moveTo>
                    <a:lnTo>
                      <a:pt x="4581632" y="551035"/>
                    </a:lnTo>
                    <a:lnTo>
                      <a:pt x="4594352" y="551180"/>
                    </a:lnTo>
                    <a:lnTo>
                      <a:pt x="4594225" y="563880"/>
                    </a:lnTo>
                    <a:lnTo>
                      <a:pt x="4581525" y="563880"/>
                    </a:lnTo>
                    <a:lnTo>
                      <a:pt x="4581271" y="594360"/>
                    </a:lnTo>
                    <a:lnTo>
                      <a:pt x="4644648" y="563880"/>
                    </a:lnTo>
                    <a:lnTo>
                      <a:pt x="4594225" y="563880"/>
                    </a:lnTo>
                    <a:lnTo>
                      <a:pt x="4581526" y="563735"/>
                    </a:lnTo>
                    <a:lnTo>
                      <a:pt x="4644949" y="563735"/>
                    </a:lnTo>
                    <a:lnTo>
                      <a:pt x="4657852" y="557530"/>
                    </a:lnTo>
                    <a:lnTo>
                      <a:pt x="4581906" y="518160"/>
                    </a:lnTo>
                    <a:close/>
                  </a:path>
                  <a:path w="4658359" h="594360">
                    <a:moveTo>
                      <a:pt x="4581632" y="551035"/>
                    </a:moveTo>
                    <a:lnTo>
                      <a:pt x="4581526" y="563735"/>
                    </a:lnTo>
                    <a:lnTo>
                      <a:pt x="4594225" y="563880"/>
                    </a:lnTo>
                    <a:lnTo>
                      <a:pt x="4594352" y="551180"/>
                    </a:lnTo>
                    <a:lnTo>
                      <a:pt x="4581632" y="551035"/>
                    </a:lnTo>
                    <a:close/>
                  </a:path>
                  <a:path w="4658359" h="594360">
                    <a:moveTo>
                      <a:pt x="2795142" y="275589"/>
                    </a:moveTo>
                    <a:lnTo>
                      <a:pt x="2782316" y="275589"/>
                    </a:lnTo>
                    <a:lnTo>
                      <a:pt x="2782443" y="276860"/>
                    </a:lnTo>
                    <a:lnTo>
                      <a:pt x="2809113" y="325120"/>
                    </a:lnTo>
                    <a:lnTo>
                      <a:pt x="2851277" y="351789"/>
                    </a:lnTo>
                    <a:lnTo>
                      <a:pt x="2911348" y="377189"/>
                    </a:lnTo>
                    <a:lnTo>
                      <a:pt x="2988437" y="401320"/>
                    </a:lnTo>
                    <a:lnTo>
                      <a:pt x="3032887" y="412750"/>
                    </a:lnTo>
                    <a:lnTo>
                      <a:pt x="3081147" y="424180"/>
                    </a:lnTo>
                    <a:lnTo>
                      <a:pt x="3132836" y="435610"/>
                    </a:lnTo>
                    <a:lnTo>
                      <a:pt x="3188081" y="447039"/>
                    </a:lnTo>
                    <a:lnTo>
                      <a:pt x="3307842" y="467360"/>
                    </a:lnTo>
                    <a:lnTo>
                      <a:pt x="3439414" y="487680"/>
                    </a:lnTo>
                    <a:lnTo>
                      <a:pt x="3581019" y="505460"/>
                    </a:lnTo>
                    <a:lnTo>
                      <a:pt x="3809873" y="528320"/>
                    </a:lnTo>
                    <a:lnTo>
                      <a:pt x="3889755" y="534670"/>
                    </a:lnTo>
                    <a:lnTo>
                      <a:pt x="4138041" y="549910"/>
                    </a:lnTo>
                    <a:lnTo>
                      <a:pt x="4308983" y="557530"/>
                    </a:lnTo>
                    <a:lnTo>
                      <a:pt x="4482719" y="562610"/>
                    </a:lnTo>
                    <a:lnTo>
                      <a:pt x="4581526" y="563735"/>
                    </a:lnTo>
                    <a:lnTo>
                      <a:pt x="4581632" y="551035"/>
                    </a:lnTo>
                    <a:lnTo>
                      <a:pt x="4482846" y="549910"/>
                    </a:lnTo>
                    <a:lnTo>
                      <a:pt x="4309491" y="544830"/>
                    </a:lnTo>
                    <a:lnTo>
                      <a:pt x="4138676" y="537210"/>
                    </a:lnTo>
                    <a:lnTo>
                      <a:pt x="3972052" y="527050"/>
                    </a:lnTo>
                    <a:lnTo>
                      <a:pt x="3890772" y="521970"/>
                    </a:lnTo>
                    <a:lnTo>
                      <a:pt x="3811016" y="515620"/>
                    </a:lnTo>
                    <a:lnTo>
                      <a:pt x="3732783" y="508000"/>
                    </a:lnTo>
                    <a:lnTo>
                      <a:pt x="3582416" y="492760"/>
                    </a:lnTo>
                    <a:lnTo>
                      <a:pt x="3510533" y="483870"/>
                    </a:lnTo>
                    <a:lnTo>
                      <a:pt x="3441065" y="474980"/>
                    </a:lnTo>
                    <a:lnTo>
                      <a:pt x="3374008" y="464820"/>
                    </a:lnTo>
                    <a:lnTo>
                      <a:pt x="3309874" y="455930"/>
                    </a:lnTo>
                    <a:lnTo>
                      <a:pt x="3248532" y="444500"/>
                    </a:lnTo>
                    <a:lnTo>
                      <a:pt x="3190366" y="434339"/>
                    </a:lnTo>
                    <a:lnTo>
                      <a:pt x="3190494" y="434339"/>
                    </a:lnTo>
                    <a:lnTo>
                      <a:pt x="3141500" y="424180"/>
                    </a:lnTo>
                    <a:lnTo>
                      <a:pt x="3135503" y="424180"/>
                    </a:lnTo>
                    <a:lnTo>
                      <a:pt x="3083941" y="412750"/>
                    </a:lnTo>
                    <a:lnTo>
                      <a:pt x="3084068" y="412750"/>
                    </a:lnTo>
                    <a:lnTo>
                      <a:pt x="3035935" y="401320"/>
                    </a:lnTo>
                    <a:lnTo>
                      <a:pt x="2991739" y="388620"/>
                    </a:lnTo>
                    <a:lnTo>
                      <a:pt x="2991993" y="388620"/>
                    </a:lnTo>
                    <a:lnTo>
                      <a:pt x="2951734" y="377189"/>
                    </a:lnTo>
                    <a:lnTo>
                      <a:pt x="2915666" y="364489"/>
                    </a:lnTo>
                    <a:lnTo>
                      <a:pt x="2915920" y="364489"/>
                    </a:lnTo>
                    <a:lnTo>
                      <a:pt x="2883916" y="353060"/>
                    </a:lnTo>
                    <a:lnTo>
                      <a:pt x="2884297" y="353060"/>
                    </a:lnTo>
                    <a:lnTo>
                      <a:pt x="2856738" y="340360"/>
                    </a:lnTo>
                    <a:lnTo>
                      <a:pt x="2857246" y="340360"/>
                    </a:lnTo>
                    <a:lnTo>
                      <a:pt x="2834386" y="327660"/>
                    </a:lnTo>
                    <a:lnTo>
                      <a:pt x="2834894" y="327660"/>
                    </a:lnTo>
                    <a:lnTo>
                      <a:pt x="2818663" y="316230"/>
                    </a:lnTo>
                    <a:lnTo>
                      <a:pt x="2817622" y="316230"/>
                    </a:lnTo>
                    <a:lnTo>
                      <a:pt x="2805734" y="304800"/>
                    </a:lnTo>
                    <a:lnTo>
                      <a:pt x="2805429" y="304800"/>
                    </a:lnTo>
                    <a:lnTo>
                      <a:pt x="2804414" y="303530"/>
                    </a:lnTo>
                    <a:lnTo>
                      <a:pt x="2804617" y="303530"/>
                    </a:lnTo>
                    <a:lnTo>
                      <a:pt x="2797302" y="292100"/>
                    </a:lnTo>
                    <a:lnTo>
                      <a:pt x="2797924" y="292100"/>
                    </a:lnTo>
                    <a:lnTo>
                      <a:pt x="2795524" y="280670"/>
                    </a:lnTo>
                    <a:lnTo>
                      <a:pt x="2795142" y="275589"/>
                    </a:lnTo>
                    <a:close/>
                  </a:path>
                  <a:path w="4658359" h="594360">
                    <a:moveTo>
                      <a:pt x="3135376" y="422910"/>
                    </a:moveTo>
                    <a:lnTo>
                      <a:pt x="3135503" y="424180"/>
                    </a:lnTo>
                    <a:lnTo>
                      <a:pt x="3141500" y="424180"/>
                    </a:lnTo>
                    <a:lnTo>
                      <a:pt x="3135376" y="422910"/>
                    </a:lnTo>
                    <a:close/>
                  </a:path>
                  <a:path w="4658359" h="594360">
                    <a:moveTo>
                      <a:pt x="2816860" y="314960"/>
                    </a:moveTo>
                    <a:lnTo>
                      <a:pt x="2817622" y="316230"/>
                    </a:lnTo>
                    <a:lnTo>
                      <a:pt x="2818663" y="316230"/>
                    </a:lnTo>
                    <a:lnTo>
                      <a:pt x="2816860" y="314960"/>
                    </a:lnTo>
                    <a:close/>
                  </a:path>
                  <a:path w="4658359" h="594360">
                    <a:moveTo>
                      <a:pt x="2804414" y="303530"/>
                    </a:moveTo>
                    <a:lnTo>
                      <a:pt x="2805429" y="304800"/>
                    </a:lnTo>
                    <a:lnTo>
                      <a:pt x="2804942" y="304038"/>
                    </a:lnTo>
                    <a:lnTo>
                      <a:pt x="2804414" y="303530"/>
                    </a:lnTo>
                    <a:close/>
                  </a:path>
                  <a:path w="4658359" h="594360">
                    <a:moveTo>
                      <a:pt x="2804942" y="304038"/>
                    </a:moveTo>
                    <a:lnTo>
                      <a:pt x="2805429" y="304800"/>
                    </a:lnTo>
                    <a:lnTo>
                      <a:pt x="2805734" y="304800"/>
                    </a:lnTo>
                    <a:lnTo>
                      <a:pt x="2804942" y="304038"/>
                    </a:lnTo>
                    <a:close/>
                  </a:path>
                  <a:path w="4658359" h="594360">
                    <a:moveTo>
                      <a:pt x="2804617" y="303530"/>
                    </a:moveTo>
                    <a:lnTo>
                      <a:pt x="2804414" y="303530"/>
                    </a:lnTo>
                    <a:lnTo>
                      <a:pt x="2804942" y="304038"/>
                    </a:lnTo>
                    <a:lnTo>
                      <a:pt x="2804617" y="303530"/>
                    </a:lnTo>
                    <a:close/>
                  </a:path>
                  <a:path w="4658359" h="594360">
                    <a:moveTo>
                      <a:pt x="2797924" y="292100"/>
                    </a:moveTo>
                    <a:lnTo>
                      <a:pt x="2797302" y="292100"/>
                    </a:lnTo>
                    <a:lnTo>
                      <a:pt x="2798191" y="293370"/>
                    </a:lnTo>
                    <a:lnTo>
                      <a:pt x="2797924" y="292100"/>
                    </a:lnTo>
                    <a:close/>
                  </a:path>
                  <a:path w="4658359" h="594360">
                    <a:moveTo>
                      <a:pt x="2782408" y="276705"/>
                    </a:moveTo>
                    <a:lnTo>
                      <a:pt x="2782421" y="276860"/>
                    </a:lnTo>
                    <a:lnTo>
                      <a:pt x="2782408" y="276705"/>
                    </a:lnTo>
                    <a:close/>
                  </a:path>
                  <a:path w="4658359" h="594360">
                    <a:moveTo>
                      <a:pt x="2782316" y="275589"/>
                    </a:moveTo>
                    <a:lnTo>
                      <a:pt x="2782408" y="276705"/>
                    </a:lnTo>
                    <a:lnTo>
                      <a:pt x="2782443" y="276860"/>
                    </a:lnTo>
                    <a:lnTo>
                      <a:pt x="2782316" y="275589"/>
                    </a:lnTo>
                    <a:close/>
                  </a:path>
                  <a:path w="4658359" h="594360">
                    <a:moveTo>
                      <a:pt x="2794190" y="270510"/>
                    </a:moveTo>
                    <a:lnTo>
                      <a:pt x="2781046" y="270510"/>
                    </a:lnTo>
                    <a:lnTo>
                      <a:pt x="2781427" y="271780"/>
                    </a:lnTo>
                    <a:lnTo>
                      <a:pt x="2782408" y="276705"/>
                    </a:lnTo>
                    <a:lnTo>
                      <a:pt x="2782316" y="275589"/>
                    </a:lnTo>
                    <a:lnTo>
                      <a:pt x="2795142" y="275589"/>
                    </a:lnTo>
                    <a:lnTo>
                      <a:pt x="2795016" y="274320"/>
                    </a:lnTo>
                    <a:lnTo>
                      <a:pt x="2794190" y="270510"/>
                    </a:lnTo>
                    <a:close/>
                  </a:path>
                  <a:path w="4658359" h="594360">
                    <a:moveTo>
                      <a:pt x="2781213" y="271272"/>
                    </a:moveTo>
                    <a:lnTo>
                      <a:pt x="2781325" y="271780"/>
                    </a:lnTo>
                    <a:lnTo>
                      <a:pt x="2781213" y="271272"/>
                    </a:lnTo>
                    <a:close/>
                  </a:path>
                  <a:path w="4658359" h="594360">
                    <a:moveTo>
                      <a:pt x="2781046" y="270510"/>
                    </a:moveTo>
                    <a:lnTo>
                      <a:pt x="2781213" y="271272"/>
                    </a:lnTo>
                    <a:lnTo>
                      <a:pt x="2781427" y="271780"/>
                    </a:lnTo>
                    <a:lnTo>
                      <a:pt x="2781046" y="270510"/>
                    </a:lnTo>
                    <a:close/>
                  </a:path>
                  <a:path w="4658359" h="594360">
                    <a:moveTo>
                      <a:pt x="2786761" y="252730"/>
                    </a:moveTo>
                    <a:lnTo>
                      <a:pt x="2771648" y="252730"/>
                    </a:lnTo>
                    <a:lnTo>
                      <a:pt x="2775966" y="259080"/>
                    </a:lnTo>
                    <a:lnTo>
                      <a:pt x="2775712" y="259080"/>
                    </a:lnTo>
                    <a:lnTo>
                      <a:pt x="2779141" y="265430"/>
                    </a:lnTo>
                    <a:lnTo>
                      <a:pt x="2778760" y="265430"/>
                    </a:lnTo>
                    <a:lnTo>
                      <a:pt x="2781213" y="271272"/>
                    </a:lnTo>
                    <a:lnTo>
                      <a:pt x="2781046" y="270510"/>
                    </a:lnTo>
                    <a:lnTo>
                      <a:pt x="2794190" y="270510"/>
                    </a:lnTo>
                    <a:lnTo>
                      <a:pt x="2793365" y="266700"/>
                    </a:lnTo>
                    <a:lnTo>
                      <a:pt x="2790444" y="260350"/>
                    </a:lnTo>
                    <a:lnTo>
                      <a:pt x="2786761" y="252730"/>
                    </a:lnTo>
                    <a:close/>
                  </a:path>
                  <a:path w="4658359" h="594360">
                    <a:moveTo>
                      <a:pt x="2765069" y="228600"/>
                    </a:moveTo>
                    <a:lnTo>
                      <a:pt x="2745994" y="228600"/>
                    </a:lnTo>
                    <a:lnTo>
                      <a:pt x="2754122" y="234950"/>
                    </a:lnTo>
                    <a:lnTo>
                      <a:pt x="2753741" y="234950"/>
                    </a:lnTo>
                    <a:lnTo>
                      <a:pt x="2760979" y="241300"/>
                    </a:lnTo>
                    <a:lnTo>
                      <a:pt x="2760599" y="241300"/>
                    </a:lnTo>
                    <a:lnTo>
                      <a:pt x="2766949" y="247650"/>
                    </a:lnTo>
                    <a:lnTo>
                      <a:pt x="2766568" y="247650"/>
                    </a:lnTo>
                    <a:lnTo>
                      <a:pt x="2772029" y="254000"/>
                    </a:lnTo>
                    <a:lnTo>
                      <a:pt x="2771648" y="252730"/>
                    </a:lnTo>
                    <a:lnTo>
                      <a:pt x="2786761" y="252730"/>
                    </a:lnTo>
                    <a:lnTo>
                      <a:pt x="2781935" y="246380"/>
                    </a:lnTo>
                    <a:lnTo>
                      <a:pt x="2776093" y="238760"/>
                    </a:lnTo>
                    <a:lnTo>
                      <a:pt x="2769489" y="232410"/>
                    </a:lnTo>
                    <a:lnTo>
                      <a:pt x="2765069" y="228600"/>
                    </a:lnTo>
                    <a:close/>
                  </a:path>
                  <a:path w="4658359" h="594360">
                    <a:moveTo>
                      <a:pt x="1463166" y="0"/>
                    </a:moveTo>
                    <a:lnTo>
                      <a:pt x="1332484" y="0"/>
                    </a:lnTo>
                    <a:lnTo>
                      <a:pt x="1202563" y="2539"/>
                    </a:lnTo>
                    <a:lnTo>
                      <a:pt x="1074039" y="7620"/>
                    </a:lnTo>
                    <a:lnTo>
                      <a:pt x="886460" y="19050"/>
                    </a:lnTo>
                    <a:lnTo>
                      <a:pt x="825753" y="24130"/>
                    </a:lnTo>
                    <a:lnTo>
                      <a:pt x="766190" y="30480"/>
                    </a:lnTo>
                    <a:lnTo>
                      <a:pt x="707898" y="35560"/>
                    </a:lnTo>
                    <a:lnTo>
                      <a:pt x="651128" y="41910"/>
                    </a:lnTo>
                    <a:lnTo>
                      <a:pt x="595757" y="49530"/>
                    </a:lnTo>
                    <a:lnTo>
                      <a:pt x="542163" y="55880"/>
                    </a:lnTo>
                    <a:lnTo>
                      <a:pt x="440182" y="71120"/>
                    </a:lnTo>
                    <a:lnTo>
                      <a:pt x="392302" y="80010"/>
                    </a:lnTo>
                    <a:lnTo>
                      <a:pt x="346456" y="87630"/>
                    </a:lnTo>
                    <a:lnTo>
                      <a:pt x="324358" y="92710"/>
                    </a:lnTo>
                    <a:lnTo>
                      <a:pt x="281939" y="101600"/>
                    </a:lnTo>
                    <a:lnTo>
                      <a:pt x="261747" y="106680"/>
                    </a:lnTo>
                    <a:lnTo>
                      <a:pt x="242062" y="110489"/>
                    </a:lnTo>
                    <a:lnTo>
                      <a:pt x="223138" y="115570"/>
                    </a:lnTo>
                    <a:lnTo>
                      <a:pt x="187198" y="125730"/>
                    </a:lnTo>
                    <a:lnTo>
                      <a:pt x="170307" y="129539"/>
                    </a:lnTo>
                    <a:lnTo>
                      <a:pt x="123825" y="144780"/>
                    </a:lnTo>
                    <a:lnTo>
                      <a:pt x="84074" y="160020"/>
                    </a:lnTo>
                    <a:lnTo>
                      <a:pt x="61595" y="171450"/>
                    </a:lnTo>
                    <a:lnTo>
                      <a:pt x="51562" y="176530"/>
                    </a:lnTo>
                    <a:lnTo>
                      <a:pt x="42418" y="181610"/>
                    </a:lnTo>
                    <a:lnTo>
                      <a:pt x="33909" y="186689"/>
                    </a:lnTo>
                    <a:lnTo>
                      <a:pt x="26543" y="193039"/>
                    </a:lnTo>
                    <a:lnTo>
                      <a:pt x="19938" y="198120"/>
                    </a:lnTo>
                    <a:lnTo>
                      <a:pt x="0" y="234950"/>
                    </a:lnTo>
                    <a:lnTo>
                      <a:pt x="12700" y="234950"/>
                    </a:lnTo>
                    <a:lnTo>
                      <a:pt x="13081" y="231139"/>
                    </a:lnTo>
                    <a:lnTo>
                      <a:pt x="12953" y="231139"/>
                    </a:lnTo>
                    <a:lnTo>
                      <a:pt x="13208" y="229870"/>
                    </a:lnTo>
                    <a:lnTo>
                      <a:pt x="14477" y="226060"/>
                    </a:lnTo>
                    <a:lnTo>
                      <a:pt x="16637" y="220980"/>
                    </a:lnTo>
                    <a:lnTo>
                      <a:pt x="17017" y="220980"/>
                    </a:lnTo>
                    <a:lnTo>
                      <a:pt x="19685" y="217170"/>
                    </a:lnTo>
                    <a:lnTo>
                      <a:pt x="19303" y="217170"/>
                    </a:lnTo>
                    <a:lnTo>
                      <a:pt x="23622" y="212089"/>
                    </a:lnTo>
                    <a:lnTo>
                      <a:pt x="23240" y="212089"/>
                    </a:lnTo>
                    <a:lnTo>
                      <a:pt x="28575" y="207010"/>
                    </a:lnTo>
                    <a:lnTo>
                      <a:pt x="29464" y="207010"/>
                    </a:lnTo>
                    <a:lnTo>
                      <a:pt x="34544" y="201930"/>
                    </a:lnTo>
                    <a:lnTo>
                      <a:pt x="35712" y="201930"/>
                    </a:lnTo>
                    <a:lnTo>
                      <a:pt x="41401" y="196850"/>
                    </a:lnTo>
                    <a:lnTo>
                      <a:pt x="42646" y="196850"/>
                    </a:lnTo>
                    <a:lnTo>
                      <a:pt x="49149" y="191770"/>
                    </a:lnTo>
                    <a:lnTo>
                      <a:pt x="50698" y="191770"/>
                    </a:lnTo>
                    <a:lnTo>
                      <a:pt x="57912" y="186689"/>
                    </a:lnTo>
                    <a:lnTo>
                      <a:pt x="59613" y="186689"/>
                    </a:lnTo>
                    <a:lnTo>
                      <a:pt x="67437" y="181610"/>
                    </a:lnTo>
                    <a:lnTo>
                      <a:pt x="67183" y="181610"/>
                    </a:lnTo>
                    <a:lnTo>
                      <a:pt x="77850" y="176530"/>
                    </a:lnTo>
                    <a:lnTo>
                      <a:pt x="89281" y="171450"/>
                    </a:lnTo>
                    <a:lnTo>
                      <a:pt x="89153" y="171450"/>
                    </a:lnTo>
                    <a:lnTo>
                      <a:pt x="101346" y="166370"/>
                    </a:lnTo>
                    <a:lnTo>
                      <a:pt x="114300" y="162560"/>
                    </a:lnTo>
                    <a:lnTo>
                      <a:pt x="128143" y="157480"/>
                    </a:lnTo>
                    <a:lnTo>
                      <a:pt x="128015" y="157480"/>
                    </a:lnTo>
                    <a:lnTo>
                      <a:pt x="142621" y="152400"/>
                    </a:lnTo>
                    <a:lnTo>
                      <a:pt x="157987" y="147320"/>
                    </a:lnTo>
                    <a:lnTo>
                      <a:pt x="173862" y="142239"/>
                    </a:lnTo>
                    <a:lnTo>
                      <a:pt x="190753" y="137160"/>
                    </a:lnTo>
                    <a:lnTo>
                      <a:pt x="208152" y="132080"/>
                    </a:lnTo>
                    <a:lnTo>
                      <a:pt x="226313" y="128270"/>
                    </a:lnTo>
                    <a:lnTo>
                      <a:pt x="245110" y="123189"/>
                    </a:lnTo>
                    <a:lnTo>
                      <a:pt x="264668" y="118110"/>
                    </a:lnTo>
                    <a:lnTo>
                      <a:pt x="264540" y="118110"/>
                    </a:lnTo>
                    <a:lnTo>
                      <a:pt x="284734" y="114300"/>
                    </a:lnTo>
                    <a:lnTo>
                      <a:pt x="305562" y="109220"/>
                    </a:lnTo>
                    <a:lnTo>
                      <a:pt x="326898" y="105410"/>
                    </a:lnTo>
                    <a:lnTo>
                      <a:pt x="348869" y="100330"/>
                    </a:lnTo>
                    <a:lnTo>
                      <a:pt x="394462" y="92710"/>
                    </a:lnTo>
                    <a:lnTo>
                      <a:pt x="442213" y="83820"/>
                    </a:lnTo>
                    <a:lnTo>
                      <a:pt x="492125" y="76200"/>
                    </a:lnTo>
                    <a:lnTo>
                      <a:pt x="543940" y="68580"/>
                    </a:lnTo>
                    <a:lnTo>
                      <a:pt x="597408" y="60960"/>
                    </a:lnTo>
                    <a:lnTo>
                      <a:pt x="652652" y="54610"/>
                    </a:lnTo>
                    <a:lnTo>
                      <a:pt x="709295" y="48260"/>
                    </a:lnTo>
                    <a:lnTo>
                      <a:pt x="767461" y="43180"/>
                    </a:lnTo>
                    <a:lnTo>
                      <a:pt x="826897" y="36830"/>
                    </a:lnTo>
                    <a:lnTo>
                      <a:pt x="887476" y="31750"/>
                    </a:lnTo>
                    <a:lnTo>
                      <a:pt x="949071" y="27939"/>
                    </a:lnTo>
                    <a:lnTo>
                      <a:pt x="1074674" y="20320"/>
                    </a:lnTo>
                    <a:lnTo>
                      <a:pt x="1202944" y="15239"/>
                    </a:lnTo>
                    <a:lnTo>
                      <a:pt x="1202816" y="15239"/>
                    </a:lnTo>
                    <a:lnTo>
                      <a:pt x="1332738" y="12700"/>
                    </a:lnTo>
                    <a:lnTo>
                      <a:pt x="1769173" y="12700"/>
                    </a:lnTo>
                    <a:lnTo>
                      <a:pt x="1721739" y="8889"/>
                    </a:lnTo>
                    <a:lnTo>
                      <a:pt x="1528318" y="1270"/>
                    </a:lnTo>
                    <a:lnTo>
                      <a:pt x="1463166" y="0"/>
                    </a:lnTo>
                    <a:close/>
                  </a:path>
                  <a:path w="4658359" h="594360">
                    <a:moveTo>
                      <a:pt x="13208" y="229870"/>
                    </a:moveTo>
                    <a:lnTo>
                      <a:pt x="12953" y="231139"/>
                    </a:lnTo>
                    <a:lnTo>
                      <a:pt x="13144" y="230504"/>
                    </a:lnTo>
                    <a:lnTo>
                      <a:pt x="13208" y="229870"/>
                    </a:lnTo>
                    <a:close/>
                  </a:path>
                  <a:path w="4658359" h="594360">
                    <a:moveTo>
                      <a:pt x="13144" y="230504"/>
                    </a:moveTo>
                    <a:lnTo>
                      <a:pt x="12953" y="231139"/>
                    </a:lnTo>
                    <a:lnTo>
                      <a:pt x="13081" y="231139"/>
                    </a:lnTo>
                    <a:lnTo>
                      <a:pt x="13144" y="230504"/>
                    </a:lnTo>
                    <a:close/>
                  </a:path>
                  <a:path w="4658359" h="594360">
                    <a:moveTo>
                      <a:pt x="13334" y="229870"/>
                    </a:moveTo>
                    <a:lnTo>
                      <a:pt x="13144" y="230504"/>
                    </a:lnTo>
                    <a:lnTo>
                      <a:pt x="13334" y="229870"/>
                    </a:lnTo>
                    <a:close/>
                  </a:path>
                  <a:path w="4658359" h="594360">
                    <a:moveTo>
                      <a:pt x="2669260" y="173989"/>
                    </a:moveTo>
                    <a:lnTo>
                      <a:pt x="2637282" y="173989"/>
                    </a:lnTo>
                    <a:lnTo>
                      <a:pt x="2652776" y="180339"/>
                    </a:lnTo>
                    <a:lnTo>
                      <a:pt x="2667381" y="186689"/>
                    </a:lnTo>
                    <a:lnTo>
                      <a:pt x="2667127" y="186689"/>
                    </a:lnTo>
                    <a:lnTo>
                      <a:pt x="2680970" y="193039"/>
                    </a:lnTo>
                    <a:lnTo>
                      <a:pt x="2694051" y="198120"/>
                    </a:lnTo>
                    <a:lnTo>
                      <a:pt x="2693797" y="198120"/>
                    </a:lnTo>
                    <a:lnTo>
                      <a:pt x="2706116" y="204470"/>
                    </a:lnTo>
                    <a:lnTo>
                      <a:pt x="2717546" y="210820"/>
                    </a:lnTo>
                    <a:lnTo>
                      <a:pt x="2717291" y="210820"/>
                    </a:lnTo>
                    <a:lnTo>
                      <a:pt x="2727960" y="217170"/>
                    </a:lnTo>
                    <a:lnTo>
                      <a:pt x="2727706" y="217170"/>
                    </a:lnTo>
                    <a:lnTo>
                      <a:pt x="2737612" y="223520"/>
                    </a:lnTo>
                    <a:lnTo>
                      <a:pt x="2737358" y="223520"/>
                    </a:lnTo>
                    <a:lnTo>
                      <a:pt x="2746248" y="229870"/>
                    </a:lnTo>
                    <a:lnTo>
                      <a:pt x="2745994" y="228600"/>
                    </a:lnTo>
                    <a:lnTo>
                      <a:pt x="2765069" y="228600"/>
                    </a:lnTo>
                    <a:lnTo>
                      <a:pt x="2762123" y="226060"/>
                    </a:lnTo>
                    <a:lnTo>
                      <a:pt x="2723641" y="199389"/>
                    </a:lnTo>
                    <a:lnTo>
                      <a:pt x="2686177" y="181610"/>
                    </a:lnTo>
                    <a:lnTo>
                      <a:pt x="2672207" y="175260"/>
                    </a:lnTo>
                    <a:lnTo>
                      <a:pt x="2669260" y="173989"/>
                    </a:lnTo>
                    <a:close/>
                  </a:path>
                  <a:path w="4658359" h="594360">
                    <a:moveTo>
                      <a:pt x="14604" y="226060"/>
                    </a:moveTo>
                    <a:lnTo>
                      <a:pt x="14096" y="227330"/>
                    </a:lnTo>
                    <a:lnTo>
                      <a:pt x="14604" y="226060"/>
                    </a:lnTo>
                    <a:close/>
                  </a:path>
                  <a:path w="4658359" h="594360">
                    <a:moveTo>
                      <a:pt x="17017" y="220980"/>
                    </a:moveTo>
                    <a:lnTo>
                      <a:pt x="16637" y="220980"/>
                    </a:lnTo>
                    <a:lnTo>
                      <a:pt x="16128" y="222250"/>
                    </a:lnTo>
                    <a:lnTo>
                      <a:pt x="17017" y="220980"/>
                    </a:lnTo>
                    <a:close/>
                  </a:path>
                  <a:path w="4658359" h="594360">
                    <a:moveTo>
                      <a:pt x="29464" y="207010"/>
                    </a:moveTo>
                    <a:lnTo>
                      <a:pt x="28575" y="207010"/>
                    </a:lnTo>
                    <a:lnTo>
                      <a:pt x="28194" y="208280"/>
                    </a:lnTo>
                    <a:lnTo>
                      <a:pt x="29464" y="207010"/>
                    </a:lnTo>
                    <a:close/>
                  </a:path>
                  <a:path w="4658359" h="594360">
                    <a:moveTo>
                      <a:pt x="35712" y="201930"/>
                    </a:moveTo>
                    <a:lnTo>
                      <a:pt x="34544" y="201930"/>
                    </a:lnTo>
                    <a:lnTo>
                      <a:pt x="34289" y="203200"/>
                    </a:lnTo>
                    <a:lnTo>
                      <a:pt x="35712" y="201930"/>
                    </a:lnTo>
                    <a:close/>
                  </a:path>
                  <a:path w="4658359" h="594360">
                    <a:moveTo>
                      <a:pt x="42646" y="196850"/>
                    </a:moveTo>
                    <a:lnTo>
                      <a:pt x="41401" y="196850"/>
                    </a:lnTo>
                    <a:lnTo>
                      <a:pt x="41021" y="198120"/>
                    </a:lnTo>
                    <a:lnTo>
                      <a:pt x="42646" y="196850"/>
                    </a:lnTo>
                    <a:close/>
                  </a:path>
                  <a:path w="4658359" h="594360">
                    <a:moveTo>
                      <a:pt x="50698" y="191770"/>
                    </a:moveTo>
                    <a:lnTo>
                      <a:pt x="49149" y="191770"/>
                    </a:lnTo>
                    <a:lnTo>
                      <a:pt x="48895" y="193039"/>
                    </a:lnTo>
                    <a:lnTo>
                      <a:pt x="50698" y="191770"/>
                    </a:lnTo>
                    <a:close/>
                  </a:path>
                  <a:path w="4658359" h="594360">
                    <a:moveTo>
                      <a:pt x="59613" y="186689"/>
                    </a:moveTo>
                    <a:lnTo>
                      <a:pt x="57912" y="186689"/>
                    </a:lnTo>
                    <a:lnTo>
                      <a:pt x="57658" y="187960"/>
                    </a:lnTo>
                    <a:lnTo>
                      <a:pt x="59613" y="186689"/>
                    </a:lnTo>
                    <a:close/>
                  </a:path>
                  <a:path w="4658359" h="594360">
                    <a:moveTo>
                      <a:pt x="1769173" y="12700"/>
                    </a:moveTo>
                    <a:lnTo>
                      <a:pt x="1463039" y="12700"/>
                    </a:lnTo>
                    <a:lnTo>
                      <a:pt x="1528064" y="13970"/>
                    </a:lnTo>
                    <a:lnTo>
                      <a:pt x="1720977" y="21589"/>
                    </a:lnTo>
                    <a:lnTo>
                      <a:pt x="1784223" y="26670"/>
                    </a:lnTo>
                    <a:lnTo>
                      <a:pt x="1846707" y="30480"/>
                    </a:lnTo>
                    <a:lnTo>
                      <a:pt x="1846579" y="30480"/>
                    </a:lnTo>
                    <a:lnTo>
                      <a:pt x="1908175" y="36830"/>
                    </a:lnTo>
                    <a:lnTo>
                      <a:pt x="1968753" y="41910"/>
                    </a:lnTo>
                    <a:lnTo>
                      <a:pt x="2028189" y="48260"/>
                    </a:lnTo>
                    <a:lnTo>
                      <a:pt x="2086356" y="55880"/>
                    </a:lnTo>
                    <a:lnTo>
                      <a:pt x="2086228" y="55880"/>
                    </a:lnTo>
                    <a:lnTo>
                      <a:pt x="2142998" y="63500"/>
                    </a:lnTo>
                    <a:lnTo>
                      <a:pt x="2198116" y="71120"/>
                    </a:lnTo>
                    <a:lnTo>
                      <a:pt x="2251710" y="80010"/>
                    </a:lnTo>
                    <a:lnTo>
                      <a:pt x="2303399" y="88900"/>
                    </a:lnTo>
                    <a:lnTo>
                      <a:pt x="2353310" y="99060"/>
                    </a:lnTo>
                    <a:lnTo>
                      <a:pt x="2401062" y="107950"/>
                    </a:lnTo>
                    <a:lnTo>
                      <a:pt x="2424176" y="113030"/>
                    </a:lnTo>
                    <a:lnTo>
                      <a:pt x="2446654" y="119380"/>
                    </a:lnTo>
                    <a:lnTo>
                      <a:pt x="2468626" y="124460"/>
                    </a:lnTo>
                    <a:lnTo>
                      <a:pt x="2530856" y="139700"/>
                    </a:lnTo>
                    <a:lnTo>
                      <a:pt x="2530729" y="139700"/>
                    </a:lnTo>
                    <a:lnTo>
                      <a:pt x="2550287" y="146050"/>
                    </a:lnTo>
                    <a:lnTo>
                      <a:pt x="2569083" y="151130"/>
                    </a:lnTo>
                    <a:lnTo>
                      <a:pt x="2587244" y="157480"/>
                    </a:lnTo>
                    <a:lnTo>
                      <a:pt x="2587116" y="157480"/>
                    </a:lnTo>
                    <a:lnTo>
                      <a:pt x="2604643" y="162560"/>
                    </a:lnTo>
                    <a:lnTo>
                      <a:pt x="2604516" y="162560"/>
                    </a:lnTo>
                    <a:lnTo>
                      <a:pt x="2621407" y="168910"/>
                    </a:lnTo>
                    <a:lnTo>
                      <a:pt x="2637409" y="175260"/>
                    </a:lnTo>
                    <a:lnTo>
                      <a:pt x="2637282" y="173989"/>
                    </a:lnTo>
                    <a:lnTo>
                      <a:pt x="2669260" y="173989"/>
                    </a:lnTo>
                    <a:lnTo>
                      <a:pt x="2657475" y="168910"/>
                    </a:lnTo>
                    <a:lnTo>
                      <a:pt x="2641854" y="162560"/>
                    </a:lnTo>
                    <a:lnTo>
                      <a:pt x="2625725" y="156210"/>
                    </a:lnTo>
                    <a:lnTo>
                      <a:pt x="2608707" y="151130"/>
                    </a:lnTo>
                    <a:lnTo>
                      <a:pt x="2591054" y="144780"/>
                    </a:lnTo>
                    <a:lnTo>
                      <a:pt x="2572766" y="139700"/>
                    </a:lnTo>
                    <a:lnTo>
                      <a:pt x="2553843" y="133350"/>
                    </a:lnTo>
                    <a:lnTo>
                      <a:pt x="2534158" y="128270"/>
                    </a:lnTo>
                    <a:lnTo>
                      <a:pt x="2449576" y="106680"/>
                    </a:lnTo>
                    <a:lnTo>
                      <a:pt x="2355723" y="86360"/>
                    </a:lnTo>
                    <a:lnTo>
                      <a:pt x="2305685" y="76200"/>
                    </a:lnTo>
                    <a:lnTo>
                      <a:pt x="2200021" y="58420"/>
                    </a:lnTo>
                    <a:lnTo>
                      <a:pt x="2029587" y="35560"/>
                    </a:lnTo>
                    <a:lnTo>
                      <a:pt x="1970024" y="29210"/>
                    </a:lnTo>
                    <a:lnTo>
                      <a:pt x="1909318" y="24130"/>
                    </a:lnTo>
                    <a:lnTo>
                      <a:pt x="1847723" y="17780"/>
                    </a:lnTo>
                    <a:lnTo>
                      <a:pt x="1784985" y="13970"/>
                    </a:lnTo>
                    <a:lnTo>
                      <a:pt x="1769173" y="12700"/>
                    </a:lnTo>
                    <a:close/>
                  </a:path>
                </a:pathLst>
              </a:custGeom>
              <a:solidFill>
                <a:srgbClr val="000000"/>
              </a:solidFill>
            </p:spPr>
            <p:txBody>
              <a:bodyPr wrap="square" lIns="0" tIns="0" rIns="0" bIns="0" rtlCol="0"/>
              <a:lstStyle/>
              <a:p>
                <a:endParaRPr sz="1350"/>
              </a:p>
            </p:txBody>
          </p:sp>
          <p:pic>
            <p:nvPicPr>
              <p:cNvPr id="47" name="object 47"/>
              <p:cNvPicPr/>
              <p:nvPr/>
            </p:nvPicPr>
            <p:blipFill>
              <a:blip r:embed="rId4" cstate="print"/>
              <a:stretch>
                <a:fillRect/>
              </a:stretch>
            </p:blipFill>
            <p:spPr>
              <a:xfrm>
                <a:off x="8721852" y="1888210"/>
                <a:ext cx="234670" cy="304825"/>
              </a:xfrm>
              <a:prstGeom prst="rect">
                <a:avLst/>
              </a:prstGeom>
            </p:spPr>
          </p:pic>
          <p:pic>
            <p:nvPicPr>
              <p:cNvPr id="48" name="object 48"/>
              <p:cNvPicPr/>
              <p:nvPr/>
            </p:nvPicPr>
            <p:blipFill>
              <a:blip r:embed="rId5" cstate="print"/>
              <a:stretch>
                <a:fillRect/>
              </a:stretch>
            </p:blipFill>
            <p:spPr>
              <a:xfrm>
                <a:off x="8803385" y="1988057"/>
                <a:ext cx="76200" cy="146684"/>
              </a:xfrm>
              <a:prstGeom prst="rect">
                <a:avLst/>
              </a:prstGeom>
            </p:spPr>
          </p:pic>
        </p:grpSp>
        <p:sp>
          <p:nvSpPr>
            <p:cNvPr id="49" name="object 49"/>
            <p:cNvSpPr txBox="1"/>
            <p:nvPr/>
          </p:nvSpPr>
          <p:spPr>
            <a:xfrm>
              <a:off x="1934185" y="1685735"/>
              <a:ext cx="6920865" cy="624369"/>
            </a:xfrm>
            <a:prstGeom prst="rect">
              <a:avLst/>
            </a:prstGeom>
          </p:spPr>
          <p:txBody>
            <a:bodyPr vert="horz" wrap="square" lIns="0" tIns="10001" rIns="0" bIns="0" rtlCol="0">
              <a:spAutoFit/>
            </a:bodyPr>
            <a:lstStyle/>
            <a:p>
              <a:pPr marL="9525">
                <a:spcBef>
                  <a:spcPts val="79"/>
                </a:spcBef>
              </a:pPr>
              <a:r>
                <a:rPr lang="en-US" sz="1725" spc="-4" dirty="0">
                  <a:latin typeface="Calibri"/>
                  <a:cs typeface="Calibri"/>
                </a:rPr>
                <a:t>Another </a:t>
              </a:r>
              <a:r>
                <a:rPr sz="1725" dirty="0">
                  <a:latin typeface="Calibri"/>
                  <a:cs typeface="Calibri"/>
                </a:rPr>
                <a:t>look</a:t>
              </a:r>
              <a:r>
                <a:rPr sz="1725" spc="4" dirty="0">
                  <a:latin typeface="Calibri"/>
                  <a:cs typeface="Calibri"/>
                </a:rPr>
                <a:t> </a:t>
              </a:r>
              <a:r>
                <a:rPr sz="1725" dirty="0">
                  <a:latin typeface="Calibri"/>
                  <a:cs typeface="Calibri"/>
                </a:rPr>
                <a:t>at</a:t>
              </a:r>
              <a:r>
                <a:rPr sz="1725" spc="4" dirty="0">
                  <a:latin typeface="Calibri"/>
                  <a:cs typeface="Calibri"/>
                </a:rPr>
                <a:t> </a:t>
              </a:r>
              <a:r>
                <a:rPr sz="1725" dirty="0">
                  <a:latin typeface="Calibri"/>
                  <a:cs typeface="Calibri"/>
                </a:rPr>
                <a:t>the</a:t>
              </a:r>
              <a:r>
                <a:rPr sz="1725" spc="11" dirty="0">
                  <a:latin typeface="Calibri"/>
                  <a:cs typeface="Calibri"/>
                </a:rPr>
                <a:t> </a:t>
              </a:r>
              <a:r>
                <a:rPr sz="1725" spc="-4" dirty="0">
                  <a:latin typeface="Calibri"/>
                  <a:cs typeface="Calibri"/>
                </a:rPr>
                <a:t>Transformer</a:t>
              </a:r>
              <a:r>
                <a:rPr sz="1725" spc="-8" dirty="0">
                  <a:latin typeface="Calibri"/>
                  <a:cs typeface="Calibri"/>
                </a:rPr>
                <a:t> </a:t>
              </a:r>
              <a:r>
                <a:rPr sz="1725" spc="-4" dirty="0">
                  <a:latin typeface="Calibri"/>
                  <a:cs typeface="Calibri"/>
                </a:rPr>
                <a:t>Encoder</a:t>
              </a:r>
              <a:r>
                <a:rPr sz="1725" spc="4" dirty="0">
                  <a:latin typeface="Calibri"/>
                  <a:cs typeface="Calibri"/>
                </a:rPr>
                <a:t> </a:t>
              </a:r>
              <a:r>
                <a:rPr sz="1725" dirty="0">
                  <a:latin typeface="Calibri"/>
                  <a:cs typeface="Calibri"/>
                </a:rPr>
                <a:t>and</a:t>
              </a:r>
              <a:r>
                <a:rPr sz="1725" spc="8" dirty="0">
                  <a:latin typeface="Calibri"/>
                  <a:cs typeface="Calibri"/>
                </a:rPr>
                <a:t> </a:t>
              </a:r>
              <a:r>
                <a:rPr sz="1725" spc="-4" dirty="0">
                  <a:latin typeface="Calibri"/>
                  <a:cs typeface="Calibri"/>
                </a:rPr>
                <a:t>Decoder</a:t>
              </a:r>
              <a:r>
                <a:rPr sz="1725" dirty="0">
                  <a:latin typeface="Calibri"/>
                  <a:cs typeface="Calibri"/>
                </a:rPr>
                <a:t> </a:t>
              </a:r>
              <a:r>
                <a:rPr sz="1725" spc="-4" dirty="0">
                  <a:latin typeface="Calibri"/>
                  <a:cs typeface="Calibri"/>
                </a:rPr>
                <a:t>Blocks</a:t>
              </a:r>
              <a:r>
                <a:rPr sz="1725" spc="4" dirty="0">
                  <a:latin typeface="Calibri"/>
                  <a:cs typeface="Calibri"/>
                </a:rPr>
                <a:t> </a:t>
              </a:r>
              <a:r>
                <a:rPr sz="1725" dirty="0">
                  <a:latin typeface="Calibri"/>
                  <a:cs typeface="Calibri"/>
                </a:rPr>
                <a:t>at</a:t>
              </a:r>
              <a:r>
                <a:rPr sz="1725" spc="8" dirty="0">
                  <a:latin typeface="Calibri"/>
                  <a:cs typeface="Calibri"/>
                </a:rPr>
                <a:t> </a:t>
              </a:r>
              <a:r>
                <a:rPr sz="1725" dirty="0">
                  <a:latin typeface="Calibri"/>
                  <a:cs typeface="Calibri"/>
                </a:rPr>
                <a:t>a</a:t>
              </a:r>
              <a:r>
                <a:rPr sz="1725" spc="8" dirty="0">
                  <a:latin typeface="Calibri"/>
                  <a:cs typeface="Calibri"/>
                </a:rPr>
                <a:t> </a:t>
              </a:r>
              <a:r>
                <a:rPr sz="1725" spc="-4" dirty="0">
                  <a:latin typeface="Calibri"/>
                  <a:cs typeface="Calibri"/>
                </a:rPr>
                <a:t>high</a:t>
              </a:r>
              <a:r>
                <a:rPr sz="1725" dirty="0">
                  <a:latin typeface="Calibri"/>
                  <a:cs typeface="Calibri"/>
                </a:rPr>
                <a:t> level</a:t>
              </a:r>
            </a:p>
            <a:p>
              <a:pPr marR="215741" algn="r">
                <a:spcBef>
                  <a:spcPts val="1114"/>
                </a:spcBef>
              </a:pPr>
              <a:r>
                <a:rPr sz="1350" spc="-4" dirty="0">
                  <a:solidFill>
                    <a:srgbClr val="8B1515"/>
                  </a:solidFill>
                  <a:latin typeface="Calibri"/>
                  <a:cs typeface="Calibri"/>
                </a:rPr>
                <a:t>[predictions!]</a:t>
              </a:r>
              <a:endParaRPr sz="1350" dirty="0">
                <a:latin typeface="Calibri"/>
                <a:cs typeface="Calibri"/>
              </a:endParaRPr>
            </a:p>
          </p:txBody>
        </p:sp>
      </p:grpSp>
      <p:sp>
        <p:nvSpPr>
          <p:cNvPr id="52" name="Title 51">
            <a:extLst>
              <a:ext uri="{FF2B5EF4-FFF2-40B4-BE49-F238E27FC236}">
                <a16:creationId xmlns:a16="http://schemas.microsoft.com/office/drawing/2014/main" id="{7246AFC6-61A8-4C8B-8FB8-2CCAC566545D}"/>
              </a:ext>
            </a:extLst>
          </p:cNvPr>
          <p:cNvSpPr>
            <a:spLocks noGrp="1"/>
          </p:cNvSpPr>
          <p:nvPr>
            <p:ph type="title"/>
          </p:nvPr>
        </p:nvSpPr>
        <p:spPr>
          <a:xfrm>
            <a:off x="653525" y="151602"/>
            <a:ext cx="9570412" cy="984885"/>
          </a:xfrm>
        </p:spPr>
        <p:txBody>
          <a:bodyPr vert="horz" lIns="91440" tIns="45720" rIns="91440" bIns="45720" rtlCol="0" anchor="ctr">
            <a:normAutofit fontScale="90000"/>
          </a:bodyPr>
          <a:lstStyle/>
          <a:p>
            <a:r>
              <a:rPr lang="en-US" spc="-120" dirty="0"/>
              <a:t>The Transformer Encoder-Decoder </a:t>
            </a:r>
            <a:br>
              <a:rPr lang="en-US" spc="-120" dirty="0"/>
            </a:br>
            <a:r>
              <a:rPr lang="en-US" spc="-120" dirty="0">
                <a:hlinkClick r:id="rId14"/>
              </a:rPr>
              <a:t>[Vaswani et al., 2017]</a:t>
            </a:r>
            <a:endParaRPr lang="en-US" spc="-120" dirty="0"/>
          </a:p>
        </p:txBody>
      </p:sp>
      <p:sp>
        <p:nvSpPr>
          <p:cNvPr id="51" name="TextBox 50">
            <a:extLst>
              <a:ext uri="{FF2B5EF4-FFF2-40B4-BE49-F238E27FC236}">
                <a16:creationId xmlns:a16="http://schemas.microsoft.com/office/drawing/2014/main" id="{C3E22270-8871-464D-B66B-16BF79FC7AE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CBED6F-3F0A-45F6-99B3-273C15969D4F}"/>
              </a:ext>
            </a:extLst>
          </p:cNvPr>
          <p:cNvSpPr>
            <a:spLocks noGrp="1"/>
          </p:cNvSpPr>
          <p:nvPr>
            <p:ph type="title"/>
          </p:nvPr>
        </p:nvSpPr>
        <p:spPr>
          <a:xfrm>
            <a:off x="781235" y="124969"/>
            <a:ext cx="9481635" cy="984885"/>
          </a:xfrm>
        </p:spPr>
        <p:txBody>
          <a:bodyPr vert="horz" lIns="91440" tIns="45720" rIns="91440" bIns="45720" rtlCol="0" anchor="ctr">
            <a:normAutofit fontScale="90000"/>
          </a:bodyPr>
          <a:lstStyle/>
          <a:p>
            <a:r>
              <a:rPr lang="en-US" spc="-120" dirty="0"/>
              <a:t>The Transformer Encoder-Decoder </a:t>
            </a:r>
            <a:br>
              <a:rPr lang="en-US" spc="-120" dirty="0"/>
            </a:br>
            <a:r>
              <a:rPr lang="en-US" spc="-120" dirty="0">
                <a:hlinkClick r:id="rId2"/>
              </a:rPr>
              <a:t>[Vaswani et al., 2017]</a:t>
            </a:r>
            <a:endParaRPr lang="en-US" spc="-120" dirty="0"/>
          </a:p>
        </p:txBody>
      </p:sp>
      <p:sp>
        <p:nvSpPr>
          <p:cNvPr id="3" name="object 3"/>
          <p:cNvSpPr txBox="1"/>
          <p:nvPr/>
        </p:nvSpPr>
        <p:spPr>
          <a:xfrm>
            <a:off x="868864" y="1534815"/>
            <a:ext cx="8098155" cy="2879539"/>
          </a:xfrm>
          <a:prstGeom prst="rect">
            <a:avLst/>
          </a:prstGeom>
        </p:spPr>
        <p:txBody>
          <a:bodyPr vert="horz" wrap="square" lIns="0" tIns="10001" rIns="0" bIns="0" rtlCol="0">
            <a:spAutoFit/>
          </a:bodyPr>
          <a:lstStyle/>
          <a:p>
            <a:pPr marL="9525">
              <a:spcBef>
                <a:spcPts val="79"/>
              </a:spcBef>
            </a:pPr>
            <a:r>
              <a:rPr sz="1725" dirty="0">
                <a:latin typeface="Calibri"/>
                <a:cs typeface="Calibri"/>
              </a:rPr>
              <a:t>Next, let’s</a:t>
            </a:r>
            <a:r>
              <a:rPr sz="1725" spc="4" dirty="0">
                <a:latin typeface="Calibri"/>
                <a:cs typeface="Calibri"/>
              </a:rPr>
              <a:t> </a:t>
            </a:r>
            <a:r>
              <a:rPr sz="1725" dirty="0">
                <a:latin typeface="Calibri"/>
                <a:cs typeface="Calibri"/>
              </a:rPr>
              <a:t>look at</a:t>
            </a:r>
            <a:r>
              <a:rPr sz="1725" spc="4" dirty="0">
                <a:latin typeface="Calibri"/>
                <a:cs typeface="Calibri"/>
              </a:rPr>
              <a:t> </a:t>
            </a:r>
            <a:r>
              <a:rPr sz="1725" dirty="0">
                <a:latin typeface="Calibri"/>
                <a:cs typeface="Calibri"/>
              </a:rPr>
              <a:t>the</a:t>
            </a:r>
            <a:r>
              <a:rPr sz="1725" spc="19" dirty="0">
                <a:latin typeface="Calibri"/>
                <a:cs typeface="Calibri"/>
              </a:rPr>
              <a:t> </a:t>
            </a:r>
            <a:r>
              <a:rPr sz="1725" spc="-4" dirty="0">
                <a:latin typeface="Calibri"/>
                <a:cs typeface="Calibri"/>
              </a:rPr>
              <a:t>Transformer</a:t>
            </a:r>
            <a:r>
              <a:rPr sz="1725" spc="-19" dirty="0">
                <a:latin typeface="Calibri"/>
                <a:cs typeface="Calibri"/>
              </a:rPr>
              <a:t> </a:t>
            </a:r>
            <a:r>
              <a:rPr sz="1725" spc="-4" dirty="0">
                <a:latin typeface="Calibri"/>
                <a:cs typeface="Calibri"/>
              </a:rPr>
              <a:t>Encoder</a:t>
            </a:r>
            <a:r>
              <a:rPr sz="1725" dirty="0">
                <a:latin typeface="Calibri"/>
                <a:cs typeface="Calibri"/>
              </a:rPr>
              <a:t> and</a:t>
            </a:r>
            <a:r>
              <a:rPr sz="1725" spc="8" dirty="0">
                <a:latin typeface="Calibri"/>
                <a:cs typeface="Calibri"/>
              </a:rPr>
              <a:t> </a:t>
            </a:r>
            <a:r>
              <a:rPr sz="1725" spc="-4" dirty="0">
                <a:latin typeface="Calibri"/>
                <a:cs typeface="Calibri"/>
              </a:rPr>
              <a:t>Decoder</a:t>
            </a:r>
            <a:r>
              <a:rPr sz="1725" dirty="0">
                <a:latin typeface="Calibri"/>
                <a:cs typeface="Calibri"/>
              </a:rPr>
              <a:t> </a:t>
            </a:r>
            <a:r>
              <a:rPr sz="1725" spc="-4" dirty="0">
                <a:latin typeface="Calibri"/>
                <a:cs typeface="Calibri"/>
              </a:rPr>
              <a:t>Blocks</a:t>
            </a:r>
            <a:endParaRPr sz="1725" dirty="0">
              <a:latin typeface="Calibri"/>
              <a:cs typeface="Calibri"/>
            </a:endParaRPr>
          </a:p>
          <a:p>
            <a:pPr>
              <a:spcBef>
                <a:spcPts val="11"/>
              </a:spcBef>
            </a:pPr>
            <a:endParaRPr sz="2363" dirty="0">
              <a:latin typeface="Calibri"/>
              <a:cs typeface="Calibri"/>
            </a:endParaRPr>
          </a:p>
          <a:p>
            <a:pPr marL="9525"/>
            <a:r>
              <a:rPr sz="1725" dirty="0">
                <a:latin typeface="Calibri"/>
                <a:cs typeface="Calibri"/>
              </a:rPr>
              <a:t>What’s left</a:t>
            </a:r>
            <a:r>
              <a:rPr sz="1725" spc="4" dirty="0">
                <a:latin typeface="Calibri"/>
                <a:cs typeface="Calibri"/>
              </a:rPr>
              <a:t> </a:t>
            </a:r>
            <a:r>
              <a:rPr sz="1725" spc="-4" dirty="0">
                <a:latin typeface="Calibri"/>
                <a:cs typeface="Calibri"/>
              </a:rPr>
              <a:t>in</a:t>
            </a:r>
            <a:r>
              <a:rPr sz="1725" spc="4" dirty="0">
                <a:latin typeface="Calibri"/>
                <a:cs typeface="Calibri"/>
              </a:rPr>
              <a:t> </a:t>
            </a:r>
            <a:r>
              <a:rPr sz="1725" dirty="0">
                <a:latin typeface="Calibri"/>
                <a:cs typeface="Calibri"/>
              </a:rPr>
              <a:t>a</a:t>
            </a:r>
            <a:r>
              <a:rPr sz="1725" spc="4" dirty="0">
                <a:latin typeface="Calibri"/>
                <a:cs typeface="Calibri"/>
              </a:rPr>
              <a:t> </a:t>
            </a:r>
            <a:r>
              <a:rPr sz="1725" spc="-4" dirty="0">
                <a:latin typeface="Calibri"/>
                <a:cs typeface="Calibri"/>
              </a:rPr>
              <a:t>Transformer</a:t>
            </a:r>
            <a:r>
              <a:rPr sz="1725" spc="-8" dirty="0">
                <a:latin typeface="Calibri"/>
                <a:cs typeface="Calibri"/>
              </a:rPr>
              <a:t> </a:t>
            </a:r>
            <a:r>
              <a:rPr sz="1725" spc="-4" dirty="0">
                <a:latin typeface="Calibri"/>
                <a:cs typeface="Calibri"/>
              </a:rPr>
              <a:t>Encoder</a:t>
            </a:r>
            <a:r>
              <a:rPr sz="1725" spc="4" dirty="0">
                <a:latin typeface="Calibri"/>
                <a:cs typeface="Calibri"/>
              </a:rPr>
              <a:t> </a:t>
            </a:r>
            <a:r>
              <a:rPr sz="1725" spc="-4" dirty="0">
                <a:latin typeface="Calibri"/>
                <a:cs typeface="Calibri"/>
              </a:rPr>
              <a:t>Block</a:t>
            </a:r>
            <a:r>
              <a:rPr sz="1725" spc="4" dirty="0">
                <a:latin typeface="Calibri"/>
                <a:cs typeface="Calibri"/>
              </a:rPr>
              <a:t> </a:t>
            </a:r>
            <a:r>
              <a:rPr sz="1725" dirty="0">
                <a:latin typeface="Calibri"/>
                <a:cs typeface="Calibri"/>
              </a:rPr>
              <a:t>that</a:t>
            </a:r>
            <a:r>
              <a:rPr sz="1725" spc="11" dirty="0">
                <a:latin typeface="Calibri"/>
                <a:cs typeface="Calibri"/>
              </a:rPr>
              <a:t> </a:t>
            </a:r>
            <a:r>
              <a:rPr sz="1725" dirty="0">
                <a:latin typeface="Calibri"/>
                <a:cs typeface="Calibri"/>
              </a:rPr>
              <a:t>we</a:t>
            </a:r>
            <a:r>
              <a:rPr sz="1725" spc="4" dirty="0">
                <a:latin typeface="Calibri"/>
                <a:cs typeface="Calibri"/>
              </a:rPr>
              <a:t> </a:t>
            </a:r>
            <a:r>
              <a:rPr sz="1725" dirty="0">
                <a:latin typeface="Calibri"/>
                <a:cs typeface="Calibri"/>
              </a:rPr>
              <a:t>haven’t</a:t>
            </a:r>
            <a:r>
              <a:rPr sz="1725" spc="4" dirty="0">
                <a:latin typeface="Calibri"/>
                <a:cs typeface="Calibri"/>
              </a:rPr>
              <a:t> </a:t>
            </a:r>
            <a:r>
              <a:rPr sz="1725" spc="-4" dirty="0">
                <a:latin typeface="Calibri"/>
                <a:cs typeface="Calibri"/>
              </a:rPr>
              <a:t>covered?</a:t>
            </a:r>
            <a:endParaRPr sz="1725" dirty="0">
              <a:latin typeface="Calibri"/>
              <a:cs typeface="Calibri"/>
            </a:endParaRPr>
          </a:p>
          <a:p>
            <a:pPr marL="352425" indent="-342900">
              <a:spcBef>
                <a:spcPts val="390"/>
              </a:spcBef>
              <a:buClr>
                <a:srgbClr val="8B1515"/>
              </a:buClr>
              <a:buAutoNum type="arabicPeriod"/>
              <a:tabLst>
                <a:tab pos="351949" algn="l"/>
                <a:tab pos="352425" algn="l"/>
              </a:tabLst>
            </a:pPr>
            <a:r>
              <a:rPr sz="1500" b="1" spc="-4" dirty="0">
                <a:latin typeface="Calibri"/>
                <a:cs typeface="Calibri"/>
              </a:rPr>
              <a:t>Key-query-value</a:t>
            </a:r>
            <a:r>
              <a:rPr sz="1500" b="1" spc="15" dirty="0">
                <a:latin typeface="Calibri"/>
                <a:cs typeface="Calibri"/>
              </a:rPr>
              <a:t> </a:t>
            </a:r>
            <a:r>
              <a:rPr sz="1500" b="1" dirty="0">
                <a:latin typeface="Calibri"/>
                <a:cs typeface="Calibri"/>
              </a:rPr>
              <a:t>attention:</a:t>
            </a:r>
            <a:r>
              <a:rPr sz="1500" b="1" spc="-34" dirty="0">
                <a:latin typeface="Calibri"/>
                <a:cs typeface="Calibri"/>
              </a:rPr>
              <a:t> </a:t>
            </a:r>
            <a:r>
              <a:rPr sz="1500" spc="-4" dirty="0">
                <a:latin typeface="Calibri"/>
                <a:cs typeface="Calibri"/>
              </a:rPr>
              <a:t>How</a:t>
            </a:r>
            <a:r>
              <a:rPr sz="1500" spc="-8" dirty="0">
                <a:latin typeface="Calibri"/>
                <a:cs typeface="Calibri"/>
              </a:rPr>
              <a:t> </a:t>
            </a:r>
            <a:r>
              <a:rPr sz="1500" spc="-4" dirty="0">
                <a:latin typeface="Calibri"/>
                <a:cs typeface="Calibri"/>
              </a:rPr>
              <a:t>do</a:t>
            </a:r>
            <a:r>
              <a:rPr sz="1500" spc="4" dirty="0">
                <a:latin typeface="Calibri"/>
                <a:cs typeface="Calibri"/>
              </a:rPr>
              <a:t> </a:t>
            </a:r>
            <a:r>
              <a:rPr sz="1500" spc="-4" dirty="0">
                <a:latin typeface="Calibri"/>
                <a:cs typeface="Calibri"/>
              </a:rPr>
              <a:t>we </a:t>
            </a:r>
            <a:r>
              <a:rPr sz="1500" dirty="0">
                <a:latin typeface="Calibri"/>
                <a:cs typeface="Calibri"/>
              </a:rPr>
              <a:t>get the</a:t>
            </a:r>
            <a:r>
              <a:rPr sz="1500" spc="8" dirty="0">
                <a:latin typeface="Calibri"/>
                <a:cs typeface="Calibri"/>
              </a:rPr>
              <a:t> </a:t>
            </a:r>
            <a:r>
              <a:rPr sz="1500" spc="19" dirty="0">
                <a:latin typeface="Cambria Math"/>
                <a:cs typeface="Cambria Math"/>
              </a:rPr>
              <a:t>𝑘,</a:t>
            </a:r>
            <a:r>
              <a:rPr sz="1500" spc="-79" dirty="0">
                <a:latin typeface="Cambria Math"/>
                <a:cs typeface="Cambria Math"/>
              </a:rPr>
              <a:t> </a:t>
            </a:r>
            <a:r>
              <a:rPr sz="1500" spc="15" dirty="0">
                <a:latin typeface="Cambria Math"/>
                <a:cs typeface="Cambria Math"/>
              </a:rPr>
              <a:t>𝑞,</a:t>
            </a:r>
            <a:r>
              <a:rPr sz="1500" spc="-79" dirty="0">
                <a:latin typeface="Cambria Math"/>
                <a:cs typeface="Cambria Math"/>
              </a:rPr>
              <a:t> </a:t>
            </a:r>
            <a:r>
              <a:rPr sz="1500" dirty="0">
                <a:latin typeface="Cambria Math"/>
                <a:cs typeface="Cambria Math"/>
              </a:rPr>
              <a:t>𝑣</a:t>
            </a:r>
            <a:r>
              <a:rPr sz="1500" spc="56" dirty="0">
                <a:latin typeface="Cambria Math"/>
                <a:cs typeface="Cambria Math"/>
              </a:rPr>
              <a:t> </a:t>
            </a:r>
            <a:r>
              <a:rPr sz="1500" dirty="0">
                <a:latin typeface="Calibri"/>
                <a:cs typeface="Calibri"/>
              </a:rPr>
              <a:t>vectors</a:t>
            </a:r>
            <a:r>
              <a:rPr sz="1500" spc="11" dirty="0">
                <a:latin typeface="Calibri"/>
                <a:cs typeface="Calibri"/>
              </a:rPr>
              <a:t> </a:t>
            </a:r>
            <a:r>
              <a:rPr sz="1500" spc="-4" dirty="0">
                <a:latin typeface="Calibri"/>
                <a:cs typeface="Calibri"/>
              </a:rPr>
              <a:t>from </a:t>
            </a:r>
            <a:r>
              <a:rPr sz="1500" dirty="0">
                <a:latin typeface="Calibri"/>
                <a:cs typeface="Calibri"/>
              </a:rPr>
              <a:t>a</a:t>
            </a:r>
            <a:r>
              <a:rPr sz="1500" spc="8" dirty="0">
                <a:latin typeface="Calibri"/>
                <a:cs typeface="Calibri"/>
              </a:rPr>
              <a:t> </a:t>
            </a:r>
            <a:r>
              <a:rPr sz="1500" spc="-4" dirty="0">
                <a:latin typeface="Calibri"/>
                <a:cs typeface="Calibri"/>
              </a:rPr>
              <a:t>single</a:t>
            </a:r>
            <a:r>
              <a:rPr sz="1500" spc="4" dirty="0">
                <a:latin typeface="Calibri"/>
                <a:cs typeface="Calibri"/>
              </a:rPr>
              <a:t> </a:t>
            </a:r>
            <a:r>
              <a:rPr sz="1500" spc="-4" dirty="0">
                <a:latin typeface="Calibri"/>
                <a:cs typeface="Calibri"/>
              </a:rPr>
              <a:t>word</a:t>
            </a:r>
            <a:r>
              <a:rPr sz="1500" dirty="0">
                <a:latin typeface="Calibri"/>
                <a:cs typeface="Calibri"/>
              </a:rPr>
              <a:t> embedding?</a:t>
            </a:r>
          </a:p>
          <a:p>
            <a:pPr marL="352425" indent="-342900">
              <a:spcBef>
                <a:spcPts val="353"/>
              </a:spcBef>
              <a:buClr>
                <a:srgbClr val="8B1515"/>
              </a:buClr>
              <a:buAutoNum type="arabicPeriod"/>
              <a:tabLst>
                <a:tab pos="351949" algn="l"/>
                <a:tab pos="352425" algn="l"/>
              </a:tabLst>
            </a:pPr>
            <a:r>
              <a:rPr sz="1500" b="1" dirty="0">
                <a:latin typeface="Calibri"/>
                <a:cs typeface="Calibri"/>
              </a:rPr>
              <a:t>Multi-headed</a:t>
            </a:r>
            <a:r>
              <a:rPr sz="1500" b="1" spc="-26" dirty="0">
                <a:latin typeface="Calibri"/>
                <a:cs typeface="Calibri"/>
              </a:rPr>
              <a:t> </a:t>
            </a:r>
            <a:r>
              <a:rPr sz="1500" b="1" dirty="0">
                <a:latin typeface="Calibri"/>
                <a:cs typeface="Calibri"/>
              </a:rPr>
              <a:t>attention</a:t>
            </a:r>
            <a:r>
              <a:rPr sz="1500" dirty="0">
                <a:latin typeface="Calibri"/>
                <a:cs typeface="Calibri"/>
              </a:rPr>
              <a:t>:</a:t>
            </a:r>
            <a:r>
              <a:rPr sz="1500" spc="-23" dirty="0">
                <a:latin typeface="Calibri"/>
                <a:cs typeface="Calibri"/>
              </a:rPr>
              <a:t> </a:t>
            </a:r>
            <a:r>
              <a:rPr sz="1500" dirty="0">
                <a:latin typeface="Calibri"/>
                <a:cs typeface="Calibri"/>
              </a:rPr>
              <a:t>Attend</a:t>
            </a:r>
            <a:r>
              <a:rPr sz="1500" spc="-4" dirty="0">
                <a:latin typeface="Calibri"/>
                <a:cs typeface="Calibri"/>
              </a:rPr>
              <a:t> </a:t>
            </a:r>
            <a:r>
              <a:rPr sz="1500" dirty="0">
                <a:latin typeface="Calibri"/>
                <a:cs typeface="Calibri"/>
              </a:rPr>
              <a:t>to</a:t>
            </a:r>
            <a:r>
              <a:rPr sz="1500" spc="-11" dirty="0">
                <a:latin typeface="Calibri"/>
                <a:cs typeface="Calibri"/>
              </a:rPr>
              <a:t> </a:t>
            </a:r>
            <a:r>
              <a:rPr sz="1500" dirty="0">
                <a:latin typeface="Calibri"/>
                <a:cs typeface="Calibri"/>
              </a:rPr>
              <a:t>multiple</a:t>
            </a:r>
            <a:r>
              <a:rPr sz="1500" spc="4" dirty="0">
                <a:latin typeface="Calibri"/>
                <a:cs typeface="Calibri"/>
              </a:rPr>
              <a:t> </a:t>
            </a:r>
            <a:r>
              <a:rPr sz="1500" spc="-4" dirty="0">
                <a:latin typeface="Calibri"/>
                <a:cs typeface="Calibri"/>
              </a:rPr>
              <a:t>places</a:t>
            </a:r>
            <a:r>
              <a:rPr sz="1500" spc="4" dirty="0">
                <a:latin typeface="Calibri"/>
                <a:cs typeface="Calibri"/>
              </a:rPr>
              <a:t> </a:t>
            </a:r>
            <a:r>
              <a:rPr sz="1500" dirty="0">
                <a:latin typeface="Calibri"/>
                <a:cs typeface="Calibri"/>
              </a:rPr>
              <a:t>in</a:t>
            </a:r>
            <a:r>
              <a:rPr sz="1500" spc="-11" dirty="0">
                <a:latin typeface="Calibri"/>
                <a:cs typeface="Calibri"/>
              </a:rPr>
              <a:t> </a:t>
            </a:r>
            <a:r>
              <a:rPr sz="1500" dirty="0">
                <a:latin typeface="Calibri"/>
                <a:cs typeface="Calibri"/>
              </a:rPr>
              <a:t>a </a:t>
            </a:r>
            <a:r>
              <a:rPr sz="1500" spc="-4" dirty="0">
                <a:latin typeface="Calibri"/>
                <a:cs typeface="Calibri"/>
              </a:rPr>
              <a:t>single</a:t>
            </a:r>
            <a:r>
              <a:rPr sz="1500" dirty="0">
                <a:latin typeface="Calibri"/>
                <a:cs typeface="Calibri"/>
              </a:rPr>
              <a:t> layer!</a:t>
            </a:r>
          </a:p>
          <a:p>
            <a:pPr marL="352425" indent="-342900">
              <a:spcBef>
                <a:spcPts val="360"/>
              </a:spcBef>
              <a:buClr>
                <a:srgbClr val="8B1515"/>
              </a:buClr>
              <a:buAutoNum type="arabicPeriod"/>
              <a:tabLst>
                <a:tab pos="351949" algn="l"/>
                <a:tab pos="352425" algn="l"/>
              </a:tabLst>
            </a:pPr>
            <a:r>
              <a:rPr sz="1500" b="1" spc="-4" dirty="0">
                <a:latin typeface="Calibri"/>
                <a:cs typeface="Calibri"/>
              </a:rPr>
              <a:t>Tricks</a:t>
            </a:r>
            <a:r>
              <a:rPr sz="1500" b="1" spc="-26" dirty="0">
                <a:latin typeface="Calibri"/>
                <a:cs typeface="Calibri"/>
              </a:rPr>
              <a:t> </a:t>
            </a:r>
            <a:r>
              <a:rPr sz="1500" b="1" dirty="0">
                <a:latin typeface="Calibri"/>
                <a:cs typeface="Calibri"/>
              </a:rPr>
              <a:t>to</a:t>
            </a:r>
            <a:r>
              <a:rPr sz="1500" b="1" spc="-11" dirty="0">
                <a:latin typeface="Calibri"/>
                <a:cs typeface="Calibri"/>
              </a:rPr>
              <a:t> </a:t>
            </a:r>
            <a:r>
              <a:rPr sz="1500" b="1" dirty="0">
                <a:latin typeface="Calibri"/>
                <a:cs typeface="Calibri"/>
              </a:rPr>
              <a:t>help</a:t>
            </a:r>
            <a:r>
              <a:rPr sz="1500" b="1" spc="-19" dirty="0">
                <a:latin typeface="Calibri"/>
                <a:cs typeface="Calibri"/>
              </a:rPr>
              <a:t> </a:t>
            </a:r>
            <a:r>
              <a:rPr sz="1500" b="1" spc="-4" dirty="0">
                <a:latin typeface="Calibri"/>
                <a:cs typeface="Calibri"/>
              </a:rPr>
              <a:t>with</a:t>
            </a:r>
            <a:r>
              <a:rPr sz="1500" b="1" spc="-26" dirty="0">
                <a:latin typeface="Calibri"/>
                <a:cs typeface="Calibri"/>
              </a:rPr>
              <a:t> </a:t>
            </a:r>
            <a:r>
              <a:rPr sz="1500" b="1" dirty="0">
                <a:latin typeface="Calibri"/>
                <a:cs typeface="Calibri"/>
              </a:rPr>
              <a:t>training!</a:t>
            </a:r>
            <a:endParaRPr sz="1500" dirty="0">
              <a:latin typeface="Calibri"/>
              <a:cs typeface="Calibri"/>
            </a:endParaRPr>
          </a:p>
          <a:p>
            <a:pPr marL="609124" lvl="1" indent="-343376">
              <a:spcBef>
                <a:spcPts val="360"/>
              </a:spcBef>
              <a:buClr>
                <a:srgbClr val="007B92"/>
              </a:buClr>
              <a:buAutoNum type="arabicPeriod"/>
              <a:tabLst>
                <a:tab pos="609124" algn="l"/>
                <a:tab pos="609600" algn="l"/>
              </a:tabLst>
            </a:pPr>
            <a:r>
              <a:rPr sz="1500" spc="-4" dirty="0">
                <a:latin typeface="Calibri"/>
                <a:cs typeface="Calibri"/>
              </a:rPr>
              <a:t>Residual</a:t>
            </a:r>
            <a:r>
              <a:rPr sz="1500" spc="-19" dirty="0">
                <a:latin typeface="Calibri"/>
                <a:cs typeface="Calibri"/>
              </a:rPr>
              <a:t> </a:t>
            </a:r>
            <a:r>
              <a:rPr sz="1500" dirty="0">
                <a:latin typeface="Calibri"/>
                <a:cs typeface="Calibri"/>
              </a:rPr>
              <a:t>connections</a:t>
            </a:r>
          </a:p>
          <a:p>
            <a:pPr marL="609124" lvl="1" indent="-343376">
              <a:spcBef>
                <a:spcPts val="360"/>
              </a:spcBef>
              <a:buClr>
                <a:srgbClr val="007B92"/>
              </a:buClr>
              <a:buAutoNum type="arabicPeriod"/>
              <a:tabLst>
                <a:tab pos="609124" algn="l"/>
                <a:tab pos="609600" algn="l"/>
              </a:tabLst>
            </a:pPr>
            <a:r>
              <a:rPr sz="1500" spc="-4" dirty="0">
                <a:latin typeface="Calibri"/>
                <a:cs typeface="Calibri"/>
              </a:rPr>
              <a:t>Layer</a:t>
            </a:r>
            <a:r>
              <a:rPr sz="1500" spc="-30" dirty="0">
                <a:latin typeface="Calibri"/>
                <a:cs typeface="Calibri"/>
              </a:rPr>
              <a:t> </a:t>
            </a:r>
            <a:r>
              <a:rPr sz="1500" spc="-4" dirty="0">
                <a:latin typeface="Calibri"/>
                <a:cs typeface="Calibri"/>
              </a:rPr>
              <a:t>normalization</a:t>
            </a:r>
            <a:endParaRPr sz="1500" dirty="0">
              <a:latin typeface="Calibri"/>
              <a:cs typeface="Calibri"/>
            </a:endParaRPr>
          </a:p>
          <a:p>
            <a:pPr marL="609124" lvl="1" indent="-343376">
              <a:spcBef>
                <a:spcPts val="360"/>
              </a:spcBef>
              <a:buClr>
                <a:srgbClr val="007B92"/>
              </a:buClr>
              <a:buAutoNum type="arabicPeriod"/>
              <a:tabLst>
                <a:tab pos="609124" algn="l"/>
                <a:tab pos="609600" algn="l"/>
              </a:tabLst>
            </a:pPr>
            <a:r>
              <a:rPr sz="1500" spc="-4" dirty="0">
                <a:latin typeface="Calibri"/>
                <a:cs typeface="Calibri"/>
              </a:rPr>
              <a:t>Scaling</a:t>
            </a:r>
            <a:r>
              <a:rPr sz="1500" spc="-11" dirty="0">
                <a:latin typeface="Calibri"/>
                <a:cs typeface="Calibri"/>
              </a:rPr>
              <a:t> </a:t>
            </a:r>
            <a:r>
              <a:rPr sz="1500" dirty="0">
                <a:latin typeface="Calibri"/>
                <a:cs typeface="Calibri"/>
              </a:rPr>
              <a:t>the</a:t>
            </a:r>
            <a:r>
              <a:rPr sz="1500" spc="-4" dirty="0">
                <a:latin typeface="Calibri"/>
                <a:cs typeface="Calibri"/>
              </a:rPr>
              <a:t> </a:t>
            </a:r>
            <a:r>
              <a:rPr sz="1500" dirty="0">
                <a:latin typeface="Calibri"/>
                <a:cs typeface="Calibri"/>
              </a:rPr>
              <a:t>dot</a:t>
            </a:r>
            <a:r>
              <a:rPr sz="1500" spc="-11" dirty="0">
                <a:latin typeface="Calibri"/>
                <a:cs typeface="Calibri"/>
              </a:rPr>
              <a:t> </a:t>
            </a:r>
            <a:r>
              <a:rPr sz="1500" spc="-4" dirty="0">
                <a:latin typeface="Calibri"/>
                <a:cs typeface="Calibri"/>
              </a:rPr>
              <a:t>product</a:t>
            </a:r>
            <a:endParaRPr sz="1500" dirty="0">
              <a:latin typeface="Calibri"/>
              <a:cs typeface="Calibri"/>
            </a:endParaRPr>
          </a:p>
          <a:p>
            <a:pPr marL="609124" marR="3810" lvl="1" indent="-342900">
              <a:spcBef>
                <a:spcPts val="360"/>
              </a:spcBef>
              <a:buClr>
                <a:srgbClr val="007B92"/>
              </a:buClr>
              <a:buAutoNum type="arabicPeriod"/>
              <a:tabLst>
                <a:tab pos="609124" algn="l"/>
                <a:tab pos="609600" algn="l"/>
              </a:tabLst>
            </a:pPr>
            <a:r>
              <a:rPr sz="1500" spc="-4" dirty="0">
                <a:latin typeface="Calibri"/>
                <a:cs typeface="Calibri"/>
              </a:rPr>
              <a:t>These</a:t>
            </a:r>
            <a:r>
              <a:rPr sz="1500" spc="8" dirty="0">
                <a:latin typeface="Calibri"/>
                <a:cs typeface="Calibri"/>
              </a:rPr>
              <a:t> </a:t>
            </a:r>
            <a:r>
              <a:rPr sz="1500" spc="-4" dirty="0">
                <a:latin typeface="Calibri"/>
                <a:cs typeface="Calibri"/>
              </a:rPr>
              <a:t>tricks</a:t>
            </a:r>
            <a:r>
              <a:rPr sz="1500" spc="23" dirty="0">
                <a:latin typeface="Calibri"/>
                <a:cs typeface="Calibri"/>
              </a:rPr>
              <a:t> </a:t>
            </a:r>
            <a:r>
              <a:rPr sz="1500" b="1" dirty="0">
                <a:latin typeface="Calibri"/>
                <a:cs typeface="Calibri"/>
              </a:rPr>
              <a:t>don’t</a:t>
            </a:r>
            <a:r>
              <a:rPr sz="1500" b="1" spc="-23" dirty="0">
                <a:latin typeface="Calibri"/>
                <a:cs typeface="Calibri"/>
              </a:rPr>
              <a:t> </a:t>
            </a:r>
            <a:r>
              <a:rPr sz="1500" b="1" dirty="0">
                <a:latin typeface="Calibri"/>
                <a:cs typeface="Calibri"/>
              </a:rPr>
              <a:t>improve</a:t>
            </a:r>
            <a:r>
              <a:rPr sz="1500" b="1" spc="-4" dirty="0">
                <a:latin typeface="Calibri"/>
                <a:cs typeface="Calibri"/>
              </a:rPr>
              <a:t> </a:t>
            </a:r>
            <a:r>
              <a:rPr sz="1500" dirty="0">
                <a:latin typeface="Calibri"/>
                <a:cs typeface="Calibri"/>
              </a:rPr>
              <a:t>what</a:t>
            </a:r>
            <a:r>
              <a:rPr sz="1500" spc="-4" dirty="0">
                <a:latin typeface="Calibri"/>
                <a:cs typeface="Calibri"/>
              </a:rPr>
              <a:t> </a:t>
            </a:r>
            <a:r>
              <a:rPr sz="1500" dirty="0">
                <a:latin typeface="Calibri"/>
                <a:cs typeface="Calibri"/>
              </a:rPr>
              <a:t>the</a:t>
            </a:r>
            <a:r>
              <a:rPr sz="1500" spc="-4" dirty="0">
                <a:latin typeface="Calibri"/>
                <a:cs typeface="Calibri"/>
              </a:rPr>
              <a:t> </a:t>
            </a:r>
            <a:r>
              <a:rPr sz="1500" dirty="0">
                <a:latin typeface="Calibri"/>
                <a:cs typeface="Calibri"/>
              </a:rPr>
              <a:t>model is</a:t>
            </a:r>
            <a:r>
              <a:rPr sz="1500" spc="11" dirty="0">
                <a:latin typeface="Calibri"/>
                <a:cs typeface="Calibri"/>
              </a:rPr>
              <a:t> </a:t>
            </a:r>
            <a:r>
              <a:rPr sz="1500" dirty="0">
                <a:latin typeface="Calibri"/>
                <a:cs typeface="Calibri"/>
              </a:rPr>
              <a:t>able</a:t>
            </a:r>
            <a:r>
              <a:rPr sz="1500" spc="4" dirty="0">
                <a:latin typeface="Calibri"/>
                <a:cs typeface="Calibri"/>
              </a:rPr>
              <a:t> </a:t>
            </a:r>
            <a:r>
              <a:rPr sz="1500" dirty="0">
                <a:latin typeface="Calibri"/>
                <a:cs typeface="Calibri"/>
              </a:rPr>
              <a:t>to </a:t>
            </a:r>
            <a:r>
              <a:rPr sz="1500" spc="-4" dirty="0">
                <a:latin typeface="Calibri"/>
                <a:cs typeface="Calibri"/>
              </a:rPr>
              <a:t>do;</a:t>
            </a:r>
            <a:r>
              <a:rPr sz="1500" spc="-11" dirty="0">
                <a:latin typeface="Calibri"/>
                <a:cs typeface="Calibri"/>
              </a:rPr>
              <a:t> </a:t>
            </a:r>
            <a:r>
              <a:rPr sz="1500" dirty="0">
                <a:latin typeface="Calibri"/>
                <a:cs typeface="Calibri"/>
              </a:rPr>
              <a:t>they </a:t>
            </a:r>
            <a:r>
              <a:rPr sz="1500" spc="-4" dirty="0">
                <a:latin typeface="Calibri"/>
                <a:cs typeface="Calibri"/>
              </a:rPr>
              <a:t>help</a:t>
            </a:r>
            <a:r>
              <a:rPr sz="1500" dirty="0">
                <a:latin typeface="Calibri"/>
                <a:cs typeface="Calibri"/>
              </a:rPr>
              <a:t> </a:t>
            </a:r>
            <a:r>
              <a:rPr sz="1500" spc="-4" dirty="0">
                <a:latin typeface="Calibri"/>
                <a:cs typeface="Calibri"/>
              </a:rPr>
              <a:t>improve </a:t>
            </a:r>
            <a:r>
              <a:rPr sz="1500" dirty="0">
                <a:latin typeface="Calibri"/>
                <a:cs typeface="Calibri"/>
              </a:rPr>
              <a:t>the</a:t>
            </a:r>
            <a:r>
              <a:rPr sz="1500" spc="4" dirty="0">
                <a:latin typeface="Calibri"/>
                <a:cs typeface="Calibri"/>
              </a:rPr>
              <a:t> </a:t>
            </a:r>
            <a:r>
              <a:rPr sz="1500" spc="-4" dirty="0">
                <a:latin typeface="Calibri"/>
                <a:cs typeface="Calibri"/>
              </a:rPr>
              <a:t>training</a:t>
            </a:r>
            <a:r>
              <a:rPr sz="1500" dirty="0">
                <a:latin typeface="Calibri"/>
                <a:cs typeface="Calibri"/>
              </a:rPr>
              <a:t> </a:t>
            </a:r>
            <a:r>
              <a:rPr sz="1500" spc="-4" dirty="0">
                <a:latin typeface="Calibri"/>
                <a:cs typeface="Calibri"/>
              </a:rPr>
              <a:t>process</a:t>
            </a:r>
            <a:endParaRPr sz="1500" dirty="0">
              <a:latin typeface="Calibri"/>
              <a:cs typeface="Calibri"/>
            </a:endParaRPr>
          </a:p>
        </p:txBody>
      </p:sp>
      <p:sp>
        <p:nvSpPr>
          <p:cNvPr id="5" name="TextBox 4">
            <a:extLst>
              <a:ext uri="{FF2B5EF4-FFF2-40B4-BE49-F238E27FC236}">
                <a16:creationId xmlns:a16="http://schemas.microsoft.com/office/drawing/2014/main" id="{D2C63BFC-D388-4F6E-82BA-C557D3BE08D9}"/>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6747" y="178704"/>
            <a:ext cx="10502282" cy="1231619"/>
          </a:xfrm>
          <a:prstGeom prst="rect">
            <a:avLst/>
          </a:prstGeom>
        </p:spPr>
        <p:txBody>
          <a:bodyPr vert="horz" lIns="91440" tIns="45720" rIns="91440" bIns="45720" rtlCol="0" anchor="ctr">
            <a:normAutofit fontScale="90000"/>
          </a:bodyPr>
          <a:lstStyle/>
          <a:p>
            <a:r>
              <a:rPr lang="en-US" spc="-120" dirty="0"/>
              <a:t>The Transformer Encoder:</a:t>
            </a:r>
            <a:br>
              <a:rPr lang="en-US" spc="-120" dirty="0"/>
            </a:br>
            <a:r>
              <a:rPr spc="-120" dirty="0"/>
              <a:t>Dot-Product Attention</a:t>
            </a:r>
          </a:p>
        </p:txBody>
      </p:sp>
      <p:sp>
        <p:nvSpPr>
          <p:cNvPr id="3" name="object 3"/>
          <p:cNvSpPr txBox="1"/>
          <p:nvPr/>
        </p:nvSpPr>
        <p:spPr>
          <a:xfrm>
            <a:off x="816747" y="1636415"/>
            <a:ext cx="8261984" cy="2656240"/>
          </a:xfrm>
          <a:prstGeom prst="rect">
            <a:avLst/>
          </a:prstGeom>
        </p:spPr>
        <p:txBody>
          <a:bodyPr vert="horz" wrap="square" lIns="0" tIns="92075" rIns="0" bIns="0" rtlCol="0">
            <a:spAutoFit/>
          </a:bodyPr>
          <a:lstStyle/>
          <a:p>
            <a:pPr marL="393700" indent="-342900">
              <a:spcBef>
                <a:spcPts val="725"/>
              </a:spcBef>
              <a:buClr>
                <a:srgbClr val="CC0000"/>
              </a:buClr>
              <a:buFont typeface="Times New Roman"/>
              <a:buChar char="•"/>
              <a:tabLst>
                <a:tab pos="393065" algn="l"/>
                <a:tab pos="393700" algn="l"/>
              </a:tabLst>
              <a:defRPr/>
            </a:pPr>
            <a:r>
              <a:rPr sz="2000" dirty="0">
                <a:solidFill>
                  <a:prstClr val="black"/>
                </a:solidFill>
                <a:latin typeface="Arial"/>
                <a:cs typeface="Arial"/>
              </a:rPr>
              <a:t>Inputs: a query q and a set of key-value (k-v) pairs to an output</a:t>
            </a:r>
          </a:p>
          <a:p>
            <a:pPr marL="393700" indent="-342900">
              <a:spcBef>
                <a:spcPts val="620"/>
              </a:spcBef>
              <a:buClr>
                <a:srgbClr val="CC0000"/>
              </a:buClr>
              <a:buFont typeface="Times New Roman"/>
              <a:buChar char="•"/>
              <a:tabLst>
                <a:tab pos="393065" algn="l"/>
                <a:tab pos="393700" algn="l"/>
              </a:tabLst>
              <a:defRPr/>
            </a:pPr>
            <a:r>
              <a:rPr sz="2000" dirty="0">
                <a:solidFill>
                  <a:prstClr val="black"/>
                </a:solidFill>
                <a:latin typeface="Arial"/>
                <a:cs typeface="Arial"/>
              </a:rPr>
              <a:t>Query, keys, values, and output are all vectors</a:t>
            </a:r>
          </a:p>
          <a:p>
            <a:pPr>
              <a:spcBef>
                <a:spcPts val="40"/>
              </a:spcBef>
              <a:buClr>
                <a:srgbClr val="CC0000"/>
              </a:buClr>
              <a:buFont typeface="Times New Roman"/>
              <a:buChar char="•"/>
              <a:defRPr/>
            </a:pPr>
            <a:endParaRPr sz="3200" dirty="0">
              <a:solidFill>
                <a:prstClr val="black"/>
              </a:solidFill>
              <a:latin typeface="Arial"/>
              <a:cs typeface="Arial"/>
            </a:endParaRPr>
          </a:p>
          <a:p>
            <a:pPr marL="393700" indent="-342900">
              <a:buClr>
                <a:srgbClr val="CC0000"/>
              </a:buClr>
              <a:buFont typeface="Times New Roman"/>
              <a:buChar char="•"/>
              <a:tabLst>
                <a:tab pos="393065" algn="l"/>
                <a:tab pos="393700" algn="l"/>
              </a:tabLst>
              <a:defRPr/>
            </a:pPr>
            <a:r>
              <a:rPr sz="2000" dirty="0">
                <a:solidFill>
                  <a:prstClr val="black"/>
                </a:solidFill>
                <a:latin typeface="Arial"/>
                <a:cs typeface="Arial"/>
              </a:rPr>
              <a:t>Output is weighted sum of values, where</a:t>
            </a:r>
          </a:p>
          <a:p>
            <a:pPr marL="393700" marR="43180" indent="-342900">
              <a:lnSpc>
                <a:spcPct val="100800"/>
              </a:lnSpc>
              <a:spcBef>
                <a:spcPts val="605"/>
              </a:spcBef>
              <a:buClr>
                <a:srgbClr val="CC0000"/>
              </a:buClr>
              <a:buFont typeface="Times New Roman"/>
              <a:buChar char="•"/>
              <a:tabLst>
                <a:tab pos="393065" algn="l"/>
                <a:tab pos="393700" algn="l"/>
              </a:tabLst>
              <a:defRPr/>
            </a:pPr>
            <a:r>
              <a:rPr sz="2000" dirty="0">
                <a:solidFill>
                  <a:prstClr val="black"/>
                </a:solidFill>
                <a:latin typeface="Arial"/>
                <a:cs typeface="Arial"/>
              </a:rPr>
              <a:t>Weight of each value is computed by an inner product of query and corresponding key</a:t>
            </a:r>
          </a:p>
          <a:p>
            <a:pPr marL="393700" indent="-342900">
              <a:spcBef>
                <a:spcPts val="525"/>
              </a:spcBef>
              <a:buClr>
                <a:srgbClr val="CC0000"/>
              </a:buClr>
              <a:buFont typeface="Times New Roman"/>
              <a:buChar char="•"/>
              <a:tabLst>
                <a:tab pos="393065" algn="l"/>
                <a:tab pos="393700" algn="l"/>
              </a:tabLst>
              <a:defRPr/>
            </a:pPr>
            <a:r>
              <a:rPr sz="2000" dirty="0">
                <a:solidFill>
                  <a:prstClr val="black"/>
                </a:solidFill>
                <a:latin typeface="Arial"/>
                <a:cs typeface="Arial"/>
              </a:rPr>
              <a:t>Queries and keys have same dimensionality d</a:t>
            </a:r>
            <a:r>
              <a:rPr sz="2000" baseline="-17361" dirty="0">
                <a:solidFill>
                  <a:prstClr val="black"/>
                </a:solidFill>
                <a:latin typeface="Arial"/>
                <a:cs typeface="Arial"/>
              </a:rPr>
              <a:t>k </a:t>
            </a:r>
            <a:r>
              <a:rPr lang="en-US" sz="2000" baseline="-17361" dirty="0">
                <a:solidFill>
                  <a:prstClr val="black"/>
                </a:solidFill>
                <a:latin typeface="Arial"/>
                <a:cs typeface="Arial"/>
              </a:rPr>
              <a:t>, </a:t>
            </a:r>
            <a:r>
              <a:rPr sz="2000" dirty="0">
                <a:solidFill>
                  <a:prstClr val="black"/>
                </a:solidFill>
                <a:latin typeface="Arial"/>
                <a:cs typeface="Arial"/>
              </a:rPr>
              <a:t>value have d</a:t>
            </a:r>
            <a:r>
              <a:rPr sz="2000" baseline="-17361" dirty="0">
                <a:solidFill>
                  <a:prstClr val="black"/>
                </a:solidFill>
                <a:latin typeface="Arial"/>
                <a:cs typeface="Arial"/>
              </a:rPr>
              <a:t>v</a:t>
            </a:r>
          </a:p>
        </p:txBody>
      </p:sp>
      <p:sp>
        <p:nvSpPr>
          <p:cNvPr id="4" name="object 4"/>
          <p:cNvSpPr/>
          <p:nvPr/>
        </p:nvSpPr>
        <p:spPr>
          <a:xfrm>
            <a:off x="2535555" y="4344275"/>
            <a:ext cx="7120891" cy="2133486"/>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6" name="TextBox 5">
            <a:extLst>
              <a:ext uri="{FF2B5EF4-FFF2-40B4-BE49-F238E27FC236}">
                <a16:creationId xmlns:a16="http://schemas.microsoft.com/office/drawing/2014/main" id="{A861C323-F5BF-4971-A986-82C3CF201F27}"/>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0215" y="59584"/>
            <a:ext cx="7766796" cy="1230111"/>
          </a:xfrm>
          <a:prstGeom prst="rect">
            <a:avLst/>
          </a:prstGeom>
        </p:spPr>
        <p:txBody>
          <a:bodyPr vert="horz" lIns="91440" tIns="45720" rIns="91440" bIns="45720" rtlCol="0" anchor="ctr">
            <a:normAutofit fontScale="90000"/>
          </a:bodyPr>
          <a:lstStyle/>
          <a:p>
            <a:r>
              <a:rPr dirty="0"/>
              <a:t>Representing words by their context</a:t>
            </a:r>
          </a:p>
        </p:txBody>
      </p:sp>
      <p:sp>
        <p:nvSpPr>
          <p:cNvPr id="3" name="object 3"/>
          <p:cNvSpPr txBox="1"/>
          <p:nvPr/>
        </p:nvSpPr>
        <p:spPr>
          <a:xfrm>
            <a:off x="892885" y="1399167"/>
            <a:ext cx="7766797" cy="3066751"/>
          </a:xfrm>
          <a:prstGeom prst="rect">
            <a:avLst/>
          </a:prstGeom>
        </p:spPr>
        <p:txBody>
          <a:bodyPr vert="horz" wrap="square" lIns="0" tIns="24652" rIns="0" bIns="0" rtlCol="0">
            <a:spAutoFit/>
          </a:bodyPr>
          <a:lstStyle/>
          <a:p>
            <a:pPr marL="333393" marR="1364389" indent="-322747" defTabSz="806867">
              <a:lnSpc>
                <a:spcPts val="2735"/>
              </a:lnSpc>
              <a:spcBef>
                <a:spcPts val="193"/>
              </a:spcBef>
              <a:buClr>
                <a:srgbClr val="CC0000"/>
              </a:buClr>
              <a:buFont typeface="Arial"/>
              <a:buChar char="•"/>
              <a:tabLst>
                <a:tab pos="333393" algn="l"/>
                <a:tab pos="333953" algn="l"/>
              </a:tabLst>
              <a:defRPr/>
            </a:pPr>
            <a:r>
              <a:rPr sz="2000" u="sng" dirty="0">
                <a:solidFill>
                  <a:prstClr val="black"/>
                </a:solidFill>
                <a:uFill>
                  <a:solidFill>
                    <a:srgbClr val="000000"/>
                  </a:solidFill>
                </a:uFill>
                <a:latin typeface="Trebuchet MS"/>
                <a:cs typeface="Trebuchet MS"/>
              </a:rPr>
              <a:t>Distributional semantics</a:t>
            </a:r>
            <a:r>
              <a:rPr sz="2000" dirty="0">
                <a:solidFill>
                  <a:prstClr val="black"/>
                </a:solidFill>
                <a:latin typeface="Trebuchet MS"/>
                <a:cs typeface="Trebuchet MS"/>
              </a:rPr>
              <a:t>: </a:t>
            </a:r>
            <a:r>
              <a:rPr sz="2000" b="1" dirty="0">
                <a:solidFill>
                  <a:prstClr val="black"/>
                </a:solidFill>
                <a:latin typeface="Trebuchet MS"/>
                <a:cs typeface="Trebuchet MS"/>
              </a:rPr>
              <a:t>A word’s meaning is given  by the words that frequently appear close-by</a:t>
            </a:r>
            <a:endParaRPr sz="2000" dirty="0">
              <a:solidFill>
                <a:prstClr val="black"/>
              </a:solidFill>
              <a:latin typeface="Trebuchet MS"/>
              <a:cs typeface="Trebuchet MS"/>
            </a:endParaRPr>
          </a:p>
          <a:p>
            <a:pPr marL="764282" lvl="1" indent="-323307" defTabSz="806867">
              <a:spcBef>
                <a:spcPts val="1385"/>
              </a:spcBef>
              <a:buClr>
                <a:srgbClr val="3A87FF"/>
              </a:buClr>
              <a:buFont typeface="Arial"/>
              <a:buChar char="•"/>
              <a:tabLst>
                <a:tab pos="763722" algn="l"/>
                <a:tab pos="764282" algn="l"/>
              </a:tabLst>
              <a:defRPr/>
            </a:pPr>
            <a:r>
              <a:rPr i="1" dirty="0">
                <a:solidFill>
                  <a:srgbClr val="0070C0"/>
                </a:solidFill>
                <a:latin typeface="Trebuchet MS"/>
                <a:cs typeface="Trebuchet MS"/>
              </a:rPr>
              <a:t>“You shall know a word by the company it keeps” </a:t>
            </a:r>
            <a:r>
              <a:rPr dirty="0">
                <a:solidFill>
                  <a:prstClr val="black"/>
                </a:solidFill>
                <a:latin typeface="Trebuchet MS"/>
                <a:cs typeface="Trebuchet MS"/>
              </a:rPr>
              <a:t>(J. R. Firth 1957)</a:t>
            </a:r>
          </a:p>
          <a:p>
            <a:pPr marL="764282" lvl="1" indent="-323307" defTabSz="806867">
              <a:spcBef>
                <a:spcPts val="1399"/>
              </a:spcBef>
              <a:buClr>
                <a:srgbClr val="3A87FF"/>
              </a:buClr>
              <a:buFont typeface="Arial"/>
              <a:buChar char="•"/>
              <a:tabLst>
                <a:tab pos="763722" algn="l"/>
                <a:tab pos="764282" algn="l"/>
              </a:tabLst>
              <a:defRPr/>
            </a:pPr>
            <a:r>
              <a:rPr dirty="0">
                <a:solidFill>
                  <a:prstClr val="black"/>
                </a:solidFill>
                <a:latin typeface="Trebuchet MS"/>
                <a:cs typeface="Trebuchet MS"/>
              </a:rPr>
              <a:t>One of the most successful ideas of modern statistical NLP!</a:t>
            </a:r>
          </a:p>
          <a:p>
            <a:pPr marL="333393" marR="4483" indent="-322747" defTabSz="806867">
              <a:lnSpc>
                <a:spcPts val="2735"/>
              </a:lnSpc>
              <a:spcBef>
                <a:spcPts val="1760"/>
              </a:spcBef>
              <a:buClr>
                <a:srgbClr val="CC0000"/>
              </a:buClr>
              <a:buFont typeface="Arial"/>
              <a:buChar char="•"/>
              <a:tabLst>
                <a:tab pos="333393" algn="l"/>
                <a:tab pos="333953" algn="l"/>
              </a:tabLst>
              <a:defRPr/>
            </a:pPr>
            <a:r>
              <a:rPr sz="2000" dirty="0">
                <a:solidFill>
                  <a:prstClr val="black"/>
                </a:solidFill>
                <a:latin typeface="Trebuchet MS"/>
                <a:cs typeface="Trebuchet MS"/>
              </a:rPr>
              <a:t>When a word </a:t>
            </a:r>
            <a:r>
              <a:rPr sz="2000" i="1" dirty="0">
                <a:solidFill>
                  <a:prstClr val="black"/>
                </a:solidFill>
                <a:latin typeface="Trebuchet MS"/>
                <a:cs typeface="Trebuchet MS"/>
              </a:rPr>
              <a:t>w </a:t>
            </a:r>
            <a:r>
              <a:rPr sz="2000" dirty="0">
                <a:solidFill>
                  <a:prstClr val="black"/>
                </a:solidFill>
                <a:latin typeface="Trebuchet MS"/>
                <a:cs typeface="Trebuchet MS"/>
              </a:rPr>
              <a:t>appears in a text, its </a:t>
            </a:r>
            <a:r>
              <a:rPr sz="2000" b="1" dirty="0">
                <a:solidFill>
                  <a:srgbClr val="BB57BE"/>
                </a:solidFill>
                <a:latin typeface="Trebuchet MS"/>
                <a:cs typeface="Trebuchet MS"/>
              </a:rPr>
              <a:t>context </a:t>
            </a:r>
            <a:r>
              <a:rPr sz="2000" dirty="0">
                <a:solidFill>
                  <a:prstClr val="black"/>
                </a:solidFill>
                <a:latin typeface="Trebuchet MS"/>
                <a:cs typeface="Trebuchet MS"/>
              </a:rPr>
              <a:t>is the set of words  that appear nearby (within a fixed-size window).</a:t>
            </a:r>
          </a:p>
          <a:p>
            <a:pPr marL="333953" indent="-322747" defTabSz="806867">
              <a:spcBef>
                <a:spcPts val="1579"/>
              </a:spcBef>
              <a:buClr>
                <a:srgbClr val="CC0000"/>
              </a:buClr>
              <a:buFont typeface="Arial"/>
              <a:buChar char="•"/>
              <a:tabLst>
                <a:tab pos="333393" algn="l"/>
                <a:tab pos="333953" algn="l"/>
              </a:tabLst>
              <a:defRPr/>
            </a:pPr>
            <a:r>
              <a:rPr sz="2000" dirty="0">
                <a:solidFill>
                  <a:prstClr val="black"/>
                </a:solidFill>
                <a:latin typeface="Trebuchet MS"/>
                <a:cs typeface="Trebuchet MS"/>
              </a:rPr>
              <a:t>Use the many contexts of </a:t>
            </a:r>
            <a:r>
              <a:rPr sz="2000" i="1" dirty="0">
                <a:solidFill>
                  <a:prstClr val="black"/>
                </a:solidFill>
                <a:latin typeface="Trebuchet MS"/>
                <a:cs typeface="Trebuchet MS"/>
              </a:rPr>
              <a:t>w </a:t>
            </a:r>
            <a:r>
              <a:rPr sz="2000" dirty="0">
                <a:solidFill>
                  <a:prstClr val="black"/>
                </a:solidFill>
                <a:latin typeface="Trebuchet MS"/>
                <a:cs typeface="Trebuchet MS"/>
              </a:rPr>
              <a:t>to build up a representation of </a:t>
            </a:r>
            <a:r>
              <a:rPr sz="2000" i="1" dirty="0">
                <a:solidFill>
                  <a:prstClr val="black"/>
                </a:solidFill>
                <a:latin typeface="Trebuchet MS"/>
                <a:cs typeface="Trebuchet MS"/>
              </a:rPr>
              <a:t>w</a:t>
            </a:r>
            <a:endParaRPr sz="2000" dirty="0">
              <a:solidFill>
                <a:prstClr val="black"/>
              </a:solidFill>
              <a:latin typeface="Trebuchet MS"/>
              <a:cs typeface="Trebuchet MS"/>
            </a:endParaRPr>
          </a:p>
        </p:txBody>
      </p:sp>
      <p:sp>
        <p:nvSpPr>
          <p:cNvPr id="4" name="object 4"/>
          <p:cNvSpPr txBox="1"/>
          <p:nvPr/>
        </p:nvSpPr>
        <p:spPr>
          <a:xfrm>
            <a:off x="1056133" y="4851206"/>
            <a:ext cx="3320863" cy="810867"/>
          </a:xfrm>
          <a:prstGeom prst="rect">
            <a:avLst/>
          </a:prstGeom>
          <a:solidFill>
            <a:srgbClr val="F1DDF2"/>
          </a:solidFill>
        </p:spPr>
        <p:txBody>
          <a:bodyPr vert="horz" wrap="square" lIns="0" tIns="25213" rIns="0" bIns="0" rtlCol="0">
            <a:spAutoFit/>
          </a:bodyPr>
          <a:lstStyle/>
          <a:p>
            <a:pPr marR="36421" algn="r" defTabSz="806867">
              <a:spcBef>
                <a:spcPts val="199"/>
              </a:spcBef>
              <a:defRPr/>
            </a:pPr>
            <a:r>
              <a:rPr sz="1368" i="1" spc="-35" dirty="0">
                <a:solidFill>
                  <a:prstClr val="black"/>
                </a:solidFill>
                <a:latin typeface="Arial"/>
                <a:cs typeface="Arial"/>
              </a:rPr>
              <a:t>…government </a:t>
            </a:r>
            <a:r>
              <a:rPr sz="1368" i="1" spc="-31" dirty="0">
                <a:solidFill>
                  <a:prstClr val="black"/>
                </a:solidFill>
                <a:latin typeface="Arial"/>
                <a:cs typeface="Arial"/>
              </a:rPr>
              <a:t>debt problems </a:t>
            </a:r>
            <a:r>
              <a:rPr sz="1368" i="1" spc="-26" dirty="0">
                <a:solidFill>
                  <a:prstClr val="black"/>
                </a:solidFill>
                <a:latin typeface="Arial"/>
                <a:cs typeface="Arial"/>
              </a:rPr>
              <a:t>turning</a:t>
            </a:r>
            <a:r>
              <a:rPr sz="1368" i="1" dirty="0">
                <a:solidFill>
                  <a:prstClr val="black"/>
                </a:solidFill>
                <a:latin typeface="Arial"/>
                <a:cs typeface="Arial"/>
              </a:rPr>
              <a:t> </a:t>
            </a:r>
            <a:r>
              <a:rPr sz="1368" i="1" spc="-26" dirty="0">
                <a:solidFill>
                  <a:prstClr val="black"/>
                </a:solidFill>
                <a:latin typeface="Arial"/>
                <a:cs typeface="Arial"/>
              </a:rPr>
              <a:t>into</a:t>
            </a:r>
            <a:endParaRPr sz="1368">
              <a:solidFill>
                <a:prstClr val="black"/>
              </a:solidFill>
              <a:latin typeface="Arial"/>
              <a:cs typeface="Arial"/>
            </a:endParaRPr>
          </a:p>
          <a:p>
            <a:pPr marR="36981" algn="r" defTabSz="806867">
              <a:spcBef>
                <a:spcPts val="622"/>
              </a:spcBef>
              <a:defRPr/>
            </a:pPr>
            <a:r>
              <a:rPr sz="1368" i="1" spc="-31" dirty="0">
                <a:solidFill>
                  <a:prstClr val="black"/>
                </a:solidFill>
                <a:latin typeface="Arial"/>
                <a:cs typeface="Arial"/>
              </a:rPr>
              <a:t>…saying </a:t>
            </a:r>
            <a:r>
              <a:rPr sz="1368" i="1" spc="-26" dirty="0">
                <a:solidFill>
                  <a:prstClr val="black"/>
                </a:solidFill>
                <a:latin typeface="Arial"/>
                <a:cs typeface="Arial"/>
              </a:rPr>
              <a:t>that </a:t>
            </a:r>
            <a:r>
              <a:rPr sz="1368" i="1" spc="-31" dirty="0">
                <a:solidFill>
                  <a:prstClr val="black"/>
                </a:solidFill>
                <a:latin typeface="Arial"/>
                <a:cs typeface="Arial"/>
              </a:rPr>
              <a:t>Europe </a:t>
            </a:r>
            <a:r>
              <a:rPr sz="1368" i="1" spc="-35" dirty="0">
                <a:solidFill>
                  <a:prstClr val="black"/>
                </a:solidFill>
                <a:latin typeface="Arial"/>
                <a:cs typeface="Arial"/>
              </a:rPr>
              <a:t>needs</a:t>
            </a:r>
            <a:r>
              <a:rPr sz="1368" i="1" spc="-26" dirty="0">
                <a:solidFill>
                  <a:prstClr val="black"/>
                </a:solidFill>
                <a:latin typeface="Arial"/>
                <a:cs typeface="Arial"/>
              </a:rPr>
              <a:t> unified</a:t>
            </a:r>
            <a:endParaRPr sz="1368">
              <a:solidFill>
                <a:prstClr val="black"/>
              </a:solidFill>
              <a:latin typeface="Arial"/>
              <a:cs typeface="Arial"/>
            </a:endParaRPr>
          </a:p>
          <a:p>
            <a:pPr marR="37542" algn="r" defTabSz="806867">
              <a:spcBef>
                <a:spcPts val="627"/>
              </a:spcBef>
              <a:defRPr/>
            </a:pPr>
            <a:r>
              <a:rPr sz="1368" i="1" spc="-31" dirty="0">
                <a:solidFill>
                  <a:prstClr val="black"/>
                </a:solidFill>
                <a:latin typeface="Arial"/>
                <a:cs typeface="Arial"/>
              </a:rPr>
              <a:t>…India has </a:t>
            </a:r>
            <a:r>
              <a:rPr sz="1368" i="1" spc="-22" dirty="0">
                <a:solidFill>
                  <a:prstClr val="black"/>
                </a:solidFill>
                <a:latin typeface="Arial"/>
                <a:cs typeface="Arial"/>
              </a:rPr>
              <a:t>just </a:t>
            </a:r>
            <a:r>
              <a:rPr sz="1368" i="1" spc="-26" dirty="0">
                <a:solidFill>
                  <a:prstClr val="black"/>
                </a:solidFill>
                <a:latin typeface="Arial"/>
                <a:cs typeface="Arial"/>
              </a:rPr>
              <a:t>given</a:t>
            </a:r>
            <a:r>
              <a:rPr sz="1368" i="1" spc="-75" dirty="0">
                <a:solidFill>
                  <a:prstClr val="black"/>
                </a:solidFill>
                <a:latin typeface="Arial"/>
                <a:cs typeface="Arial"/>
              </a:rPr>
              <a:t> </a:t>
            </a:r>
            <a:r>
              <a:rPr sz="1368" i="1" spc="-18" dirty="0">
                <a:solidFill>
                  <a:prstClr val="black"/>
                </a:solidFill>
                <a:latin typeface="Arial"/>
                <a:cs typeface="Arial"/>
              </a:rPr>
              <a:t>its</a:t>
            </a:r>
            <a:endParaRPr sz="1368">
              <a:solidFill>
                <a:prstClr val="black"/>
              </a:solidFill>
              <a:latin typeface="Arial"/>
              <a:cs typeface="Arial"/>
            </a:endParaRPr>
          </a:p>
        </p:txBody>
      </p:sp>
      <p:sp>
        <p:nvSpPr>
          <p:cNvPr id="5" name="object 5"/>
          <p:cNvSpPr txBox="1"/>
          <p:nvPr/>
        </p:nvSpPr>
        <p:spPr>
          <a:xfrm>
            <a:off x="4376502" y="4851206"/>
            <a:ext cx="682999" cy="781557"/>
          </a:xfrm>
          <a:prstGeom prst="rect">
            <a:avLst/>
          </a:prstGeom>
          <a:solidFill>
            <a:srgbClr val="BDD7FF"/>
          </a:solidFill>
        </p:spPr>
        <p:txBody>
          <a:bodyPr vert="horz" wrap="square" lIns="0" tIns="22412" rIns="0" bIns="0" rtlCol="0">
            <a:spAutoFit/>
          </a:bodyPr>
          <a:lstStyle/>
          <a:p>
            <a:pPr marL="49869" defTabSz="806867">
              <a:spcBef>
                <a:spcPts val="176"/>
              </a:spcBef>
              <a:defRPr/>
            </a:pPr>
            <a:r>
              <a:rPr sz="1368" b="1" i="1" spc="-97" dirty="0">
                <a:solidFill>
                  <a:prstClr val="black"/>
                </a:solidFill>
                <a:latin typeface="Arial"/>
                <a:cs typeface="Arial"/>
              </a:rPr>
              <a:t>banking</a:t>
            </a:r>
            <a:endParaRPr sz="1368">
              <a:solidFill>
                <a:prstClr val="black"/>
              </a:solidFill>
              <a:latin typeface="Arial"/>
              <a:cs typeface="Arial"/>
            </a:endParaRPr>
          </a:p>
          <a:p>
            <a:pPr marL="49869" marR="41464" defTabSz="806867">
              <a:lnSpc>
                <a:spcPct val="138100"/>
              </a:lnSpc>
              <a:defRPr/>
            </a:pPr>
            <a:r>
              <a:rPr sz="1368" b="1" i="1" spc="-93" dirty="0">
                <a:solidFill>
                  <a:prstClr val="black"/>
                </a:solidFill>
                <a:latin typeface="Arial"/>
                <a:cs typeface="Arial"/>
              </a:rPr>
              <a:t>ban</a:t>
            </a:r>
            <a:r>
              <a:rPr sz="1368" b="1" i="1" spc="-84" dirty="0">
                <a:solidFill>
                  <a:prstClr val="black"/>
                </a:solidFill>
                <a:latin typeface="Arial"/>
                <a:cs typeface="Arial"/>
              </a:rPr>
              <a:t>k</a:t>
            </a:r>
            <a:r>
              <a:rPr sz="1368" b="1" i="1" spc="-93" dirty="0">
                <a:solidFill>
                  <a:prstClr val="black"/>
                </a:solidFill>
                <a:latin typeface="Arial"/>
                <a:cs typeface="Arial"/>
              </a:rPr>
              <a:t>ing </a:t>
            </a:r>
            <a:r>
              <a:rPr sz="1368" b="1" i="1" spc="-57" dirty="0">
                <a:solidFill>
                  <a:prstClr val="black"/>
                </a:solidFill>
                <a:latin typeface="Arial"/>
                <a:cs typeface="Arial"/>
              </a:rPr>
              <a:t> </a:t>
            </a:r>
            <a:r>
              <a:rPr sz="1368" b="1" i="1" spc="-93" dirty="0">
                <a:solidFill>
                  <a:prstClr val="black"/>
                </a:solidFill>
                <a:latin typeface="Arial"/>
                <a:cs typeface="Arial"/>
              </a:rPr>
              <a:t>ban</a:t>
            </a:r>
            <a:r>
              <a:rPr sz="1368" b="1" i="1" spc="-84" dirty="0">
                <a:solidFill>
                  <a:prstClr val="black"/>
                </a:solidFill>
                <a:latin typeface="Arial"/>
                <a:cs typeface="Arial"/>
              </a:rPr>
              <a:t>k</a:t>
            </a:r>
            <a:r>
              <a:rPr sz="1368" b="1" i="1" spc="-93" dirty="0">
                <a:solidFill>
                  <a:prstClr val="black"/>
                </a:solidFill>
                <a:latin typeface="Arial"/>
                <a:cs typeface="Arial"/>
              </a:rPr>
              <a:t>i</a:t>
            </a:r>
            <a:r>
              <a:rPr sz="1368" b="1" i="1" spc="-110" dirty="0">
                <a:solidFill>
                  <a:prstClr val="black"/>
                </a:solidFill>
                <a:latin typeface="Arial"/>
                <a:cs typeface="Arial"/>
              </a:rPr>
              <a:t>ng</a:t>
            </a:r>
            <a:endParaRPr sz="1368">
              <a:solidFill>
                <a:prstClr val="black"/>
              </a:solidFill>
              <a:latin typeface="Arial"/>
              <a:cs typeface="Arial"/>
            </a:endParaRPr>
          </a:p>
        </p:txBody>
      </p:sp>
      <p:sp>
        <p:nvSpPr>
          <p:cNvPr id="6" name="object 6"/>
          <p:cNvSpPr txBox="1"/>
          <p:nvPr/>
        </p:nvSpPr>
        <p:spPr>
          <a:xfrm>
            <a:off x="5059198" y="4851206"/>
            <a:ext cx="3553385" cy="784385"/>
          </a:xfrm>
          <a:prstGeom prst="rect">
            <a:avLst/>
          </a:prstGeom>
          <a:solidFill>
            <a:srgbClr val="F1DDF2"/>
          </a:solidFill>
        </p:spPr>
        <p:txBody>
          <a:bodyPr vert="horz" wrap="square" lIns="0" tIns="25213" rIns="0" bIns="0" rtlCol="0">
            <a:spAutoFit/>
          </a:bodyPr>
          <a:lstStyle/>
          <a:p>
            <a:pPr marL="42585" defTabSz="806867">
              <a:spcBef>
                <a:spcPts val="199"/>
              </a:spcBef>
              <a:defRPr/>
            </a:pPr>
            <a:r>
              <a:rPr sz="1368" i="1" spc="-26" dirty="0">
                <a:solidFill>
                  <a:prstClr val="black"/>
                </a:solidFill>
                <a:latin typeface="Arial"/>
                <a:cs typeface="Arial"/>
              </a:rPr>
              <a:t>crises </a:t>
            </a:r>
            <a:r>
              <a:rPr sz="1368" i="1" spc="-31" dirty="0">
                <a:solidFill>
                  <a:prstClr val="black"/>
                </a:solidFill>
                <a:latin typeface="Arial"/>
                <a:cs typeface="Arial"/>
              </a:rPr>
              <a:t>as </a:t>
            </a:r>
            <a:r>
              <a:rPr sz="1368" i="1" spc="-35" dirty="0">
                <a:solidFill>
                  <a:prstClr val="black"/>
                </a:solidFill>
                <a:latin typeface="Arial"/>
                <a:cs typeface="Arial"/>
              </a:rPr>
              <a:t>happened </a:t>
            </a:r>
            <a:r>
              <a:rPr sz="1368" i="1" spc="-22" dirty="0">
                <a:solidFill>
                  <a:prstClr val="black"/>
                </a:solidFill>
                <a:latin typeface="Arial"/>
                <a:cs typeface="Arial"/>
              </a:rPr>
              <a:t>in</a:t>
            </a:r>
            <a:r>
              <a:rPr sz="1368" i="1" dirty="0">
                <a:solidFill>
                  <a:prstClr val="black"/>
                </a:solidFill>
                <a:latin typeface="Arial"/>
                <a:cs typeface="Arial"/>
              </a:rPr>
              <a:t> </a:t>
            </a:r>
            <a:r>
              <a:rPr sz="1368" i="1" spc="-35" dirty="0">
                <a:solidFill>
                  <a:prstClr val="black"/>
                </a:solidFill>
                <a:latin typeface="Arial"/>
                <a:cs typeface="Arial"/>
              </a:rPr>
              <a:t>2009…</a:t>
            </a:r>
            <a:endParaRPr sz="1368">
              <a:solidFill>
                <a:prstClr val="black"/>
              </a:solidFill>
              <a:latin typeface="Arial"/>
              <a:cs typeface="Arial"/>
            </a:endParaRPr>
          </a:p>
          <a:p>
            <a:pPr marL="42585" marR="573772" defTabSz="806867">
              <a:lnSpc>
                <a:spcPct val="138100"/>
              </a:lnSpc>
              <a:defRPr/>
            </a:pPr>
            <a:r>
              <a:rPr sz="1368" i="1" spc="-26" dirty="0">
                <a:solidFill>
                  <a:prstClr val="black"/>
                </a:solidFill>
                <a:latin typeface="Arial"/>
                <a:cs typeface="Arial"/>
              </a:rPr>
              <a:t>regulation </a:t>
            </a:r>
            <a:r>
              <a:rPr sz="1368" i="1" spc="-22" dirty="0">
                <a:solidFill>
                  <a:prstClr val="black"/>
                </a:solidFill>
                <a:latin typeface="Arial"/>
                <a:cs typeface="Arial"/>
              </a:rPr>
              <a:t>to </a:t>
            </a:r>
            <a:r>
              <a:rPr sz="1368" i="1" spc="-31" dirty="0">
                <a:solidFill>
                  <a:prstClr val="black"/>
                </a:solidFill>
                <a:latin typeface="Arial"/>
                <a:cs typeface="Arial"/>
              </a:rPr>
              <a:t>replace </a:t>
            </a:r>
            <a:r>
              <a:rPr sz="1368" i="1" spc="-26" dirty="0">
                <a:solidFill>
                  <a:prstClr val="black"/>
                </a:solidFill>
                <a:latin typeface="Arial"/>
                <a:cs typeface="Arial"/>
              </a:rPr>
              <a:t>the </a:t>
            </a:r>
            <a:r>
              <a:rPr sz="1368" i="1" spc="-35" dirty="0">
                <a:solidFill>
                  <a:prstClr val="black"/>
                </a:solidFill>
                <a:latin typeface="Arial"/>
                <a:cs typeface="Arial"/>
              </a:rPr>
              <a:t>hodgepodge…  </a:t>
            </a:r>
            <a:r>
              <a:rPr sz="1368" i="1" spc="-31" dirty="0">
                <a:solidFill>
                  <a:prstClr val="black"/>
                </a:solidFill>
                <a:latin typeface="Arial"/>
                <a:cs typeface="Arial"/>
              </a:rPr>
              <a:t>system </a:t>
            </a:r>
            <a:r>
              <a:rPr sz="1368" i="1" spc="-26" dirty="0">
                <a:solidFill>
                  <a:prstClr val="black"/>
                </a:solidFill>
                <a:latin typeface="Arial"/>
                <a:cs typeface="Arial"/>
              </a:rPr>
              <a:t>a shot </a:t>
            </a:r>
            <a:r>
              <a:rPr sz="1368" i="1" spc="-22" dirty="0">
                <a:solidFill>
                  <a:prstClr val="black"/>
                </a:solidFill>
                <a:latin typeface="Arial"/>
                <a:cs typeface="Arial"/>
              </a:rPr>
              <a:t>in </a:t>
            </a:r>
            <a:r>
              <a:rPr sz="1368" i="1" spc="-26" dirty="0">
                <a:solidFill>
                  <a:prstClr val="black"/>
                </a:solidFill>
                <a:latin typeface="Arial"/>
                <a:cs typeface="Arial"/>
              </a:rPr>
              <a:t>the</a:t>
            </a:r>
            <a:r>
              <a:rPr sz="1368" i="1" spc="-13" dirty="0">
                <a:solidFill>
                  <a:prstClr val="black"/>
                </a:solidFill>
                <a:latin typeface="Arial"/>
                <a:cs typeface="Arial"/>
              </a:rPr>
              <a:t> </a:t>
            </a:r>
            <a:r>
              <a:rPr sz="1368" i="1" spc="-40" dirty="0">
                <a:solidFill>
                  <a:prstClr val="black"/>
                </a:solidFill>
                <a:latin typeface="Arial"/>
                <a:cs typeface="Arial"/>
              </a:rPr>
              <a:t>arm…</a:t>
            </a:r>
            <a:endParaRPr sz="1368">
              <a:solidFill>
                <a:prstClr val="black"/>
              </a:solidFill>
              <a:latin typeface="Arial"/>
              <a:cs typeface="Arial"/>
            </a:endParaRPr>
          </a:p>
        </p:txBody>
      </p:sp>
      <p:sp>
        <p:nvSpPr>
          <p:cNvPr id="7" name="object 7"/>
          <p:cNvSpPr txBox="1"/>
          <p:nvPr/>
        </p:nvSpPr>
        <p:spPr>
          <a:xfrm>
            <a:off x="2911411" y="6141048"/>
            <a:ext cx="3844738" cy="269399"/>
          </a:xfrm>
          <a:prstGeom prst="rect">
            <a:avLst/>
          </a:prstGeom>
        </p:spPr>
        <p:txBody>
          <a:bodyPr vert="horz" wrap="square" lIns="0" tIns="11206" rIns="0" bIns="0" rtlCol="0">
            <a:spAutoFit/>
          </a:bodyPr>
          <a:lstStyle/>
          <a:p>
            <a:pPr marL="11206" defTabSz="806867">
              <a:spcBef>
                <a:spcPts val="88"/>
              </a:spcBef>
              <a:defRPr/>
            </a:pPr>
            <a:r>
              <a:rPr sz="1677" spc="-71" dirty="0">
                <a:solidFill>
                  <a:prstClr val="black"/>
                </a:solidFill>
                <a:latin typeface="Trebuchet MS"/>
                <a:cs typeface="Trebuchet MS"/>
              </a:rPr>
              <a:t>These </a:t>
            </a:r>
            <a:r>
              <a:rPr sz="1677" spc="-88" dirty="0">
                <a:solidFill>
                  <a:srgbClr val="BB57BE"/>
                </a:solidFill>
                <a:latin typeface="Trebuchet MS"/>
                <a:cs typeface="Trebuchet MS"/>
              </a:rPr>
              <a:t>context </a:t>
            </a:r>
            <a:r>
              <a:rPr sz="1677" spc="-44" dirty="0">
                <a:solidFill>
                  <a:srgbClr val="BB57BE"/>
                </a:solidFill>
                <a:latin typeface="Trebuchet MS"/>
                <a:cs typeface="Trebuchet MS"/>
              </a:rPr>
              <a:t>words </a:t>
            </a:r>
            <a:r>
              <a:rPr sz="1677" spc="-88" dirty="0">
                <a:solidFill>
                  <a:prstClr val="black"/>
                </a:solidFill>
                <a:latin typeface="Trebuchet MS"/>
                <a:cs typeface="Trebuchet MS"/>
              </a:rPr>
              <a:t>will </a:t>
            </a:r>
            <a:r>
              <a:rPr sz="1677" spc="-71" dirty="0">
                <a:solidFill>
                  <a:prstClr val="black"/>
                </a:solidFill>
                <a:latin typeface="Trebuchet MS"/>
                <a:cs typeface="Trebuchet MS"/>
              </a:rPr>
              <a:t>represent</a:t>
            </a:r>
            <a:r>
              <a:rPr sz="1677" spc="-287" dirty="0">
                <a:solidFill>
                  <a:prstClr val="black"/>
                </a:solidFill>
                <a:latin typeface="Trebuchet MS"/>
                <a:cs typeface="Trebuchet MS"/>
              </a:rPr>
              <a:t> </a:t>
            </a:r>
            <a:r>
              <a:rPr sz="1677" b="1" i="1" spc="-79" dirty="0">
                <a:solidFill>
                  <a:prstClr val="black"/>
                </a:solidFill>
                <a:latin typeface="Trebuchet MS"/>
                <a:cs typeface="Trebuchet MS"/>
              </a:rPr>
              <a:t>banking</a:t>
            </a:r>
            <a:endParaRPr sz="1677">
              <a:solidFill>
                <a:prstClr val="black"/>
              </a:solidFill>
              <a:latin typeface="Trebuchet MS"/>
              <a:cs typeface="Trebuchet MS"/>
            </a:endParaRPr>
          </a:p>
        </p:txBody>
      </p:sp>
      <p:sp>
        <p:nvSpPr>
          <p:cNvPr id="8" name="object 8"/>
          <p:cNvSpPr/>
          <p:nvPr/>
        </p:nvSpPr>
        <p:spPr>
          <a:xfrm>
            <a:off x="3362572" y="5795009"/>
            <a:ext cx="272303" cy="338418"/>
          </a:xfrm>
          <a:custGeom>
            <a:avLst/>
            <a:gdLst/>
            <a:ahLst/>
            <a:cxnLst/>
            <a:rect l="l" t="t" r="r" b="b"/>
            <a:pathLst>
              <a:path w="308610" h="383540">
                <a:moveTo>
                  <a:pt x="91496" y="83101"/>
                </a:moveTo>
                <a:lnTo>
                  <a:pt x="59595" y="108285"/>
                </a:lnTo>
                <a:lnTo>
                  <a:pt x="276656" y="383227"/>
                </a:lnTo>
                <a:lnTo>
                  <a:pt x="308559" y="358046"/>
                </a:lnTo>
                <a:lnTo>
                  <a:pt x="91496" y="83101"/>
                </a:lnTo>
                <a:close/>
              </a:path>
              <a:path w="308610" h="383540">
                <a:moveTo>
                  <a:pt x="0" y="0"/>
                </a:moveTo>
                <a:lnTo>
                  <a:pt x="27698" y="133466"/>
                </a:lnTo>
                <a:lnTo>
                  <a:pt x="59595" y="108285"/>
                </a:lnTo>
                <a:lnTo>
                  <a:pt x="47002" y="92335"/>
                </a:lnTo>
                <a:lnTo>
                  <a:pt x="78905" y="67152"/>
                </a:lnTo>
                <a:lnTo>
                  <a:pt x="111698" y="67152"/>
                </a:lnTo>
                <a:lnTo>
                  <a:pt x="123393" y="57919"/>
                </a:lnTo>
                <a:lnTo>
                  <a:pt x="0" y="0"/>
                </a:lnTo>
                <a:close/>
              </a:path>
              <a:path w="308610" h="383540">
                <a:moveTo>
                  <a:pt x="78905" y="67152"/>
                </a:moveTo>
                <a:lnTo>
                  <a:pt x="47002" y="92335"/>
                </a:lnTo>
                <a:lnTo>
                  <a:pt x="59595" y="108285"/>
                </a:lnTo>
                <a:lnTo>
                  <a:pt x="91496" y="83101"/>
                </a:lnTo>
                <a:lnTo>
                  <a:pt x="78905" y="67152"/>
                </a:lnTo>
                <a:close/>
              </a:path>
              <a:path w="308610" h="383540">
                <a:moveTo>
                  <a:pt x="111698" y="67152"/>
                </a:moveTo>
                <a:lnTo>
                  <a:pt x="78905" y="67152"/>
                </a:lnTo>
                <a:lnTo>
                  <a:pt x="91496" y="83101"/>
                </a:lnTo>
                <a:lnTo>
                  <a:pt x="111698" y="67152"/>
                </a:lnTo>
                <a:close/>
              </a:path>
            </a:pathLst>
          </a:custGeom>
          <a:solidFill>
            <a:srgbClr val="BB57BE"/>
          </a:solidFill>
        </p:spPr>
        <p:txBody>
          <a:bodyPr wrap="square" lIns="0" tIns="0" rIns="0" bIns="0" rtlCol="0"/>
          <a:lstStyle/>
          <a:p>
            <a:pPr defTabSz="806867">
              <a:defRPr/>
            </a:pPr>
            <a:endParaRPr sz="1588">
              <a:solidFill>
                <a:prstClr val="black"/>
              </a:solidFill>
              <a:latin typeface="Calibri"/>
            </a:endParaRPr>
          </a:p>
        </p:txBody>
      </p:sp>
      <p:sp>
        <p:nvSpPr>
          <p:cNvPr id="9" name="object 9"/>
          <p:cNvSpPr/>
          <p:nvPr/>
        </p:nvSpPr>
        <p:spPr>
          <a:xfrm>
            <a:off x="5689182" y="5795009"/>
            <a:ext cx="263899" cy="338418"/>
          </a:xfrm>
          <a:custGeom>
            <a:avLst/>
            <a:gdLst/>
            <a:ahLst/>
            <a:cxnLst/>
            <a:rect l="l" t="t" r="r" b="b"/>
            <a:pathLst>
              <a:path w="299085" h="383540">
                <a:moveTo>
                  <a:pt x="208891" y="84594"/>
                </a:moveTo>
                <a:lnTo>
                  <a:pt x="0" y="358308"/>
                </a:lnTo>
                <a:lnTo>
                  <a:pt x="32308" y="382964"/>
                </a:lnTo>
                <a:lnTo>
                  <a:pt x="241193" y="109244"/>
                </a:lnTo>
                <a:lnTo>
                  <a:pt x="208891" y="84594"/>
                </a:lnTo>
                <a:close/>
              </a:path>
              <a:path w="299085" h="383540">
                <a:moveTo>
                  <a:pt x="285974" y="68439"/>
                </a:moveTo>
                <a:lnTo>
                  <a:pt x="221221" y="68439"/>
                </a:lnTo>
                <a:lnTo>
                  <a:pt x="253517" y="93094"/>
                </a:lnTo>
                <a:lnTo>
                  <a:pt x="241193" y="109244"/>
                </a:lnTo>
                <a:lnTo>
                  <a:pt x="273507" y="133903"/>
                </a:lnTo>
                <a:lnTo>
                  <a:pt x="285974" y="68439"/>
                </a:lnTo>
                <a:close/>
              </a:path>
              <a:path w="299085" h="383540">
                <a:moveTo>
                  <a:pt x="221221" y="68439"/>
                </a:moveTo>
                <a:lnTo>
                  <a:pt x="208891" y="84594"/>
                </a:lnTo>
                <a:lnTo>
                  <a:pt x="241193" y="109244"/>
                </a:lnTo>
                <a:lnTo>
                  <a:pt x="253517" y="93094"/>
                </a:lnTo>
                <a:lnTo>
                  <a:pt x="221221" y="68439"/>
                </a:lnTo>
                <a:close/>
              </a:path>
              <a:path w="299085" h="383540">
                <a:moveTo>
                  <a:pt x="299008" y="0"/>
                </a:moveTo>
                <a:lnTo>
                  <a:pt x="176580" y="59937"/>
                </a:lnTo>
                <a:lnTo>
                  <a:pt x="208891" y="84594"/>
                </a:lnTo>
                <a:lnTo>
                  <a:pt x="221221" y="68439"/>
                </a:lnTo>
                <a:lnTo>
                  <a:pt x="285974" y="68439"/>
                </a:lnTo>
                <a:lnTo>
                  <a:pt x="299008" y="0"/>
                </a:lnTo>
                <a:close/>
              </a:path>
            </a:pathLst>
          </a:custGeom>
          <a:solidFill>
            <a:srgbClr val="BB57BE"/>
          </a:solidFill>
        </p:spPr>
        <p:txBody>
          <a:bodyPr wrap="square" lIns="0" tIns="0" rIns="0" bIns="0" rtlCol="0"/>
          <a:lstStyle/>
          <a:p>
            <a:pPr defTabSz="806867">
              <a:defRPr/>
            </a:pPr>
            <a:endParaRPr sz="1588">
              <a:solidFill>
                <a:prstClr val="black"/>
              </a:solidFill>
              <a:latin typeface="Calibri"/>
            </a:endParaRPr>
          </a:p>
        </p:txBody>
      </p:sp>
      <p:sp>
        <p:nvSpPr>
          <p:cNvPr id="11" name="object 11"/>
          <p:cNvSpPr/>
          <p:nvPr/>
        </p:nvSpPr>
        <p:spPr>
          <a:xfrm>
            <a:off x="8659682" y="499558"/>
            <a:ext cx="1468418" cy="1524896"/>
          </a:xfrm>
          <a:prstGeom prst="rect">
            <a:avLst/>
          </a:prstGeom>
          <a:blipFill>
            <a:blip r:embed="rId2" cstate="print"/>
            <a:stretch>
              <a:fillRect/>
            </a:stretch>
          </a:blipFill>
        </p:spPr>
        <p:txBody>
          <a:bodyPr wrap="square" lIns="0" tIns="0" rIns="0" bIns="0" rtlCol="0"/>
          <a:lstStyle/>
          <a:p>
            <a:pPr defTabSz="806867">
              <a:defRPr/>
            </a:pPr>
            <a:endParaRPr sz="1588">
              <a:solidFill>
                <a:prstClr val="black"/>
              </a:solidFill>
              <a:latin typeface="Calibri"/>
            </a:endParaRPr>
          </a:p>
        </p:txBody>
      </p:sp>
      <p:sp>
        <p:nvSpPr>
          <p:cNvPr id="12" name="TextBox 11">
            <a:extLst>
              <a:ext uri="{FF2B5EF4-FFF2-40B4-BE49-F238E27FC236}">
                <a16:creationId xmlns:a16="http://schemas.microsoft.com/office/drawing/2014/main" id="{336A9600-56B7-4892-8ABF-96961DD419B9}"/>
              </a:ext>
            </a:extLst>
          </p:cNvPr>
          <p:cNvSpPr txBox="1"/>
          <p:nvPr/>
        </p:nvSpPr>
        <p:spPr>
          <a:xfrm>
            <a:off x="261545" y="6581001"/>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4355" y="84112"/>
            <a:ext cx="8206105" cy="1341308"/>
          </a:xfrm>
          <a:prstGeom prst="rect">
            <a:avLst/>
          </a:prstGeom>
        </p:spPr>
        <p:txBody>
          <a:bodyPr vert="horz" lIns="91440" tIns="45720" rIns="91440" bIns="45720" rtlCol="0" anchor="ctr">
            <a:normAutofit fontScale="90000"/>
          </a:bodyPr>
          <a:lstStyle/>
          <a:p>
            <a:r>
              <a:rPr lang="en-US" spc="-120" dirty="0"/>
              <a:t>The Transformer Encoder: </a:t>
            </a:r>
            <a:br>
              <a:rPr lang="en-US" spc="-120" dirty="0"/>
            </a:br>
            <a:r>
              <a:rPr spc="-120" dirty="0"/>
              <a:t>Dot-Product Attention – Matrix notation</a:t>
            </a:r>
          </a:p>
        </p:txBody>
      </p:sp>
      <p:grpSp>
        <p:nvGrpSpPr>
          <p:cNvPr id="26" name="Group 25">
            <a:extLst>
              <a:ext uri="{FF2B5EF4-FFF2-40B4-BE49-F238E27FC236}">
                <a16:creationId xmlns:a16="http://schemas.microsoft.com/office/drawing/2014/main" id="{EDA340A9-4B5A-421C-8FB7-E6577CA15AF6}"/>
              </a:ext>
            </a:extLst>
          </p:cNvPr>
          <p:cNvGrpSpPr/>
          <p:nvPr/>
        </p:nvGrpSpPr>
        <p:grpSpPr>
          <a:xfrm>
            <a:off x="749622" y="1670825"/>
            <a:ext cx="8218805" cy="4471339"/>
            <a:chOff x="1894841" y="1395095"/>
            <a:chExt cx="8218805" cy="4471339"/>
          </a:xfrm>
        </p:grpSpPr>
        <p:sp>
          <p:nvSpPr>
            <p:cNvPr id="3" name="object 3"/>
            <p:cNvSpPr txBox="1"/>
            <p:nvPr/>
          </p:nvSpPr>
          <p:spPr>
            <a:xfrm>
              <a:off x="1907541" y="1395095"/>
              <a:ext cx="8206105" cy="391160"/>
            </a:xfrm>
            <a:prstGeom prst="rect">
              <a:avLst/>
            </a:prstGeom>
          </p:spPr>
          <p:txBody>
            <a:bodyPr vert="horz" wrap="square" lIns="0" tIns="12700" rIns="0" bIns="0" rtlCol="0">
              <a:spAutoFit/>
            </a:bodyPr>
            <a:lstStyle/>
            <a:p>
              <a:pPr marL="355600" indent="-342900">
                <a:spcBef>
                  <a:spcPts val="100"/>
                </a:spcBef>
                <a:buClr>
                  <a:srgbClr val="CC0000"/>
                </a:buClr>
                <a:buFont typeface="Times New Roman"/>
                <a:buChar char="•"/>
                <a:tabLst>
                  <a:tab pos="354965" algn="l"/>
                  <a:tab pos="355600" algn="l"/>
                </a:tabLst>
                <a:defRPr/>
              </a:pPr>
              <a:r>
                <a:rPr sz="2400" spc="-105" dirty="0">
                  <a:solidFill>
                    <a:prstClr val="black"/>
                  </a:solidFill>
                  <a:latin typeface="Arial"/>
                  <a:cs typeface="Arial"/>
                </a:rPr>
                <a:t>When</a:t>
              </a:r>
              <a:r>
                <a:rPr sz="2400" spc="-130" dirty="0">
                  <a:solidFill>
                    <a:prstClr val="black"/>
                  </a:solidFill>
                  <a:latin typeface="Arial"/>
                  <a:cs typeface="Arial"/>
                </a:rPr>
                <a:t> </a:t>
              </a:r>
              <a:r>
                <a:rPr sz="2400" spc="-85" dirty="0">
                  <a:solidFill>
                    <a:prstClr val="black"/>
                  </a:solidFill>
                  <a:latin typeface="Arial"/>
                  <a:cs typeface="Arial"/>
                </a:rPr>
                <a:t>we</a:t>
              </a:r>
              <a:r>
                <a:rPr sz="2400" spc="-125" dirty="0">
                  <a:solidFill>
                    <a:prstClr val="black"/>
                  </a:solidFill>
                  <a:latin typeface="Arial"/>
                  <a:cs typeface="Arial"/>
                </a:rPr>
                <a:t> </a:t>
              </a:r>
              <a:r>
                <a:rPr sz="2400" spc="-130" dirty="0">
                  <a:solidFill>
                    <a:prstClr val="black"/>
                  </a:solidFill>
                  <a:latin typeface="Arial"/>
                  <a:cs typeface="Arial"/>
                </a:rPr>
                <a:t>have</a:t>
              </a:r>
              <a:r>
                <a:rPr sz="2400" spc="-120" dirty="0">
                  <a:solidFill>
                    <a:prstClr val="black"/>
                  </a:solidFill>
                  <a:latin typeface="Arial"/>
                  <a:cs typeface="Arial"/>
                </a:rPr>
                <a:t> </a:t>
              </a:r>
              <a:r>
                <a:rPr sz="2400" spc="-30" dirty="0">
                  <a:solidFill>
                    <a:prstClr val="black"/>
                  </a:solidFill>
                  <a:latin typeface="Arial"/>
                  <a:cs typeface="Arial"/>
                </a:rPr>
                <a:t>multiple</a:t>
              </a:r>
              <a:r>
                <a:rPr sz="2400" spc="-125" dirty="0">
                  <a:solidFill>
                    <a:prstClr val="black"/>
                  </a:solidFill>
                  <a:latin typeface="Arial"/>
                  <a:cs typeface="Arial"/>
                </a:rPr>
                <a:t> </a:t>
              </a:r>
              <a:r>
                <a:rPr sz="2400" spc="-90" dirty="0">
                  <a:solidFill>
                    <a:prstClr val="black"/>
                  </a:solidFill>
                  <a:latin typeface="Arial"/>
                  <a:cs typeface="Arial"/>
                </a:rPr>
                <a:t>queries</a:t>
              </a:r>
              <a:r>
                <a:rPr sz="2400" spc="-130" dirty="0">
                  <a:solidFill>
                    <a:prstClr val="black"/>
                  </a:solidFill>
                  <a:latin typeface="Arial"/>
                  <a:cs typeface="Arial"/>
                </a:rPr>
                <a:t> </a:t>
              </a:r>
              <a:r>
                <a:rPr sz="2400" spc="-75" dirty="0">
                  <a:solidFill>
                    <a:prstClr val="black"/>
                  </a:solidFill>
                  <a:latin typeface="Arial"/>
                  <a:cs typeface="Arial"/>
                </a:rPr>
                <a:t>q,</a:t>
              </a:r>
              <a:r>
                <a:rPr sz="2400" spc="-130" dirty="0">
                  <a:solidFill>
                    <a:prstClr val="black"/>
                  </a:solidFill>
                  <a:latin typeface="Arial"/>
                  <a:cs typeface="Arial"/>
                </a:rPr>
                <a:t> </a:t>
              </a:r>
              <a:r>
                <a:rPr sz="2400" spc="-85" dirty="0">
                  <a:solidFill>
                    <a:prstClr val="black"/>
                  </a:solidFill>
                  <a:latin typeface="Arial"/>
                  <a:cs typeface="Arial"/>
                </a:rPr>
                <a:t>we</a:t>
              </a:r>
              <a:r>
                <a:rPr sz="2400" spc="-125" dirty="0">
                  <a:solidFill>
                    <a:prstClr val="black"/>
                  </a:solidFill>
                  <a:latin typeface="Arial"/>
                  <a:cs typeface="Arial"/>
                </a:rPr>
                <a:t> stack</a:t>
              </a:r>
              <a:r>
                <a:rPr sz="2400" spc="-130" dirty="0">
                  <a:solidFill>
                    <a:prstClr val="black"/>
                  </a:solidFill>
                  <a:latin typeface="Arial"/>
                  <a:cs typeface="Arial"/>
                </a:rPr>
                <a:t> </a:t>
              </a:r>
              <a:r>
                <a:rPr sz="2400" spc="-40" dirty="0">
                  <a:solidFill>
                    <a:prstClr val="black"/>
                  </a:solidFill>
                  <a:latin typeface="Arial"/>
                  <a:cs typeface="Arial"/>
                </a:rPr>
                <a:t>them</a:t>
              </a:r>
              <a:r>
                <a:rPr sz="2400" spc="-135" dirty="0">
                  <a:solidFill>
                    <a:prstClr val="black"/>
                  </a:solidFill>
                  <a:latin typeface="Arial"/>
                  <a:cs typeface="Arial"/>
                </a:rPr>
                <a:t> </a:t>
              </a:r>
              <a:r>
                <a:rPr sz="2400" spc="-35" dirty="0">
                  <a:solidFill>
                    <a:prstClr val="black"/>
                  </a:solidFill>
                  <a:latin typeface="Arial"/>
                  <a:cs typeface="Arial"/>
                </a:rPr>
                <a:t>in</a:t>
              </a:r>
              <a:r>
                <a:rPr sz="2400" spc="-125" dirty="0">
                  <a:solidFill>
                    <a:prstClr val="black"/>
                  </a:solidFill>
                  <a:latin typeface="Arial"/>
                  <a:cs typeface="Arial"/>
                </a:rPr>
                <a:t> </a:t>
              </a:r>
              <a:r>
                <a:rPr sz="2400" spc="-190" dirty="0">
                  <a:solidFill>
                    <a:prstClr val="black"/>
                  </a:solidFill>
                  <a:latin typeface="Arial"/>
                  <a:cs typeface="Arial"/>
                </a:rPr>
                <a:t>a</a:t>
              </a:r>
              <a:r>
                <a:rPr sz="2400" spc="-130" dirty="0">
                  <a:solidFill>
                    <a:prstClr val="black"/>
                  </a:solidFill>
                  <a:latin typeface="Arial"/>
                  <a:cs typeface="Arial"/>
                </a:rPr>
                <a:t> </a:t>
              </a:r>
              <a:r>
                <a:rPr sz="2400" spc="-45" dirty="0">
                  <a:solidFill>
                    <a:prstClr val="black"/>
                  </a:solidFill>
                  <a:latin typeface="Arial"/>
                  <a:cs typeface="Arial"/>
                </a:rPr>
                <a:t>matrix</a:t>
              </a:r>
              <a:r>
                <a:rPr sz="2400" spc="-130" dirty="0">
                  <a:solidFill>
                    <a:prstClr val="black"/>
                  </a:solidFill>
                  <a:latin typeface="Arial"/>
                  <a:cs typeface="Arial"/>
                </a:rPr>
                <a:t> </a:t>
              </a:r>
              <a:r>
                <a:rPr sz="2400" spc="-145" dirty="0">
                  <a:solidFill>
                    <a:prstClr val="black"/>
                  </a:solidFill>
                  <a:latin typeface="Arial"/>
                  <a:cs typeface="Arial"/>
                </a:rPr>
                <a:t>Q:</a:t>
              </a:r>
              <a:endParaRPr sz="2400" dirty="0">
                <a:solidFill>
                  <a:prstClr val="black"/>
                </a:solidFill>
                <a:latin typeface="Arial"/>
                <a:cs typeface="Arial"/>
              </a:endParaRPr>
            </a:p>
          </p:txBody>
        </p:sp>
        <p:sp>
          <p:nvSpPr>
            <p:cNvPr id="4" name="object 4"/>
            <p:cNvSpPr txBox="1"/>
            <p:nvPr/>
          </p:nvSpPr>
          <p:spPr>
            <a:xfrm>
              <a:off x="1894841" y="3592704"/>
              <a:ext cx="6199505" cy="1125855"/>
            </a:xfrm>
            <a:prstGeom prst="rect">
              <a:avLst/>
            </a:prstGeom>
          </p:spPr>
          <p:txBody>
            <a:bodyPr vert="horz" wrap="square" lIns="0" tIns="12700" rIns="0" bIns="0" rtlCol="0">
              <a:spAutoFit/>
            </a:bodyPr>
            <a:lstStyle/>
            <a:p>
              <a:pPr marL="368300" indent="-342900">
                <a:spcBef>
                  <a:spcPts val="100"/>
                </a:spcBef>
                <a:buClr>
                  <a:srgbClr val="CC0000"/>
                </a:buClr>
                <a:buFont typeface="Times New Roman"/>
                <a:buChar char="•"/>
                <a:tabLst>
                  <a:tab pos="367665" algn="l"/>
                  <a:tab pos="368300" algn="l"/>
                </a:tabLst>
                <a:defRPr/>
              </a:pPr>
              <a:r>
                <a:rPr sz="2400" spc="-155" dirty="0">
                  <a:solidFill>
                    <a:prstClr val="black"/>
                  </a:solidFill>
                  <a:latin typeface="Arial"/>
                  <a:cs typeface="Arial"/>
                </a:rPr>
                <a:t>Becomes:</a:t>
              </a:r>
              <a:endParaRPr sz="2400" dirty="0">
                <a:solidFill>
                  <a:prstClr val="black"/>
                </a:solidFill>
                <a:latin typeface="Arial"/>
                <a:cs typeface="Arial"/>
              </a:endParaRPr>
            </a:p>
            <a:p>
              <a:pPr>
                <a:spcBef>
                  <a:spcPts val="25"/>
                </a:spcBef>
                <a:defRPr/>
              </a:pPr>
              <a:endParaRPr sz="2500" dirty="0">
                <a:solidFill>
                  <a:prstClr val="black"/>
                </a:solidFill>
                <a:latin typeface="Arial"/>
                <a:cs typeface="Arial"/>
              </a:endParaRPr>
            </a:p>
            <a:p>
              <a:pPr marL="1854200">
                <a:spcBef>
                  <a:spcPts val="5"/>
                </a:spcBef>
                <a:tabLst>
                  <a:tab pos="3182620" algn="l"/>
                  <a:tab pos="3451225" algn="l"/>
                  <a:tab pos="4733925" algn="l"/>
                  <a:tab pos="5002530" algn="l"/>
                </a:tabLst>
                <a:defRPr/>
              </a:pPr>
              <a:r>
                <a:rPr sz="2400" spc="190" dirty="0">
                  <a:solidFill>
                    <a:prstClr val="black"/>
                  </a:solidFill>
                  <a:latin typeface="Arial"/>
                  <a:cs typeface="Arial"/>
                </a:rPr>
                <a:t>[|Q|</a:t>
              </a:r>
              <a:r>
                <a:rPr sz="2400" spc="-130" dirty="0">
                  <a:solidFill>
                    <a:prstClr val="black"/>
                  </a:solidFill>
                  <a:latin typeface="Arial"/>
                  <a:cs typeface="Arial"/>
                </a:rPr>
                <a:t> </a:t>
              </a:r>
              <a:r>
                <a:rPr sz="2400" spc="-165" dirty="0">
                  <a:solidFill>
                    <a:prstClr val="black"/>
                  </a:solidFill>
                  <a:latin typeface="Arial"/>
                  <a:cs typeface="Arial"/>
                </a:rPr>
                <a:t>x</a:t>
              </a:r>
              <a:r>
                <a:rPr sz="2400" spc="-130" dirty="0">
                  <a:solidFill>
                    <a:prstClr val="black"/>
                  </a:solidFill>
                  <a:latin typeface="Arial"/>
                  <a:cs typeface="Arial"/>
                </a:rPr>
                <a:t> </a:t>
              </a:r>
              <a:r>
                <a:rPr sz="2400" spc="-30" dirty="0">
                  <a:solidFill>
                    <a:prstClr val="black"/>
                  </a:solidFill>
                  <a:latin typeface="Arial"/>
                  <a:cs typeface="Arial"/>
                </a:rPr>
                <a:t>d</a:t>
              </a:r>
              <a:r>
                <a:rPr sz="2400" spc="-44" baseline="-17361" dirty="0">
                  <a:solidFill>
                    <a:prstClr val="black"/>
                  </a:solidFill>
                  <a:latin typeface="Arial"/>
                  <a:cs typeface="Arial"/>
                </a:rPr>
                <a:t>k</a:t>
              </a:r>
              <a:r>
                <a:rPr sz="2400" spc="-30" dirty="0">
                  <a:solidFill>
                    <a:prstClr val="black"/>
                  </a:solidFill>
                  <a:latin typeface="Arial"/>
                  <a:cs typeface="Arial"/>
                </a:rPr>
                <a:t>]	</a:t>
              </a:r>
              <a:r>
                <a:rPr sz="2400" spc="-165" dirty="0">
                  <a:solidFill>
                    <a:prstClr val="black"/>
                  </a:solidFill>
                  <a:latin typeface="Arial"/>
                  <a:cs typeface="Arial"/>
                </a:rPr>
                <a:t>x	</a:t>
              </a:r>
              <a:r>
                <a:rPr sz="2400" spc="-30" dirty="0">
                  <a:solidFill>
                    <a:prstClr val="black"/>
                  </a:solidFill>
                  <a:latin typeface="Arial"/>
                  <a:cs typeface="Arial"/>
                </a:rPr>
                <a:t>[d</a:t>
              </a:r>
              <a:r>
                <a:rPr sz="2400" spc="-44" baseline="-17361" dirty="0">
                  <a:solidFill>
                    <a:prstClr val="black"/>
                  </a:solidFill>
                  <a:latin typeface="Arial"/>
                  <a:cs typeface="Arial"/>
                </a:rPr>
                <a:t>k</a:t>
              </a:r>
              <a:r>
                <a:rPr sz="2400" spc="142" baseline="-17361" dirty="0">
                  <a:solidFill>
                    <a:prstClr val="black"/>
                  </a:solidFill>
                  <a:latin typeface="Arial"/>
                  <a:cs typeface="Arial"/>
                </a:rPr>
                <a:t> </a:t>
              </a:r>
              <a:r>
                <a:rPr sz="2400" spc="-165" dirty="0">
                  <a:solidFill>
                    <a:prstClr val="black"/>
                  </a:solidFill>
                  <a:latin typeface="Arial"/>
                  <a:cs typeface="Arial"/>
                </a:rPr>
                <a:t>x</a:t>
              </a:r>
              <a:r>
                <a:rPr sz="2400" spc="-125" dirty="0">
                  <a:solidFill>
                    <a:prstClr val="black"/>
                  </a:solidFill>
                  <a:latin typeface="Arial"/>
                  <a:cs typeface="Arial"/>
                </a:rPr>
                <a:t> </a:t>
              </a:r>
              <a:r>
                <a:rPr sz="2400" spc="160" dirty="0">
                  <a:solidFill>
                    <a:prstClr val="black"/>
                  </a:solidFill>
                  <a:latin typeface="Arial"/>
                  <a:cs typeface="Arial"/>
                </a:rPr>
                <a:t>|K|]	</a:t>
              </a:r>
              <a:r>
                <a:rPr sz="2400" spc="-165" dirty="0">
                  <a:solidFill>
                    <a:prstClr val="black"/>
                  </a:solidFill>
                  <a:latin typeface="Arial"/>
                  <a:cs typeface="Arial"/>
                </a:rPr>
                <a:t>x	</a:t>
              </a:r>
              <a:r>
                <a:rPr sz="2400" spc="165" dirty="0">
                  <a:solidFill>
                    <a:prstClr val="black"/>
                  </a:solidFill>
                  <a:latin typeface="Arial"/>
                  <a:cs typeface="Arial"/>
                </a:rPr>
                <a:t>[|K| </a:t>
              </a:r>
              <a:r>
                <a:rPr sz="2400" spc="-165" dirty="0">
                  <a:solidFill>
                    <a:prstClr val="black"/>
                  </a:solidFill>
                  <a:latin typeface="Arial"/>
                  <a:cs typeface="Arial"/>
                </a:rPr>
                <a:t>x</a:t>
              </a:r>
              <a:r>
                <a:rPr sz="2400" spc="-490" dirty="0">
                  <a:solidFill>
                    <a:prstClr val="black"/>
                  </a:solidFill>
                  <a:latin typeface="Arial"/>
                  <a:cs typeface="Arial"/>
                </a:rPr>
                <a:t> </a:t>
              </a:r>
              <a:r>
                <a:rPr lang="en-US" sz="2400" spc="-490" dirty="0">
                  <a:solidFill>
                    <a:prstClr val="black"/>
                  </a:solidFill>
                  <a:latin typeface="Arial"/>
                  <a:cs typeface="Arial"/>
                </a:rPr>
                <a:t>  </a:t>
              </a:r>
              <a:r>
                <a:rPr sz="2400" spc="-35" dirty="0">
                  <a:solidFill>
                    <a:prstClr val="black"/>
                  </a:solidFill>
                  <a:latin typeface="Arial"/>
                  <a:cs typeface="Arial"/>
                </a:rPr>
                <a:t>d</a:t>
              </a:r>
              <a:r>
                <a:rPr sz="2400" spc="-52" baseline="-17361" dirty="0">
                  <a:solidFill>
                    <a:prstClr val="black"/>
                  </a:solidFill>
                  <a:latin typeface="Arial"/>
                  <a:cs typeface="Arial"/>
                </a:rPr>
                <a:t>v</a:t>
              </a:r>
              <a:r>
                <a:rPr sz="2400" spc="-35" dirty="0">
                  <a:solidFill>
                    <a:prstClr val="black"/>
                  </a:solidFill>
                  <a:latin typeface="Arial"/>
                  <a:cs typeface="Arial"/>
                </a:rPr>
                <a:t>]</a:t>
              </a:r>
              <a:endParaRPr sz="2400" dirty="0">
                <a:solidFill>
                  <a:prstClr val="black"/>
                </a:solidFill>
                <a:latin typeface="Arial"/>
                <a:cs typeface="Arial"/>
              </a:endParaRPr>
            </a:p>
          </p:txBody>
        </p:sp>
        <p:sp>
          <p:nvSpPr>
            <p:cNvPr id="5" name="object 5"/>
            <p:cNvSpPr txBox="1"/>
            <p:nvPr/>
          </p:nvSpPr>
          <p:spPr>
            <a:xfrm>
              <a:off x="2250440" y="5052696"/>
              <a:ext cx="1162050" cy="760095"/>
            </a:xfrm>
            <a:prstGeom prst="rect">
              <a:avLst/>
            </a:prstGeom>
          </p:spPr>
          <p:txBody>
            <a:bodyPr vert="horz" wrap="square" lIns="0" tIns="9525" rIns="0" bIns="0" rtlCol="0">
              <a:spAutoFit/>
            </a:bodyPr>
            <a:lstStyle/>
            <a:p>
              <a:pPr marL="12700" marR="5080">
                <a:lnSpc>
                  <a:spcPct val="100800"/>
                </a:lnSpc>
                <a:spcBef>
                  <a:spcPts val="75"/>
                </a:spcBef>
                <a:defRPr/>
              </a:pPr>
              <a:r>
                <a:rPr sz="2400" spc="-85" dirty="0">
                  <a:solidFill>
                    <a:prstClr val="black"/>
                  </a:solidFill>
                  <a:latin typeface="Arial"/>
                  <a:cs typeface="Arial"/>
                </a:rPr>
                <a:t>softmax  </a:t>
              </a:r>
              <a:r>
                <a:rPr sz="2400" spc="-15" dirty="0">
                  <a:solidFill>
                    <a:prstClr val="black"/>
                  </a:solidFill>
                  <a:latin typeface="Arial"/>
                  <a:cs typeface="Arial"/>
                </a:rPr>
                <a:t>r</a:t>
              </a:r>
              <a:r>
                <a:rPr sz="2400" spc="-25" dirty="0">
                  <a:solidFill>
                    <a:prstClr val="black"/>
                  </a:solidFill>
                  <a:latin typeface="Arial"/>
                  <a:cs typeface="Arial"/>
                </a:rPr>
                <a:t>ow</a:t>
              </a:r>
              <a:r>
                <a:rPr sz="2400" spc="-65" dirty="0">
                  <a:solidFill>
                    <a:prstClr val="black"/>
                  </a:solidFill>
                  <a:latin typeface="Arial"/>
                  <a:cs typeface="Arial"/>
                </a:rPr>
                <a:t>-</a:t>
              </a:r>
              <a:r>
                <a:rPr sz="2400" spc="-5" dirty="0">
                  <a:solidFill>
                    <a:prstClr val="black"/>
                  </a:solidFill>
                  <a:latin typeface="Arial"/>
                  <a:cs typeface="Arial"/>
                </a:rPr>
                <a:t>w</a:t>
              </a:r>
              <a:r>
                <a:rPr sz="2400" dirty="0">
                  <a:solidFill>
                    <a:prstClr val="black"/>
                  </a:solidFill>
                  <a:latin typeface="Arial"/>
                  <a:cs typeface="Arial"/>
                </a:rPr>
                <a:t>i</a:t>
              </a:r>
              <a:r>
                <a:rPr sz="2400" spc="-270" dirty="0">
                  <a:solidFill>
                    <a:prstClr val="black"/>
                  </a:solidFill>
                  <a:latin typeface="Arial"/>
                  <a:cs typeface="Arial"/>
                </a:rPr>
                <a:t>s</a:t>
              </a:r>
              <a:r>
                <a:rPr sz="2400" spc="-145" dirty="0">
                  <a:solidFill>
                    <a:prstClr val="black"/>
                  </a:solidFill>
                  <a:latin typeface="Arial"/>
                  <a:cs typeface="Arial"/>
                </a:rPr>
                <a:t>e</a:t>
              </a:r>
              <a:endParaRPr sz="2400">
                <a:solidFill>
                  <a:prstClr val="black"/>
                </a:solidFill>
                <a:latin typeface="Arial"/>
                <a:cs typeface="Arial"/>
              </a:endParaRPr>
            </a:p>
          </p:txBody>
        </p:sp>
        <p:sp>
          <p:nvSpPr>
            <p:cNvPr id="6" name="object 6"/>
            <p:cNvSpPr txBox="1"/>
            <p:nvPr/>
          </p:nvSpPr>
          <p:spPr>
            <a:xfrm>
              <a:off x="8282940" y="5052695"/>
              <a:ext cx="1658620" cy="382156"/>
            </a:xfrm>
            <a:prstGeom prst="rect">
              <a:avLst/>
            </a:prstGeom>
          </p:spPr>
          <p:txBody>
            <a:bodyPr vert="horz" wrap="square" lIns="0" tIns="12700" rIns="0" bIns="0" rtlCol="0">
              <a:spAutoFit/>
            </a:bodyPr>
            <a:lstStyle/>
            <a:p>
              <a:pPr marL="38100">
                <a:spcBef>
                  <a:spcPts val="100"/>
                </a:spcBef>
                <a:defRPr/>
              </a:pPr>
              <a:r>
                <a:rPr sz="2400" spc="-210" dirty="0">
                  <a:solidFill>
                    <a:prstClr val="black"/>
                  </a:solidFill>
                  <a:latin typeface="Arial"/>
                  <a:cs typeface="Arial"/>
                </a:rPr>
                <a:t>= </a:t>
              </a:r>
              <a:r>
                <a:rPr sz="2400" spc="190" dirty="0">
                  <a:solidFill>
                    <a:prstClr val="black"/>
                  </a:solidFill>
                  <a:latin typeface="Arial"/>
                  <a:cs typeface="Arial"/>
                </a:rPr>
                <a:t>[|Q| </a:t>
              </a:r>
              <a:r>
                <a:rPr sz="2400" spc="-165" dirty="0">
                  <a:solidFill>
                    <a:prstClr val="black"/>
                  </a:solidFill>
                  <a:latin typeface="Arial"/>
                  <a:cs typeface="Arial"/>
                </a:rPr>
                <a:t>x</a:t>
              </a:r>
              <a:r>
                <a:rPr sz="2400" spc="-445" dirty="0">
                  <a:solidFill>
                    <a:prstClr val="black"/>
                  </a:solidFill>
                  <a:latin typeface="Arial"/>
                  <a:cs typeface="Arial"/>
                </a:rPr>
                <a:t> </a:t>
              </a:r>
              <a:r>
                <a:rPr lang="en-US" sz="2400" spc="-445" dirty="0">
                  <a:solidFill>
                    <a:prstClr val="black"/>
                  </a:solidFill>
                  <a:latin typeface="Arial"/>
                  <a:cs typeface="Arial"/>
                </a:rPr>
                <a:t>  </a:t>
              </a:r>
              <a:r>
                <a:rPr sz="2400" spc="-30" dirty="0">
                  <a:solidFill>
                    <a:prstClr val="black"/>
                  </a:solidFill>
                  <a:latin typeface="Arial"/>
                  <a:cs typeface="Arial"/>
                </a:rPr>
                <a:t>d</a:t>
              </a:r>
              <a:r>
                <a:rPr sz="2400" spc="-44" baseline="-17361" dirty="0">
                  <a:solidFill>
                    <a:prstClr val="black"/>
                  </a:solidFill>
                  <a:latin typeface="Arial"/>
                  <a:cs typeface="Arial"/>
                </a:rPr>
                <a:t>v</a:t>
              </a:r>
              <a:r>
                <a:rPr sz="2400" spc="-30" dirty="0">
                  <a:solidFill>
                    <a:prstClr val="black"/>
                  </a:solidFill>
                  <a:latin typeface="Arial"/>
                  <a:cs typeface="Arial"/>
                </a:rPr>
                <a:t>]</a:t>
              </a:r>
              <a:endParaRPr sz="2400" dirty="0">
                <a:solidFill>
                  <a:prstClr val="black"/>
                </a:solidFill>
                <a:latin typeface="Arial"/>
                <a:cs typeface="Arial"/>
              </a:endParaRPr>
            </a:p>
          </p:txBody>
        </p:sp>
        <p:sp>
          <p:nvSpPr>
            <p:cNvPr id="7" name="object 7"/>
            <p:cNvSpPr/>
            <p:nvPr/>
          </p:nvSpPr>
          <p:spPr>
            <a:xfrm>
              <a:off x="3663695" y="1993010"/>
              <a:ext cx="3998976" cy="1197864"/>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8" name="object 8"/>
            <p:cNvSpPr/>
            <p:nvPr/>
          </p:nvSpPr>
          <p:spPr>
            <a:xfrm>
              <a:off x="3663695" y="3401186"/>
              <a:ext cx="4715256" cy="789432"/>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grpSp>
          <p:nvGrpSpPr>
            <p:cNvPr id="9" name="object 9"/>
            <p:cNvGrpSpPr/>
            <p:nvPr/>
          </p:nvGrpSpPr>
          <p:grpSpPr>
            <a:xfrm>
              <a:off x="7127088" y="4987594"/>
              <a:ext cx="1066165" cy="698500"/>
              <a:chOff x="5603087" y="4692319"/>
              <a:chExt cx="1066165" cy="698500"/>
            </a:xfrm>
          </p:grpSpPr>
          <p:sp>
            <p:nvSpPr>
              <p:cNvPr id="10" name="object 10"/>
              <p:cNvSpPr/>
              <p:nvPr/>
            </p:nvSpPr>
            <p:spPr>
              <a:xfrm>
                <a:off x="5603087" y="4692319"/>
                <a:ext cx="1066165" cy="698500"/>
              </a:xfrm>
              <a:custGeom>
                <a:avLst/>
                <a:gdLst/>
                <a:ahLst/>
                <a:cxnLst/>
                <a:rect l="l" t="t" r="r" b="b"/>
                <a:pathLst>
                  <a:path w="1066165" h="698500">
                    <a:moveTo>
                      <a:pt x="1066038" y="0"/>
                    </a:moveTo>
                    <a:lnTo>
                      <a:pt x="0" y="0"/>
                    </a:lnTo>
                    <a:lnTo>
                      <a:pt x="0" y="698119"/>
                    </a:lnTo>
                    <a:lnTo>
                      <a:pt x="1066038" y="698119"/>
                    </a:lnTo>
                    <a:lnTo>
                      <a:pt x="1066038" y="0"/>
                    </a:lnTo>
                    <a:close/>
                  </a:path>
                </a:pathLst>
              </a:custGeom>
              <a:solidFill>
                <a:srgbClr val="BDD7FF"/>
              </a:solidFill>
            </p:spPr>
            <p:txBody>
              <a:bodyPr wrap="square" lIns="0" tIns="0" rIns="0" bIns="0" rtlCol="0"/>
              <a:lstStyle/>
              <a:p>
                <a:pPr>
                  <a:defRPr/>
                </a:pPr>
                <a:endParaRPr>
                  <a:solidFill>
                    <a:prstClr val="black"/>
                  </a:solidFill>
                  <a:latin typeface="Calibri"/>
                </a:endParaRPr>
              </a:p>
            </p:txBody>
          </p:sp>
          <p:sp>
            <p:nvSpPr>
              <p:cNvPr id="11" name="object 11"/>
              <p:cNvSpPr/>
              <p:nvPr/>
            </p:nvSpPr>
            <p:spPr>
              <a:xfrm>
                <a:off x="5816930" y="4801044"/>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12" name="object 12"/>
              <p:cNvSpPr/>
              <p:nvPr/>
            </p:nvSpPr>
            <p:spPr>
              <a:xfrm>
                <a:off x="5816930" y="4947424"/>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13" name="object 13"/>
              <p:cNvSpPr/>
              <p:nvPr/>
            </p:nvSpPr>
            <p:spPr>
              <a:xfrm>
                <a:off x="5816930" y="5115877"/>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14" name="object 14"/>
              <p:cNvSpPr/>
              <p:nvPr/>
            </p:nvSpPr>
            <p:spPr>
              <a:xfrm>
                <a:off x="5816930" y="5273916"/>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grpSp>
        <p:grpSp>
          <p:nvGrpSpPr>
            <p:cNvPr id="15" name="object 15"/>
            <p:cNvGrpSpPr/>
            <p:nvPr/>
          </p:nvGrpSpPr>
          <p:grpSpPr>
            <a:xfrm>
              <a:off x="3995039" y="4987595"/>
              <a:ext cx="878840" cy="541655"/>
              <a:chOff x="2471039" y="4692319"/>
              <a:chExt cx="878840" cy="541655"/>
            </a:xfrm>
          </p:grpSpPr>
          <p:sp>
            <p:nvSpPr>
              <p:cNvPr id="16" name="object 16"/>
              <p:cNvSpPr/>
              <p:nvPr/>
            </p:nvSpPr>
            <p:spPr>
              <a:xfrm>
                <a:off x="2471039" y="4692319"/>
                <a:ext cx="878840" cy="541655"/>
              </a:xfrm>
              <a:custGeom>
                <a:avLst/>
                <a:gdLst/>
                <a:ahLst/>
                <a:cxnLst/>
                <a:rect l="l" t="t" r="r" b="b"/>
                <a:pathLst>
                  <a:path w="878839" h="541654">
                    <a:moveTo>
                      <a:pt x="878306" y="0"/>
                    </a:moveTo>
                    <a:lnTo>
                      <a:pt x="0" y="0"/>
                    </a:lnTo>
                    <a:lnTo>
                      <a:pt x="0" y="541413"/>
                    </a:lnTo>
                    <a:lnTo>
                      <a:pt x="878306" y="541413"/>
                    </a:lnTo>
                    <a:lnTo>
                      <a:pt x="878306" y="0"/>
                    </a:lnTo>
                    <a:close/>
                  </a:path>
                </a:pathLst>
              </a:custGeom>
              <a:solidFill>
                <a:srgbClr val="BDD7FF"/>
              </a:solidFill>
            </p:spPr>
            <p:txBody>
              <a:bodyPr wrap="square" lIns="0" tIns="0" rIns="0" bIns="0" rtlCol="0"/>
              <a:lstStyle/>
              <a:p>
                <a:pPr>
                  <a:defRPr/>
                </a:pPr>
                <a:endParaRPr>
                  <a:solidFill>
                    <a:prstClr val="black"/>
                  </a:solidFill>
                  <a:latin typeface="Calibri"/>
                </a:endParaRPr>
              </a:p>
            </p:txBody>
          </p:sp>
          <p:sp>
            <p:nvSpPr>
              <p:cNvPr id="17" name="object 17"/>
              <p:cNvSpPr/>
              <p:nvPr/>
            </p:nvSpPr>
            <p:spPr>
              <a:xfrm>
                <a:off x="2590685" y="4801044"/>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18" name="object 18"/>
              <p:cNvSpPr/>
              <p:nvPr/>
            </p:nvSpPr>
            <p:spPr>
              <a:xfrm>
                <a:off x="2590685" y="4947424"/>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19" name="object 19"/>
              <p:cNvSpPr/>
              <p:nvPr/>
            </p:nvSpPr>
            <p:spPr>
              <a:xfrm>
                <a:off x="2590685" y="5115877"/>
                <a:ext cx="638810" cy="0"/>
              </a:xfrm>
              <a:custGeom>
                <a:avLst/>
                <a:gdLst/>
                <a:ahLst/>
                <a:cxnLst/>
                <a:rect l="l" t="t" r="r" b="b"/>
                <a:pathLst>
                  <a:path w="638810">
                    <a:moveTo>
                      <a:pt x="0" y="0"/>
                    </a:moveTo>
                    <a:lnTo>
                      <a:pt x="638342" y="1"/>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grpSp>
        <p:grpSp>
          <p:nvGrpSpPr>
            <p:cNvPr id="20" name="object 20"/>
            <p:cNvGrpSpPr/>
            <p:nvPr/>
          </p:nvGrpSpPr>
          <p:grpSpPr>
            <a:xfrm>
              <a:off x="5672163" y="4987594"/>
              <a:ext cx="656590" cy="878840"/>
              <a:chOff x="4148163" y="4692319"/>
              <a:chExt cx="656590" cy="878840"/>
            </a:xfrm>
          </p:grpSpPr>
          <p:sp>
            <p:nvSpPr>
              <p:cNvPr id="21" name="object 21"/>
              <p:cNvSpPr/>
              <p:nvPr/>
            </p:nvSpPr>
            <p:spPr>
              <a:xfrm>
                <a:off x="4148163" y="4692319"/>
                <a:ext cx="656590" cy="878840"/>
              </a:xfrm>
              <a:custGeom>
                <a:avLst/>
                <a:gdLst/>
                <a:ahLst/>
                <a:cxnLst/>
                <a:rect l="l" t="t" r="r" b="b"/>
                <a:pathLst>
                  <a:path w="656589" h="878839">
                    <a:moveTo>
                      <a:pt x="656094" y="0"/>
                    </a:moveTo>
                    <a:lnTo>
                      <a:pt x="0" y="0"/>
                    </a:lnTo>
                    <a:lnTo>
                      <a:pt x="0" y="878306"/>
                    </a:lnTo>
                    <a:lnTo>
                      <a:pt x="656094" y="878306"/>
                    </a:lnTo>
                    <a:lnTo>
                      <a:pt x="656094" y="0"/>
                    </a:lnTo>
                    <a:close/>
                  </a:path>
                </a:pathLst>
              </a:custGeom>
              <a:solidFill>
                <a:srgbClr val="BDD7FF"/>
              </a:solidFill>
            </p:spPr>
            <p:txBody>
              <a:bodyPr wrap="square" lIns="0" tIns="0" rIns="0" bIns="0" rtlCol="0"/>
              <a:lstStyle/>
              <a:p>
                <a:pPr>
                  <a:defRPr/>
                </a:pPr>
                <a:endParaRPr>
                  <a:solidFill>
                    <a:prstClr val="black"/>
                  </a:solidFill>
                  <a:latin typeface="Calibri"/>
                </a:endParaRPr>
              </a:p>
            </p:txBody>
          </p:sp>
          <p:sp>
            <p:nvSpPr>
              <p:cNvPr id="22" name="object 22"/>
              <p:cNvSpPr/>
              <p:nvPr/>
            </p:nvSpPr>
            <p:spPr>
              <a:xfrm>
                <a:off x="4261878" y="4801044"/>
                <a:ext cx="0" cy="644525"/>
              </a:xfrm>
              <a:custGeom>
                <a:avLst/>
                <a:gdLst/>
                <a:ahLst/>
                <a:cxnLst/>
                <a:rect l="l" t="t" r="r" b="b"/>
                <a:pathLst>
                  <a:path h="644525">
                    <a:moveTo>
                      <a:pt x="0" y="0"/>
                    </a:moveTo>
                    <a:lnTo>
                      <a:pt x="1" y="644118"/>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23" name="object 23"/>
              <p:cNvSpPr/>
              <p:nvPr/>
            </p:nvSpPr>
            <p:spPr>
              <a:xfrm>
                <a:off x="4408627" y="4803940"/>
                <a:ext cx="0" cy="644525"/>
              </a:xfrm>
              <a:custGeom>
                <a:avLst/>
                <a:gdLst/>
                <a:ahLst/>
                <a:cxnLst/>
                <a:rect l="l" t="t" r="r" b="b"/>
                <a:pathLst>
                  <a:path h="644525">
                    <a:moveTo>
                      <a:pt x="0" y="0"/>
                    </a:moveTo>
                    <a:lnTo>
                      <a:pt x="1" y="644118"/>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24" name="object 24"/>
              <p:cNvSpPr/>
              <p:nvPr/>
            </p:nvSpPr>
            <p:spPr>
              <a:xfrm>
                <a:off x="4549737" y="4801044"/>
                <a:ext cx="0" cy="644525"/>
              </a:xfrm>
              <a:custGeom>
                <a:avLst/>
                <a:gdLst/>
                <a:ahLst/>
                <a:cxnLst/>
                <a:rect l="l" t="t" r="r" b="b"/>
                <a:pathLst>
                  <a:path h="644525">
                    <a:moveTo>
                      <a:pt x="0" y="0"/>
                    </a:moveTo>
                    <a:lnTo>
                      <a:pt x="1" y="644118"/>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sp>
            <p:nvSpPr>
              <p:cNvPr id="25" name="object 25"/>
              <p:cNvSpPr/>
              <p:nvPr/>
            </p:nvSpPr>
            <p:spPr>
              <a:xfrm>
                <a:off x="4696498" y="4807216"/>
                <a:ext cx="0" cy="644525"/>
              </a:xfrm>
              <a:custGeom>
                <a:avLst/>
                <a:gdLst/>
                <a:ahLst/>
                <a:cxnLst/>
                <a:rect l="l" t="t" r="r" b="b"/>
                <a:pathLst>
                  <a:path h="644525">
                    <a:moveTo>
                      <a:pt x="0" y="0"/>
                    </a:moveTo>
                    <a:lnTo>
                      <a:pt x="1" y="644118"/>
                    </a:lnTo>
                  </a:path>
                </a:pathLst>
              </a:custGeom>
              <a:ln w="50800">
                <a:solidFill>
                  <a:srgbClr val="000000"/>
                </a:solidFill>
              </a:ln>
            </p:spPr>
            <p:txBody>
              <a:bodyPr wrap="square" lIns="0" tIns="0" rIns="0" bIns="0" rtlCol="0"/>
              <a:lstStyle/>
              <a:p>
                <a:pPr>
                  <a:defRPr/>
                </a:pPr>
                <a:endParaRPr>
                  <a:solidFill>
                    <a:prstClr val="black"/>
                  </a:solidFill>
                  <a:latin typeface="Calibri"/>
                </a:endParaRPr>
              </a:p>
            </p:txBody>
          </p:sp>
        </p:grpSp>
      </p:grpSp>
      <p:sp>
        <p:nvSpPr>
          <p:cNvPr id="27" name="TextBox 26">
            <a:extLst>
              <a:ext uri="{FF2B5EF4-FFF2-40B4-BE49-F238E27FC236}">
                <a16:creationId xmlns:a16="http://schemas.microsoft.com/office/drawing/2014/main" id="{07784B76-E1BC-45DB-AA3E-6A6BB7E51325}"/>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80FC7E-8805-4AFC-8670-529A05C5968E}"/>
              </a:ext>
            </a:extLst>
          </p:cNvPr>
          <p:cNvSpPr>
            <a:spLocks noGrp="1"/>
          </p:cNvSpPr>
          <p:nvPr>
            <p:ph type="title"/>
          </p:nvPr>
        </p:nvSpPr>
        <p:spPr>
          <a:xfrm>
            <a:off x="922119" y="133846"/>
            <a:ext cx="8355330"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Key-Query-Value Attention</a:t>
            </a:r>
          </a:p>
        </p:txBody>
      </p:sp>
      <p:sp>
        <p:nvSpPr>
          <p:cNvPr id="3" name="object 3"/>
          <p:cNvSpPr txBox="1"/>
          <p:nvPr/>
        </p:nvSpPr>
        <p:spPr>
          <a:xfrm>
            <a:off x="922119" y="1611758"/>
            <a:ext cx="7574756" cy="3398975"/>
          </a:xfrm>
          <a:prstGeom prst="rect">
            <a:avLst/>
          </a:prstGeom>
        </p:spPr>
        <p:txBody>
          <a:bodyPr vert="horz" wrap="square" lIns="0" tIns="10001" rIns="0" bIns="0" rtlCol="0">
            <a:spAutoFit/>
          </a:bodyPr>
          <a:lstStyle/>
          <a:p>
            <a:pPr marL="276225" indent="-257651">
              <a:spcBef>
                <a:spcPts val="79"/>
              </a:spcBef>
              <a:buClr>
                <a:srgbClr val="8B1515"/>
              </a:buClr>
              <a:buFont typeface="Times New Roman"/>
              <a:buChar char="•"/>
              <a:tabLst>
                <a:tab pos="275749" algn="l"/>
                <a:tab pos="276701" algn="l"/>
              </a:tabLst>
            </a:pPr>
            <a:r>
              <a:rPr sz="1725" dirty="0">
                <a:latin typeface="Calibri"/>
                <a:cs typeface="Calibri"/>
              </a:rPr>
              <a:t>We </a:t>
            </a:r>
            <a:r>
              <a:rPr sz="1725" spc="-4" dirty="0">
                <a:latin typeface="Calibri"/>
                <a:cs typeface="Calibri"/>
              </a:rPr>
              <a:t>saw</a:t>
            </a:r>
            <a:r>
              <a:rPr sz="1725" dirty="0">
                <a:latin typeface="Calibri"/>
                <a:cs typeface="Calibri"/>
              </a:rPr>
              <a:t> that</a:t>
            </a:r>
            <a:r>
              <a:rPr sz="1725" spc="15" dirty="0">
                <a:latin typeface="Calibri"/>
                <a:cs typeface="Calibri"/>
              </a:rPr>
              <a:t> </a:t>
            </a:r>
            <a:r>
              <a:rPr sz="1725" dirty="0">
                <a:latin typeface="Calibri"/>
                <a:cs typeface="Calibri"/>
              </a:rPr>
              <a:t>self-attention</a:t>
            </a:r>
            <a:r>
              <a:rPr sz="1725" spc="-4" dirty="0">
                <a:latin typeface="Calibri"/>
                <a:cs typeface="Calibri"/>
              </a:rPr>
              <a:t> </a:t>
            </a:r>
            <a:r>
              <a:rPr sz="1725" dirty="0">
                <a:latin typeface="Calibri"/>
                <a:cs typeface="Calibri"/>
              </a:rPr>
              <a:t>is</a:t>
            </a:r>
            <a:r>
              <a:rPr sz="1725" spc="4" dirty="0">
                <a:latin typeface="Calibri"/>
                <a:cs typeface="Calibri"/>
              </a:rPr>
              <a:t> </a:t>
            </a:r>
            <a:r>
              <a:rPr sz="1725" dirty="0">
                <a:latin typeface="Calibri"/>
                <a:cs typeface="Calibri"/>
              </a:rPr>
              <a:t>when</a:t>
            </a:r>
            <a:r>
              <a:rPr sz="1725" spc="8" dirty="0">
                <a:latin typeface="Calibri"/>
                <a:cs typeface="Calibri"/>
              </a:rPr>
              <a:t> </a:t>
            </a:r>
            <a:r>
              <a:rPr sz="1725" dirty="0">
                <a:latin typeface="Calibri"/>
                <a:cs typeface="Calibri"/>
              </a:rPr>
              <a:t>keys,</a:t>
            </a:r>
            <a:r>
              <a:rPr sz="1725" spc="4" dirty="0">
                <a:latin typeface="Calibri"/>
                <a:cs typeface="Calibri"/>
              </a:rPr>
              <a:t> </a:t>
            </a:r>
            <a:r>
              <a:rPr sz="1725" spc="-4" dirty="0">
                <a:latin typeface="Calibri"/>
                <a:cs typeface="Calibri"/>
              </a:rPr>
              <a:t>queries,</a:t>
            </a:r>
            <a:r>
              <a:rPr sz="1725" dirty="0">
                <a:latin typeface="Calibri"/>
                <a:cs typeface="Calibri"/>
              </a:rPr>
              <a:t> and</a:t>
            </a:r>
            <a:r>
              <a:rPr sz="1725" spc="8" dirty="0">
                <a:latin typeface="Calibri"/>
                <a:cs typeface="Calibri"/>
              </a:rPr>
              <a:t> </a:t>
            </a:r>
            <a:r>
              <a:rPr sz="1725" dirty="0">
                <a:latin typeface="Calibri"/>
                <a:cs typeface="Calibri"/>
              </a:rPr>
              <a:t>values</a:t>
            </a:r>
            <a:r>
              <a:rPr sz="1725" spc="-15" dirty="0">
                <a:latin typeface="Calibri"/>
                <a:cs typeface="Calibri"/>
              </a:rPr>
              <a:t> </a:t>
            </a:r>
            <a:r>
              <a:rPr sz="1725" spc="-4" dirty="0">
                <a:latin typeface="Calibri"/>
                <a:cs typeface="Calibri"/>
              </a:rPr>
              <a:t>come</a:t>
            </a:r>
            <a:r>
              <a:rPr sz="1725" spc="8" dirty="0">
                <a:latin typeface="Calibri"/>
                <a:cs typeface="Calibri"/>
              </a:rPr>
              <a:t> </a:t>
            </a:r>
            <a:r>
              <a:rPr sz="1725" spc="-4" dirty="0">
                <a:latin typeface="Calibri"/>
                <a:cs typeface="Calibri"/>
              </a:rPr>
              <a:t>from</a:t>
            </a:r>
            <a:r>
              <a:rPr sz="1725" dirty="0">
                <a:latin typeface="Calibri"/>
                <a:cs typeface="Calibri"/>
              </a:rPr>
              <a:t> </a:t>
            </a:r>
            <a:r>
              <a:rPr sz="1725" spc="-4" dirty="0">
                <a:latin typeface="Calibri"/>
                <a:cs typeface="Calibri"/>
              </a:rPr>
              <a:t>the</a:t>
            </a:r>
            <a:r>
              <a:rPr sz="1725" spc="4" dirty="0">
                <a:latin typeface="Calibri"/>
                <a:cs typeface="Calibri"/>
              </a:rPr>
              <a:t> </a:t>
            </a:r>
            <a:r>
              <a:rPr sz="1725" spc="-4" dirty="0">
                <a:latin typeface="Calibri"/>
                <a:cs typeface="Calibri"/>
              </a:rPr>
              <a:t>same</a:t>
            </a:r>
            <a:endParaRPr sz="1725">
              <a:latin typeface="Calibri"/>
              <a:cs typeface="Calibri"/>
            </a:endParaRPr>
          </a:p>
          <a:p>
            <a:pPr marL="276225"/>
            <a:r>
              <a:rPr sz="1725" spc="-4" dirty="0">
                <a:latin typeface="Calibri"/>
                <a:cs typeface="Calibri"/>
              </a:rPr>
              <a:t>source.</a:t>
            </a:r>
            <a:r>
              <a:rPr sz="1725" dirty="0">
                <a:latin typeface="Calibri"/>
                <a:cs typeface="Calibri"/>
              </a:rPr>
              <a:t> </a:t>
            </a:r>
            <a:r>
              <a:rPr sz="1725" spc="-4" dirty="0">
                <a:latin typeface="Calibri"/>
                <a:cs typeface="Calibri"/>
              </a:rPr>
              <a:t>The</a:t>
            </a:r>
            <a:r>
              <a:rPr sz="1725" spc="8" dirty="0">
                <a:latin typeface="Calibri"/>
                <a:cs typeface="Calibri"/>
              </a:rPr>
              <a:t> </a:t>
            </a:r>
            <a:r>
              <a:rPr sz="1725" dirty="0">
                <a:latin typeface="Calibri"/>
                <a:cs typeface="Calibri"/>
              </a:rPr>
              <a:t>Transformer</a:t>
            </a:r>
            <a:r>
              <a:rPr sz="1725" spc="-15" dirty="0">
                <a:latin typeface="Calibri"/>
                <a:cs typeface="Calibri"/>
              </a:rPr>
              <a:t> </a:t>
            </a:r>
            <a:r>
              <a:rPr sz="1725" spc="-4" dirty="0">
                <a:latin typeface="Calibri"/>
                <a:cs typeface="Calibri"/>
              </a:rPr>
              <a:t>does</a:t>
            </a:r>
            <a:r>
              <a:rPr sz="1725" dirty="0">
                <a:latin typeface="Calibri"/>
                <a:cs typeface="Calibri"/>
              </a:rPr>
              <a:t> this</a:t>
            </a:r>
            <a:r>
              <a:rPr sz="1725" spc="4" dirty="0">
                <a:latin typeface="Calibri"/>
                <a:cs typeface="Calibri"/>
              </a:rPr>
              <a:t> </a:t>
            </a:r>
            <a:r>
              <a:rPr sz="1725" dirty="0">
                <a:latin typeface="Calibri"/>
                <a:cs typeface="Calibri"/>
              </a:rPr>
              <a:t>in</a:t>
            </a:r>
            <a:r>
              <a:rPr sz="1725" spc="11" dirty="0">
                <a:latin typeface="Calibri"/>
                <a:cs typeface="Calibri"/>
              </a:rPr>
              <a:t> </a:t>
            </a:r>
            <a:r>
              <a:rPr sz="1725" dirty="0">
                <a:latin typeface="Calibri"/>
                <a:cs typeface="Calibri"/>
              </a:rPr>
              <a:t>a</a:t>
            </a:r>
            <a:r>
              <a:rPr sz="1725" spc="4" dirty="0">
                <a:latin typeface="Calibri"/>
                <a:cs typeface="Calibri"/>
              </a:rPr>
              <a:t> </a:t>
            </a:r>
            <a:r>
              <a:rPr sz="1725" spc="-4" dirty="0">
                <a:latin typeface="Calibri"/>
                <a:cs typeface="Calibri"/>
              </a:rPr>
              <a:t>particular </a:t>
            </a:r>
            <a:r>
              <a:rPr sz="1725" dirty="0">
                <a:latin typeface="Calibri"/>
                <a:cs typeface="Calibri"/>
              </a:rPr>
              <a:t>way:</a:t>
            </a:r>
            <a:endParaRPr sz="1725">
              <a:latin typeface="Calibri"/>
              <a:cs typeface="Calibri"/>
            </a:endParaRPr>
          </a:p>
          <a:p>
            <a:pPr marL="533400" lvl="1" indent="-171926">
              <a:spcBef>
                <a:spcPts val="476"/>
              </a:spcBef>
              <a:buClr>
                <a:srgbClr val="007B92"/>
              </a:buClr>
              <a:buFont typeface="Times New Roman"/>
              <a:buChar char="•"/>
              <a:tabLst>
                <a:tab pos="533876" algn="l"/>
              </a:tabLst>
            </a:pPr>
            <a:r>
              <a:rPr sz="1725" dirty="0">
                <a:latin typeface="Calibri"/>
                <a:cs typeface="Calibri"/>
              </a:rPr>
              <a:t>Let</a:t>
            </a:r>
            <a:r>
              <a:rPr sz="1725" spc="-4" dirty="0">
                <a:latin typeface="Calibri"/>
                <a:cs typeface="Calibri"/>
              </a:rPr>
              <a:t> </a:t>
            </a:r>
            <a:r>
              <a:rPr sz="1725" spc="19" dirty="0">
                <a:latin typeface="Cambria Math"/>
                <a:cs typeface="Cambria Math"/>
              </a:rPr>
              <a:t>𝑥</a:t>
            </a:r>
            <a:r>
              <a:rPr sz="1856" spc="28" baseline="-15151" dirty="0">
                <a:latin typeface="Cambria Math"/>
                <a:cs typeface="Cambria Math"/>
              </a:rPr>
              <a:t>1</a:t>
            </a:r>
            <a:r>
              <a:rPr sz="1725" spc="19" dirty="0">
                <a:latin typeface="Cambria Math"/>
                <a:cs typeface="Cambria Math"/>
              </a:rPr>
              <a:t>,</a:t>
            </a:r>
            <a:r>
              <a:rPr sz="1725" spc="-86"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a:t>
            </a:r>
            <a:r>
              <a:rPr sz="1725" spc="-98" dirty="0">
                <a:latin typeface="Cambria Math"/>
                <a:cs typeface="Cambria Math"/>
              </a:rPr>
              <a:t> </a:t>
            </a:r>
            <a:r>
              <a:rPr sz="1725" spc="38" dirty="0">
                <a:latin typeface="Cambria Math"/>
                <a:cs typeface="Cambria Math"/>
              </a:rPr>
              <a:t>𝑥</a:t>
            </a:r>
            <a:r>
              <a:rPr sz="1856" spc="56" baseline="-15151" dirty="0">
                <a:latin typeface="Cambria Math"/>
                <a:cs typeface="Cambria Math"/>
              </a:rPr>
              <a:t>𝑇</a:t>
            </a:r>
            <a:r>
              <a:rPr sz="1856" spc="349" baseline="-15151" dirty="0">
                <a:latin typeface="Cambria Math"/>
                <a:cs typeface="Cambria Math"/>
              </a:rPr>
              <a:t> </a:t>
            </a:r>
            <a:r>
              <a:rPr sz="1725" spc="-4" dirty="0">
                <a:latin typeface="Calibri"/>
                <a:cs typeface="Calibri"/>
              </a:rPr>
              <a:t>be</a:t>
            </a:r>
            <a:r>
              <a:rPr sz="1725" spc="8" dirty="0">
                <a:latin typeface="Calibri"/>
                <a:cs typeface="Calibri"/>
              </a:rPr>
              <a:t> </a:t>
            </a:r>
            <a:r>
              <a:rPr sz="1725" dirty="0">
                <a:latin typeface="Calibri"/>
                <a:cs typeface="Calibri"/>
              </a:rPr>
              <a:t>input</a:t>
            </a:r>
            <a:r>
              <a:rPr sz="1725" spc="4" dirty="0">
                <a:latin typeface="Calibri"/>
                <a:cs typeface="Calibri"/>
              </a:rPr>
              <a:t> </a:t>
            </a:r>
            <a:r>
              <a:rPr sz="1725" dirty="0">
                <a:latin typeface="Calibri"/>
                <a:cs typeface="Calibri"/>
              </a:rPr>
              <a:t>vectors</a:t>
            </a:r>
            <a:r>
              <a:rPr sz="1725" spc="8" dirty="0">
                <a:latin typeface="Calibri"/>
                <a:cs typeface="Calibri"/>
              </a:rPr>
              <a:t> </a:t>
            </a:r>
            <a:r>
              <a:rPr sz="1725" dirty="0">
                <a:latin typeface="Calibri"/>
                <a:cs typeface="Calibri"/>
              </a:rPr>
              <a:t>to the</a:t>
            </a:r>
            <a:r>
              <a:rPr sz="1725" spc="8" dirty="0">
                <a:latin typeface="Calibri"/>
                <a:cs typeface="Calibri"/>
              </a:rPr>
              <a:t> </a:t>
            </a:r>
            <a:r>
              <a:rPr sz="1725" dirty="0">
                <a:latin typeface="Calibri"/>
                <a:cs typeface="Calibri"/>
              </a:rPr>
              <a:t>Transformer</a:t>
            </a:r>
            <a:r>
              <a:rPr sz="1725" spc="-11" dirty="0">
                <a:latin typeface="Calibri"/>
                <a:cs typeface="Calibri"/>
              </a:rPr>
              <a:t> </a:t>
            </a:r>
            <a:r>
              <a:rPr sz="1725" dirty="0">
                <a:latin typeface="Calibri"/>
                <a:cs typeface="Calibri"/>
              </a:rPr>
              <a:t>encoder;</a:t>
            </a:r>
            <a:r>
              <a:rPr sz="1725" spc="360" dirty="0">
                <a:latin typeface="Calibri"/>
                <a:cs typeface="Calibri"/>
              </a:rPr>
              <a:t> </a:t>
            </a:r>
            <a:r>
              <a:rPr sz="1725" spc="11" dirty="0">
                <a:latin typeface="Cambria Math"/>
                <a:cs typeface="Cambria Math"/>
              </a:rPr>
              <a:t>𝑥</a:t>
            </a:r>
            <a:r>
              <a:rPr sz="1856" spc="17" baseline="-15151" dirty="0">
                <a:latin typeface="Cambria Math"/>
                <a:cs typeface="Cambria Math"/>
              </a:rPr>
              <a:t>𝑖</a:t>
            </a:r>
            <a:r>
              <a:rPr sz="1856" spc="73" baseline="-15151" dirty="0">
                <a:latin typeface="Cambria Math"/>
                <a:cs typeface="Cambria Math"/>
              </a:rPr>
              <a:t> </a:t>
            </a:r>
            <a:r>
              <a:rPr sz="1725" dirty="0">
                <a:latin typeface="Cambria Math"/>
                <a:cs typeface="Cambria Math"/>
              </a:rPr>
              <a:t>∈</a:t>
            </a:r>
            <a:r>
              <a:rPr sz="1725" spc="98" dirty="0">
                <a:latin typeface="Cambria Math"/>
                <a:cs typeface="Cambria Math"/>
              </a:rPr>
              <a:t> </a:t>
            </a:r>
            <a:r>
              <a:rPr sz="1725" spc="45" dirty="0">
                <a:latin typeface="Cambria Math"/>
                <a:cs typeface="Cambria Math"/>
              </a:rPr>
              <a:t>ℝ</a:t>
            </a:r>
            <a:r>
              <a:rPr sz="1856" spc="67" baseline="28619" dirty="0">
                <a:latin typeface="Cambria Math"/>
                <a:cs typeface="Cambria Math"/>
              </a:rPr>
              <a:t>𝑑</a:t>
            </a:r>
            <a:endParaRPr sz="1856" baseline="28619">
              <a:latin typeface="Cambria Math"/>
              <a:cs typeface="Cambria Math"/>
            </a:endParaRPr>
          </a:p>
          <a:p>
            <a:pPr lvl="1">
              <a:spcBef>
                <a:spcPts val="23"/>
              </a:spcBef>
              <a:buClr>
                <a:srgbClr val="007B92"/>
              </a:buClr>
              <a:buFont typeface="Times New Roman"/>
              <a:buChar char="•"/>
            </a:pPr>
            <a:endParaRPr sz="2438">
              <a:latin typeface="Cambria Math"/>
              <a:cs typeface="Cambria Math"/>
            </a:endParaRPr>
          </a:p>
          <a:p>
            <a:pPr marL="276225" indent="-257651">
              <a:buClr>
                <a:srgbClr val="8B1515"/>
              </a:buClr>
              <a:buFont typeface="Times New Roman"/>
              <a:buChar char="•"/>
              <a:tabLst>
                <a:tab pos="275749" algn="l"/>
                <a:tab pos="276701" algn="l"/>
              </a:tabLst>
            </a:pPr>
            <a:r>
              <a:rPr sz="1725" dirty="0">
                <a:latin typeface="Calibri"/>
                <a:cs typeface="Calibri"/>
              </a:rPr>
              <a:t>Then</a:t>
            </a:r>
            <a:r>
              <a:rPr sz="1725" spc="-4" dirty="0">
                <a:latin typeface="Calibri"/>
                <a:cs typeface="Calibri"/>
              </a:rPr>
              <a:t> keys,</a:t>
            </a:r>
            <a:r>
              <a:rPr sz="1725" dirty="0">
                <a:latin typeface="Calibri"/>
                <a:cs typeface="Calibri"/>
              </a:rPr>
              <a:t> queries,</a:t>
            </a:r>
            <a:r>
              <a:rPr sz="1725" spc="-4" dirty="0">
                <a:latin typeface="Calibri"/>
                <a:cs typeface="Calibri"/>
              </a:rPr>
              <a:t> </a:t>
            </a:r>
            <a:r>
              <a:rPr sz="1725" dirty="0">
                <a:latin typeface="Calibri"/>
                <a:cs typeface="Calibri"/>
              </a:rPr>
              <a:t>values</a:t>
            </a:r>
            <a:r>
              <a:rPr sz="1725" spc="-15" dirty="0">
                <a:latin typeface="Calibri"/>
                <a:cs typeface="Calibri"/>
              </a:rPr>
              <a:t> </a:t>
            </a:r>
            <a:r>
              <a:rPr sz="1725" dirty="0">
                <a:latin typeface="Calibri"/>
                <a:cs typeface="Calibri"/>
              </a:rPr>
              <a:t>are:</a:t>
            </a:r>
            <a:endParaRPr sz="1725">
              <a:latin typeface="Calibri"/>
              <a:cs typeface="Calibri"/>
            </a:endParaRPr>
          </a:p>
          <a:p>
            <a:pPr marL="533400" lvl="1" indent="-171926">
              <a:spcBef>
                <a:spcPts val="480"/>
              </a:spcBef>
              <a:buClr>
                <a:srgbClr val="007B92"/>
              </a:buClr>
              <a:buFont typeface="Times New Roman"/>
              <a:buChar char="•"/>
              <a:tabLst>
                <a:tab pos="533876" algn="l"/>
              </a:tabLst>
            </a:pPr>
            <a:r>
              <a:rPr sz="1725" spc="23" dirty="0">
                <a:latin typeface="Cambria Math"/>
                <a:cs typeface="Cambria Math"/>
              </a:rPr>
              <a:t>𝑘</a:t>
            </a:r>
            <a:r>
              <a:rPr sz="1856" spc="33" baseline="-15151" dirty="0">
                <a:latin typeface="Cambria Math"/>
                <a:cs typeface="Cambria Math"/>
              </a:rPr>
              <a:t>𝑖</a:t>
            </a:r>
            <a:r>
              <a:rPr sz="1856" spc="472" baseline="-15151" dirty="0">
                <a:latin typeface="Cambria Math"/>
                <a:cs typeface="Cambria Math"/>
              </a:rPr>
              <a:t> </a:t>
            </a:r>
            <a:r>
              <a:rPr sz="1725" dirty="0">
                <a:latin typeface="Cambria Math"/>
                <a:cs typeface="Cambria Math"/>
              </a:rPr>
              <a:t>=</a:t>
            </a:r>
            <a:r>
              <a:rPr sz="1725" spc="86" dirty="0">
                <a:latin typeface="Cambria Math"/>
                <a:cs typeface="Cambria Math"/>
              </a:rPr>
              <a:t> </a:t>
            </a:r>
            <a:r>
              <a:rPr sz="1725" spc="45" dirty="0">
                <a:latin typeface="Cambria Math"/>
                <a:cs typeface="Cambria Math"/>
              </a:rPr>
              <a:t>𝐾𝑥</a:t>
            </a:r>
            <a:r>
              <a:rPr sz="1856" spc="67" baseline="-15151" dirty="0">
                <a:latin typeface="Cambria Math"/>
                <a:cs typeface="Cambria Math"/>
              </a:rPr>
              <a:t>𝑖</a:t>
            </a:r>
            <a:r>
              <a:rPr sz="1725" spc="45" dirty="0">
                <a:latin typeface="Calibri"/>
                <a:cs typeface="Calibri"/>
              </a:rPr>
              <a:t>,</a:t>
            </a:r>
            <a:r>
              <a:rPr sz="1725" spc="4" dirty="0">
                <a:latin typeface="Calibri"/>
                <a:cs typeface="Calibri"/>
              </a:rPr>
              <a:t> </a:t>
            </a:r>
            <a:r>
              <a:rPr sz="1725" dirty="0">
                <a:latin typeface="Calibri"/>
                <a:cs typeface="Calibri"/>
              </a:rPr>
              <a:t>where</a:t>
            </a:r>
            <a:r>
              <a:rPr sz="1725" spc="4" dirty="0">
                <a:latin typeface="Calibri"/>
                <a:cs typeface="Calibri"/>
              </a:rPr>
              <a:t> </a:t>
            </a:r>
            <a:r>
              <a:rPr sz="1725" dirty="0">
                <a:latin typeface="Cambria Math"/>
                <a:cs typeface="Cambria Math"/>
              </a:rPr>
              <a:t>𝐾</a:t>
            </a:r>
            <a:r>
              <a:rPr sz="1725" spc="139" dirty="0">
                <a:latin typeface="Cambria Math"/>
                <a:cs typeface="Cambria Math"/>
              </a:rPr>
              <a:t> </a:t>
            </a:r>
            <a:r>
              <a:rPr sz="1725" dirty="0">
                <a:latin typeface="Cambria Math"/>
                <a:cs typeface="Cambria Math"/>
              </a:rPr>
              <a:t>∈</a:t>
            </a:r>
            <a:r>
              <a:rPr sz="1725" spc="94" dirty="0">
                <a:latin typeface="Cambria Math"/>
                <a:cs typeface="Cambria Math"/>
              </a:rPr>
              <a:t> </a:t>
            </a:r>
            <a:r>
              <a:rPr sz="1725" spc="56" dirty="0">
                <a:latin typeface="Cambria Math"/>
                <a:cs typeface="Cambria Math"/>
              </a:rPr>
              <a:t>ℝ</a:t>
            </a:r>
            <a:r>
              <a:rPr sz="1856" spc="84" baseline="28619" dirty="0">
                <a:latin typeface="Cambria Math"/>
                <a:cs typeface="Cambria Math"/>
              </a:rPr>
              <a:t>𝑑×𝑑</a:t>
            </a:r>
            <a:r>
              <a:rPr sz="1856" spc="354" baseline="28619" dirty="0">
                <a:latin typeface="Cambria Math"/>
                <a:cs typeface="Cambria Math"/>
              </a:rPr>
              <a:t> </a:t>
            </a:r>
            <a:r>
              <a:rPr sz="1725" dirty="0">
                <a:latin typeface="Calibri"/>
                <a:cs typeface="Calibri"/>
              </a:rPr>
              <a:t>is</a:t>
            </a:r>
            <a:r>
              <a:rPr sz="1725" spc="-4" dirty="0">
                <a:latin typeface="Calibri"/>
                <a:cs typeface="Calibri"/>
              </a:rPr>
              <a:t> </a:t>
            </a:r>
            <a:r>
              <a:rPr sz="1725" dirty="0">
                <a:latin typeface="Calibri"/>
                <a:cs typeface="Calibri"/>
              </a:rPr>
              <a:t>the</a:t>
            </a:r>
            <a:r>
              <a:rPr sz="1725" spc="8" dirty="0">
                <a:latin typeface="Calibri"/>
                <a:cs typeface="Calibri"/>
              </a:rPr>
              <a:t> </a:t>
            </a:r>
            <a:r>
              <a:rPr sz="1725" dirty="0">
                <a:latin typeface="Calibri"/>
                <a:cs typeface="Calibri"/>
              </a:rPr>
              <a:t>key </a:t>
            </a:r>
            <a:r>
              <a:rPr sz="1725" spc="-4" dirty="0">
                <a:latin typeface="Calibri"/>
                <a:cs typeface="Calibri"/>
              </a:rPr>
              <a:t>matrix.</a:t>
            </a:r>
            <a:endParaRPr sz="1725">
              <a:latin typeface="Calibri"/>
              <a:cs typeface="Calibri"/>
            </a:endParaRPr>
          </a:p>
          <a:p>
            <a:pPr marL="533400" lvl="1" indent="-171926">
              <a:spcBef>
                <a:spcPts val="458"/>
              </a:spcBef>
              <a:buClr>
                <a:srgbClr val="007B92"/>
              </a:buClr>
              <a:buFont typeface="Times New Roman"/>
              <a:buChar char="•"/>
              <a:tabLst>
                <a:tab pos="533876" algn="l"/>
              </a:tabLst>
            </a:pPr>
            <a:r>
              <a:rPr sz="1725" spc="4" dirty="0">
                <a:latin typeface="Cambria Math"/>
                <a:cs typeface="Cambria Math"/>
              </a:rPr>
              <a:t>𝑞</a:t>
            </a:r>
            <a:r>
              <a:rPr sz="1856" spc="5" baseline="-15151" dirty="0">
                <a:latin typeface="Cambria Math"/>
                <a:cs typeface="Cambria Math"/>
              </a:rPr>
              <a:t>𝑖</a:t>
            </a:r>
            <a:r>
              <a:rPr sz="1856" spc="67" baseline="-15151" dirty="0">
                <a:latin typeface="Cambria Math"/>
                <a:cs typeface="Cambria Math"/>
              </a:rPr>
              <a:t> </a:t>
            </a:r>
            <a:r>
              <a:rPr sz="1725" dirty="0">
                <a:latin typeface="Cambria Math"/>
                <a:cs typeface="Cambria Math"/>
              </a:rPr>
              <a:t>=</a:t>
            </a:r>
            <a:r>
              <a:rPr sz="1725" spc="86" dirty="0">
                <a:latin typeface="Cambria Math"/>
                <a:cs typeface="Cambria Math"/>
              </a:rPr>
              <a:t> </a:t>
            </a:r>
            <a:r>
              <a:rPr sz="1725" spc="45" dirty="0">
                <a:latin typeface="Cambria Math"/>
                <a:cs typeface="Cambria Math"/>
              </a:rPr>
              <a:t>𝑄𝑥</a:t>
            </a:r>
            <a:r>
              <a:rPr sz="1856" spc="67" baseline="-15151" dirty="0">
                <a:latin typeface="Cambria Math"/>
                <a:cs typeface="Cambria Math"/>
              </a:rPr>
              <a:t>𝑖</a:t>
            </a:r>
            <a:r>
              <a:rPr sz="1725" spc="45" dirty="0">
                <a:latin typeface="Calibri"/>
                <a:cs typeface="Calibri"/>
              </a:rPr>
              <a:t>,</a:t>
            </a:r>
            <a:r>
              <a:rPr sz="1725" spc="4" dirty="0">
                <a:latin typeface="Calibri"/>
                <a:cs typeface="Calibri"/>
              </a:rPr>
              <a:t> </a:t>
            </a:r>
            <a:r>
              <a:rPr sz="1725" dirty="0">
                <a:latin typeface="Calibri"/>
                <a:cs typeface="Calibri"/>
              </a:rPr>
              <a:t>where</a:t>
            </a:r>
            <a:r>
              <a:rPr sz="1725" spc="4" dirty="0">
                <a:latin typeface="Calibri"/>
                <a:cs typeface="Calibri"/>
              </a:rPr>
              <a:t> </a:t>
            </a:r>
            <a:r>
              <a:rPr sz="1725" dirty="0">
                <a:latin typeface="Cambria Math"/>
                <a:cs typeface="Cambria Math"/>
              </a:rPr>
              <a:t>Q</a:t>
            </a:r>
            <a:r>
              <a:rPr sz="1725" spc="101" dirty="0">
                <a:latin typeface="Cambria Math"/>
                <a:cs typeface="Cambria Math"/>
              </a:rPr>
              <a:t> </a:t>
            </a:r>
            <a:r>
              <a:rPr sz="1725" dirty="0">
                <a:latin typeface="Cambria Math"/>
                <a:cs typeface="Cambria Math"/>
              </a:rPr>
              <a:t>∈</a:t>
            </a:r>
            <a:r>
              <a:rPr sz="1725" spc="98" dirty="0">
                <a:latin typeface="Cambria Math"/>
                <a:cs typeface="Cambria Math"/>
              </a:rPr>
              <a:t> </a:t>
            </a:r>
            <a:r>
              <a:rPr sz="1725" spc="53" dirty="0">
                <a:latin typeface="Cambria Math"/>
                <a:cs typeface="Cambria Math"/>
              </a:rPr>
              <a:t>ℝ</a:t>
            </a:r>
            <a:r>
              <a:rPr sz="1856" spc="78" baseline="28619" dirty="0">
                <a:latin typeface="Cambria Math"/>
                <a:cs typeface="Cambria Math"/>
              </a:rPr>
              <a:t>𝑑×𝑑</a:t>
            </a:r>
            <a:r>
              <a:rPr sz="1856" spc="349" baseline="28619" dirty="0">
                <a:latin typeface="Cambria Math"/>
                <a:cs typeface="Cambria Math"/>
              </a:rPr>
              <a:t> </a:t>
            </a:r>
            <a:r>
              <a:rPr sz="1725" dirty="0">
                <a:latin typeface="Calibri"/>
                <a:cs typeface="Calibri"/>
              </a:rPr>
              <a:t>is the</a:t>
            </a:r>
            <a:r>
              <a:rPr sz="1725" spc="8" dirty="0">
                <a:latin typeface="Calibri"/>
                <a:cs typeface="Calibri"/>
              </a:rPr>
              <a:t> </a:t>
            </a:r>
            <a:r>
              <a:rPr sz="1725" dirty="0">
                <a:latin typeface="Calibri"/>
                <a:cs typeface="Calibri"/>
              </a:rPr>
              <a:t>query </a:t>
            </a:r>
            <a:r>
              <a:rPr sz="1725" spc="-4" dirty="0">
                <a:latin typeface="Calibri"/>
                <a:cs typeface="Calibri"/>
              </a:rPr>
              <a:t>matrix.</a:t>
            </a:r>
            <a:endParaRPr sz="1725">
              <a:latin typeface="Calibri"/>
              <a:cs typeface="Calibri"/>
            </a:endParaRPr>
          </a:p>
          <a:p>
            <a:pPr marL="533400" lvl="1" indent="-171926">
              <a:spcBef>
                <a:spcPts val="461"/>
              </a:spcBef>
              <a:buClr>
                <a:srgbClr val="007B92"/>
              </a:buClr>
              <a:buFont typeface="Times New Roman"/>
              <a:buChar char="•"/>
              <a:tabLst>
                <a:tab pos="533876" algn="l"/>
              </a:tabLst>
            </a:pPr>
            <a:r>
              <a:rPr sz="1725" spc="11" dirty="0">
                <a:latin typeface="Cambria Math"/>
                <a:cs typeface="Cambria Math"/>
              </a:rPr>
              <a:t>𝑣</a:t>
            </a:r>
            <a:r>
              <a:rPr sz="1856" spc="17" baseline="-15151" dirty="0">
                <a:latin typeface="Cambria Math"/>
                <a:cs typeface="Cambria Math"/>
              </a:rPr>
              <a:t>𝑖</a:t>
            </a:r>
            <a:r>
              <a:rPr sz="1856" spc="50" baseline="-15151" dirty="0">
                <a:latin typeface="Cambria Math"/>
                <a:cs typeface="Cambria Math"/>
              </a:rPr>
              <a:t> </a:t>
            </a:r>
            <a:r>
              <a:rPr sz="1725" dirty="0">
                <a:latin typeface="Cambria Math"/>
                <a:cs typeface="Cambria Math"/>
              </a:rPr>
              <a:t>=</a:t>
            </a:r>
            <a:r>
              <a:rPr sz="1725" spc="86" dirty="0">
                <a:latin typeface="Cambria Math"/>
                <a:cs typeface="Cambria Math"/>
              </a:rPr>
              <a:t> </a:t>
            </a:r>
            <a:r>
              <a:rPr sz="1725" spc="49" dirty="0">
                <a:latin typeface="Cambria Math"/>
                <a:cs typeface="Cambria Math"/>
              </a:rPr>
              <a:t>𝑉𝑥</a:t>
            </a:r>
            <a:r>
              <a:rPr sz="1856" spc="73" baseline="-15151" dirty="0">
                <a:latin typeface="Cambria Math"/>
                <a:cs typeface="Cambria Math"/>
              </a:rPr>
              <a:t>𝑖</a:t>
            </a:r>
            <a:r>
              <a:rPr sz="1725" spc="49" dirty="0">
                <a:latin typeface="Calibri"/>
                <a:cs typeface="Calibri"/>
              </a:rPr>
              <a:t>,</a:t>
            </a:r>
            <a:r>
              <a:rPr sz="1725" dirty="0">
                <a:latin typeface="Calibri"/>
                <a:cs typeface="Calibri"/>
              </a:rPr>
              <a:t> where </a:t>
            </a:r>
            <a:r>
              <a:rPr sz="1725" dirty="0">
                <a:latin typeface="Cambria Math"/>
                <a:cs typeface="Cambria Math"/>
              </a:rPr>
              <a:t>V</a:t>
            </a:r>
            <a:r>
              <a:rPr sz="1725" spc="94" dirty="0">
                <a:latin typeface="Cambria Math"/>
                <a:cs typeface="Cambria Math"/>
              </a:rPr>
              <a:t> </a:t>
            </a:r>
            <a:r>
              <a:rPr sz="1725" dirty="0">
                <a:latin typeface="Cambria Math"/>
                <a:cs typeface="Cambria Math"/>
              </a:rPr>
              <a:t>∈</a:t>
            </a:r>
            <a:r>
              <a:rPr sz="1725" spc="98" dirty="0">
                <a:latin typeface="Cambria Math"/>
                <a:cs typeface="Cambria Math"/>
              </a:rPr>
              <a:t> </a:t>
            </a:r>
            <a:r>
              <a:rPr sz="1725" spc="56" dirty="0">
                <a:latin typeface="Cambria Math"/>
                <a:cs typeface="Cambria Math"/>
              </a:rPr>
              <a:t>ℝ</a:t>
            </a:r>
            <a:r>
              <a:rPr sz="1856" spc="84" baseline="28619" dirty="0">
                <a:latin typeface="Cambria Math"/>
                <a:cs typeface="Cambria Math"/>
              </a:rPr>
              <a:t>𝑑×𝑑</a:t>
            </a:r>
            <a:r>
              <a:rPr sz="1856" spc="343" baseline="28619" dirty="0">
                <a:latin typeface="Cambria Math"/>
                <a:cs typeface="Cambria Math"/>
              </a:rPr>
              <a:t> </a:t>
            </a:r>
            <a:r>
              <a:rPr sz="1725" dirty="0">
                <a:latin typeface="Calibri"/>
                <a:cs typeface="Calibri"/>
              </a:rPr>
              <a:t>is the</a:t>
            </a:r>
            <a:r>
              <a:rPr sz="1725" spc="4" dirty="0">
                <a:latin typeface="Calibri"/>
                <a:cs typeface="Calibri"/>
              </a:rPr>
              <a:t> </a:t>
            </a:r>
            <a:r>
              <a:rPr sz="1725" dirty="0">
                <a:latin typeface="Calibri"/>
                <a:cs typeface="Calibri"/>
              </a:rPr>
              <a:t>value</a:t>
            </a:r>
            <a:r>
              <a:rPr sz="1725" spc="-11" dirty="0">
                <a:latin typeface="Calibri"/>
                <a:cs typeface="Calibri"/>
              </a:rPr>
              <a:t> </a:t>
            </a:r>
            <a:r>
              <a:rPr sz="1725" dirty="0">
                <a:latin typeface="Calibri"/>
                <a:cs typeface="Calibri"/>
              </a:rPr>
              <a:t>matrix.</a:t>
            </a:r>
            <a:endParaRPr sz="1725">
              <a:latin typeface="Calibri"/>
              <a:cs typeface="Calibri"/>
            </a:endParaRPr>
          </a:p>
          <a:p>
            <a:pPr lvl="1">
              <a:spcBef>
                <a:spcPts val="34"/>
              </a:spcBef>
              <a:buClr>
                <a:srgbClr val="007B92"/>
              </a:buClr>
              <a:buFont typeface="Times New Roman"/>
              <a:buChar char="•"/>
            </a:pPr>
            <a:endParaRPr sz="2400">
              <a:latin typeface="Calibri"/>
              <a:cs typeface="Calibri"/>
            </a:endParaRPr>
          </a:p>
          <a:p>
            <a:pPr marL="276225" marR="68104" indent="-257651">
              <a:lnSpc>
                <a:spcPts val="2063"/>
              </a:lnSpc>
              <a:buClr>
                <a:srgbClr val="8B1515"/>
              </a:buClr>
              <a:buFont typeface="Times New Roman"/>
              <a:buChar char="•"/>
              <a:tabLst>
                <a:tab pos="275749" algn="l"/>
                <a:tab pos="276701" algn="l"/>
              </a:tabLst>
            </a:pPr>
            <a:r>
              <a:rPr sz="1725" dirty="0">
                <a:latin typeface="Calibri"/>
                <a:cs typeface="Calibri"/>
              </a:rPr>
              <a:t>These</a:t>
            </a:r>
            <a:r>
              <a:rPr sz="1725" spc="8" dirty="0">
                <a:latin typeface="Calibri"/>
                <a:cs typeface="Calibri"/>
              </a:rPr>
              <a:t> </a:t>
            </a:r>
            <a:r>
              <a:rPr sz="1725" spc="-4" dirty="0">
                <a:latin typeface="Calibri"/>
                <a:cs typeface="Calibri"/>
              </a:rPr>
              <a:t>matrices</a:t>
            </a:r>
            <a:r>
              <a:rPr sz="1725" spc="11" dirty="0">
                <a:latin typeface="Calibri"/>
                <a:cs typeface="Calibri"/>
              </a:rPr>
              <a:t> </a:t>
            </a:r>
            <a:r>
              <a:rPr sz="1725" dirty="0">
                <a:latin typeface="Calibri"/>
                <a:cs typeface="Calibri"/>
              </a:rPr>
              <a:t>allow</a:t>
            </a:r>
            <a:r>
              <a:rPr sz="1725" spc="-4" dirty="0">
                <a:latin typeface="Calibri"/>
                <a:cs typeface="Calibri"/>
              </a:rPr>
              <a:t> </a:t>
            </a:r>
            <a:r>
              <a:rPr sz="1725" i="1" dirty="0">
                <a:latin typeface="Calibri"/>
                <a:cs typeface="Calibri"/>
              </a:rPr>
              <a:t>different</a:t>
            </a:r>
            <a:r>
              <a:rPr sz="1725" i="1" spc="-11" dirty="0">
                <a:latin typeface="Calibri"/>
                <a:cs typeface="Calibri"/>
              </a:rPr>
              <a:t> </a:t>
            </a:r>
            <a:r>
              <a:rPr sz="1725" i="1" spc="-4" dirty="0">
                <a:latin typeface="Calibri"/>
                <a:cs typeface="Calibri"/>
              </a:rPr>
              <a:t>aspects</a:t>
            </a:r>
            <a:r>
              <a:rPr sz="1725" i="1" spc="26" dirty="0">
                <a:latin typeface="Calibri"/>
                <a:cs typeface="Calibri"/>
              </a:rPr>
              <a:t> </a:t>
            </a:r>
            <a:r>
              <a:rPr sz="1725" spc="-4" dirty="0">
                <a:latin typeface="Calibri"/>
                <a:cs typeface="Calibri"/>
              </a:rPr>
              <a:t>of</a:t>
            </a:r>
            <a:r>
              <a:rPr sz="1725" spc="4" dirty="0">
                <a:latin typeface="Calibri"/>
                <a:cs typeface="Calibri"/>
              </a:rPr>
              <a:t> </a:t>
            </a:r>
            <a:r>
              <a:rPr sz="1725" dirty="0">
                <a:latin typeface="Calibri"/>
                <a:cs typeface="Calibri"/>
              </a:rPr>
              <a:t>the</a:t>
            </a:r>
            <a:r>
              <a:rPr sz="1725" spc="8" dirty="0">
                <a:latin typeface="Calibri"/>
                <a:cs typeface="Calibri"/>
              </a:rPr>
              <a:t> </a:t>
            </a:r>
            <a:r>
              <a:rPr sz="1725" dirty="0">
                <a:latin typeface="Cambria Math"/>
                <a:cs typeface="Cambria Math"/>
              </a:rPr>
              <a:t>𝑥</a:t>
            </a:r>
            <a:r>
              <a:rPr sz="1725" spc="71" dirty="0">
                <a:latin typeface="Cambria Math"/>
                <a:cs typeface="Cambria Math"/>
              </a:rPr>
              <a:t> </a:t>
            </a:r>
            <a:r>
              <a:rPr sz="1725" dirty="0">
                <a:latin typeface="Calibri"/>
                <a:cs typeface="Calibri"/>
              </a:rPr>
              <a:t>vectors</a:t>
            </a:r>
            <a:r>
              <a:rPr sz="1725" spc="8" dirty="0">
                <a:latin typeface="Calibri"/>
                <a:cs typeface="Calibri"/>
              </a:rPr>
              <a:t> </a:t>
            </a:r>
            <a:r>
              <a:rPr sz="1725" dirty="0">
                <a:latin typeface="Calibri"/>
                <a:cs typeface="Calibri"/>
              </a:rPr>
              <a:t>to</a:t>
            </a:r>
            <a:r>
              <a:rPr sz="1725" spc="8" dirty="0">
                <a:latin typeface="Calibri"/>
                <a:cs typeface="Calibri"/>
              </a:rPr>
              <a:t> </a:t>
            </a:r>
            <a:r>
              <a:rPr sz="1725" spc="-4" dirty="0">
                <a:latin typeface="Calibri"/>
                <a:cs typeface="Calibri"/>
              </a:rPr>
              <a:t>be</a:t>
            </a:r>
            <a:r>
              <a:rPr sz="1725" spc="8" dirty="0">
                <a:latin typeface="Calibri"/>
                <a:cs typeface="Calibri"/>
              </a:rPr>
              <a:t> </a:t>
            </a:r>
            <a:r>
              <a:rPr sz="1725" spc="-4" dirty="0">
                <a:latin typeface="Calibri"/>
                <a:cs typeface="Calibri"/>
              </a:rPr>
              <a:t>used/emphasized</a:t>
            </a:r>
            <a:r>
              <a:rPr sz="1725" dirty="0">
                <a:latin typeface="Calibri"/>
                <a:cs typeface="Calibri"/>
              </a:rPr>
              <a:t> in </a:t>
            </a:r>
            <a:r>
              <a:rPr sz="1725" spc="-379" dirty="0">
                <a:latin typeface="Calibri"/>
                <a:cs typeface="Calibri"/>
              </a:rPr>
              <a:t> </a:t>
            </a:r>
            <a:r>
              <a:rPr sz="1725" dirty="0">
                <a:latin typeface="Calibri"/>
                <a:cs typeface="Calibri"/>
              </a:rPr>
              <a:t>each</a:t>
            </a:r>
            <a:r>
              <a:rPr sz="1725" spc="4" dirty="0">
                <a:latin typeface="Calibri"/>
                <a:cs typeface="Calibri"/>
              </a:rPr>
              <a:t> </a:t>
            </a:r>
            <a:r>
              <a:rPr sz="1725" spc="-4" dirty="0">
                <a:latin typeface="Calibri"/>
                <a:cs typeface="Calibri"/>
              </a:rPr>
              <a:t>of </a:t>
            </a:r>
            <a:r>
              <a:rPr sz="1725" dirty="0">
                <a:latin typeface="Calibri"/>
                <a:cs typeface="Calibri"/>
              </a:rPr>
              <a:t>the</a:t>
            </a:r>
            <a:r>
              <a:rPr sz="1725" spc="4" dirty="0">
                <a:latin typeface="Calibri"/>
                <a:cs typeface="Calibri"/>
              </a:rPr>
              <a:t> </a:t>
            </a:r>
            <a:r>
              <a:rPr sz="1725" dirty="0">
                <a:latin typeface="Calibri"/>
                <a:cs typeface="Calibri"/>
              </a:rPr>
              <a:t>three</a:t>
            </a:r>
            <a:r>
              <a:rPr sz="1725" spc="8" dirty="0">
                <a:latin typeface="Calibri"/>
                <a:cs typeface="Calibri"/>
              </a:rPr>
              <a:t> </a:t>
            </a:r>
            <a:r>
              <a:rPr sz="1725" dirty="0">
                <a:latin typeface="Calibri"/>
                <a:cs typeface="Calibri"/>
              </a:rPr>
              <a:t>roles.</a:t>
            </a:r>
            <a:endParaRPr sz="1725">
              <a:latin typeface="Calibri"/>
              <a:cs typeface="Calibri"/>
            </a:endParaRPr>
          </a:p>
        </p:txBody>
      </p:sp>
      <p:sp>
        <p:nvSpPr>
          <p:cNvPr id="5" name="TextBox 4">
            <a:extLst>
              <a:ext uri="{FF2B5EF4-FFF2-40B4-BE49-F238E27FC236}">
                <a16:creationId xmlns:a16="http://schemas.microsoft.com/office/drawing/2014/main" id="{76F1AA55-56F8-47C9-8F30-3E8A1489936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C08D9F-9340-447D-83FF-5A666A8E8402}"/>
              </a:ext>
            </a:extLst>
          </p:cNvPr>
          <p:cNvGrpSpPr/>
          <p:nvPr/>
        </p:nvGrpSpPr>
        <p:grpSpPr>
          <a:xfrm>
            <a:off x="1024839" y="1542569"/>
            <a:ext cx="7771542" cy="4041170"/>
            <a:chOff x="2267713" y="1666857"/>
            <a:chExt cx="7771542" cy="4041170"/>
          </a:xfrm>
        </p:grpSpPr>
        <p:sp>
          <p:nvSpPr>
            <p:cNvPr id="3" name="object 3"/>
            <p:cNvSpPr/>
            <p:nvPr/>
          </p:nvSpPr>
          <p:spPr>
            <a:xfrm>
              <a:off x="4577240" y="2115503"/>
              <a:ext cx="48101" cy="203835"/>
            </a:xfrm>
            <a:custGeom>
              <a:avLst/>
              <a:gdLst/>
              <a:ahLst/>
              <a:cxnLst/>
              <a:rect l="l" t="t" r="r" b="b"/>
              <a:pathLst>
                <a:path w="64135" h="271780">
                  <a:moveTo>
                    <a:pt x="63754" y="0"/>
                  </a:moveTo>
                  <a:lnTo>
                    <a:pt x="0" y="0"/>
                  </a:lnTo>
                  <a:lnTo>
                    <a:pt x="0" y="10160"/>
                  </a:lnTo>
                  <a:lnTo>
                    <a:pt x="40005" y="10160"/>
                  </a:lnTo>
                  <a:lnTo>
                    <a:pt x="40005" y="260350"/>
                  </a:lnTo>
                  <a:lnTo>
                    <a:pt x="0" y="260350"/>
                  </a:lnTo>
                  <a:lnTo>
                    <a:pt x="0" y="271780"/>
                  </a:lnTo>
                  <a:lnTo>
                    <a:pt x="63754" y="271780"/>
                  </a:lnTo>
                  <a:lnTo>
                    <a:pt x="63754" y="260350"/>
                  </a:lnTo>
                  <a:lnTo>
                    <a:pt x="63754" y="10160"/>
                  </a:lnTo>
                  <a:lnTo>
                    <a:pt x="63754" y="0"/>
                  </a:lnTo>
                  <a:close/>
                </a:path>
              </a:pathLst>
            </a:custGeom>
            <a:solidFill>
              <a:srgbClr val="000000"/>
            </a:solidFill>
          </p:spPr>
          <p:txBody>
            <a:bodyPr wrap="square" lIns="0" tIns="0" rIns="0" bIns="0" rtlCol="0"/>
            <a:lstStyle/>
            <a:p>
              <a:endParaRPr sz="1350"/>
            </a:p>
          </p:txBody>
        </p:sp>
        <p:sp>
          <p:nvSpPr>
            <p:cNvPr id="4" name="object 4"/>
            <p:cNvSpPr/>
            <p:nvPr/>
          </p:nvSpPr>
          <p:spPr>
            <a:xfrm>
              <a:off x="3646076" y="2115503"/>
              <a:ext cx="48101" cy="203835"/>
            </a:xfrm>
            <a:custGeom>
              <a:avLst/>
              <a:gdLst/>
              <a:ahLst/>
              <a:cxnLst/>
              <a:rect l="l" t="t" r="r" b="b"/>
              <a:pathLst>
                <a:path w="64135" h="271780">
                  <a:moveTo>
                    <a:pt x="63754" y="0"/>
                  </a:moveTo>
                  <a:lnTo>
                    <a:pt x="0" y="0"/>
                  </a:lnTo>
                  <a:lnTo>
                    <a:pt x="0" y="10160"/>
                  </a:lnTo>
                  <a:lnTo>
                    <a:pt x="0" y="260350"/>
                  </a:lnTo>
                  <a:lnTo>
                    <a:pt x="0" y="271780"/>
                  </a:lnTo>
                  <a:lnTo>
                    <a:pt x="63754" y="271780"/>
                  </a:lnTo>
                  <a:lnTo>
                    <a:pt x="63754" y="260350"/>
                  </a:lnTo>
                  <a:lnTo>
                    <a:pt x="23749" y="260350"/>
                  </a:lnTo>
                  <a:lnTo>
                    <a:pt x="23749" y="10160"/>
                  </a:lnTo>
                  <a:lnTo>
                    <a:pt x="63754" y="10160"/>
                  </a:lnTo>
                  <a:lnTo>
                    <a:pt x="63754" y="0"/>
                  </a:lnTo>
                  <a:close/>
                </a:path>
              </a:pathLst>
            </a:custGeom>
            <a:solidFill>
              <a:srgbClr val="000000"/>
            </a:solidFill>
          </p:spPr>
          <p:txBody>
            <a:bodyPr wrap="square" lIns="0" tIns="0" rIns="0" bIns="0" rtlCol="0"/>
            <a:lstStyle/>
            <a:p>
              <a:endParaRPr sz="1350"/>
            </a:p>
          </p:txBody>
        </p:sp>
        <p:sp>
          <p:nvSpPr>
            <p:cNvPr id="5" name="object 5"/>
            <p:cNvSpPr txBox="1"/>
            <p:nvPr/>
          </p:nvSpPr>
          <p:spPr>
            <a:xfrm>
              <a:off x="2331796" y="1666857"/>
              <a:ext cx="6557486" cy="995305"/>
            </a:xfrm>
            <a:prstGeom prst="rect">
              <a:avLst/>
            </a:prstGeom>
          </p:spPr>
          <p:txBody>
            <a:bodyPr vert="horz" wrap="square" lIns="0" tIns="70009" rIns="0" bIns="0" rtlCol="0">
              <a:spAutoFit/>
            </a:bodyPr>
            <a:lstStyle/>
            <a:p>
              <a:pPr marL="276225" indent="-257651">
                <a:spcBef>
                  <a:spcPts val="551"/>
                </a:spcBef>
                <a:buClr>
                  <a:srgbClr val="8B1515"/>
                </a:buClr>
                <a:buFont typeface="Times New Roman"/>
                <a:buChar char="•"/>
                <a:tabLst>
                  <a:tab pos="275749" algn="l"/>
                  <a:tab pos="276701" algn="l"/>
                </a:tabLst>
              </a:pPr>
              <a:r>
                <a:rPr sz="1725" dirty="0">
                  <a:latin typeface="Calibri"/>
                  <a:cs typeface="Calibri"/>
                </a:rPr>
                <a:t>Let’s</a:t>
              </a:r>
              <a:r>
                <a:rPr sz="1725" spc="-8" dirty="0">
                  <a:latin typeface="Calibri"/>
                  <a:cs typeface="Calibri"/>
                </a:rPr>
                <a:t> </a:t>
              </a:r>
              <a:r>
                <a:rPr sz="1725" dirty="0">
                  <a:latin typeface="Calibri"/>
                  <a:cs typeface="Calibri"/>
                </a:rPr>
                <a:t>look at </a:t>
              </a:r>
              <a:r>
                <a:rPr sz="1725" spc="-4" dirty="0">
                  <a:latin typeface="Calibri"/>
                  <a:cs typeface="Calibri"/>
                </a:rPr>
                <a:t>how</a:t>
              </a:r>
              <a:r>
                <a:rPr sz="1725" spc="15" dirty="0">
                  <a:latin typeface="Calibri"/>
                  <a:cs typeface="Calibri"/>
                </a:rPr>
                <a:t> </a:t>
              </a:r>
              <a:r>
                <a:rPr sz="1725" dirty="0">
                  <a:latin typeface="Calibri"/>
                  <a:cs typeface="Calibri"/>
                </a:rPr>
                <a:t>key-query-value</a:t>
              </a:r>
              <a:r>
                <a:rPr sz="1725" spc="-11" dirty="0">
                  <a:latin typeface="Calibri"/>
                  <a:cs typeface="Calibri"/>
                </a:rPr>
                <a:t> </a:t>
              </a:r>
              <a:r>
                <a:rPr sz="1725" dirty="0">
                  <a:latin typeface="Calibri"/>
                  <a:cs typeface="Calibri"/>
                </a:rPr>
                <a:t>attention</a:t>
              </a:r>
              <a:r>
                <a:rPr sz="1725" spc="11" dirty="0">
                  <a:latin typeface="Calibri"/>
                  <a:cs typeface="Calibri"/>
                </a:rPr>
                <a:t> </a:t>
              </a:r>
              <a:r>
                <a:rPr sz="1725" dirty="0">
                  <a:latin typeface="Calibri"/>
                  <a:cs typeface="Calibri"/>
                </a:rPr>
                <a:t>is </a:t>
              </a:r>
              <a:r>
                <a:rPr sz="1725" spc="-4" dirty="0">
                  <a:latin typeface="Calibri"/>
                  <a:cs typeface="Calibri"/>
                </a:rPr>
                <a:t>computed,</a:t>
              </a:r>
              <a:r>
                <a:rPr sz="1725" spc="15" dirty="0">
                  <a:latin typeface="Calibri"/>
                  <a:cs typeface="Calibri"/>
                </a:rPr>
                <a:t> </a:t>
              </a:r>
              <a:r>
                <a:rPr sz="1725" dirty="0">
                  <a:latin typeface="Calibri"/>
                  <a:cs typeface="Calibri"/>
                </a:rPr>
                <a:t>in </a:t>
              </a:r>
              <a:r>
                <a:rPr sz="1725" spc="-4" dirty="0">
                  <a:latin typeface="Calibri"/>
                  <a:cs typeface="Calibri"/>
                </a:rPr>
                <a:t>matrices.</a:t>
              </a:r>
              <a:endParaRPr sz="1725" dirty="0">
                <a:latin typeface="Calibri"/>
                <a:cs typeface="Calibri"/>
              </a:endParaRPr>
            </a:p>
            <a:p>
              <a:pPr marL="533400" lvl="1" indent="-171926">
                <a:spcBef>
                  <a:spcPts val="480"/>
                </a:spcBef>
                <a:buClr>
                  <a:srgbClr val="007B92"/>
                </a:buClr>
                <a:buFont typeface="Times New Roman"/>
                <a:buChar char="•"/>
                <a:tabLst>
                  <a:tab pos="533876" algn="l"/>
                  <a:tab pos="1366361" algn="l"/>
                  <a:tab pos="2377916" algn="l"/>
                </a:tabLst>
              </a:pPr>
              <a:r>
                <a:rPr sz="1725" dirty="0">
                  <a:latin typeface="Calibri"/>
                  <a:cs typeface="Calibri"/>
                </a:rPr>
                <a:t>Let</a:t>
              </a:r>
              <a:r>
                <a:rPr sz="1725" spc="-4" dirty="0">
                  <a:latin typeface="Calibri"/>
                  <a:cs typeface="Calibri"/>
                </a:rPr>
                <a:t> </a:t>
              </a:r>
              <a:r>
                <a:rPr sz="1725" dirty="0">
                  <a:latin typeface="Cambria Math"/>
                  <a:cs typeface="Cambria Math"/>
                </a:rPr>
                <a:t>𝑋</a:t>
              </a:r>
              <a:r>
                <a:rPr sz="1725" spc="150" dirty="0">
                  <a:latin typeface="Cambria Math"/>
                  <a:cs typeface="Cambria Math"/>
                </a:rPr>
                <a:t> </a:t>
              </a:r>
              <a:r>
                <a:rPr sz="1725" dirty="0">
                  <a:latin typeface="Cambria Math"/>
                  <a:cs typeface="Cambria Math"/>
                </a:rPr>
                <a:t>=	</a:t>
              </a:r>
              <a:r>
                <a:rPr sz="1725" spc="19" dirty="0">
                  <a:latin typeface="Cambria Math"/>
                  <a:cs typeface="Cambria Math"/>
                </a:rPr>
                <a:t>𝑥</a:t>
              </a:r>
              <a:r>
                <a:rPr sz="1856" spc="28" baseline="-15151" dirty="0">
                  <a:latin typeface="Cambria Math"/>
                  <a:cs typeface="Cambria Math"/>
                </a:rPr>
                <a:t>1</a:t>
              </a:r>
              <a:r>
                <a:rPr sz="1725" spc="19" dirty="0">
                  <a:latin typeface="Cambria Math"/>
                  <a:cs typeface="Cambria Math"/>
                </a:rPr>
                <a:t>;</a:t>
              </a:r>
              <a:r>
                <a:rPr sz="1725" spc="-90" dirty="0">
                  <a:latin typeface="Cambria Math"/>
                  <a:cs typeface="Cambria Math"/>
                </a:rPr>
                <a:t> </a:t>
              </a:r>
              <a:r>
                <a:rPr sz="1725" dirty="0">
                  <a:latin typeface="Cambria Math"/>
                  <a:cs typeface="Cambria Math"/>
                </a:rPr>
                <a:t>…</a:t>
              </a:r>
              <a:r>
                <a:rPr sz="1725" spc="-90" dirty="0">
                  <a:latin typeface="Cambria Math"/>
                  <a:cs typeface="Cambria Math"/>
                </a:rPr>
                <a:t> </a:t>
              </a:r>
              <a:r>
                <a:rPr sz="1725" dirty="0">
                  <a:latin typeface="Cambria Math"/>
                  <a:cs typeface="Cambria Math"/>
                </a:rPr>
                <a:t>;</a:t>
              </a:r>
              <a:r>
                <a:rPr sz="1725" spc="-90" dirty="0">
                  <a:latin typeface="Cambria Math"/>
                  <a:cs typeface="Cambria Math"/>
                </a:rPr>
                <a:t> </a:t>
              </a:r>
              <a:r>
                <a:rPr sz="1725" spc="38" dirty="0">
                  <a:latin typeface="Cambria Math"/>
                  <a:cs typeface="Cambria Math"/>
                </a:rPr>
                <a:t>𝑥</a:t>
              </a:r>
              <a:r>
                <a:rPr sz="1856" spc="56" baseline="-15151" dirty="0">
                  <a:latin typeface="Cambria Math"/>
                  <a:cs typeface="Cambria Math"/>
                </a:rPr>
                <a:t>𝑇	</a:t>
              </a:r>
              <a:r>
                <a:rPr sz="1725" dirty="0">
                  <a:latin typeface="Cambria Math"/>
                  <a:cs typeface="Cambria Math"/>
                </a:rPr>
                <a:t>∈</a:t>
              </a:r>
              <a:r>
                <a:rPr sz="1725" spc="94" dirty="0">
                  <a:latin typeface="Cambria Math"/>
                  <a:cs typeface="Cambria Math"/>
                </a:rPr>
                <a:t> </a:t>
              </a:r>
              <a:r>
                <a:rPr sz="1725" spc="41" dirty="0">
                  <a:latin typeface="Cambria Math"/>
                  <a:cs typeface="Cambria Math"/>
                </a:rPr>
                <a:t>ℝ</a:t>
              </a:r>
              <a:r>
                <a:rPr sz="1856" spc="62" baseline="28619" dirty="0">
                  <a:latin typeface="Cambria Math"/>
                  <a:cs typeface="Cambria Math"/>
                </a:rPr>
                <a:t>𝑇×𝑑</a:t>
              </a:r>
              <a:r>
                <a:rPr sz="1856" spc="349" baseline="28619" dirty="0">
                  <a:latin typeface="Cambria Math"/>
                  <a:cs typeface="Cambria Math"/>
                </a:rPr>
                <a:t> </a:t>
              </a:r>
              <a:r>
                <a:rPr sz="1725" spc="-4" dirty="0">
                  <a:latin typeface="Calibri"/>
                  <a:cs typeface="Calibri"/>
                </a:rPr>
                <a:t>be</a:t>
              </a:r>
              <a:r>
                <a:rPr sz="1725" dirty="0">
                  <a:latin typeface="Calibri"/>
                  <a:cs typeface="Calibri"/>
                </a:rPr>
                <a:t> the</a:t>
              </a:r>
              <a:r>
                <a:rPr sz="1725" spc="4" dirty="0">
                  <a:latin typeface="Calibri"/>
                  <a:cs typeface="Calibri"/>
                </a:rPr>
                <a:t> </a:t>
              </a:r>
              <a:r>
                <a:rPr sz="1725" dirty="0">
                  <a:latin typeface="Calibri"/>
                  <a:cs typeface="Calibri"/>
                </a:rPr>
                <a:t>concatenation</a:t>
              </a:r>
              <a:r>
                <a:rPr sz="1725" spc="8" dirty="0">
                  <a:latin typeface="Calibri"/>
                  <a:cs typeface="Calibri"/>
                </a:rPr>
                <a:t> </a:t>
              </a:r>
              <a:r>
                <a:rPr sz="1725" spc="-4" dirty="0">
                  <a:latin typeface="Calibri"/>
                  <a:cs typeface="Calibri"/>
                </a:rPr>
                <a:t>of</a:t>
              </a:r>
              <a:r>
                <a:rPr sz="1725" spc="-8" dirty="0">
                  <a:latin typeface="Calibri"/>
                  <a:cs typeface="Calibri"/>
                </a:rPr>
                <a:t> </a:t>
              </a:r>
              <a:r>
                <a:rPr sz="1725" dirty="0">
                  <a:latin typeface="Calibri"/>
                  <a:cs typeface="Calibri"/>
                </a:rPr>
                <a:t>input vectors.</a:t>
              </a:r>
            </a:p>
            <a:p>
              <a:pPr marL="533400" lvl="1" indent="-171926">
                <a:spcBef>
                  <a:spcPts val="458"/>
                </a:spcBef>
                <a:buClr>
                  <a:srgbClr val="007B92"/>
                </a:buClr>
                <a:buFont typeface="Times New Roman"/>
                <a:buChar char="•"/>
                <a:tabLst>
                  <a:tab pos="533876" algn="l"/>
                </a:tabLst>
              </a:pPr>
              <a:r>
                <a:rPr sz="1725" spc="-4" dirty="0">
                  <a:latin typeface="Calibri"/>
                  <a:cs typeface="Calibri"/>
                </a:rPr>
                <a:t>First,</a:t>
              </a:r>
              <a:r>
                <a:rPr sz="1725" dirty="0">
                  <a:latin typeface="Calibri"/>
                  <a:cs typeface="Calibri"/>
                </a:rPr>
                <a:t> </a:t>
              </a:r>
              <a:r>
                <a:rPr sz="1725" spc="-4" dirty="0">
                  <a:latin typeface="Calibri"/>
                  <a:cs typeface="Calibri"/>
                </a:rPr>
                <a:t>note</a:t>
              </a:r>
              <a:r>
                <a:rPr sz="1725" spc="4" dirty="0">
                  <a:latin typeface="Calibri"/>
                  <a:cs typeface="Calibri"/>
                </a:rPr>
                <a:t> </a:t>
              </a:r>
              <a:r>
                <a:rPr sz="1725" dirty="0">
                  <a:latin typeface="Calibri"/>
                  <a:cs typeface="Calibri"/>
                </a:rPr>
                <a:t>that</a:t>
              </a:r>
              <a:r>
                <a:rPr sz="1725" spc="23" dirty="0">
                  <a:latin typeface="Calibri"/>
                  <a:cs typeface="Calibri"/>
                </a:rPr>
                <a:t> </a:t>
              </a:r>
              <a:r>
                <a:rPr sz="1725" dirty="0">
                  <a:latin typeface="Cambria Math"/>
                  <a:cs typeface="Cambria Math"/>
                </a:rPr>
                <a:t>𝑋𝐾</a:t>
              </a:r>
              <a:r>
                <a:rPr sz="1725" spc="139" dirty="0">
                  <a:latin typeface="Cambria Math"/>
                  <a:cs typeface="Cambria Math"/>
                </a:rPr>
                <a:t> </a:t>
              </a:r>
              <a:r>
                <a:rPr sz="1725" dirty="0">
                  <a:latin typeface="Cambria Math"/>
                  <a:cs typeface="Cambria Math"/>
                </a:rPr>
                <a:t>∈</a:t>
              </a:r>
              <a:r>
                <a:rPr sz="1725" spc="98" dirty="0">
                  <a:latin typeface="Cambria Math"/>
                  <a:cs typeface="Cambria Math"/>
                </a:rPr>
                <a:t> </a:t>
              </a:r>
              <a:r>
                <a:rPr sz="1725" spc="56" dirty="0">
                  <a:latin typeface="Cambria Math"/>
                  <a:cs typeface="Cambria Math"/>
                </a:rPr>
                <a:t>ℝ</a:t>
              </a:r>
              <a:r>
                <a:rPr sz="1856" spc="84" baseline="28619" dirty="0">
                  <a:latin typeface="Cambria Math"/>
                  <a:cs typeface="Cambria Math"/>
                </a:rPr>
                <a:t>𝑇×𝑑</a:t>
              </a:r>
              <a:r>
                <a:rPr sz="1725" spc="56" dirty="0">
                  <a:latin typeface="Calibri"/>
                  <a:cs typeface="Calibri"/>
                </a:rPr>
                <a:t>,</a:t>
              </a:r>
              <a:r>
                <a:rPr sz="1725" spc="4" dirty="0">
                  <a:latin typeface="Calibri"/>
                  <a:cs typeface="Calibri"/>
                </a:rPr>
                <a:t> </a:t>
              </a:r>
              <a:r>
                <a:rPr sz="1725" dirty="0">
                  <a:latin typeface="Cambria Math"/>
                  <a:cs typeface="Cambria Math"/>
                </a:rPr>
                <a:t>𝑋𝑄</a:t>
              </a:r>
              <a:r>
                <a:rPr sz="1725" spc="143" dirty="0">
                  <a:latin typeface="Cambria Math"/>
                  <a:cs typeface="Cambria Math"/>
                </a:rPr>
                <a:t> </a:t>
              </a:r>
              <a:r>
                <a:rPr sz="1725" dirty="0">
                  <a:latin typeface="Cambria Math"/>
                  <a:cs typeface="Cambria Math"/>
                </a:rPr>
                <a:t>∈</a:t>
              </a:r>
              <a:r>
                <a:rPr sz="1725" spc="109" dirty="0">
                  <a:latin typeface="Cambria Math"/>
                  <a:cs typeface="Cambria Math"/>
                </a:rPr>
                <a:t> </a:t>
              </a:r>
              <a:r>
                <a:rPr sz="1725" spc="53" dirty="0">
                  <a:latin typeface="Cambria Math"/>
                  <a:cs typeface="Cambria Math"/>
                </a:rPr>
                <a:t>ℝ</a:t>
              </a:r>
              <a:r>
                <a:rPr sz="1856" spc="78" baseline="28619" dirty="0">
                  <a:latin typeface="Cambria Math"/>
                  <a:cs typeface="Cambria Math"/>
                </a:rPr>
                <a:t>𝑇×𝑑</a:t>
              </a:r>
              <a:r>
                <a:rPr sz="1725" spc="53" dirty="0">
                  <a:latin typeface="Calibri"/>
                  <a:cs typeface="Calibri"/>
                </a:rPr>
                <a:t>,</a:t>
              </a:r>
              <a:r>
                <a:rPr sz="1725" spc="-4" dirty="0">
                  <a:latin typeface="Calibri"/>
                  <a:cs typeface="Calibri"/>
                </a:rPr>
                <a:t> </a:t>
              </a:r>
              <a:r>
                <a:rPr sz="1725" dirty="0">
                  <a:latin typeface="Cambria Math"/>
                  <a:cs typeface="Cambria Math"/>
                </a:rPr>
                <a:t>𝑋𝑉</a:t>
              </a:r>
              <a:r>
                <a:rPr sz="1725" spc="146" dirty="0">
                  <a:latin typeface="Cambria Math"/>
                  <a:cs typeface="Cambria Math"/>
                </a:rPr>
                <a:t> </a:t>
              </a:r>
              <a:r>
                <a:rPr sz="1725" dirty="0">
                  <a:latin typeface="Cambria Math"/>
                  <a:cs typeface="Cambria Math"/>
                </a:rPr>
                <a:t>∈</a:t>
              </a:r>
              <a:r>
                <a:rPr sz="1725" spc="98" dirty="0">
                  <a:latin typeface="Cambria Math"/>
                  <a:cs typeface="Cambria Math"/>
                </a:rPr>
                <a:t> </a:t>
              </a:r>
              <a:r>
                <a:rPr sz="1725" spc="56" dirty="0">
                  <a:latin typeface="Cambria Math"/>
                  <a:cs typeface="Cambria Math"/>
                </a:rPr>
                <a:t>ℝ</a:t>
              </a:r>
              <a:r>
                <a:rPr sz="1856" spc="84" baseline="28619" dirty="0">
                  <a:latin typeface="Cambria Math"/>
                  <a:cs typeface="Cambria Math"/>
                </a:rPr>
                <a:t>𝑇×𝑑</a:t>
              </a:r>
              <a:r>
                <a:rPr sz="1725" spc="56" dirty="0">
                  <a:latin typeface="Calibri"/>
                  <a:cs typeface="Calibri"/>
                </a:rPr>
                <a:t>.</a:t>
              </a:r>
              <a:endParaRPr sz="1725" dirty="0">
                <a:latin typeface="Calibri"/>
                <a:cs typeface="Calibri"/>
              </a:endParaRPr>
            </a:p>
          </p:txBody>
        </p:sp>
        <p:sp>
          <p:nvSpPr>
            <p:cNvPr id="6" name="object 6"/>
            <p:cNvSpPr/>
            <p:nvPr/>
          </p:nvSpPr>
          <p:spPr>
            <a:xfrm>
              <a:off x="6794468" y="2752059"/>
              <a:ext cx="1043940" cy="203359"/>
            </a:xfrm>
            <a:custGeom>
              <a:avLst/>
              <a:gdLst/>
              <a:ahLst/>
              <a:cxnLst/>
              <a:rect l="l" t="t" r="r" b="b"/>
              <a:pathLst>
                <a:path w="1391920" h="271144">
                  <a:moveTo>
                    <a:pt x="90297" y="11049"/>
                  </a:moveTo>
                  <a:lnTo>
                    <a:pt x="86487" y="0"/>
                  </a:lnTo>
                  <a:lnTo>
                    <a:pt x="66827" y="7124"/>
                  </a:lnTo>
                  <a:lnTo>
                    <a:pt x="49606" y="17437"/>
                  </a:lnTo>
                  <a:lnTo>
                    <a:pt x="22352" y="47625"/>
                  </a:lnTo>
                  <a:lnTo>
                    <a:pt x="5600" y="87820"/>
                  </a:lnTo>
                  <a:lnTo>
                    <a:pt x="0" y="135636"/>
                  </a:lnTo>
                  <a:lnTo>
                    <a:pt x="1397" y="160578"/>
                  </a:lnTo>
                  <a:lnTo>
                    <a:pt x="12585" y="204635"/>
                  </a:lnTo>
                  <a:lnTo>
                    <a:pt x="34709" y="240385"/>
                  </a:lnTo>
                  <a:lnTo>
                    <a:pt x="66763" y="264058"/>
                  </a:lnTo>
                  <a:lnTo>
                    <a:pt x="86487" y="271145"/>
                  </a:lnTo>
                  <a:lnTo>
                    <a:pt x="89916" y="260096"/>
                  </a:lnTo>
                  <a:lnTo>
                    <a:pt x="74485" y="253238"/>
                  </a:lnTo>
                  <a:lnTo>
                    <a:pt x="61163" y="243713"/>
                  </a:lnTo>
                  <a:lnTo>
                    <a:pt x="33807" y="199364"/>
                  </a:lnTo>
                  <a:lnTo>
                    <a:pt x="25755" y="158127"/>
                  </a:lnTo>
                  <a:lnTo>
                    <a:pt x="24765" y="134239"/>
                  </a:lnTo>
                  <a:lnTo>
                    <a:pt x="25755" y="111099"/>
                  </a:lnTo>
                  <a:lnTo>
                    <a:pt x="33807" y="70993"/>
                  </a:lnTo>
                  <a:lnTo>
                    <a:pt x="61252" y="27330"/>
                  </a:lnTo>
                  <a:lnTo>
                    <a:pt x="74701" y="17881"/>
                  </a:lnTo>
                  <a:lnTo>
                    <a:pt x="90297" y="11049"/>
                  </a:lnTo>
                  <a:close/>
                </a:path>
                <a:path w="1391920" h="271144">
                  <a:moveTo>
                    <a:pt x="603885" y="11049"/>
                  </a:moveTo>
                  <a:lnTo>
                    <a:pt x="600075" y="0"/>
                  </a:lnTo>
                  <a:lnTo>
                    <a:pt x="580415" y="7124"/>
                  </a:lnTo>
                  <a:lnTo>
                    <a:pt x="563194" y="17437"/>
                  </a:lnTo>
                  <a:lnTo>
                    <a:pt x="535940" y="47625"/>
                  </a:lnTo>
                  <a:lnTo>
                    <a:pt x="519188" y="87820"/>
                  </a:lnTo>
                  <a:lnTo>
                    <a:pt x="513588" y="135636"/>
                  </a:lnTo>
                  <a:lnTo>
                    <a:pt x="514985" y="160578"/>
                  </a:lnTo>
                  <a:lnTo>
                    <a:pt x="526173" y="204635"/>
                  </a:lnTo>
                  <a:lnTo>
                    <a:pt x="548297" y="240385"/>
                  </a:lnTo>
                  <a:lnTo>
                    <a:pt x="580351" y="264058"/>
                  </a:lnTo>
                  <a:lnTo>
                    <a:pt x="600075" y="271145"/>
                  </a:lnTo>
                  <a:lnTo>
                    <a:pt x="603504" y="260096"/>
                  </a:lnTo>
                  <a:lnTo>
                    <a:pt x="588073" y="253238"/>
                  </a:lnTo>
                  <a:lnTo>
                    <a:pt x="574751" y="243713"/>
                  </a:lnTo>
                  <a:lnTo>
                    <a:pt x="547395" y="199364"/>
                  </a:lnTo>
                  <a:lnTo>
                    <a:pt x="539343" y="158127"/>
                  </a:lnTo>
                  <a:lnTo>
                    <a:pt x="538353" y="134239"/>
                  </a:lnTo>
                  <a:lnTo>
                    <a:pt x="539343" y="111099"/>
                  </a:lnTo>
                  <a:lnTo>
                    <a:pt x="547395" y="70993"/>
                  </a:lnTo>
                  <a:lnTo>
                    <a:pt x="574840" y="27330"/>
                  </a:lnTo>
                  <a:lnTo>
                    <a:pt x="588289" y="17881"/>
                  </a:lnTo>
                  <a:lnTo>
                    <a:pt x="603885" y="11049"/>
                  </a:lnTo>
                  <a:close/>
                </a:path>
                <a:path w="1391920" h="271144">
                  <a:moveTo>
                    <a:pt x="1107948" y="135636"/>
                  </a:moveTo>
                  <a:lnTo>
                    <a:pt x="1102334" y="87820"/>
                  </a:lnTo>
                  <a:lnTo>
                    <a:pt x="1085596" y="47625"/>
                  </a:lnTo>
                  <a:lnTo>
                    <a:pt x="1058329" y="17437"/>
                  </a:lnTo>
                  <a:lnTo>
                    <a:pt x="1021461" y="0"/>
                  </a:lnTo>
                  <a:lnTo>
                    <a:pt x="1017651" y="11049"/>
                  </a:lnTo>
                  <a:lnTo>
                    <a:pt x="1033310" y="17881"/>
                  </a:lnTo>
                  <a:lnTo>
                    <a:pt x="1046797" y="27330"/>
                  </a:lnTo>
                  <a:lnTo>
                    <a:pt x="1074178" y="70993"/>
                  </a:lnTo>
                  <a:lnTo>
                    <a:pt x="1082179" y="111099"/>
                  </a:lnTo>
                  <a:lnTo>
                    <a:pt x="1083183" y="134239"/>
                  </a:lnTo>
                  <a:lnTo>
                    <a:pt x="1082179" y="158127"/>
                  </a:lnTo>
                  <a:lnTo>
                    <a:pt x="1074127" y="199364"/>
                  </a:lnTo>
                  <a:lnTo>
                    <a:pt x="1046772" y="243713"/>
                  </a:lnTo>
                  <a:lnTo>
                    <a:pt x="1018032" y="260096"/>
                  </a:lnTo>
                  <a:lnTo>
                    <a:pt x="1021461" y="271145"/>
                  </a:lnTo>
                  <a:lnTo>
                    <a:pt x="1058430" y="253796"/>
                  </a:lnTo>
                  <a:lnTo>
                    <a:pt x="1085596" y="223774"/>
                  </a:lnTo>
                  <a:lnTo>
                    <a:pt x="1102334" y="183565"/>
                  </a:lnTo>
                  <a:lnTo>
                    <a:pt x="1106538" y="160578"/>
                  </a:lnTo>
                  <a:lnTo>
                    <a:pt x="1107948" y="135636"/>
                  </a:lnTo>
                  <a:close/>
                </a:path>
                <a:path w="1391920" h="271144">
                  <a:moveTo>
                    <a:pt x="1391412" y="135636"/>
                  </a:moveTo>
                  <a:lnTo>
                    <a:pt x="1385798" y="87820"/>
                  </a:lnTo>
                  <a:lnTo>
                    <a:pt x="1369060" y="47625"/>
                  </a:lnTo>
                  <a:lnTo>
                    <a:pt x="1341793" y="17437"/>
                  </a:lnTo>
                  <a:lnTo>
                    <a:pt x="1304925" y="0"/>
                  </a:lnTo>
                  <a:lnTo>
                    <a:pt x="1301115" y="11049"/>
                  </a:lnTo>
                  <a:lnTo>
                    <a:pt x="1316774" y="17881"/>
                  </a:lnTo>
                  <a:lnTo>
                    <a:pt x="1330261" y="27330"/>
                  </a:lnTo>
                  <a:lnTo>
                    <a:pt x="1357642" y="70993"/>
                  </a:lnTo>
                  <a:lnTo>
                    <a:pt x="1365643" y="111099"/>
                  </a:lnTo>
                  <a:lnTo>
                    <a:pt x="1366647" y="134239"/>
                  </a:lnTo>
                  <a:lnTo>
                    <a:pt x="1365643" y="158127"/>
                  </a:lnTo>
                  <a:lnTo>
                    <a:pt x="1357591" y="199364"/>
                  </a:lnTo>
                  <a:lnTo>
                    <a:pt x="1330236" y="243713"/>
                  </a:lnTo>
                  <a:lnTo>
                    <a:pt x="1301496" y="260096"/>
                  </a:lnTo>
                  <a:lnTo>
                    <a:pt x="1304925" y="271145"/>
                  </a:lnTo>
                  <a:lnTo>
                    <a:pt x="1341894" y="253796"/>
                  </a:lnTo>
                  <a:lnTo>
                    <a:pt x="1369060" y="223774"/>
                  </a:lnTo>
                  <a:lnTo>
                    <a:pt x="1385798" y="183565"/>
                  </a:lnTo>
                  <a:lnTo>
                    <a:pt x="1390002" y="160578"/>
                  </a:lnTo>
                  <a:lnTo>
                    <a:pt x="1391412" y="135636"/>
                  </a:lnTo>
                  <a:close/>
                </a:path>
              </a:pathLst>
            </a:custGeom>
            <a:solidFill>
              <a:srgbClr val="000000"/>
            </a:solidFill>
          </p:spPr>
          <p:txBody>
            <a:bodyPr wrap="square" lIns="0" tIns="0" rIns="0" bIns="0" rtlCol="0"/>
            <a:lstStyle/>
            <a:p>
              <a:endParaRPr sz="1350"/>
            </a:p>
          </p:txBody>
        </p:sp>
        <p:sp>
          <p:nvSpPr>
            <p:cNvPr id="7" name="object 7"/>
            <p:cNvSpPr txBox="1"/>
            <p:nvPr/>
          </p:nvSpPr>
          <p:spPr>
            <a:xfrm>
              <a:off x="7636194" y="2666905"/>
              <a:ext cx="131921" cy="393506"/>
            </a:xfrm>
            <a:prstGeom prst="rect">
              <a:avLst/>
            </a:prstGeom>
          </p:spPr>
          <p:txBody>
            <a:bodyPr vert="horz" wrap="square" lIns="0" tIns="12383" rIns="0" bIns="0" rtlCol="0">
              <a:spAutoFit/>
            </a:bodyPr>
            <a:lstStyle/>
            <a:p>
              <a:pPr marL="9525">
                <a:spcBef>
                  <a:spcPts val="98"/>
                </a:spcBef>
              </a:pPr>
              <a:r>
                <a:rPr sz="1238" spc="495" dirty="0">
                  <a:latin typeface="Cambria Math"/>
                  <a:cs typeface="Cambria Math"/>
                </a:rPr>
                <a:t>𝖳</a:t>
              </a:r>
              <a:endParaRPr sz="1238">
                <a:latin typeface="Cambria Math"/>
                <a:cs typeface="Cambria Math"/>
              </a:endParaRPr>
            </a:p>
          </p:txBody>
        </p:sp>
        <p:sp>
          <p:nvSpPr>
            <p:cNvPr id="8" name="object 8"/>
            <p:cNvSpPr txBox="1"/>
            <p:nvPr/>
          </p:nvSpPr>
          <p:spPr>
            <a:xfrm>
              <a:off x="2684240" y="2687479"/>
              <a:ext cx="5776436" cy="275556"/>
            </a:xfrm>
            <a:prstGeom prst="rect">
              <a:avLst/>
            </a:prstGeom>
          </p:spPr>
          <p:txBody>
            <a:bodyPr vert="horz" wrap="square" lIns="0" tIns="10001" rIns="0" bIns="0" rtlCol="0">
              <a:spAutoFit/>
            </a:bodyPr>
            <a:lstStyle/>
            <a:p>
              <a:pPr marL="180975" indent="-171450">
                <a:spcBef>
                  <a:spcPts val="79"/>
                </a:spcBef>
                <a:buClr>
                  <a:srgbClr val="007B92"/>
                </a:buClr>
                <a:buFont typeface="Times New Roman"/>
                <a:buChar char="•"/>
                <a:tabLst>
                  <a:tab pos="180975" algn="l"/>
                  <a:tab pos="3343751" algn="l"/>
                  <a:tab pos="5221605" algn="l"/>
                </a:tabLst>
              </a:pPr>
              <a:r>
                <a:rPr sz="1725" dirty="0">
                  <a:latin typeface="Calibri"/>
                  <a:cs typeface="Calibri"/>
                </a:rPr>
                <a:t>The</a:t>
              </a:r>
              <a:r>
                <a:rPr sz="1725" spc="4" dirty="0">
                  <a:latin typeface="Calibri"/>
                  <a:cs typeface="Calibri"/>
                </a:rPr>
                <a:t> </a:t>
              </a:r>
              <a:r>
                <a:rPr sz="1725" spc="-4" dirty="0">
                  <a:latin typeface="Calibri"/>
                  <a:cs typeface="Calibri"/>
                </a:rPr>
                <a:t>output</a:t>
              </a:r>
              <a:r>
                <a:rPr sz="1725" spc="11" dirty="0">
                  <a:latin typeface="Calibri"/>
                  <a:cs typeface="Calibri"/>
                </a:rPr>
                <a:t> </a:t>
              </a:r>
              <a:r>
                <a:rPr sz="1725" dirty="0">
                  <a:latin typeface="Calibri"/>
                  <a:cs typeface="Calibri"/>
                </a:rPr>
                <a:t>is</a:t>
              </a:r>
              <a:r>
                <a:rPr sz="1725" spc="8" dirty="0">
                  <a:latin typeface="Calibri"/>
                  <a:cs typeface="Calibri"/>
                </a:rPr>
                <a:t> </a:t>
              </a:r>
              <a:r>
                <a:rPr sz="1725" dirty="0">
                  <a:latin typeface="Calibri"/>
                  <a:cs typeface="Calibri"/>
                </a:rPr>
                <a:t>defined</a:t>
              </a:r>
              <a:r>
                <a:rPr sz="1725" spc="8" dirty="0">
                  <a:latin typeface="Calibri"/>
                  <a:cs typeface="Calibri"/>
                </a:rPr>
                <a:t> </a:t>
              </a:r>
              <a:r>
                <a:rPr sz="1725" dirty="0">
                  <a:latin typeface="Calibri"/>
                  <a:cs typeface="Calibri"/>
                </a:rPr>
                <a:t>as</a:t>
              </a:r>
              <a:r>
                <a:rPr sz="1725" spc="8" dirty="0">
                  <a:latin typeface="Calibri"/>
                  <a:cs typeface="Calibri"/>
                </a:rPr>
                <a:t> </a:t>
              </a:r>
              <a:r>
                <a:rPr sz="1725" dirty="0">
                  <a:latin typeface="Cambria Math"/>
                  <a:cs typeface="Cambria Math"/>
                </a:rPr>
                <a:t>output</a:t>
              </a:r>
              <a:r>
                <a:rPr sz="1725" spc="90" dirty="0">
                  <a:latin typeface="Cambria Math"/>
                  <a:cs typeface="Cambria Math"/>
                </a:rPr>
                <a:t> </a:t>
              </a:r>
              <a:r>
                <a:rPr sz="1725" dirty="0">
                  <a:latin typeface="Cambria Math"/>
                  <a:cs typeface="Cambria Math"/>
                </a:rPr>
                <a:t>=	softmax</a:t>
              </a:r>
              <a:r>
                <a:rPr sz="1725" spc="341" dirty="0">
                  <a:latin typeface="Cambria Math"/>
                  <a:cs typeface="Cambria Math"/>
                </a:rPr>
                <a:t> </a:t>
              </a:r>
              <a:r>
                <a:rPr sz="1725" dirty="0">
                  <a:latin typeface="Cambria Math"/>
                  <a:cs typeface="Cambria Math"/>
                </a:rPr>
                <a:t>𝑋𝑄</a:t>
              </a:r>
              <a:r>
                <a:rPr sz="1725" spc="368" dirty="0">
                  <a:latin typeface="Cambria Math"/>
                  <a:cs typeface="Cambria Math"/>
                </a:rPr>
                <a:t> </a:t>
              </a:r>
              <a:r>
                <a:rPr sz="1725" dirty="0">
                  <a:latin typeface="Cambria Math"/>
                  <a:cs typeface="Cambria Math"/>
                </a:rPr>
                <a:t>𝑋𝐾</a:t>
              </a:r>
              <a:r>
                <a:rPr lang="en-US" sz="1725" dirty="0">
                  <a:latin typeface="Cambria Math"/>
                  <a:cs typeface="Cambria Math"/>
                </a:rPr>
                <a:t>  </a:t>
              </a:r>
              <a:r>
                <a:rPr lang="en-US" sz="1725" baseline="30000" dirty="0">
                  <a:latin typeface="Cambria Math"/>
                  <a:cs typeface="Cambria Math"/>
                </a:rPr>
                <a:t>T</a:t>
              </a:r>
              <a:r>
                <a:rPr sz="1725" dirty="0">
                  <a:latin typeface="Cambria Math"/>
                  <a:cs typeface="Cambria Math"/>
                </a:rPr>
                <a:t>	×</a:t>
              </a:r>
              <a:r>
                <a:rPr sz="1725" spc="-60" dirty="0">
                  <a:latin typeface="Cambria Math"/>
                  <a:cs typeface="Cambria Math"/>
                </a:rPr>
                <a:t> </a:t>
              </a:r>
              <a:r>
                <a:rPr sz="1725" spc="15" dirty="0">
                  <a:latin typeface="Cambria Math"/>
                  <a:cs typeface="Cambria Math"/>
                </a:rPr>
                <a:t>𝑋𝑉</a:t>
              </a:r>
              <a:r>
                <a:rPr sz="1725" spc="15" dirty="0">
                  <a:latin typeface="Calibri"/>
                  <a:cs typeface="Calibri"/>
                </a:rPr>
                <a:t>.</a:t>
              </a:r>
              <a:endParaRPr sz="1725" dirty="0">
                <a:latin typeface="Calibri"/>
                <a:cs typeface="Calibri"/>
              </a:endParaRPr>
            </a:p>
          </p:txBody>
        </p:sp>
        <p:sp>
          <p:nvSpPr>
            <p:cNvPr id="9" name="object 9"/>
            <p:cNvSpPr/>
            <p:nvPr/>
          </p:nvSpPr>
          <p:spPr>
            <a:xfrm>
              <a:off x="7142988" y="3316986"/>
              <a:ext cx="991076" cy="910114"/>
            </a:xfrm>
            <a:custGeom>
              <a:avLst/>
              <a:gdLst/>
              <a:ahLst/>
              <a:cxnLst/>
              <a:rect l="l" t="t" r="r" b="b"/>
              <a:pathLst>
                <a:path w="1321434" h="1213485">
                  <a:moveTo>
                    <a:pt x="1119124" y="0"/>
                  </a:moveTo>
                  <a:lnTo>
                    <a:pt x="202184" y="0"/>
                  </a:lnTo>
                  <a:lnTo>
                    <a:pt x="155834" y="5341"/>
                  </a:lnTo>
                  <a:lnTo>
                    <a:pt x="113281" y="20555"/>
                  </a:lnTo>
                  <a:lnTo>
                    <a:pt x="75740" y="44427"/>
                  </a:lnTo>
                  <a:lnTo>
                    <a:pt x="44427" y="75740"/>
                  </a:lnTo>
                  <a:lnTo>
                    <a:pt x="20555" y="113281"/>
                  </a:lnTo>
                  <a:lnTo>
                    <a:pt x="5341" y="155834"/>
                  </a:lnTo>
                  <a:lnTo>
                    <a:pt x="0" y="202184"/>
                  </a:lnTo>
                  <a:lnTo>
                    <a:pt x="0" y="1010919"/>
                  </a:lnTo>
                  <a:lnTo>
                    <a:pt x="5341" y="1057269"/>
                  </a:lnTo>
                  <a:lnTo>
                    <a:pt x="20555" y="1099822"/>
                  </a:lnTo>
                  <a:lnTo>
                    <a:pt x="44427" y="1137363"/>
                  </a:lnTo>
                  <a:lnTo>
                    <a:pt x="75740" y="1168676"/>
                  </a:lnTo>
                  <a:lnTo>
                    <a:pt x="113281" y="1192548"/>
                  </a:lnTo>
                  <a:lnTo>
                    <a:pt x="155834" y="1207762"/>
                  </a:lnTo>
                  <a:lnTo>
                    <a:pt x="202184" y="1213103"/>
                  </a:lnTo>
                  <a:lnTo>
                    <a:pt x="1119124" y="1213103"/>
                  </a:lnTo>
                  <a:lnTo>
                    <a:pt x="1165473" y="1207762"/>
                  </a:lnTo>
                  <a:lnTo>
                    <a:pt x="1208026" y="1192548"/>
                  </a:lnTo>
                  <a:lnTo>
                    <a:pt x="1245567" y="1168676"/>
                  </a:lnTo>
                  <a:lnTo>
                    <a:pt x="1276880" y="1137363"/>
                  </a:lnTo>
                  <a:lnTo>
                    <a:pt x="1300752" y="1099822"/>
                  </a:lnTo>
                  <a:lnTo>
                    <a:pt x="1315966" y="1057269"/>
                  </a:lnTo>
                  <a:lnTo>
                    <a:pt x="1321308" y="1010919"/>
                  </a:lnTo>
                  <a:lnTo>
                    <a:pt x="1321308" y="202184"/>
                  </a:lnTo>
                  <a:lnTo>
                    <a:pt x="1315966" y="155834"/>
                  </a:lnTo>
                  <a:lnTo>
                    <a:pt x="1300752" y="113281"/>
                  </a:lnTo>
                  <a:lnTo>
                    <a:pt x="1276880" y="75740"/>
                  </a:lnTo>
                  <a:lnTo>
                    <a:pt x="1245567" y="44427"/>
                  </a:lnTo>
                  <a:lnTo>
                    <a:pt x="1208026" y="20555"/>
                  </a:lnTo>
                  <a:lnTo>
                    <a:pt x="1165473" y="5341"/>
                  </a:lnTo>
                  <a:lnTo>
                    <a:pt x="1119124" y="0"/>
                  </a:lnTo>
                  <a:close/>
                </a:path>
              </a:pathLst>
            </a:custGeom>
            <a:solidFill>
              <a:srgbClr val="FFACF8"/>
            </a:solidFill>
          </p:spPr>
          <p:txBody>
            <a:bodyPr wrap="square" lIns="0" tIns="0" rIns="0" bIns="0" rtlCol="0"/>
            <a:lstStyle/>
            <a:p>
              <a:endParaRPr sz="1350"/>
            </a:p>
          </p:txBody>
        </p:sp>
        <p:sp>
          <p:nvSpPr>
            <p:cNvPr id="10" name="object 10"/>
            <p:cNvSpPr txBox="1"/>
            <p:nvPr/>
          </p:nvSpPr>
          <p:spPr>
            <a:xfrm>
              <a:off x="6873718" y="3494437"/>
              <a:ext cx="1202531" cy="414055"/>
            </a:xfrm>
            <a:prstGeom prst="rect">
              <a:avLst/>
            </a:prstGeom>
          </p:spPr>
          <p:txBody>
            <a:bodyPr vert="horz" wrap="square" lIns="0" tIns="10001" rIns="0" bIns="0" rtlCol="0">
              <a:spAutoFit/>
            </a:bodyPr>
            <a:lstStyle/>
            <a:p>
              <a:pPr marL="28575">
                <a:spcBef>
                  <a:spcPts val="79"/>
                </a:spcBef>
                <a:tabLst>
                  <a:tab pos="385286" algn="l"/>
                </a:tabLst>
              </a:pPr>
              <a:r>
                <a:rPr sz="2625" b="1" dirty="0">
                  <a:latin typeface="Calibri"/>
                  <a:cs typeface="Calibri"/>
                </a:rPr>
                <a:t>=	</a:t>
              </a:r>
              <a:r>
                <a:rPr sz="1500" spc="83" dirty="0">
                  <a:latin typeface="Cambria Math"/>
                  <a:cs typeface="Cambria Math"/>
                </a:rPr>
                <a:t>𝑋𝑄𝐾</a:t>
              </a:r>
              <a:r>
                <a:rPr sz="1631" spc="124" baseline="28735" dirty="0">
                  <a:latin typeface="Cambria Math"/>
                  <a:cs typeface="Cambria Math"/>
                </a:rPr>
                <a:t>𝖳</a:t>
              </a:r>
              <a:r>
                <a:rPr sz="1631" spc="163" baseline="28735" dirty="0">
                  <a:latin typeface="Cambria Math"/>
                  <a:cs typeface="Cambria Math"/>
                </a:rPr>
                <a:t> </a:t>
              </a:r>
              <a:r>
                <a:rPr sz="1500" spc="139" dirty="0">
                  <a:latin typeface="Cambria Math"/>
                  <a:cs typeface="Cambria Math"/>
                </a:rPr>
                <a:t>𝑋</a:t>
              </a:r>
              <a:r>
                <a:rPr sz="1631" spc="208" baseline="28735" dirty="0">
                  <a:latin typeface="Cambria Math"/>
                  <a:cs typeface="Cambria Math"/>
                </a:rPr>
                <a:t>𝖳</a:t>
              </a:r>
              <a:endParaRPr sz="1631" baseline="28735">
                <a:latin typeface="Cambria Math"/>
                <a:cs typeface="Cambria Math"/>
              </a:endParaRPr>
            </a:p>
          </p:txBody>
        </p:sp>
        <p:sp>
          <p:nvSpPr>
            <p:cNvPr id="11" name="object 11"/>
            <p:cNvSpPr txBox="1"/>
            <p:nvPr/>
          </p:nvSpPr>
          <p:spPr>
            <a:xfrm>
              <a:off x="8193977" y="3950971"/>
              <a:ext cx="396240"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a:t>
              </a:r>
              <a:r>
                <a:rPr spc="41" dirty="0">
                  <a:latin typeface="Cambria Math"/>
                  <a:cs typeface="Cambria Math"/>
                </a:rPr>
                <a:t> </a:t>
              </a:r>
              <a:r>
                <a:rPr dirty="0">
                  <a:latin typeface="Cambria Math"/>
                  <a:cs typeface="Cambria Math"/>
                </a:rPr>
                <a:t>ℝ</a:t>
              </a:r>
              <a:endParaRPr>
                <a:latin typeface="Cambria Math"/>
                <a:cs typeface="Cambria Math"/>
              </a:endParaRPr>
            </a:p>
          </p:txBody>
        </p:sp>
        <p:sp>
          <p:nvSpPr>
            <p:cNvPr id="12" name="object 12"/>
            <p:cNvSpPr txBox="1"/>
            <p:nvPr/>
          </p:nvSpPr>
          <p:spPr>
            <a:xfrm>
              <a:off x="8571357" y="3929254"/>
              <a:ext cx="348138" cy="211661"/>
            </a:xfrm>
            <a:prstGeom prst="rect">
              <a:avLst/>
            </a:prstGeom>
          </p:spPr>
          <p:txBody>
            <a:bodyPr vert="horz" wrap="square" lIns="0" tIns="9525" rIns="0" bIns="0" rtlCol="0">
              <a:spAutoFit/>
            </a:bodyPr>
            <a:lstStyle/>
            <a:p>
              <a:pPr marL="9525">
                <a:spcBef>
                  <a:spcPts val="75"/>
                </a:spcBef>
              </a:pPr>
              <a:r>
                <a:rPr sz="1313" spc="79" dirty="0">
                  <a:latin typeface="Cambria Math"/>
                  <a:cs typeface="Cambria Math"/>
                </a:rPr>
                <a:t>𝑇</a:t>
              </a:r>
              <a:r>
                <a:rPr sz="1313" spc="-4" dirty="0">
                  <a:latin typeface="Cambria Math"/>
                  <a:cs typeface="Cambria Math"/>
                </a:rPr>
                <a:t>×</a:t>
              </a:r>
              <a:r>
                <a:rPr sz="1313" spc="41" dirty="0">
                  <a:latin typeface="Cambria Math"/>
                  <a:cs typeface="Cambria Math"/>
                </a:rPr>
                <a:t>𝑇</a:t>
              </a:r>
              <a:endParaRPr sz="1313">
                <a:latin typeface="Cambria Math"/>
                <a:cs typeface="Cambria Math"/>
              </a:endParaRPr>
            </a:p>
          </p:txBody>
        </p:sp>
        <p:sp>
          <p:nvSpPr>
            <p:cNvPr id="13" name="object 13"/>
            <p:cNvSpPr txBox="1"/>
            <p:nvPr/>
          </p:nvSpPr>
          <p:spPr>
            <a:xfrm>
              <a:off x="8843391" y="3359372"/>
              <a:ext cx="1195864" cy="425116"/>
            </a:xfrm>
            <a:prstGeom prst="rect">
              <a:avLst/>
            </a:prstGeom>
          </p:spPr>
          <p:txBody>
            <a:bodyPr vert="horz" wrap="square" lIns="0" tIns="9525" rIns="0" bIns="0" rtlCol="0">
              <a:spAutoFit/>
            </a:bodyPr>
            <a:lstStyle/>
            <a:p>
              <a:pPr marL="9525" marR="3810">
                <a:spcBef>
                  <a:spcPts val="75"/>
                </a:spcBef>
              </a:pPr>
              <a:r>
                <a:rPr sz="1350" dirty="0">
                  <a:solidFill>
                    <a:srgbClr val="007B92"/>
                  </a:solidFill>
                  <a:latin typeface="Calibri"/>
                  <a:cs typeface="Calibri"/>
                </a:rPr>
                <a:t>All</a:t>
              </a:r>
              <a:r>
                <a:rPr sz="1350" spc="-8" dirty="0">
                  <a:solidFill>
                    <a:srgbClr val="007B92"/>
                  </a:solidFill>
                  <a:latin typeface="Calibri"/>
                  <a:cs typeface="Calibri"/>
                </a:rPr>
                <a:t> </a:t>
              </a:r>
              <a:r>
                <a:rPr sz="1350" spc="-11" dirty="0">
                  <a:solidFill>
                    <a:srgbClr val="007B92"/>
                  </a:solidFill>
                  <a:latin typeface="Calibri"/>
                  <a:cs typeface="Calibri"/>
                </a:rPr>
                <a:t>pairs</a:t>
              </a:r>
              <a:r>
                <a:rPr sz="1350" spc="-4" dirty="0">
                  <a:solidFill>
                    <a:srgbClr val="007B92"/>
                  </a:solidFill>
                  <a:latin typeface="Calibri"/>
                  <a:cs typeface="Calibri"/>
                </a:rPr>
                <a:t> of </a:t>
              </a:r>
              <a:r>
                <a:rPr sz="1350" dirty="0">
                  <a:solidFill>
                    <a:srgbClr val="007B92"/>
                  </a:solidFill>
                  <a:latin typeface="Calibri"/>
                  <a:cs typeface="Calibri"/>
                </a:rPr>
                <a:t> </a:t>
              </a:r>
              <a:r>
                <a:rPr sz="1350" spc="-11" dirty="0">
                  <a:solidFill>
                    <a:srgbClr val="007B92"/>
                  </a:solidFill>
                  <a:latin typeface="Calibri"/>
                  <a:cs typeface="Calibri"/>
                </a:rPr>
                <a:t>attention</a:t>
              </a:r>
              <a:r>
                <a:rPr sz="1350" spc="-23" dirty="0">
                  <a:solidFill>
                    <a:srgbClr val="007B92"/>
                  </a:solidFill>
                  <a:latin typeface="Calibri"/>
                  <a:cs typeface="Calibri"/>
                </a:rPr>
                <a:t> </a:t>
              </a:r>
              <a:r>
                <a:rPr sz="1350" spc="-8" dirty="0">
                  <a:solidFill>
                    <a:srgbClr val="007B92"/>
                  </a:solidFill>
                  <a:latin typeface="Calibri"/>
                  <a:cs typeface="Calibri"/>
                </a:rPr>
                <a:t>scores!</a:t>
              </a:r>
              <a:endParaRPr sz="1350">
                <a:latin typeface="Calibri"/>
                <a:cs typeface="Calibri"/>
              </a:endParaRPr>
            </a:p>
          </p:txBody>
        </p:sp>
        <p:sp>
          <p:nvSpPr>
            <p:cNvPr id="14" name="object 14"/>
            <p:cNvSpPr/>
            <p:nvPr/>
          </p:nvSpPr>
          <p:spPr>
            <a:xfrm>
              <a:off x="7850505" y="4724019"/>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899"/>
                  </a:lnTo>
                  <a:lnTo>
                    <a:pt x="0" y="1124203"/>
                  </a:lnTo>
                  <a:lnTo>
                    <a:pt x="6979" y="1158807"/>
                  </a:lnTo>
                  <a:lnTo>
                    <a:pt x="26019" y="1187065"/>
                  </a:lnTo>
                  <a:lnTo>
                    <a:pt x="54274" y="1206117"/>
                  </a:lnTo>
                  <a:lnTo>
                    <a:pt x="88900" y="1213103"/>
                  </a:lnTo>
                  <a:lnTo>
                    <a:pt x="444500" y="1213103"/>
                  </a:lnTo>
                  <a:lnTo>
                    <a:pt x="479125" y="1206117"/>
                  </a:lnTo>
                  <a:lnTo>
                    <a:pt x="507380" y="1187065"/>
                  </a:lnTo>
                  <a:lnTo>
                    <a:pt x="526420" y="1158807"/>
                  </a:lnTo>
                  <a:lnTo>
                    <a:pt x="533400" y="1124203"/>
                  </a:lnTo>
                  <a:lnTo>
                    <a:pt x="533400" y="88899"/>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15" name="object 15"/>
            <p:cNvSpPr txBox="1"/>
            <p:nvPr/>
          </p:nvSpPr>
          <p:spPr>
            <a:xfrm>
              <a:off x="8319325" y="5356403"/>
              <a:ext cx="1247298" cy="240931"/>
            </a:xfrm>
            <a:prstGeom prst="rect">
              <a:avLst/>
            </a:prstGeom>
          </p:spPr>
          <p:txBody>
            <a:bodyPr vert="horz" wrap="square" lIns="0" tIns="10001" rIns="0" bIns="0" rtlCol="0">
              <a:spAutoFit/>
            </a:bodyPr>
            <a:lstStyle/>
            <a:p>
              <a:pPr marL="28575">
                <a:spcBef>
                  <a:spcPts val="79"/>
                </a:spcBef>
              </a:pPr>
              <a:r>
                <a:rPr sz="1500" spc="-4" dirty="0">
                  <a:latin typeface="Cambria Math"/>
                  <a:cs typeface="Cambria Math"/>
                </a:rPr>
                <a:t>output</a:t>
              </a:r>
              <a:r>
                <a:rPr sz="1500" spc="49" dirty="0">
                  <a:latin typeface="Cambria Math"/>
                  <a:cs typeface="Cambria Math"/>
                </a:rPr>
                <a:t> </a:t>
              </a:r>
              <a:r>
                <a:rPr sz="1500" dirty="0">
                  <a:latin typeface="Cambria Math"/>
                  <a:cs typeface="Cambria Math"/>
                </a:rPr>
                <a:t>∈</a:t>
              </a:r>
              <a:r>
                <a:rPr sz="1500" spc="56" dirty="0">
                  <a:latin typeface="Cambria Math"/>
                  <a:cs typeface="Cambria Math"/>
                </a:rPr>
                <a:t> </a:t>
              </a:r>
              <a:r>
                <a:rPr sz="1500" spc="34" dirty="0">
                  <a:latin typeface="Cambria Math"/>
                  <a:cs typeface="Cambria Math"/>
                </a:rPr>
                <a:t>ℝ</a:t>
              </a:r>
              <a:r>
                <a:rPr sz="1631" spc="50" baseline="28735" dirty="0">
                  <a:latin typeface="Cambria Math"/>
                  <a:cs typeface="Cambria Math"/>
                </a:rPr>
                <a:t>𝑇×𝑑</a:t>
              </a:r>
              <a:endParaRPr sz="1631" baseline="28735">
                <a:latin typeface="Cambria Math"/>
                <a:cs typeface="Cambria Math"/>
              </a:endParaRPr>
            </a:p>
          </p:txBody>
        </p:sp>
        <p:sp>
          <p:nvSpPr>
            <p:cNvPr id="16" name="object 16"/>
            <p:cNvSpPr txBox="1"/>
            <p:nvPr/>
          </p:nvSpPr>
          <p:spPr>
            <a:xfrm>
              <a:off x="7470838" y="4928008"/>
              <a:ext cx="185738" cy="413575"/>
            </a:xfrm>
            <a:prstGeom prst="rect">
              <a:avLst/>
            </a:prstGeom>
          </p:spPr>
          <p:txBody>
            <a:bodyPr vert="horz" wrap="square" lIns="0" tIns="9525" rIns="0" bIns="0" rtlCol="0">
              <a:spAutoFit/>
            </a:bodyPr>
            <a:lstStyle/>
            <a:p>
              <a:pPr marL="9525">
                <a:spcBef>
                  <a:spcPts val="75"/>
                </a:spcBef>
              </a:pPr>
              <a:r>
                <a:rPr sz="2625" b="1" dirty="0">
                  <a:latin typeface="Calibri"/>
                  <a:cs typeface="Calibri"/>
                </a:rPr>
                <a:t>=</a:t>
              </a:r>
              <a:endParaRPr sz="2625">
                <a:latin typeface="Calibri"/>
                <a:cs typeface="Calibri"/>
              </a:endParaRPr>
            </a:p>
          </p:txBody>
        </p:sp>
        <p:sp>
          <p:nvSpPr>
            <p:cNvPr id="17" name="object 17"/>
            <p:cNvSpPr/>
            <p:nvPr/>
          </p:nvSpPr>
          <p:spPr>
            <a:xfrm>
              <a:off x="5861685" y="3826764"/>
              <a:ext cx="910114" cy="400050"/>
            </a:xfrm>
            <a:custGeom>
              <a:avLst/>
              <a:gdLst/>
              <a:ahLst/>
              <a:cxnLst/>
              <a:rect l="l" t="t" r="r" b="b"/>
              <a:pathLst>
                <a:path w="1213484" h="533400">
                  <a:moveTo>
                    <a:pt x="1124203" y="0"/>
                  </a:moveTo>
                  <a:lnTo>
                    <a:pt x="88900" y="0"/>
                  </a:lnTo>
                  <a:lnTo>
                    <a:pt x="54274" y="6979"/>
                  </a:lnTo>
                  <a:lnTo>
                    <a:pt x="26019" y="26019"/>
                  </a:lnTo>
                  <a:lnTo>
                    <a:pt x="6979" y="54274"/>
                  </a:lnTo>
                  <a:lnTo>
                    <a:pt x="0" y="88900"/>
                  </a:lnTo>
                  <a:lnTo>
                    <a:pt x="0" y="444500"/>
                  </a:lnTo>
                  <a:lnTo>
                    <a:pt x="6979" y="479125"/>
                  </a:lnTo>
                  <a:lnTo>
                    <a:pt x="26019" y="507380"/>
                  </a:lnTo>
                  <a:lnTo>
                    <a:pt x="54274" y="526420"/>
                  </a:lnTo>
                  <a:lnTo>
                    <a:pt x="88900" y="533400"/>
                  </a:lnTo>
                  <a:lnTo>
                    <a:pt x="1124203" y="533400"/>
                  </a:lnTo>
                  <a:lnTo>
                    <a:pt x="1158829" y="526420"/>
                  </a:lnTo>
                  <a:lnTo>
                    <a:pt x="1187084" y="507380"/>
                  </a:lnTo>
                  <a:lnTo>
                    <a:pt x="1206124" y="479125"/>
                  </a:lnTo>
                  <a:lnTo>
                    <a:pt x="1213103" y="444500"/>
                  </a:lnTo>
                  <a:lnTo>
                    <a:pt x="1213103" y="88900"/>
                  </a:lnTo>
                  <a:lnTo>
                    <a:pt x="1206124" y="54274"/>
                  </a:lnTo>
                  <a:lnTo>
                    <a:pt x="1187084" y="26019"/>
                  </a:lnTo>
                  <a:lnTo>
                    <a:pt x="1158829" y="6979"/>
                  </a:lnTo>
                  <a:lnTo>
                    <a:pt x="1124203" y="0"/>
                  </a:lnTo>
                  <a:close/>
                </a:path>
              </a:pathLst>
            </a:custGeom>
            <a:solidFill>
              <a:srgbClr val="FFACF8"/>
            </a:solidFill>
          </p:spPr>
          <p:txBody>
            <a:bodyPr wrap="square" lIns="0" tIns="0" rIns="0" bIns="0" rtlCol="0"/>
            <a:lstStyle/>
            <a:p>
              <a:endParaRPr sz="1350"/>
            </a:p>
          </p:txBody>
        </p:sp>
        <p:sp>
          <p:nvSpPr>
            <p:cNvPr id="18" name="object 18"/>
            <p:cNvSpPr txBox="1"/>
            <p:nvPr/>
          </p:nvSpPr>
          <p:spPr>
            <a:xfrm>
              <a:off x="6005703" y="3824097"/>
              <a:ext cx="578644" cy="240450"/>
            </a:xfrm>
            <a:prstGeom prst="rect">
              <a:avLst/>
            </a:prstGeom>
          </p:spPr>
          <p:txBody>
            <a:bodyPr vert="horz" wrap="square" lIns="0" tIns="9525" rIns="0" bIns="0" rtlCol="0">
              <a:spAutoFit/>
            </a:bodyPr>
            <a:lstStyle/>
            <a:p>
              <a:pPr marL="28575">
                <a:spcBef>
                  <a:spcPts val="75"/>
                </a:spcBef>
              </a:pPr>
              <a:r>
                <a:rPr sz="2250" spc="225" baseline="-20833" dirty="0">
                  <a:latin typeface="Cambria Math"/>
                  <a:cs typeface="Cambria Math"/>
                </a:rPr>
                <a:t>𝐾</a:t>
              </a:r>
              <a:r>
                <a:rPr sz="1088" spc="150" dirty="0">
                  <a:latin typeface="Cambria Math"/>
                  <a:cs typeface="Cambria Math"/>
                </a:rPr>
                <a:t>𝖳</a:t>
              </a:r>
              <a:r>
                <a:rPr sz="1088" spc="101" dirty="0">
                  <a:latin typeface="Cambria Math"/>
                  <a:cs typeface="Cambria Math"/>
                </a:rPr>
                <a:t> </a:t>
              </a:r>
              <a:r>
                <a:rPr sz="2250" spc="208" baseline="-20833" dirty="0">
                  <a:latin typeface="Cambria Math"/>
                  <a:cs typeface="Cambria Math"/>
                </a:rPr>
                <a:t>𝑋</a:t>
              </a:r>
              <a:r>
                <a:rPr sz="1088" spc="139" dirty="0">
                  <a:latin typeface="Cambria Math"/>
                  <a:cs typeface="Cambria Math"/>
                </a:rPr>
                <a:t>𝖳</a:t>
              </a:r>
              <a:endParaRPr sz="1088">
                <a:latin typeface="Cambria Math"/>
                <a:cs typeface="Cambria Math"/>
              </a:endParaRPr>
            </a:p>
          </p:txBody>
        </p:sp>
        <p:sp>
          <p:nvSpPr>
            <p:cNvPr id="19" name="object 19"/>
            <p:cNvSpPr/>
            <p:nvPr/>
          </p:nvSpPr>
          <p:spPr>
            <a:xfrm>
              <a:off x="5350764" y="3316986"/>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900"/>
                  </a:lnTo>
                  <a:lnTo>
                    <a:pt x="0" y="1124203"/>
                  </a:lnTo>
                  <a:lnTo>
                    <a:pt x="6979" y="1158829"/>
                  </a:lnTo>
                  <a:lnTo>
                    <a:pt x="26019" y="1187084"/>
                  </a:lnTo>
                  <a:lnTo>
                    <a:pt x="54274" y="1206124"/>
                  </a:lnTo>
                  <a:lnTo>
                    <a:pt x="88900" y="1213103"/>
                  </a:lnTo>
                  <a:lnTo>
                    <a:pt x="444500" y="1213103"/>
                  </a:lnTo>
                  <a:lnTo>
                    <a:pt x="479125" y="1206124"/>
                  </a:lnTo>
                  <a:lnTo>
                    <a:pt x="507380" y="1187084"/>
                  </a:lnTo>
                  <a:lnTo>
                    <a:pt x="526420" y="1158829"/>
                  </a:lnTo>
                  <a:lnTo>
                    <a:pt x="533400" y="1124203"/>
                  </a:lnTo>
                  <a:lnTo>
                    <a:pt x="533400" y="88900"/>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20" name="object 20"/>
            <p:cNvSpPr txBox="1"/>
            <p:nvPr/>
          </p:nvSpPr>
          <p:spPr>
            <a:xfrm>
              <a:off x="5418298" y="3636169"/>
              <a:ext cx="271939" cy="240450"/>
            </a:xfrm>
            <a:prstGeom prst="rect">
              <a:avLst/>
            </a:prstGeom>
          </p:spPr>
          <p:txBody>
            <a:bodyPr vert="horz" wrap="square" lIns="0" tIns="9525" rIns="0" bIns="0" rtlCol="0">
              <a:spAutoFit/>
            </a:bodyPr>
            <a:lstStyle/>
            <a:p>
              <a:pPr marL="9525">
                <a:spcBef>
                  <a:spcPts val="75"/>
                </a:spcBef>
              </a:pPr>
              <a:r>
                <a:rPr sz="1500" dirty="0">
                  <a:latin typeface="Cambria Math"/>
                  <a:cs typeface="Cambria Math"/>
                </a:rPr>
                <a:t>𝑋𝑄</a:t>
              </a:r>
              <a:endParaRPr sz="1500">
                <a:latin typeface="Cambria Math"/>
                <a:cs typeface="Cambria Math"/>
              </a:endParaRPr>
            </a:p>
          </p:txBody>
        </p:sp>
        <p:sp>
          <p:nvSpPr>
            <p:cNvPr id="21" name="object 21"/>
            <p:cNvSpPr txBox="1"/>
            <p:nvPr/>
          </p:nvSpPr>
          <p:spPr>
            <a:xfrm>
              <a:off x="2267714" y="3268791"/>
              <a:ext cx="2543651" cy="541013"/>
            </a:xfrm>
            <a:prstGeom prst="rect">
              <a:avLst/>
            </a:prstGeom>
          </p:spPr>
          <p:txBody>
            <a:bodyPr vert="horz" wrap="square" lIns="0" tIns="10001" rIns="0" bIns="0" rtlCol="0">
              <a:spAutoFit/>
            </a:bodyPr>
            <a:lstStyle/>
            <a:p>
              <a:pPr marL="9525" marR="3810">
                <a:spcBef>
                  <a:spcPts val="79"/>
                </a:spcBef>
              </a:pPr>
              <a:r>
                <a:rPr sz="1725" spc="-4" dirty="0">
                  <a:latin typeface="Calibri"/>
                  <a:cs typeface="Calibri"/>
                </a:rPr>
                <a:t>First, take </a:t>
              </a:r>
              <a:r>
                <a:rPr sz="1725" dirty="0">
                  <a:latin typeface="Calibri"/>
                  <a:cs typeface="Calibri"/>
                </a:rPr>
                <a:t>the query-key </a:t>
              </a:r>
              <a:r>
                <a:rPr sz="1725" spc="-4" dirty="0">
                  <a:latin typeface="Calibri"/>
                  <a:cs typeface="Calibri"/>
                </a:rPr>
                <a:t>dot </a:t>
              </a:r>
              <a:r>
                <a:rPr sz="1725" spc="-379" dirty="0">
                  <a:latin typeface="Calibri"/>
                  <a:cs typeface="Calibri"/>
                </a:rPr>
                <a:t> </a:t>
              </a:r>
              <a:r>
                <a:rPr sz="1725" spc="-4" dirty="0">
                  <a:latin typeface="Calibri"/>
                  <a:cs typeface="Calibri"/>
                </a:rPr>
                <a:t>products</a:t>
              </a:r>
              <a:r>
                <a:rPr sz="1725" spc="-8" dirty="0">
                  <a:latin typeface="Calibri"/>
                  <a:cs typeface="Calibri"/>
                </a:rPr>
                <a:t> </a:t>
              </a:r>
              <a:r>
                <a:rPr sz="1725" dirty="0">
                  <a:latin typeface="Calibri"/>
                  <a:cs typeface="Calibri"/>
                </a:rPr>
                <a:t>in</a:t>
              </a:r>
              <a:r>
                <a:rPr sz="1725" spc="4" dirty="0">
                  <a:latin typeface="Calibri"/>
                  <a:cs typeface="Calibri"/>
                </a:rPr>
                <a:t> </a:t>
              </a:r>
              <a:r>
                <a:rPr sz="1725" spc="-4" dirty="0">
                  <a:latin typeface="Calibri"/>
                  <a:cs typeface="Calibri"/>
                </a:rPr>
                <a:t>one</a:t>
              </a:r>
              <a:r>
                <a:rPr sz="1725" dirty="0">
                  <a:latin typeface="Calibri"/>
                  <a:cs typeface="Calibri"/>
                </a:rPr>
                <a:t> matrix</a:t>
              </a:r>
              <a:endParaRPr sz="1725">
                <a:latin typeface="Calibri"/>
                <a:cs typeface="Calibri"/>
              </a:endParaRPr>
            </a:p>
          </p:txBody>
        </p:sp>
        <p:sp>
          <p:nvSpPr>
            <p:cNvPr id="22" name="object 22"/>
            <p:cNvSpPr/>
            <p:nvPr/>
          </p:nvSpPr>
          <p:spPr>
            <a:xfrm>
              <a:off x="3933253" y="3861341"/>
              <a:ext cx="444818" cy="203359"/>
            </a:xfrm>
            <a:custGeom>
              <a:avLst/>
              <a:gdLst/>
              <a:ahLst/>
              <a:cxnLst/>
              <a:rect l="l" t="t" r="r" b="b"/>
              <a:pathLst>
                <a:path w="593089" h="271145">
                  <a:moveTo>
                    <a:pt x="506349" y="0"/>
                  </a:moveTo>
                  <a:lnTo>
                    <a:pt x="502412" y="11049"/>
                  </a:lnTo>
                  <a:lnTo>
                    <a:pt x="518100" y="17809"/>
                  </a:lnTo>
                  <a:lnTo>
                    <a:pt x="531621" y="27225"/>
                  </a:lnTo>
                  <a:lnTo>
                    <a:pt x="559069" y="70925"/>
                  </a:lnTo>
                  <a:lnTo>
                    <a:pt x="567070" y="111017"/>
                  </a:lnTo>
                  <a:lnTo>
                    <a:pt x="568071" y="134112"/>
                  </a:lnTo>
                  <a:lnTo>
                    <a:pt x="567051" y="158047"/>
                  </a:lnTo>
                  <a:lnTo>
                    <a:pt x="558962" y="199298"/>
                  </a:lnTo>
                  <a:lnTo>
                    <a:pt x="531669" y="243713"/>
                  </a:lnTo>
                  <a:lnTo>
                    <a:pt x="502920" y="260096"/>
                  </a:lnTo>
                  <a:lnTo>
                    <a:pt x="506349" y="271018"/>
                  </a:lnTo>
                  <a:lnTo>
                    <a:pt x="543274" y="253666"/>
                  </a:lnTo>
                  <a:lnTo>
                    <a:pt x="570484" y="223647"/>
                  </a:lnTo>
                  <a:lnTo>
                    <a:pt x="587168" y="183451"/>
                  </a:lnTo>
                  <a:lnTo>
                    <a:pt x="592709" y="135636"/>
                  </a:lnTo>
                  <a:lnTo>
                    <a:pt x="591323" y="110773"/>
                  </a:lnTo>
                  <a:lnTo>
                    <a:pt x="580171" y="66716"/>
                  </a:lnTo>
                  <a:lnTo>
                    <a:pt x="557998" y="30825"/>
                  </a:lnTo>
                  <a:lnTo>
                    <a:pt x="525994" y="7100"/>
                  </a:lnTo>
                  <a:lnTo>
                    <a:pt x="506349" y="0"/>
                  </a:lnTo>
                  <a:close/>
                </a:path>
                <a:path w="593089" h="271145">
                  <a:moveTo>
                    <a:pt x="86487" y="0"/>
                  </a:moveTo>
                  <a:lnTo>
                    <a:pt x="49561" y="17367"/>
                  </a:lnTo>
                  <a:lnTo>
                    <a:pt x="22351" y="47498"/>
                  </a:lnTo>
                  <a:lnTo>
                    <a:pt x="5603" y="87804"/>
                  </a:lnTo>
                  <a:lnTo>
                    <a:pt x="0" y="135636"/>
                  </a:lnTo>
                  <a:lnTo>
                    <a:pt x="1383" y="160496"/>
                  </a:lnTo>
                  <a:lnTo>
                    <a:pt x="12483" y="204501"/>
                  </a:lnTo>
                  <a:lnTo>
                    <a:pt x="34605" y="240246"/>
                  </a:lnTo>
                  <a:lnTo>
                    <a:pt x="66748" y="263919"/>
                  </a:lnTo>
                  <a:lnTo>
                    <a:pt x="86487" y="271018"/>
                  </a:lnTo>
                  <a:lnTo>
                    <a:pt x="89915" y="260096"/>
                  </a:lnTo>
                  <a:lnTo>
                    <a:pt x="74431" y="253238"/>
                  </a:lnTo>
                  <a:lnTo>
                    <a:pt x="61102" y="243713"/>
                  </a:lnTo>
                  <a:lnTo>
                    <a:pt x="33766" y="199298"/>
                  </a:lnTo>
                  <a:lnTo>
                    <a:pt x="25765" y="158047"/>
                  </a:lnTo>
                  <a:lnTo>
                    <a:pt x="24764" y="134112"/>
                  </a:lnTo>
                  <a:lnTo>
                    <a:pt x="25765" y="111017"/>
                  </a:lnTo>
                  <a:lnTo>
                    <a:pt x="33766" y="70925"/>
                  </a:lnTo>
                  <a:lnTo>
                    <a:pt x="61198" y="27225"/>
                  </a:lnTo>
                  <a:lnTo>
                    <a:pt x="90297" y="11049"/>
                  </a:lnTo>
                  <a:lnTo>
                    <a:pt x="86487" y="0"/>
                  </a:lnTo>
                  <a:close/>
                </a:path>
              </a:pathLst>
            </a:custGeom>
            <a:solidFill>
              <a:srgbClr val="000000"/>
            </a:solidFill>
          </p:spPr>
          <p:txBody>
            <a:bodyPr wrap="square" lIns="0" tIns="0" rIns="0" bIns="0" rtlCol="0"/>
            <a:lstStyle/>
            <a:p>
              <a:endParaRPr sz="1350"/>
            </a:p>
          </p:txBody>
        </p:sp>
        <p:sp>
          <p:nvSpPr>
            <p:cNvPr id="23" name="object 23"/>
            <p:cNvSpPr txBox="1"/>
            <p:nvPr/>
          </p:nvSpPr>
          <p:spPr>
            <a:xfrm>
              <a:off x="2267713" y="3796627"/>
              <a:ext cx="2042636" cy="275556"/>
            </a:xfrm>
            <a:prstGeom prst="rect">
              <a:avLst/>
            </a:prstGeom>
          </p:spPr>
          <p:txBody>
            <a:bodyPr vert="horz" wrap="square" lIns="0" tIns="10001" rIns="0" bIns="0" rtlCol="0">
              <a:spAutoFit/>
            </a:bodyPr>
            <a:lstStyle/>
            <a:p>
              <a:pPr marL="9525">
                <a:spcBef>
                  <a:spcPts val="79"/>
                </a:spcBef>
                <a:tabLst>
                  <a:tab pos="1737836" algn="l"/>
                </a:tabLst>
              </a:pPr>
              <a:r>
                <a:rPr sz="1725" dirty="0">
                  <a:latin typeface="Calibri"/>
                  <a:cs typeface="Calibri"/>
                </a:rPr>
                <a:t>mu</a:t>
              </a:r>
              <a:r>
                <a:rPr sz="1725" spc="-8" dirty="0">
                  <a:latin typeface="Calibri"/>
                  <a:cs typeface="Calibri"/>
                </a:rPr>
                <a:t>l</a:t>
              </a:r>
              <a:r>
                <a:rPr sz="1725" dirty="0">
                  <a:latin typeface="Calibri"/>
                  <a:cs typeface="Calibri"/>
                </a:rPr>
                <a:t>t</a:t>
              </a:r>
              <a:r>
                <a:rPr sz="1725" spc="-8" dirty="0">
                  <a:latin typeface="Calibri"/>
                  <a:cs typeface="Calibri"/>
                </a:rPr>
                <a:t>i</a:t>
              </a:r>
              <a:r>
                <a:rPr sz="1725" spc="-4" dirty="0">
                  <a:latin typeface="Calibri"/>
                  <a:cs typeface="Calibri"/>
                </a:rPr>
                <a:t>pli</a:t>
              </a:r>
              <a:r>
                <a:rPr sz="1725" spc="-8" dirty="0">
                  <a:latin typeface="Calibri"/>
                  <a:cs typeface="Calibri"/>
                </a:rPr>
                <a:t>c</a:t>
              </a:r>
              <a:r>
                <a:rPr sz="1725" dirty="0">
                  <a:latin typeface="Calibri"/>
                  <a:cs typeface="Calibri"/>
                </a:rPr>
                <a:t>at</a:t>
              </a:r>
              <a:r>
                <a:rPr sz="1725" spc="-8" dirty="0">
                  <a:latin typeface="Calibri"/>
                  <a:cs typeface="Calibri"/>
                </a:rPr>
                <a:t>i</a:t>
              </a:r>
              <a:r>
                <a:rPr sz="1725" spc="-4" dirty="0">
                  <a:latin typeface="Calibri"/>
                  <a:cs typeface="Calibri"/>
                </a:rPr>
                <a:t>on</a:t>
              </a:r>
              <a:r>
                <a:rPr sz="1725" dirty="0">
                  <a:latin typeface="Calibri"/>
                  <a:cs typeface="Calibri"/>
                </a:rPr>
                <a:t>:</a:t>
              </a:r>
              <a:r>
                <a:rPr sz="1725" spc="4" dirty="0">
                  <a:latin typeface="Calibri"/>
                  <a:cs typeface="Calibri"/>
                </a:rPr>
                <a:t> </a:t>
              </a:r>
              <a:r>
                <a:rPr sz="1725" spc="4" dirty="0">
                  <a:latin typeface="Cambria Math"/>
                  <a:cs typeface="Cambria Math"/>
                </a:rPr>
                <a:t>𝑋𝑄</a:t>
              </a:r>
              <a:r>
                <a:rPr sz="1725" dirty="0">
                  <a:latin typeface="Cambria Math"/>
                  <a:cs typeface="Cambria Math"/>
                </a:rPr>
                <a:t>	</a:t>
              </a:r>
              <a:r>
                <a:rPr sz="1725" spc="4" dirty="0">
                  <a:latin typeface="Cambria Math"/>
                  <a:cs typeface="Cambria Math"/>
                </a:rPr>
                <a:t>𝑋𝐾</a:t>
              </a:r>
              <a:endParaRPr sz="1725">
                <a:latin typeface="Cambria Math"/>
                <a:cs typeface="Cambria Math"/>
              </a:endParaRPr>
            </a:p>
          </p:txBody>
        </p:sp>
        <p:sp>
          <p:nvSpPr>
            <p:cNvPr id="24" name="object 24"/>
            <p:cNvSpPr txBox="1"/>
            <p:nvPr/>
          </p:nvSpPr>
          <p:spPr>
            <a:xfrm>
              <a:off x="4388169" y="3776281"/>
              <a:ext cx="131921" cy="393506"/>
            </a:xfrm>
            <a:prstGeom prst="rect">
              <a:avLst/>
            </a:prstGeom>
          </p:spPr>
          <p:txBody>
            <a:bodyPr vert="horz" wrap="square" lIns="0" tIns="12383" rIns="0" bIns="0" rtlCol="0">
              <a:spAutoFit/>
            </a:bodyPr>
            <a:lstStyle/>
            <a:p>
              <a:pPr marL="9525">
                <a:spcBef>
                  <a:spcPts val="98"/>
                </a:spcBef>
              </a:pPr>
              <a:r>
                <a:rPr sz="1238" spc="495" dirty="0">
                  <a:latin typeface="Cambria Math"/>
                  <a:cs typeface="Cambria Math"/>
                </a:rPr>
                <a:t>𝖳</a:t>
              </a:r>
              <a:endParaRPr sz="1238">
                <a:latin typeface="Cambria Math"/>
                <a:cs typeface="Cambria Math"/>
              </a:endParaRPr>
            </a:p>
          </p:txBody>
        </p:sp>
        <p:sp>
          <p:nvSpPr>
            <p:cNvPr id="25" name="object 25"/>
            <p:cNvSpPr txBox="1"/>
            <p:nvPr/>
          </p:nvSpPr>
          <p:spPr>
            <a:xfrm>
              <a:off x="2320062" y="4636580"/>
              <a:ext cx="2047875" cy="1071447"/>
            </a:xfrm>
            <a:prstGeom prst="rect">
              <a:avLst/>
            </a:prstGeom>
          </p:spPr>
          <p:txBody>
            <a:bodyPr vert="horz" wrap="square" lIns="0" tIns="9525" rIns="0" bIns="0" rtlCol="0">
              <a:spAutoFit/>
            </a:bodyPr>
            <a:lstStyle/>
            <a:p>
              <a:pPr marL="9525" marR="3810">
                <a:spcBef>
                  <a:spcPts val="75"/>
                </a:spcBef>
              </a:pPr>
              <a:r>
                <a:rPr sz="1725" dirty="0">
                  <a:latin typeface="Calibri"/>
                  <a:cs typeface="Calibri"/>
                </a:rPr>
                <a:t>Next, </a:t>
              </a:r>
              <a:r>
                <a:rPr sz="1725" spc="-4" dirty="0">
                  <a:latin typeface="Calibri"/>
                  <a:cs typeface="Calibri"/>
                </a:rPr>
                <a:t>softmax, </a:t>
              </a:r>
              <a:r>
                <a:rPr sz="1725" dirty="0">
                  <a:latin typeface="Calibri"/>
                  <a:cs typeface="Calibri"/>
                </a:rPr>
                <a:t>and </a:t>
              </a:r>
              <a:r>
                <a:rPr sz="1725" spc="4" dirty="0">
                  <a:latin typeface="Calibri"/>
                  <a:cs typeface="Calibri"/>
                </a:rPr>
                <a:t> </a:t>
              </a:r>
              <a:r>
                <a:rPr sz="1725" spc="-4" dirty="0">
                  <a:latin typeface="Calibri"/>
                  <a:cs typeface="Calibri"/>
                </a:rPr>
                <a:t>compute</a:t>
              </a:r>
              <a:r>
                <a:rPr sz="1725" spc="-11" dirty="0">
                  <a:latin typeface="Calibri"/>
                  <a:cs typeface="Calibri"/>
                </a:rPr>
                <a:t> </a:t>
              </a:r>
              <a:r>
                <a:rPr sz="1725" dirty="0">
                  <a:latin typeface="Calibri"/>
                  <a:cs typeface="Calibri"/>
                </a:rPr>
                <a:t>the</a:t>
              </a:r>
              <a:r>
                <a:rPr sz="1725" spc="-15" dirty="0">
                  <a:latin typeface="Calibri"/>
                  <a:cs typeface="Calibri"/>
                </a:rPr>
                <a:t> </a:t>
              </a:r>
              <a:r>
                <a:rPr sz="1725" dirty="0">
                  <a:latin typeface="Calibri"/>
                  <a:cs typeface="Calibri"/>
                </a:rPr>
                <a:t>weighted </a:t>
              </a:r>
              <a:r>
                <a:rPr sz="1725" spc="-379" dirty="0">
                  <a:latin typeface="Calibri"/>
                  <a:cs typeface="Calibri"/>
                </a:rPr>
                <a:t> </a:t>
              </a:r>
              <a:r>
                <a:rPr sz="1725" dirty="0">
                  <a:latin typeface="Calibri"/>
                  <a:cs typeface="Calibri"/>
                </a:rPr>
                <a:t>average </a:t>
              </a:r>
              <a:r>
                <a:rPr sz="1725" spc="-4" dirty="0">
                  <a:latin typeface="Calibri"/>
                  <a:cs typeface="Calibri"/>
                </a:rPr>
                <a:t>with </a:t>
              </a:r>
              <a:r>
                <a:rPr sz="1725" dirty="0">
                  <a:latin typeface="Calibri"/>
                  <a:cs typeface="Calibri"/>
                </a:rPr>
                <a:t>another </a:t>
              </a:r>
              <a:r>
                <a:rPr sz="1725" spc="4" dirty="0">
                  <a:latin typeface="Calibri"/>
                  <a:cs typeface="Calibri"/>
                </a:rPr>
                <a:t> </a:t>
              </a:r>
              <a:r>
                <a:rPr sz="1725" spc="-4" dirty="0">
                  <a:latin typeface="Calibri"/>
                  <a:cs typeface="Calibri"/>
                </a:rPr>
                <a:t>matrix multiplication.</a:t>
              </a:r>
              <a:endParaRPr sz="1725">
                <a:latin typeface="Calibri"/>
                <a:cs typeface="Calibri"/>
              </a:endParaRPr>
            </a:p>
          </p:txBody>
        </p:sp>
        <p:sp>
          <p:nvSpPr>
            <p:cNvPr id="26" name="object 26"/>
            <p:cNvSpPr/>
            <p:nvPr/>
          </p:nvSpPr>
          <p:spPr>
            <a:xfrm>
              <a:off x="5702809" y="4705731"/>
              <a:ext cx="992505" cy="910114"/>
            </a:xfrm>
            <a:custGeom>
              <a:avLst/>
              <a:gdLst/>
              <a:ahLst/>
              <a:cxnLst/>
              <a:rect l="l" t="t" r="r" b="b"/>
              <a:pathLst>
                <a:path w="1323340" h="1213485">
                  <a:moveTo>
                    <a:pt x="1120648" y="0"/>
                  </a:moveTo>
                  <a:lnTo>
                    <a:pt x="202183" y="0"/>
                  </a:lnTo>
                  <a:lnTo>
                    <a:pt x="155834" y="5341"/>
                  </a:lnTo>
                  <a:lnTo>
                    <a:pt x="113281" y="20555"/>
                  </a:lnTo>
                  <a:lnTo>
                    <a:pt x="75740" y="44427"/>
                  </a:lnTo>
                  <a:lnTo>
                    <a:pt x="44427" y="75740"/>
                  </a:lnTo>
                  <a:lnTo>
                    <a:pt x="20555" y="113281"/>
                  </a:lnTo>
                  <a:lnTo>
                    <a:pt x="5341" y="155834"/>
                  </a:lnTo>
                  <a:lnTo>
                    <a:pt x="0" y="202184"/>
                  </a:lnTo>
                  <a:lnTo>
                    <a:pt x="0" y="1010920"/>
                  </a:lnTo>
                  <a:lnTo>
                    <a:pt x="5341" y="1057277"/>
                  </a:lnTo>
                  <a:lnTo>
                    <a:pt x="20555" y="1099833"/>
                  </a:lnTo>
                  <a:lnTo>
                    <a:pt x="44427" y="1137373"/>
                  </a:lnTo>
                  <a:lnTo>
                    <a:pt x="75740" y="1168684"/>
                  </a:lnTo>
                  <a:lnTo>
                    <a:pt x="113281" y="1192552"/>
                  </a:lnTo>
                  <a:lnTo>
                    <a:pt x="155834" y="1207763"/>
                  </a:lnTo>
                  <a:lnTo>
                    <a:pt x="202183" y="1213104"/>
                  </a:lnTo>
                  <a:lnTo>
                    <a:pt x="1120648" y="1213104"/>
                  </a:lnTo>
                  <a:lnTo>
                    <a:pt x="1166997" y="1207763"/>
                  </a:lnTo>
                  <a:lnTo>
                    <a:pt x="1209550" y="1192552"/>
                  </a:lnTo>
                  <a:lnTo>
                    <a:pt x="1247091" y="1168684"/>
                  </a:lnTo>
                  <a:lnTo>
                    <a:pt x="1278404" y="1137373"/>
                  </a:lnTo>
                  <a:lnTo>
                    <a:pt x="1302276" y="1099833"/>
                  </a:lnTo>
                  <a:lnTo>
                    <a:pt x="1317490" y="1057277"/>
                  </a:lnTo>
                  <a:lnTo>
                    <a:pt x="1322831" y="1010920"/>
                  </a:lnTo>
                  <a:lnTo>
                    <a:pt x="1322831" y="202184"/>
                  </a:lnTo>
                  <a:lnTo>
                    <a:pt x="1317490" y="155834"/>
                  </a:lnTo>
                  <a:lnTo>
                    <a:pt x="1302276" y="113281"/>
                  </a:lnTo>
                  <a:lnTo>
                    <a:pt x="1278404" y="75740"/>
                  </a:lnTo>
                  <a:lnTo>
                    <a:pt x="1247091" y="44427"/>
                  </a:lnTo>
                  <a:lnTo>
                    <a:pt x="1209550" y="20555"/>
                  </a:lnTo>
                  <a:lnTo>
                    <a:pt x="1166997" y="5341"/>
                  </a:lnTo>
                  <a:lnTo>
                    <a:pt x="1120648" y="0"/>
                  </a:lnTo>
                  <a:close/>
                </a:path>
              </a:pathLst>
            </a:custGeom>
            <a:solidFill>
              <a:srgbClr val="FFACF8"/>
            </a:solidFill>
          </p:spPr>
          <p:txBody>
            <a:bodyPr wrap="square" lIns="0" tIns="0" rIns="0" bIns="0" rtlCol="0"/>
            <a:lstStyle/>
            <a:p>
              <a:endParaRPr sz="1350"/>
            </a:p>
          </p:txBody>
        </p:sp>
        <p:sp>
          <p:nvSpPr>
            <p:cNvPr id="27" name="object 27"/>
            <p:cNvSpPr txBox="1"/>
            <p:nvPr/>
          </p:nvSpPr>
          <p:spPr>
            <a:xfrm>
              <a:off x="5791011" y="5026076"/>
              <a:ext cx="835819" cy="240450"/>
            </a:xfrm>
            <a:prstGeom prst="rect">
              <a:avLst/>
            </a:prstGeom>
          </p:spPr>
          <p:txBody>
            <a:bodyPr vert="horz" wrap="square" lIns="0" tIns="9525" rIns="0" bIns="0" rtlCol="0">
              <a:spAutoFit/>
            </a:bodyPr>
            <a:lstStyle/>
            <a:p>
              <a:pPr marL="28575">
                <a:spcBef>
                  <a:spcPts val="75"/>
                </a:spcBef>
              </a:pPr>
              <a:r>
                <a:rPr sz="1500" spc="83" dirty="0">
                  <a:latin typeface="Cambria Math"/>
                  <a:cs typeface="Cambria Math"/>
                </a:rPr>
                <a:t>𝑋𝑄𝐾</a:t>
              </a:r>
              <a:r>
                <a:rPr sz="1631" spc="124" baseline="28735" dirty="0">
                  <a:latin typeface="Cambria Math"/>
                  <a:cs typeface="Cambria Math"/>
                </a:rPr>
                <a:t>𝖳</a:t>
              </a:r>
              <a:r>
                <a:rPr sz="1631" spc="157" baseline="28735" dirty="0">
                  <a:latin typeface="Cambria Math"/>
                  <a:cs typeface="Cambria Math"/>
                </a:rPr>
                <a:t> </a:t>
              </a:r>
              <a:r>
                <a:rPr sz="1500" spc="139" dirty="0">
                  <a:latin typeface="Cambria Math"/>
                  <a:cs typeface="Cambria Math"/>
                </a:rPr>
                <a:t>𝑋</a:t>
              </a:r>
              <a:r>
                <a:rPr sz="1631" spc="208" baseline="28735" dirty="0">
                  <a:latin typeface="Cambria Math"/>
                  <a:cs typeface="Cambria Math"/>
                </a:rPr>
                <a:t>𝖳</a:t>
              </a:r>
              <a:endParaRPr sz="1631" baseline="28735">
                <a:latin typeface="Cambria Math"/>
                <a:cs typeface="Cambria Math"/>
              </a:endParaRPr>
            </a:p>
          </p:txBody>
        </p:sp>
        <p:sp>
          <p:nvSpPr>
            <p:cNvPr id="28" name="object 28"/>
            <p:cNvSpPr txBox="1"/>
            <p:nvPr/>
          </p:nvSpPr>
          <p:spPr>
            <a:xfrm>
              <a:off x="4889087" y="4973498"/>
              <a:ext cx="731996" cy="263053"/>
            </a:xfrm>
            <a:prstGeom prst="rect">
              <a:avLst/>
            </a:prstGeom>
          </p:spPr>
          <p:txBody>
            <a:bodyPr vert="horz" wrap="square" lIns="0" tIns="9049" rIns="0" bIns="0" rtlCol="0">
              <a:spAutoFit/>
            </a:bodyPr>
            <a:lstStyle/>
            <a:p>
              <a:pPr marL="9525">
                <a:spcBef>
                  <a:spcPts val="71"/>
                </a:spcBef>
              </a:pPr>
              <a:r>
                <a:rPr sz="1650" spc="-4" dirty="0">
                  <a:latin typeface="Cambria Math"/>
                  <a:cs typeface="Cambria Math"/>
                </a:rPr>
                <a:t>softmax</a:t>
              </a:r>
              <a:endParaRPr sz="1650">
                <a:latin typeface="Cambria Math"/>
                <a:cs typeface="Cambria Math"/>
              </a:endParaRPr>
            </a:p>
          </p:txBody>
        </p:sp>
        <p:grpSp>
          <p:nvGrpSpPr>
            <p:cNvPr id="29" name="object 29"/>
            <p:cNvGrpSpPr/>
            <p:nvPr/>
          </p:nvGrpSpPr>
          <p:grpSpPr>
            <a:xfrm>
              <a:off x="5609082" y="4681727"/>
              <a:ext cx="1638300" cy="1005840"/>
              <a:chOff x="5446776" y="5099303"/>
              <a:chExt cx="2184400" cy="1341120"/>
            </a:xfrm>
          </p:grpSpPr>
          <p:pic>
            <p:nvPicPr>
              <p:cNvPr id="30" name="object 30"/>
              <p:cNvPicPr/>
              <p:nvPr/>
            </p:nvPicPr>
            <p:blipFill>
              <a:blip r:embed="rId2" cstate="print"/>
              <a:stretch>
                <a:fillRect/>
              </a:stretch>
            </p:blipFill>
            <p:spPr>
              <a:xfrm>
                <a:off x="5446776" y="5099303"/>
                <a:ext cx="198081" cy="1319784"/>
              </a:xfrm>
              <a:prstGeom prst="rect">
                <a:avLst/>
              </a:prstGeom>
            </p:spPr>
          </p:pic>
          <p:sp>
            <p:nvSpPr>
              <p:cNvPr id="31" name="object 31"/>
              <p:cNvSpPr/>
              <p:nvPr/>
            </p:nvSpPr>
            <p:spPr>
              <a:xfrm>
                <a:off x="5502402" y="5135117"/>
                <a:ext cx="105410" cy="1213485"/>
              </a:xfrm>
              <a:custGeom>
                <a:avLst/>
                <a:gdLst/>
                <a:ahLst/>
                <a:cxnLst/>
                <a:rect l="l" t="t" r="r" b="b"/>
                <a:pathLst>
                  <a:path w="105410" h="1213485">
                    <a:moveTo>
                      <a:pt x="105156" y="1213103"/>
                    </a:moveTo>
                    <a:lnTo>
                      <a:pt x="43068" y="1175766"/>
                    </a:lnTo>
                    <a:lnTo>
                      <a:pt x="20299" y="1133874"/>
                    </a:lnTo>
                    <a:lnTo>
                      <a:pt x="5364" y="1080750"/>
                    </a:lnTo>
                    <a:lnTo>
                      <a:pt x="0" y="1019581"/>
                    </a:lnTo>
                    <a:lnTo>
                      <a:pt x="0" y="193547"/>
                    </a:lnTo>
                    <a:lnTo>
                      <a:pt x="5364" y="132356"/>
                    </a:lnTo>
                    <a:lnTo>
                      <a:pt x="20299" y="79223"/>
                    </a:lnTo>
                    <a:lnTo>
                      <a:pt x="43068" y="37331"/>
                    </a:lnTo>
                    <a:lnTo>
                      <a:pt x="71932" y="9863"/>
                    </a:lnTo>
                    <a:lnTo>
                      <a:pt x="105156" y="0"/>
                    </a:lnTo>
                  </a:path>
                </a:pathLst>
              </a:custGeom>
              <a:ln w="25400">
                <a:solidFill>
                  <a:srgbClr val="000000"/>
                </a:solidFill>
              </a:ln>
            </p:spPr>
            <p:txBody>
              <a:bodyPr wrap="square" lIns="0" tIns="0" rIns="0" bIns="0" rtlCol="0"/>
              <a:lstStyle/>
              <a:p>
                <a:endParaRPr sz="1350"/>
              </a:p>
            </p:txBody>
          </p:sp>
          <p:pic>
            <p:nvPicPr>
              <p:cNvPr id="32" name="object 32"/>
              <p:cNvPicPr/>
              <p:nvPr/>
            </p:nvPicPr>
            <p:blipFill>
              <a:blip r:embed="rId3" cstate="print"/>
              <a:stretch>
                <a:fillRect/>
              </a:stretch>
            </p:blipFill>
            <p:spPr>
              <a:xfrm>
                <a:off x="6812280" y="5120639"/>
                <a:ext cx="198081" cy="1319784"/>
              </a:xfrm>
              <a:prstGeom prst="rect">
                <a:avLst/>
              </a:prstGeom>
            </p:spPr>
          </p:pic>
          <p:sp>
            <p:nvSpPr>
              <p:cNvPr id="33" name="object 33"/>
              <p:cNvSpPr/>
              <p:nvPr/>
            </p:nvSpPr>
            <p:spPr>
              <a:xfrm>
                <a:off x="6854190" y="5156453"/>
                <a:ext cx="105410" cy="1213485"/>
              </a:xfrm>
              <a:custGeom>
                <a:avLst/>
                <a:gdLst/>
                <a:ahLst/>
                <a:cxnLst/>
                <a:rect l="l" t="t" r="r" b="b"/>
                <a:pathLst>
                  <a:path w="105409" h="1213485">
                    <a:moveTo>
                      <a:pt x="0" y="0"/>
                    </a:moveTo>
                    <a:lnTo>
                      <a:pt x="62087" y="37331"/>
                    </a:lnTo>
                    <a:lnTo>
                      <a:pt x="84856" y="79223"/>
                    </a:lnTo>
                    <a:lnTo>
                      <a:pt x="99791" y="132356"/>
                    </a:lnTo>
                    <a:lnTo>
                      <a:pt x="105155" y="193548"/>
                    </a:lnTo>
                    <a:lnTo>
                      <a:pt x="105155" y="1019581"/>
                    </a:lnTo>
                    <a:lnTo>
                      <a:pt x="99791" y="1080750"/>
                    </a:lnTo>
                    <a:lnTo>
                      <a:pt x="84856" y="1133874"/>
                    </a:lnTo>
                    <a:lnTo>
                      <a:pt x="62087" y="1175766"/>
                    </a:lnTo>
                    <a:lnTo>
                      <a:pt x="33223" y="1203238"/>
                    </a:lnTo>
                    <a:lnTo>
                      <a:pt x="0" y="1213104"/>
                    </a:lnTo>
                  </a:path>
                </a:pathLst>
              </a:custGeom>
              <a:ln w="25399">
                <a:solidFill>
                  <a:srgbClr val="000000"/>
                </a:solidFill>
              </a:ln>
            </p:spPr>
            <p:txBody>
              <a:bodyPr wrap="square" lIns="0" tIns="0" rIns="0" bIns="0" rtlCol="0"/>
              <a:lstStyle/>
              <a:p>
                <a:endParaRPr sz="1350"/>
              </a:p>
            </p:txBody>
          </p:sp>
          <p:sp>
            <p:nvSpPr>
              <p:cNvPr id="34" name="object 34"/>
              <p:cNvSpPr/>
              <p:nvPr/>
            </p:nvSpPr>
            <p:spPr>
              <a:xfrm>
                <a:off x="7097268" y="5155691"/>
                <a:ext cx="533400" cy="1213485"/>
              </a:xfrm>
              <a:custGeom>
                <a:avLst/>
                <a:gdLst/>
                <a:ahLst/>
                <a:cxnLst/>
                <a:rect l="l" t="t" r="r" b="b"/>
                <a:pathLst>
                  <a:path w="533400" h="1213485">
                    <a:moveTo>
                      <a:pt x="444500" y="0"/>
                    </a:moveTo>
                    <a:lnTo>
                      <a:pt x="88900" y="0"/>
                    </a:lnTo>
                    <a:lnTo>
                      <a:pt x="54274" y="6979"/>
                    </a:lnTo>
                    <a:lnTo>
                      <a:pt x="26019" y="26019"/>
                    </a:lnTo>
                    <a:lnTo>
                      <a:pt x="6979" y="54274"/>
                    </a:lnTo>
                    <a:lnTo>
                      <a:pt x="0" y="88899"/>
                    </a:lnTo>
                    <a:lnTo>
                      <a:pt x="0" y="1124203"/>
                    </a:lnTo>
                    <a:lnTo>
                      <a:pt x="6979" y="1158807"/>
                    </a:lnTo>
                    <a:lnTo>
                      <a:pt x="26019" y="1187065"/>
                    </a:lnTo>
                    <a:lnTo>
                      <a:pt x="54274" y="1206117"/>
                    </a:lnTo>
                    <a:lnTo>
                      <a:pt x="88900" y="1213103"/>
                    </a:lnTo>
                    <a:lnTo>
                      <a:pt x="444500" y="1213103"/>
                    </a:lnTo>
                    <a:lnTo>
                      <a:pt x="479125" y="1206117"/>
                    </a:lnTo>
                    <a:lnTo>
                      <a:pt x="507380" y="1187065"/>
                    </a:lnTo>
                    <a:lnTo>
                      <a:pt x="526420" y="1158807"/>
                    </a:lnTo>
                    <a:lnTo>
                      <a:pt x="533400" y="1124203"/>
                    </a:lnTo>
                    <a:lnTo>
                      <a:pt x="533400" y="88899"/>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grpSp>
        <p:sp>
          <p:nvSpPr>
            <p:cNvPr id="35" name="object 35"/>
            <p:cNvSpPr txBox="1"/>
            <p:nvPr/>
          </p:nvSpPr>
          <p:spPr>
            <a:xfrm>
              <a:off x="6918579" y="5042763"/>
              <a:ext cx="262414" cy="240450"/>
            </a:xfrm>
            <a:prstGeom prst="rect">
              <a:avLst/>
            </a:prstGeom>
          </p:spPr>
          <p:txBody>
            <a:bodyPr vert="horz" wrap="square" lIns="0" tIns="9525" rIns="0" bIns="0" rtlCol="0">
              <a:spAutoFit/>
            </a:bodyPr>
            <a:lstStyle/>
            <a:p>
              <a:pPr marL="9525">
                <a:spcBef>
                  <a:spcPts val="75"/>
                </a:spcBef>
              </a:pPr>
              <a:r>
                <a:rPr sz="1500" dirty="0">
                  <a:latin typeface="Cambria Math"/>
                  <a:cs typeface="Cambria Math"/>
                </a:rPr>
                <a:t>𝑋𝑉</a:t>
              </a:r>
              <a:endParaRPr sz="1500">
                <a:latin typeface="Cambria Math"/>
                <a:cs typeface="Cambria Math"/>
              </a:endParaRPr>
            </a:p>
          </p:txBody>
        </p:sp>
        <p:sp>
          <p:nvSpPr>
            <p:cNvPr id="36" name="object 36"/>
            <p:cNvSpPr/>
            <p:nvPr/>
          </p:nvSpPr>
          <p:spPr>
            <a:xfrm>
              <a:off x="6195060" y="4226530"/>
              <a:ext cx="1448276" cy="478631"/>
            </a:xfrm>
            <a:custGeom>
              <a:avLst/>
              <a:gdLst/>
              <a:ahLst/>
              <a:cxnLst/>
              <a:rect l="l" t="t" r="r" b="b"/>
              <a:pathLst>
                <a:path w="1931034" h="638175">
                  <a:moveTo>
                    <a:pt x="0" y="553084"/>
                  </a:moveTo>
                  <a:lnTo>
                    <a:pt x="5080" y="638174"/>
                  </a:lnTo>
                  <a:lnTo>
                    <a:pt x="69977" y="583056"/>
                  </a:lnTo>
                  <a:lnTo>
                    <a:pt x="69383" y="582802"/>
                  </a:lnTo>
                  <a:lnTo>
                    <a:pt x="35560" y="582802"/>
                  </a:lnTo>
                  <a:lnTo>
                    <a:pt x="24384" y="576706"/>
                  </a:lnTo>
                  <a:lnTo>
                    <a:pt x="30118" y="565985"/>
                  </a:lnTo>
                  <a:lnTo>
                    <a:pt x="0" y="553084"/>
                  </a:lnTo>
                  <a:close/>
                </a:path>
                <a:path w="1931034" h="638175">
                  <a:moveTo>
                    <a:pt x="30118" y="565985"/>
                  </a:moveTo>
                  <a:lnTo>
                    <a:pt x="24384" y="576706"/>
                  </a:lnTo>
                  <a:lnTo>
                    <a:pt x="35560" y="582802"/>
                  </a:lnTo>
                  <a:lnTo>
                    <a:pt x="41916" y="571038"/>
                  </a:lnTo>
                  <a:lnTo>
                    <a:pt x="30118" y="565985"/>
                  </a:lnTo>
                  <a:close/>
                </a:path>
                <a:path w="1931034" h="638175">
                  <a:moveTo>
                    <a:pt x="41916" y="571038"/>
                  </a:moveTo>
                  <a:lnTo>
                    <a:pt x="35560" y="582802"/>
                  </a:lnTo>
                  <a:lnTo>
                    <a:pt x="69383" y="582802"/>
                  </a:lnTo>
                  <a:lnTo>
                    <a:pt x="41916" y="571038"/>
                  </a:lnTo>
                  <a:close/>
                </a:path>
                <a:path w="1931034" h="638175">
                  <a:moveTo>
                    <a:pt x="1187323" y="301751"/>
                  </a:moveTo>
                  <a:lnTo>
                    <a:pt x="1143253" y="305688"/>
                  </a:lnTo>
                  <a:lnTo>
                    <a:pt x="1098803" y="308863"/>
                  </a:lnTo>
                  <a:lnTo>
                    <a:pt x="1099058" y="308863"/>
                  </a:lnTo>
                  <a:lnTo>
                    <a:pt x="1054353" y="311022"/>
                  </a:lnTo>
                  <a:lnTo>
                    <a:pt x="1009523" y="312419"/>
                  </a:lnTo>
                  <a:lnTo>
                    <a:pt x="919861" y="313435"/>
                  </a:lnTo>
                  <a:lnTo>
                    <a:pt x="874776" y="314705"/>
                  </a:lnTo>
                  <a:lnTo>
                    <a:pt x="829945" y="316991"/>
                  </a:lnTo>
                  <a:lnTo>
                    <a:pt x="785495" y="320039"/>
                  </a:lnTo>
                  <a:lnTo>
                    <a:pt x="741172" y="323976"/>
                  </a:lnTo>
                  <a:lnTo>
                    <a:pt x="697356" y="328802"/>
                  </a:lnTo>
                  <a:lnTo>
                    <a:pt x="654176" y="334263"/>
                  </a:lnTo>
                  <a:lnTo>
                    <a:pt x="611504" y="340486"/>
                  </a:lnTo>
                  <a:lnTo>
                    <a:pt x="569595" y="347344"/>
                  </a:lnTo>
                  <a:lnTo>
                    <a:pt x="528447" y="354837"/>
                  </a:lnTo>
                  <a:lnTo>
                    <a:pt x="488188" y="363092"/>
                  </a:lnTo>
                  <a:lnTo>
                    <a:pt x="448945" y="371982"/>
                  </a:lnTo>
                  <a:lnTo>
                    <a:pt x="410591" y="381380"/>
                  </a:lnTo>
                  <a:lnTo>
                    <a:pt x="373506" y="391413"/>
                  </a:lnTo>
                  <a:lnTo>
                    <a:pt x="303022" y="412876"/>
                  </a:lnTo>
                  <a:lnTo>
                    <a:pt x="238125" y="436371"/>
                  </a:lnTo>
                  <a:lnTo>
                    <a:pt x="179578" y="461390"/>
                  </a:lnTo>
                  <a:lnTo>
                    <a:pt x="127889" y="488060"/>
                  </a:lnTo>
                  <a:lnTo>
                    <a:pt x="83820" y="516000"/>
                  </a:lnTo>
                  <a:lnTo>
                    <a:pt x="48260" y="544829"/>
                  </a:lnTo>
                  <a:lnTo>
                    <a:pt x="30118" y="565985"/>
                  </a:lnTo>
                  <a:lnTo>
                    <a:pt x="41916" y="571038"/>
                  </a:lnTo>
                  <a:lnTo>
                    <a:pt x="43382" y="568324"/>
                  </a:lnTo>
                  <a:lnTo>
                    <a:pt x="43053" y="568324"/>
                  </a:lnTo>
                  <a:lnTo>
                    <a:pt x="44069" y="567054"/>
                  </a:lnTo>
                  <a:lnTo>
                    <a:pt x="44256" y="567054"/>
                  </a:lnTo>
                  <a:lnTo>
                    <a:pt x="49790" y="561212"/>
                  </a:lnTo>
                  <a:lnTo>
                    <a:pt x="49657" y="561212"/>
                  </a:lnTo>
                  <a:lnTo>
                    <a:pt x="57023" y="553973"/>
                  </a:lnTo>
                  <a:lnTo>
                    <a:pt x="72859" y="540257"/>
                  </a:lnTo>
                  <a:lnTo>
                    <a:pt x="91103" y="526414"/>
                  </a:lnTo>
                  <a:lnTo>
                    <a:pt x="111887" y="512444"/>
                  </a:lnTo>
                  <a:lnTo>
                    <a:pt x="112051" y="512444"/>
                  </a:lnTo>
                  <a:lnTo>
                    <a:pt x="134239" y="498982"/>
                  </a:lnTo>
                  <a:lnTo>
                    <a:pt x="134456" y="498982"/>
                  </a:lnTo>
                  <a:lnTo>
                    <a:pt x="158750" y="485901"/>
                  </a:lnTo>
                  <a:lnTo>
                    <a:pt x="185039" y="472947"/>
                  </a:lnTo>
                  <a:lnTo>
                    <a:pt x="184785" y="472947"/>
                  </a:lnTo>
                  <a:lnTo>
                    <a:pt x="213106" y="460374"/>
                  </a:lnTo>
                  <a:lnTo>
                    <a:pt x="242824" y="448055"/>
                  </a:lnTo>
                  <a:lnTo>
                    <a:pt x="243032" y="448055"/>
                  </a:lnTo>
                  <a:lnTo>
                    <a:pt x="274193" y="436244"/>
                  </a:lnTo>
                  <a:lnTo>
                    <a:pt x="274432" y="436244"/>
                  </a:lnTo>
                  <a:lnTo>
                    <a:pt x="307086" y="424941"/>
                  </a:lnTo>
                  <a:lnTo>
                    <a:pt x="341375" y="414019"/>
                  </a:lnTo>
                  <a:lnTo>
                    <a:pt x="377063" y="403605"/>
                  </a:lnTo>
                  <a:lnTo>
                    <a:pt x="376809" y="403605"/>
                  </a:lnTo>
                  <a:lnTo>
                    <a:pt x="413766" y="393699"/>
                  </a:lnTo>
                  <a:lnTo>
                    <a:pt x="451866" y="384301"/>
                  </a:lnTo>
                  <a:lnTo>
                    <a:pt x="490981" y="375538"/>
                  </a:lnTo>
                  <a:lnTo>
                    <a:pt x="530860" y="367283"/>
                  </a:lnTo>
                  <a:lnTo>
                    <a:pt x="571880" y="359790"/>
                  </a:lnTo>
                  <a:lnTo>
                    <a:pt x="613537" y="352932"/>
                  </a:lnTo>
                  <a:lnTo>
                    <a:pt x="655827" y="346836"/>
                  </a:lnTo>
                  <a:lnTo>
                    <a:pt x="698880" y="341375"/>
                  </a:lnTo>
                  <a:lnTo>
                    <a:pt x="742569" y="336676"/>
                  </a:lnTo>
                  <a:lnTo>
                    <a:pt x="786511" y="332739"/>
                  </a:lnTo>
                  <a:lnTo>
                    <a:pt x="830706" y="329691"/>
                  </a:lnTo>
                  <a:lnTo>
                    <a:pt x="875411" y="327405"/>
                  </a:lnTo>
                  <a:lnTo>
                    <a:pt x="920115" y="326135"/>
                  </a:lnTo>
                  <a:lnTo>
                    <a:pt x="1009776" y="325119"/>
                  </a:lnTo>
                  <a:lnTo>
                    <a:pt x="1054862" y="323722"/>
                  </a:lnTo>
                  <a:lnTo>
                    <a:pt x="1099693" y="321563"/>
                  </a:lnTo>
                  <a:lnTo>
                    <a:pt x="1144270" y="318388"/>
                  </a:lnTo>
                  <a:lnTo>
                    <a:pt x="1188466" y="314451"/>
                  </a:lnTo>
                  <a:lnTo>
                    <a:pt x="1232408" y="309752"/>
                  </a:lnTo>
                  <a:lnTo>
                    <a:pt x="1275588" y="304291"/>
                  </a:lnTo>
                  <a:lnTo>
                    <a:pt x="1292134" y="301878"/>
                  </a:lnTo>
                  <a:lnTo>
                    <a:pt x="1187196" y="301878"/>
                  </a:lnTo>
                  <a:close/>
                </a:path>
                <a:path w="1931034" h="638175">
                  <a:moveTo>
                    <a:pt x="44069" y="567054"/>
                  </a:moveTo>
                  <a:lnTo>
                    <a:pt x="43053" y="568324"/>
                  </a:lnTo>
                  <a:lnTo>
                    <a:pt x="43820" y="567514"/>
                  </a:lnTo>
                  <a:lnTo>
                    <a:pt x="44069" y="567054"/>
                  </a:lnTo>
                  <a:close/>
                </a:path>
                <a:path w="1931034" h="638175">
                  <a:moveTo>
                    <a:pt x="43820" y="567514"/>
                  </a:moveTo>
                  <a:lnTo>
                    <a:pt x="43053" y="568324"/>
                  </a:lnTo>
                  <a:lnTo>
                    <a:pt x="43382" y="568324"/>
                  </a:lnTo>
                  <a:lnTo>
                    <a:pt x="43820" y="567514"/>
                  </a:lnTo>
                  <a:close/>
                </a:path>
                <a:path w="1931034" h="638175">
                  <a:moveTo>
                    <a:pt x="44256" y="567054"/>
                  </a:moveTo>
                  <a:lnTo>
                    <a:pt x="44069" y="567054"/>
                  </a:lnTo>
                  <a:lnTo>
                    <a:pt x="43820" y="567514"/>
                  </a:lnTo>
                  <a:lnTo>
                    <a:pt x="44256" y="567054"/>
                  </a:lnTo>
                  <a:close/>
                </a:path>
                <a:path w="1931034" h="638175">
                  <a:moveTo>
                    <a:pt x="49911" y="561085"/>
                  </a:moveTo>
                  <a:lnTo>
                    <a:pt x="49657" y="561212"/>
                  </a:lnTo>
                  <a:lnTo>
                    <a:pt x="49790" y="561212"/>
                  </a:lnTo>
                  <a:close/>
                </a:path>
                <a:path w="1931034" h="638175">
                  <a:moveTo>
                    <a:pt x="57080" y="553973"/>
                  </a:moveTo>
                  <a:lnTo>
                    <a:pt x="56642" y="554354"/>
                  </a:lnTo>
                  <a:lnTo>
                    <a:pt x="57080" y="553973"/>
                  </a:lnTo>
                  <a:close/>
                </a:path>
                <a:path w="1931034" h="638175">
                  <a:moveTo>
                    <a:pt x="73152" y="540003"/>
                  </a:moveTo>
                  <a:lnTo>
                    <a:pt x="72771" y="540257"/>
                  </a:lnTo>
                  <a:lnTo>
                    <a:pt x="73152" y="540003"/>
                  </a:lnTo>
                  <a:close/>
                </a:path>
                <a:path w="1931034" h="638175">
                  <a:moveTo>
                    <a:pt x="91440" y="526160"/>
                  </a:moveTo>
                  <a:lnTo>
                    <a:pt x="91059" y="526414"/>
                  </a:lnTo>
                  <a:lnTo>
                    <a:pt x="91440" y="526160"/>
                  </a:lnTo>
                  <a:close/>
                </a:path>
                <a:path w="1931034" h="638175">
                  <a:moveTo>
                    <a:pt x="112051" y="512444"/>
                  </a:moveTo>
                  <a:lnTo>
                    <a:pt x="111887" y="512444"/>
                  </a:lnTo>
                  <a:lnTo>
                    <a:pt x="111633" y="512698"/>
                  </a:lnTo>
                  <a:lnTo>
                    <a:pt x="112051" y="512444"/>
                  </a:lnTo>
                  <a:close/>
                </a:path>
                <a:path w="1931034" h="638175">
                  <a:moveTo>
                    <a:pt x="134456" y="498982"/>
                  </a:moveTo>
                  <a:lnTo>
                    <a:pt x="134239" y="498982"/>
                  </a:lnTo>
                  <a:lnTo>
                    <a:pt x="133985" y="499236"/>
                  </a:lnTo>
                  <a:lnTo>
                    <a:pt x="134456" y="498982"/>
                  </a:lnTo>
                  <a:close/>
                </a:path>
                <a:path w="1931034" h="638175">
                  <a:moveTo>
                    <a:pt x="243032" y="448055"/>
                  </a:moveTo>
                  <a:lnTo>
                    <a:pt x="242824" y="448055"/>
                  </a:lnTo>
                  <a:lnTo>
                    <a:pt x="242697" y="448182"/>
                  </a:lnTo>
                  <a:lnTo>
                    <a:pt x="243032" y="448055"/>
                  </a:lnTo>
                  <a:close/>
                </a:path>
                <a:path w="1931034" h="638175">
                  <a:moveTo>
                    <a:pt x="274432" y="436244"/>
                  </a:moveTo>
                  <a:lnTo>
                    <a:pt x="274193" y="436244"/>
                  </a:lnTo>
                  <a:lnTo>
                    <a:pt x="274432" y="436244"/>
                  </a:lnTo>
                  <a:close/>
                </a:path>
                <a:path w="1931034" h="638175">
                  <a:moveTo>
                    <a:pt x="1798010" y="152653"/>
                  </a:moveTo>
                  <a:lnTo>
                    <a:pt x="1771396" y="152653"/>
                  </a:lnTo>
                  <a:lnTo>
                    <a:pt x="1744726" y="165607"/>
                  </a:lnTo>
                  <a:lnTo>
                    <a:pt x="1744979" y="165607"/>
                  </a:lnTo>
                  <a:lnTo>
                    <a:pt x="1716659" y="178180"/>
                  </a:lnTo>
                  <a:lnTo>
                    <a:pt x="1716913" y="178180"/>
                  </a:lnTo>
                  <a:lnTo>
                    <a:pt x="1686941" y="190499"/>
                  </a:lnTo>
                  <a:lnTo>
                    <a:pt x="1655572" y="202310"/>
                  </a:lnTo>
                  <a:lnTo>
                    <a:pt x="1622678" y="213613"/>
                  </a:lnTo>
                  <a:lnTo>
                    <a:pt x="1622933" y="213613"/>
                  </a:lnTo>
                  <a:lnTo>
                    <a:pt x="1588389" y="224535"/>
                  </a:lnTo>
                  <a:lnTo>
                    <a:pt x="1552828" y="234949"/>
                  </a:lnTo>
                  <a:lnTo>
                    <a:pt x="1515999" y="244855"/>
                  </a:lnTo>
                  <a:lnTo>
                    <a:pt x="1477899" y="254253"/>
                  </a:lnTo>
                  <a:lnTo>
                    <a:pt x="1438910" y="263016"/>
                  </a:lnTo>
                  <a:lnTo>
                    <a:pt x="1398904" y="271144"/>
                  </a:lnTo>
                  <a:lnTo>
                    <a:pt x="1357884" y="278764"/>
                  </a:lnTo>
                  <a:lnTo>
                    <a:pt x="1316227" y="285622"/>
                  </a:lnTo>
                  <a:lnTo>
                    <a:pt x="1273810" y="291718"/>
                  </a:lnTo>
                  <a:lnTo>
                    <a:pt x="1230884" y="297179"/>
                  </a:lnTo>
                  <a:lnTo>
                    <a:pt x="1187196" y="301878"/>
                  </a:lnTo>
                  <a:lnTo>
                    <a:pt x="1292134" y="301878"/>
                  </a:lnTo>
                  <a:lnTo>
                    <a:pt x="1360170" y="291210"/>
                  </a:lnTo>
                  <a:lnTo>
                    <a:pt x="1401318" y="283590"/>
                  </a:lnTo>
                  <a:lnTo>
                    <a:pt x="1441577" y="275335"/>
                  </a:lnTo>
                  <a:lnTo>
                    <a:pt x="1480947" y="266572"/>
                  </a:lnTo>
                  <a:lnTo>
                    <a:pt x="1519174" y="257174"/>
                  </a:lnTo>
                  <a:lnTo>
                    <a:pt x="1556385" y="247141"/>
                  </a:lnTo>
                  <a:lnTo>
                    <a:pt x="1626870" y="225678"/>
                  </a:lnTo>
                  <a:lnTo>
                    <a:pt x="1691767" y="202183"/>
                  </a:lnTo>
                  <a:lnTo>
                    <a:pt x="1750314" y="177164"/>
                  </a:lnTo>
                  <a:lnTo>
                    <a:pt x="1777111" y="163956"/>
                  </a:lnTo>
                  <a:lnTo>
                    <a:pt x="1798010" y="152653"/>
                  </a:lnTo>
                  <a:close/>
                </a:path>
                <a:path w="1931034" h="638175">
                  <a:moveTo>
                    <a:pt x="1655826" y="202183"/>
                  </a:moveTo>
                  <a:lnTo>
                    <a:pt x="1655457" y="202310"/>
                  </a:lnTo>
                  <a:lnTo>
                    <a:pt x="1655826" y="202183"/>
                  </a:lnTo>
                  <a:close/>
                </a:path>
                <a:path w="1931034" h="638175">
                  <a:moveTo>
                    <a:pt x="1687195" y="190372"/>
                  </a:moveTo>
                  <a:lnTo>
                    <a:pt x="1686858" y="190499"/>
                  </a:lnTo>
                  <a:lnTo>
                    <a:pt x="1687195" y="190372"/>
                  </a:lnTo>
                  <a:close/>
                </a:path>
                <a:path w="1931034" h="638175">
                  <a:moveTo>
                    <a:pt x="1820249" y="139445"/>
                  </a:moveTo>
                  <a:lnTo>
                    <a:pt x="1795779" y="139445"/>
                  </a:lnTo>
                  <a:lnTo>
                    <a:pt x="1771207" y="152745"/>
                  </a:lnTo>
                  <a:lnTo>
                    <a:pt x="1771396" y="152653"/>
                  </a:lnTo>
                  <a:lnTo>
                    <a:pt x="1798010" y="152653"/>
                  </a:lnTo>
                  <a:lnTo>
                    <a:pt x="1802002" y="150494"/>
                  </a:lnTo>
                  <a:lnTo>
                    <a:pt x="1820249" y="139445"/>
                  </a:lnTo>
                  <a:close/>
                </a:path>
                <a:path w="1931034" h="638175">
                  <a:moveTo>
                    <a:pt x="1818259" y="125856"/>
                  </a:moveTo>
                  <a:lnTo>
                    <a:pt x="1795526" y="139572"/>
                  </a:lnTo>
                  <a:lnTo>
                    <a:pt x="1795779" y="139445"/>
                  </a:lnTo>
                  <a:lnTo>
                    <a:pt x="1820249" y="139445"/>
                  </a:lnTo>
                  <a:lnTo>
                    <a:pt x="1824863" y="136651"/>
                  </a:lnTo>
                  <a:lnTo>
                    <a:pt x="1840627" y="126110"/>
                  </a:lnTo>
                  <a:lnTo>
                    <a:pt x="1818004" y="126110"/>
                  </a:lnTo>
                  <a:lnTo>
                    <a:pt x="1818259" y="125856"/>
                  </a:lnTo>
                  <a:close/>
                </a:path>
                <a:path w="1931034" h="638175">
                  <a:moveTo>
                    <a:pt x="1873123" y="84200"/>
                  </a:moveTo>
                  <a:lnTo>
                    <a:pt x="1856740" y="98551"/>
                  </a:lnTo>
                  <a:lnTo>
                    <a:pt x="1838452" y="112394"/>
                  </a:lnTo>
                  <a:lnTo>
                    <a:pt x="1818004" y="126110"/>
                  </a:lnTo>
                  <a:lnTo>
                    <a:pt x="1840627" y="126110"/>
                  </a:lnTo>
                  <a:lnTo>
                    <a:pt x="1881631" y="93725"/>
                  </a:lnTo>
                  <a:lnTo>
                    <a:pt x="1890763" y="84581"/>
                  </a:lnTo>
                  <a:lnTo>
                    <a:pt x="1872869" y="84581"/>
                  </a:lnTo>
                  <a:lnTo>
                    <a:pt x="1873123" y="84200"/>
                  </a:lnTo>
                  <a:close/>
                </a:path>
                <a:path w="1931034" h="638175">
                  <a:moveTo>
                    <a:pt x="1838705" y="112140"/>
                  </a:moveTo>
                  <a:lnTo>
                    <a:pt x="1838329" y="112394"/>
                  </a:lnTo>
                  <a:lnTo>
                    <a:pt x="1838705" y="112140"/>
                  </a:lnTo>
                  <a:close/>
                </a:path>
                <a:path w="1931034" h="638175">
                  <a:moveTo>
                    <a:pt x="1856994" y="98297"/>
                  </a:moveTo>
                  <a:lnTo>
                    <a:pt x="1856659" y="98551"/>
                  </a:lnTo>
                  <a:lnTo>
                    <a:pt x="1856994" y="98297"/>
                  </a:lnTo>
                  <a:close/>
                </a:path>
                <a:path w="1931034" h="638175">
                  <a:moveTo>
                    <a:pt x="1897317" y="77342"/>
                  </a:moveTo>
                  <a:lnTo>
                    <a:pt x="1880235" y="77342"/>
                  </a:lnTo>
                  <a:lnTo>
                    <a:pt x="1872869" y="84581"/>
                  </a:lnTo>
                  <a:lnTo>
                    <a:pt x="1890763" y="84581"/>
                  </a:lnTo>
                  <a:lnTo>
                    <a:pt x="1896110" y="78739"/>
                  </a:lnTo>
                  <a:lnTo>
                    <a:pt x="1897317" y="77342"/>
                  </a:lnTo>
                  <a:close/>
                </a:path>
                <a:path w="1931034" h="638175">
                  <a:moveTo>
                    <a:pt x="1903353" y="70230"/>
                  </a:moveTo>
                  <a:lnTo>
                    <a:pt x="1886712" y="70230"/>
                  </a:lnTo>
                  <a:lnTo>
                    <a:pt x="1879980" y="77469"/>
                  </a:lnTo>
                  <a:lnTo>
                    <a:pt x="1880235" y="77342"/>
                  </a:lnTo>
                  <a:lnTo>
                    <a:pt x="1897317" y="77342"/>
                  </a:lnTo>
                  <a:lnTo>
                    <a:pt x="1902587" y="71246"/>
                  </a:lnTo>
                  <a:lnTo>
                    <a:pt x="1903353" y="70230"/>
                  </a:lnTo>
                  <a:close/>
                </a:path>
                <a:path w="1931034" h="638175">
                  <a:moveTo>
                    <a:pt x="1908682" y="63118"/>
                  </a:moveTo>
                  <a:lnTo>
                    <a:pt x="1892808" y="63118"/>
                  </a:lnTo>
                  <a:lnTo>
                    <a:pt x="1886585" y="70357"/>
                  </a:lnTo>
                  <a:lnTo>
                    <a:pt x="1886712" y="70230"/>
                  </a:lnTo>
                  <a:lnTo>
                    <a:pt x="1903353" y="70230"/>
                  </a:lnTo>
                  <a:lnTo>
                    <a:pt x="1908513" y="63372"/>
                  </a:lnTo>
                  <a:lnTo>
                    <a:pt x="1908682" y="63118"/>
                  </a:lnTo>
                  <a:close/>
                </a:path>
                <a:path w="1931034" h="638175">
                  <a:moveTo>
                    <a:pt x="1917631" y="48894"/>
                  </a:moveTo>
                  <a:lnTo>
                    <a:pt x="1902968" y="48894"/>
                  </a:lnTo>
                  <a:lnTo>
                    <a:pt x="1898015" y="56260"/>
                  </a:lnTo>
                  <a:lnTo>
                    <a:pt x="1892553" y="63372"/>
                  </a:lnTo>
                  <a:lnTo>
                    <a:pt x="1892808" y="63118"/>
                  </a:lnTo>
                  <a:lnTo>
                    <a:pt x="1908682" y="63118"/>
                  </a:lnTo>
                  <a:lnTo>
                    <a:pt x="1913509" y="55879"/>
                  </a:lnTo>
                  <a:lnTo>
                    <a:pt x="1917631" y="48894"/>
                  </a:lnTo>
                  <a:close/>
                </a:path>
                <a:path w="1931034" h="638175">
                  <a:moveTo>
                    <a:pt x="1898142" y="56006"/>
                  </a:moveTo>
                  <a:lnTo>
                    <a:pt x="1897949" y="56260"/>
                  </a:lnTo>
                  <a:lnTo>
                    <a:pt x="1898142" y="56006"/>
                  </a:lnTo>
                  <a:close/>
                </a:path>
                <a:path w="1931034" h="638175">
                  <a:moveTo>
                    <a:pt x="1926667" y="27812"/>
                  </a:moveTo>
                  <a:lnTo>
                    <a:pt x="1913381" y="27812"/>
                  </a:lnTo>
                  <a:lnTo>
                    <a:pt x="1910334" y="35305"/>
                  </a:lnTo>
                  <a:lnTo>
                    <a:pt x="1906777" y="42163"/>
                  </a:lnTo>
                  <a:lnTo>
                    <a:pt x="1902726" y="49254"/>
                  </a:lnTo>
                  <a:lnTo>
                    <a:pt x="1902968" y="48894"/>
                  </a:lnTo>
                  <a:lnTo>
                    <a:pt x="1917631" y="48894"/>
                  </a:lnTo>
                  <a:lnTo>
                    <a:pt x="1918080" y="48132"/>
                  </a:lnTo>
                  <a:lnTo>
                    <a:pt x="1922018" y="40385"/>
                  </a:lnTo>
                  <a:lnTo>
                    <a:pt x="1925193" y="32384"/>
                  </a:lnTo>
                  <a:lnTo>
                    <a:pt x="1926667" y="27812"/>
                  </a:lnTo>
                  <a:close/>
                </a:path>
                <a:path w="1931034" h="638175">
                  <a:moveTo>
                    <a:pt x="1906904" y="41909"/>
                  </a:moveTo>
                  <a:lnTo>
                    <a:pt x="1906760" y="42163"/>
                  </a:lnTo>
                  <a:lnTo>
                    <a:pt x="1906904" y="41909"/>
                  </a:lnTo>
                  <a:close/>
                </a:path>
                <a:path w="1931034" h="638175">
                  <a:moveTo>
                    <a:pt x="1910461" y="34797"/>
                  </a:moveTo>
                  <a:lnTo>
                    <a:pt x="1910207" y="35305"/>
                  </a:lnTo>
                  <a:lnTo>
                    <a:pt x="1910461" y="34797"/>
                  </a:lnTo>
                  <a:close/>
                </a:path>
                <a:path w="1931034" h="638175">
                  <a:moveTo>
                    <a:pt x="1928551" y="20827"/>
                  </a:moveTo>
                  <a:lnTo>
                    <a:pt x="1915541" y="20827"/>
                  </a:lnTo>
                  <a:lnTo>
                    <a:pt x="1915414" y="21335"/>
                  </a:lnTo>
                  <a:lnTo>
                    <a:pt x="1913127" y="28193"/>
                  </a:lnTo>
                  <a:lnTo>
                    <a:pt x="1913381" y="27812"/>
                  </a:lnTo>
                  <a:lnTo>
                    <a:pt x="1926667" y="27812"/>
                  </a:lnTo>
                  <a:lnTo>
                    <a:pt x="1927733" y="24510"/>
                  </a:lnTo>
                  <a:lnTo>
                    <a:pt x="1928551" y="20827"/>
                  </a:lnTo>
                  <a:close/>
                </a:path>
                <a:path w="1931034" h="638175">
                  <a:moveTo>
                    <a:pt x="1915524" y="20878"/>
                  </a:moveTo>
                  <a:lnTo>
                    <a:pt x="1915374" y="21335"/>
                  </a:lnTo>
                  <a:lnTo>
                    <a:pt x="1915524" y="20878"/>
                  </a:lnTo>
                  <a:close/>
                </a:path>
                <a:path w="1931034" h="638175">
                  <a:moveTo>
                    <a:pt x="1929868" y="13969"/>
                  </a:moveTo>
                  <a:lnTo>
                    <a:pt x="1917192" y="13969"/>
                  </a:lnTo>
                  <a:lnTo>
                    <a:pt x="1915524" y="20878"/>
                  </a:lnTo>
                  <a:lnTo>
                    <a:pt x="1928551" y="20827"/>
                  </a:lnTo>
                  <a:lnTo>
                    <a:pt x="1929511" y="16509"/>
                  </a:lnTo>
                  <a:lnTo>
                    <a:pt x="1929868" y="13969"/>
                  </a:lnTo>
                  <a:close/>
                </a:path>
                <a:path w="1931034" h="638175">
                  <a:moveTo>
                    <a:pt x="1918462" y="0"/>
                  </a:moveTo>
                  <a:lnTo>
                    <a:pt x="1918080" y="7492"/>
                  </a:lnTo>
                  <a:lnTo>
                    <a:pt x="1917065" y="14477"/>
                  </a:lnTo>
                  <a:lnTo>
                    <a:pt x="1917192" y="13969"/>
                  </a:lnTo>
                  <a:lnTo>
                    <a:pt x="1929868" y="13969"/>
                  </a:lnTo>
                  <a:lnTo>
                    <a:pt x="1930653" y="8381"/>
                  </a:lnTo>
                  <a:lnTo>
                    <a:pt x="1931035" y="761"/>
                  </a:lnTo>
                  <a:lnTo>
                    <a:pt x="1918462" y="0"/>
                  </a:lnTo>
                  <a:close/>
                </a:path>
                <a:path w="1931034" h="638175">
                  <a:moveTo>
                    <a:pt x="1918080" y="6984"/>
                  </a:moveTo>
                  <a:lnTo>
                    <a:pt x="1918012" y="7492"/>
                  </a:lnTo>
                  <a:lnTo>
                    <a:pt x="1918080" y="6984"/>
                  </a:lnTo>
                  <a:close/>
                </a:path>
              </a:pathLst>
            </a:custGeom>
            <a:solidFill>
              <a:srgbClr val="000000"/>
            </a:solidFill>
          </p:spPr>
          <p:txBody>
            <a:bodyPr wrap="square" lIns="0" tIns="0" rIns="0" bIns="0" rtlCol="0"/>
            <a:lstStyle/>
            <a:p>
              <a:endParaRPr sz="1350"/>
            </a:p>
          </p:txBody>
        </p:sp>
      </p:grpSp>
      <p:sp>
        <p:nvSpPr>
          <p:cNvPr id="39" name="Title 38">
            <a:extLst>
              <a:ext uri="{FF2B5EF4-FFF2-40B4-BE49-F238E27FC236}">
                <a16:creationId xmlns:a16="http://schemas.microsoft.com/office/drawing/2014/main" id="{7F6F3026-351D-44F6-9520-25498DC46340}"/>
              </a:ext>
            </a:extLst>
          </p:cNvPr>
          <p:cNvSpPr>
            <a:spLocks noGrp="1"/>
          </p:cNvSpPr>
          <p:nvPr>
            <p:ph type="title"/>
          </p:nvPr>
        </p:nvSpPr>
        <p:spPr>
          <a:xfrm>
            <a:off x="656948" y="124969"/>
            <a:ext cx="9605922"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Key-Query-Value Attention</a:t>
            </a:r>
          </a:p>
        </p:txBody>
      </p:sp>
      <p:sp>
        <p:nvSpPr>
          <p:cNvPr id="38" name="TextBox 37">
            <a:extLst>
              <a:ext uri="{FF2B5EF4-FFF2-40B4-BE49-F238E27FC236}">
                <a16:creationId xmlns:a16="http://schemas.microsoft.com/office/drawing/2014/main" id="{8A198899-0E0F-4E3E-AB34-F85023B13BCB}"/>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2BD7A4-F4C6-4F38-AF5C-C5A95B3883A1}"/>
              </a:ext>
            </a:extLst>
          </p:cNvPr>
          <p:cNvGrpSpPr/>
          <p:nvPr/>
        </p:nvGrpSpPr>
        <p:grpSpPr>
          <a:xfrm>
            <a:off x="776602" y="1629514"/>
            <a:ext cx="7570490" cy="4128186"/>
            <a:chOff x="2312746" y="1727168"/>
            <a:chExt cx="7570490" cy="4128186"/>
          </a:xfrm>
        </p:grpSpPr>
        <p:sp>
          <p:nvSpPr>
            <p:cNvPr id="3" name="object 3"/>
            <p:cNvSpPr txBox="1"/>
            <p:nvPr/>
          </p:nvSpPr>
          <p:spPr>
            <a:xfrm>
              <a:off x="2341322" y="1727168"/>
              <a:ext cx="6269831" cy="275556"/>
            </a:xfrm>
            <a:prstGeom prst="rect">
              <a:avLst/>
            </a:prstGeom>
          </p:spPr>
          <p:txBody>
            <a:bodyPr vert="horz" wrap="square" lIns="0" tIns="10001" rIns="0" bIns="0" rtlCol="0">
              <a:spAutoFit/>
            </a:bodyPr>
            <a:lstStyle/>
            <a:p>
              <a:pPr marL="266700" indent="-257651">
                <a:spcBef>
                  <a:spcPts val="79"/>
                </a:spcBef>
                <a:buClr>
                  <a:srgbClr val="8B1515"/>
                </a:buClr>
                <a:buFont typeface="Times New Roman"/>
                <a:buChar char="•"/>
                <a:tabLst>
                  <a:tab pos="266224" algn="l"/>
                  <a:tab pos="267176" algn="l"/>
                </a:tabLst>
              </a:pPr>
              <a:r>
                <a:rPr sz="1725" dirty="0">
                  <a:latin typeface="Calibri"/>
                  <a:cs typeface="Calibri"/>
                </a:rPr>
                <a:t>What</a:t>
              </a:r>
              <a:r>
                <a:rPr sz="1725" spc="4" dirty="0">
                  <a:latin typeface="Calibri"/>
                  <a:cs typeface="Calibri"/>
                </a:rPr>
                <a:t> </a:t>
              </a:r>
              <a:r>
                <a:rPr sz="1725" dirty="0">
                  <a:latin typeface="Calibri"/>
                  <a:cs typeface="Calibri"/>
                </a:rPr>
                <a:t>if we</a:t>
              </a:r>
              <a:r>
                <a:rPr sz="1725" spc="4" dirty="0">
                  <a:latin typeface="Calibri"/>
                  <a:cs typeface="Calibri"/>
                </a:rPr>
                <a:t> </a:t>
              </a:r>
              <a:r>
                <a:rPr sz="1725" dirty="0">
                  <a:latin typeface="Calibri"/>
                  <a:cs typeface="Calibri"/>
                </a:rPr>
                <a:t>want to</a:t>
              </a:r>
              <a:r>
                <a:rPr sz="1725" spc="8" dirty="0">
                  <a:latin typeface="Calibri"/>
                  <a:cs typeface="Calibri"/>
                </a:rPr>
                <a:t> </a:t>
              </a:r>
              <a:r>
                <a:rPr sz="1725" dirty="0">
                  <a:latin typeface="Calibri"/>
                  <a:cs typeface="Calibri"/>
                </a:rPr>
                <a:t>look in </a:t>
              </a:r>
              <a:r>
                <a:rPr sz="1725" spc="-4" dirty="0">
                  <a:latin typeface="Calibri"/>
                  <a:cs typeface="Calibri"/>
                </a:rPr>
                <a:t>multiple</a:t>
              </a:r>
              <a:r>
                <a:rPr sz="1725" dirty="0">
                  <a:latin typeface="Calibri"/>
                  <a:cs typeface="Calibri"/>
                </a:rPr>
                <a:t> </a:t>
              </a:r>
              <a:r>
                <a:rPr sz="1725" spc="-4" dirty="0">
                  <a:latin typeface="Calibri"/>
                  <a:cs typeface="Calibri"/>
                </a:rPr>
                <a:t>places </a:t>
              </a:r>
              <a:r>
                <a:rPr sz="1725" dirty="0">
                  <a:latin typeface="Calibri"/>
                  <a:cs typeface="Calibri"/>
                </a:rPr>
                <a:t>in the</a:t>
              </a:r>
              <a:r>
                <a:rPr sz="1725" spc="11" dirty="0">
                  <a:latin typeface="Calibri"/>
                  <a:cs typeface="Calibri"/>
                </a:rPr>
                <a:t> </a:t>
              </a:r>
              <a:r>
                <a:rPr sz="1725" spc="-4" dirty="0">
                  <a:latin typeface="Calibri"/>
                  <a:cs typeface="Calibri"/>
                </a:rPr>
                <a:t>sentence</a:t>
              </a:r>
              <a:r>
                <a:rPr sz="1725" spc="4" dirty="0">
                  <a:latin typeface="Calibri"/>
                  <a:cs typeface="Calibri"/>
                </a:rPr>
                <a:t> </a:t>
              </a:r>
              <a:r>
                <a:rPr sz="1725" dirty="0">
                  <a:latin typeface="Calibri"/>
                  <a:cs typeface="Calibri"/>
                </a:rPr>
                <a:t>at </a:t>
              </a:r>
              <a:r>
                <a:rPr sz="1725" spc="-4" dirty="0">
                  <a:latin typeface="Calibri"/>
                  <a:cs typeface="Calibri"/>
                </a:rPr>
                <a:t>once?</a:t>
              </a:r>
              <a:endParaRPr sz="1725">
                <a:latin typeface="Calibri"/>
                <a:cs typeface="Calibri"/>
              </a:endParaRPr>
            </a:p>
          </p:txBody>
        </p:sp>
        <p:sp>
          <p:nvSpPr>
            <p:cNvPr id="4" name="object 4"/>
            <p:cNvSpPr txBox="1"/>
            <p:nvPr/>
          </p:nvSpPr>
          <p:spPr>
            <a:xfrm>
              <a:off x="6588061" y="2179987"/>
              <a:ext cx="75248" cy="393506"/>
            </a:xfrm>
            <a:prstGeom prst="rect">
              <a:avLst/>
            </a:prstGeom>
          </p:spPr>
          <p:txBody>
            <a:bodyPr vert="horz" wrap="square" lIns="0" tIns="12383" rIns="0" bIns="0" rtlCol="0">
              <a:spAutoFit/>
            </a:bodyPr>
            <a:lstStyle/>
            <a:p>
              <a:pPr marL="9525">
                <a:spcBef>
                  <a:spcPts val="98"/>
                </a:spcBef>
              </a:pPr>
              <a:r>
                <a:rPr sz="1238" spc="153" dirty="0">
                  <a:latin typeface="Cambria Math"/>
                  <a:cs typeface="Cambria Math"/>
                </a:rPr>
                <a:t>𝑖</a:t>
              </a:r>
              <a:endParaRPr sz="1238">
                <a:latin typeface="Cambria Math"/>
                <a:cs typeface="Cambria Math"/>
              </a:endParaRPr>
            </a:p>
          </p:txBody>
        </p:sp>
        <p:sp>
          <p:nvSpPr>
            <p:cNvPr id="5" name="object 5"/>
            <p:cNvSpPr txBox="1"/>
            <p:nvPr/>
          </p:nvSpPr>
          <p:spPr>
            <a:xfrm>
              <a:off x="2665191" y="2066830"/>
              <a:ext cx="7218045" cy="275556"/>
            </a:xfrm>
            <a:prstGeom prst="rect">
              <a:avLst/>
            </a:prstGeom>
          </p:spPr>
          <p:txBody>
            <a:bodyPr vert="horz" wrap="square" lIns="0" tIns="10001" rIns="0" bIns="0" rtlCol="0">
              <a:spAutoFit/>
            </a:bodyPr>
            <a:lstStyle/>
            <a:p>
              <a:pPr marL="200025" indent="-171450">
                <a:spcBef>
                  <a:spcPts val="79"/>
                </a:spcBef>
                <a:buClr>
                  <a:srgbClr val="007B92"/>
                </a:buClr>
                <a:buFont typeface="Times New Roman"/>
                <a:buChar char="•"/>
                <a:tabLst>
                  <a:tab pos="200025" algn="l"/>
                </a:tabLst>
              </a:pPr>
              <a:r>
                <a:rPr sz="1725" spc="-4" dirty="0">
                  <a:latin typeface="Calibri"/>
                  <a:cs typeface="Calibri"/>
                </a:rPr>
                <a:t>For </a:t>
              </a:r>
              <a:r>
                <a:rPr sz="1725" dirty="0">
                  <a:latin typeface="Calibri"/>
                  <a:cs typeface="Calibri"/>
                </a:rPr>
                <a:t>word</a:t>
              </a:r>
              <a:r>
                <a:rPr sz="1725" spc="8" dirty="0">
                  <a:latin typeface="Calibri"/>
                  <a:cs typeface="Calibri"/>
                </a:rPr>
                <a:t> </a:t>
              </a:r>
              <a:r>
                <a:rPr sz="1725" spc="26" dirty="0">
                  <a:latin typeface="Cambria Math"/>
                  <a:cs typeface="Cambria Math"/>
                </a:rPr>
                <a:t>𝑖</a:t>
              </a:r>
              <a:r>
                <a:rPr sz="1725" spc="26" dirty="0">
                  <a:latin typeface="Calibri"/>
                  <a:cs typeface="Calibri"/>
                </a:rPr>
                <a:t>,</a:t>
              </a:r>
              <a:r>
                <a:rPr sz="1725" spc="4" dirty="0">
                  <a:latin typeface="Calibri"/>
                  <a:cs typeface="Calibri"/>
                </a:rPr>
                <a:t> </a:t>
              </a:r>
              <a:r>
                <a:rPr sz="1725" dirty="0">
                  <a:latin typeface="Calibri"/>
                  <a:cs typeface="Calibri"/>
                </a:rPr>
                <a:t>self-attention</a:t>
              </a:r>
              <a:r>
                <a:rPr sz="1725" spc="-4" dirty="0">
                  <a:latin typeface="Calibri"/>
                  <a:cs typeface="Calibri"/>
                </a:rPr>
                <a:t> “looks”</a:t>
              </a:r>
              <a:r>
                <a:rPr sz="1725" spc="4" dirty="0">
                  <a:latin typeface="Calibri"/>
                  <a:cs typeface="Calibri"/>
                </a:rPr>
                <a:t> </a:t>
              </a:r>
              <a:r>
                <a:rPr sz="1725" dirty="0">
                  <a:latin typeface="Calibri"/>
                  <a:cs typeface="Calibri"/>
                </a:rPr>
                <a:t>where</a:t>
              </a:r>
              <a:r>
                <a:rPr sz="1725" spc="15" dirty="0">
                  <a:latin typeface="Calibri"/>
                  <a:cs typeface="Calibri"/>
                </a:rPr>
                <a:t> </a:t>
              </a:r>
              <a:r>
                <a:rPr sz="1725" spc="113" dirty="0">
                  <a:latin typeface="Cambria Math"/>
                  <a:cs typeface="Cambria Math"/>
                </a:rPr>
                <a:t>𝑥</a:t>
              </a:r>
              <a:r>
                <a:rPr sz="1856" spc="169" baseline="31986" dirty="0">
                  <a:latin typeface="Cambria Math"/>
                  <a:cs typeface="Cambria Math"/>
                </a:rPr>
                <a:t>𝖳</a:t>
              </a:r>
              <a:r>
                <a:rPr sz="1725" spc="113" dirty="0">
                  <a:latin typeface="Cambria Math"/>
                  <a:cs typeface="Cambria Math"/>
                </a:rPr>
                <a:t>𝑄</a:t>
              </a:r>
              <a:r>
                <a:rPr sz="1856" spc="169" baseline="28619" dirty="0">
                  <a:latin typeface="Cambria Math"/>
                  <a:cs typeface="Cambria Math"/>
                </a:rPr>
                <a:t>𝖳</a:t>
              </a:r>
              <a:r>
                <a:rPr sz="1725" spc="113" dirty="0">
                  <a:latin typeface="Cambria Math"/>
                  <a:cs typeface="Cambria Math"/>
                </a:rPr>
                <a:t>𝐾𝑥</a:t>
              </a:r>
              <a:r>
                <a:rPr sz="1856" spc="169" baseline="-15151" dirty="0">
                  <a:latin typeface="Cambria Math"/>
                  <a:cs typeface="Cambria Math"/>
                </a:rPr>
                <a:t>𝑗</a:t>
              </a:r>
              <a:r>
                <a:rPr sz="1856" spc="349" baseline="-15151" dirty="0">
                  <a:latin typeface="Cambria Math"/>
                  <a:cs typeface="Cambria Math"/>
                </a:rPr>
                <a:t> </a:t>
              </a:r>
              <a:r>
                <a:rPr sz="1725" dirty="0">
                  <a:latin typeface="Calibri"/>
                  <a:cs typeface="Calibri"/>
                </a:rPr>
                <a:t>is</a:t>
              </a:r>
              <a:r>
                <a:rPr sz="1725" spc="-4" dirty="0">
                  <a:latin typeface="Calibri"/>
                  <a:cs typeface="Calibri"/>
                </a:rPr>
                <a:t> high, </a:t>
              </a:r>
              <a:r>
                <a:rPr sz="1725" dirty="0">
                  <a:latin typeface="Calibri"/>
                  <a:cs typeface="Calibri"/>
                </a:rPr>
                <a:t>but</a:t>
              </a:r>
              <a:r>
                <a:rPr sz="1725" spc="15" dirty="0">
                  <a:latin typeface="Calibri"/>
                  <a:cs typeface="Calibri"/>
                </a:rPr>
                <a:t> </a:t>
              </a:r>
              <a:r>
                <a:rPr sz="1725" dirty="0">
                  <a:latin typeface="Calibri"/>
                  <a:cs typeface="Calibri"/>
                </a:rPr>
                <a:t>maybe we want</a:t>
              </a:r>
            </a:p>
          </p:txBody>
        </p:sp>
        <p:sp>
          <p:nvSpPr>
            <p:cNvPr id="6" name="object 6"/>
            <p:cNvSpPr txBox="1"/>
            <p:nvPr/>
          </p:nvSpPr>
          <p:spPr>
            <a:xfrm>
              <a:off x="4202335" y="3066956"/>
              <a:ext cx="240030" cy="203005"/>
            </a:xfrm>
            <a:prstGeom prst="rect">
              <a:avLst/>
            </a:prstGeom>
          </p:spPr>
          <p:txBody>
            <a:bodyPr vert="horz" wrap="square" lIns="0" tIns="12383" rIns="0" bIns="0" rtlCol="0">
              <a:spAutoFit/>
            </a:bodyPr>
            <a:lstStyle/>
            <a:p>
              <a:pPr marL="9525">
                <a:spcBef>
                  <a:spcPts val="98"/>
                </a:spcBef>
              </a:pPr>
              <a:r>
                <a:rPr sz="1238" spc="180" dirty="0">
                  <a:latin typeface="Cambria Math"/>
                  <a:cs typeface="Cambria Math"/>
                </a:rPr>
                <a:t>𝑑</a:t>
              </a:r>
              <a:r>
                <a:rPr sz="1238" spc="15" dirty="0">
                  <a:latin typeface="Cambria Math"/>
                  <a:cs typeface="Cambria Math"/>
                </a:rPr>
                <a:t>×</a:t>
              </a:r>
              <a:endParaRPr sz="1238">
                <a:latin typeface="Cambria Math"/>
                <a:cs typeface="Cambria Math"/>
              </a:endParaRPr>
            </a:p>
          </p:txBody>
        </p:sp>
        <p:sp>
          <p:nvSpPr>
            <p:cNvPr id="7" name="object 7"/>
            <p:cNvSpPr/>
            <p:nvPr/>
          </p:nvSpPr>
          <p:spPr>
            <a:xfrm>
              <a:off x="4432078" y="3185827"/>
              <a:ext cx="89535" cy="10478"/>
            </a:xfrm>
            <a:custGeom>
              <a:avLst/>
              <a:gdLst/>
              <a:ahLst/>
              <a:cxnLst/>
              <a:rect l="l" t="t" r="r" b="b"/>
              <a:pathLst>
                <a:path w="119379" h="13969">
                  <a:moveTo>
                    <a:pt x="118872" y="0"/>
                  </a:moveTo>
                  <a:lnTo>
                    <a:pt x="0" y="0"/>
                  </a:lnTo>
                  <a:lnTo>
                    <a:pt x="0" y="13715"/>
                  </a:lnTo>
                  <a:lnTo>
                    <a:pt x="118872" y="13715"/>
                  </a:lnTo>
                  <a:lnTo>
                    <a:pt x="118872" y="0"/>
                  </a:lnTo>
                  <a:close/>
                </a:path>
              </a:pathLst>
            </a:custGeom>
            <a:solidFill>
              <a:srgbClr val="000000"/>
            </a:solidFill>
          </p:spPr>
          <p:txBody>
            <a:bodyPr wrap="square" lIns="0" tIns="0" rIns="0" bIns="0" rtlCol="0"/>
            <a:lstStyle/>
            <a:p>
              <a:endParaRPr sz="1350"/>
            </a:p>
          </p:txBody>
        </p:sp>
        <p:sp>
          <p:nvSpPr>
            <p:cNvPr id="8" name="object 8"/>
            <p:cNvSpPr txBox="1"/>
            <p:nvPr/>
          </p:nvSpPr>
          <p:spPr>
            <a:xfrm>
              <a:off x="2312746" y="2295887"/>
              <a:ext cx="7352824" cy="1679627"/>
            </a:xfrm>
            <a:prstGeom prst="rect">
              <a:avLst/>
            </a:prstGeom>
          </p:spPr>
          <p:txBody>
            <a:bodyPr vert="horz" wrap="square" lIns="0" tIns="61913" rIns="0" bIns="0" rtlCol="0">
              <a:spAutoFit/>
            </a:bodyPr>
            <a:lstStyle/>
            <a:p>
              <a:pPr marL="552450">
                <a:spcBef>
                  <a:spcPts val="488"/>
                </a:spcBef>
              </a:pPr>
              <a:r>
                <a:rPr sz="1725" dirty="0">
                  <a:latin typeface="Calibri"/>
                  <a:cs typeface="Calibri"/>
                </a:rPr>
                <a:t>to</a:t>
              </a:r>
              <a:r>
                <a:rPr sz="1725" spc="-4" dirty="0">
                  <a:latin typeface="Calibri"/>
                  <a:cs typeface="Calibri"/>
                </a:rPr>
                <a:t> focus</a:t>
              </a:r>
              <a:r>
                <a:rPr sz="1725" dirty="0">
                  <a:latin typeface="Calibri"/>
                  <a:cs typeface="Calibri"/>
                </a:rPr>
                <a:t> </a:t>
              </a:r>
              <a:r>
                <a:rPr sz="1725" spc="-4" dirty="0">
                  <a:latin typeface="Calibri"/>
                  <a:cs typeface="Calibri"/>
                </a:rPr>
                <a:t>on </a:t>
              </a:r>
              <a:r>
                <a:rPr sz="1725" dirty="0">
                  <a:latin typeface="Calibri"/>
                  <a:cs typeface="Calibri"/>
                </a:rPr>
                <a:t>different</a:t>
              </a:r>
              <a:r>
                <a:rPr sz="1725" spc="-8" dirty="0">
                  <a:latin typeface="Calibri"/>
                  <a:cs typeface="Calibri"/>
                </a:rPr>
                <a:t> </a:t>
              </a:r>
              <a:r>
                <a:rPr sz="1725" dirty="0">
                  <a:latin typeface="Cambria Math"/>
                  <a:cs typeface="Cambria Math"/>
                </a:rPr>
                <a:t>𝑗</a:t>
              </a:r>
              <a:r>
                <a:rPr sz="1725" spc="38" dirty="0">
                  <a:latin typeface="Cambria Math"/>
                  <a:cs typeface="Cambria Math"/>
                </a:rPr>
                <a:t> </a:t>
              </a:r>
              <a:r>
                <a:rPr sz="1725" spc="-4" dirty="0">
                  <a:latin typeface="Calibri"/>
                  <a:cs typeface="Calibri"/>
                </a:rPr>
                <a:t>for</a:t>
              </a:r>
              <a:r>
                <a:rPr sz="1725" spc="-15" dirty="0">
                  <a:latin typeface="Calibri"/>
                  <a:cs typeface="Calibri"/>
                </a:rPr>
                <a:t> </a:t>
              </a:r>
              <a:r>
                <a:rPr sz="1725" dirty="0">
                  <a:latin typeface="Calibri"/>
                  <a:cs typeface="Calibri"/>
                </a:rPr>
                <a:t>different</a:t>
              </a:r>
              <a:r>
                <a:rPr sz="1725" spc="-8" dirty="0">
                  <a:latin typeface="Calibri"/>
                  <a:cs typeface="Calibri"/>
                </a:rPr>
                <a:t> </a:t>
              </a:r>
              <a:r>
                <a:rPr sz="1725" dirty="0">
                  <a:latin typeface="Calibri"/>
                  <a:cs typeface="Calibri"/>
                </a:rPr>
                <a:t>reasons?</a:t>
              </a:r>
            </a:p>
            <a:p>
              <a:pPr marL="295275" indent="-257651">
                <a:spcBef>
                  <a:spcPts val="413"/>
                </a:spcBef>
                <a:buClr>
                  <a:srgbClr val="8B1515"/>
                </a:buClr>
                <a:buFont typeface="Times New Roman"/>
                <a:buChar char="•"/>
                <a:tabLst>
                  <a:tab pos="294799" algn="l"/>
                  <a:tab pos="295751" algn="l"/>
                </a:tabLst>
              </a:pPr>
              <a:r>
                <a:rPr sz="1725" dirty="0">
                  <a:latin typeface="Calibri"/>
                  <a:cs typeface="Calibri"/>
                </a:rPr>
                <a:t>We’ll define</a:t>
              </a:r>
              <a:r>
                <a:rPr sz="1725" spc="-8" dirty="0">
                  <a:latin typeface="Calibri"/>
                  <a:cs typeface="Calibri"/>
                </a:rPr>
                <a:t> </a:t>
              </a:r>
              <a:r>
                <a:rPr sz="1725" b="1" spc="-4" dirty="0">
                  <a:latin typeface="Calibri"/>
                  <a:cs typeface="Calibri"/>
                </a:rPr>
                <a:t>multiple</a:t>
              </a:r>
              <a:r>
                <a:rPr sz="1725" b="1" spc="8" dirty="0">
                  <a:latin typeface="Calibri"/>
                  <a:cs typeface="Calibri"/>
                </a:rPr>
                <a:t> </a:t>
              </a:r>
              <a:r>
                <a:rPr sz="1725" b="1" dirty="0">
                  <a:latin typeface="Calibri"/>
                  <a:cs typeface="Calibri"/>
                </a:rPr>
                <a:t>attention</a:t>
              </a:r>
              <a:r>
                <a:rPr sz="1725" b="1" spc="-4" dirty="0">
                  <a:latin typeface="Calibri"/>
                  <a:cs typeface="Calibri"/>
                </a:rPr>
                <a:t> “heads”</a:t>
              </a:r>
              <a:r>
                <a:rPr sz="1725" b="1" spc="4" dirty="0">
                  <a:latin typeface="Calibri"/>
                  <a:cs typeface="Calibri"/>
                </a:rPr>
                <a:t> </a:t>
              </a:r>
              <a:r>
                <a:rPr sz="1725" dirty="0">
                  <a:latin typeface="Calibri"/>
                  <a:cs typeface="Calibri"/>
                </a:rPr>
                <a:t>through</a:t>
              </a:r>
              <a:r>
                <a:rPr sz="1725" spc="11" dirty="0">
                  <a:latin typeface="Calibri"/>
                  <a:cs typeface="Calibri"/>
                </a:rPr>
                <a:t> </a:t>
              </a:r>
              <a:r>
                <a:rPr sz="1725" dirty="0">
                  <a:latin typeface="Calibri"/>
                  <a:cs typeface="Calibri"/>
                </a:rPr>
                <a:t>multiple</a:t>
              </a:r>
              <a:r>
                <a:rPr sz="1725" spc="4" dirty="0">
                  <a:latin typeface="Calibri"/>
                  <a:cs typeface="Calibri"/>
                </a:rPr>
                <a:t> </a:t>
              </a:r>
              <a:r>
                <a:rPr sz="1725" dirty="0">
                  <a:latin typeface="Calibri"/>
                  <a:cs typeface="Calibri"/>
                </a:rPr>
                <a:t>Q,K,V</a:t>
              </a:r>
              <a:r>
                <a:rPr sz="1725" spc="4" dirty="0">
                  <a:latin typeface="Calibri"/>
                  <a:cs typeface="Calibri"/>
                </a:rPr>
                <a:t> </a:t>
              </a:r>
              <a:r>
                <a:rPr sz="1725" spc="-4" dirty="0">
                  <a:latin typeface="Calibri"/>
                  <a:cs typeface="Calibri"/>
                </a:rPr>
                <a:t>matrices</a:t>
              </a:r>
              <a:endParaRPr sz="1725" dirty="0">
                <a:latin typeface="Calibri"/>
                <a:cs typeface="Calibri"/>
              </a:endParaRPr>
            </a:p>
            <a:p>
              <a:pPr marL="2119313">
                <a:lnSpc>
                  <a:spcPts val="1039"/>
                </a:lnSpc>
                <a:spcBef>
                  <a:spcPts val="614"/>
                </a:spcBef>
              </a:pPr>
              <a:r>
                <a:rPr sz="1013" spc="116" dirty="0">
                  <a:latin typeface="Cambria Math"/>
                  <a:cs typeface="Cambria Math"/>
                </a:rPr>
                <a:t>𝑑</a:t>
              </a:r>
              <a:endParaRPr sz="1013" dirty="0">
                <a:latin typeface="Cambria Math"/>
                <a:cs typeface="Cambria Math"/>
              </a:endParaRPr>
            </a:p>
            <a:p>
              <a:pPr marL="295275" indent="-257651">
                <a:lnSpc>
                  <a:spcPts val="1890"/>
                </a:lnSpc>
                <a:buClr>
                  <a:srgbClr val="8B1515"/>
                </a:buClr>
                <a:buFont typeface="Times New Roman"/>
                <a:buChar char="•"/>
                <a:tabLst>
                  <a:tab pos="294799" algn="l"/>
                  <a:tab pos="295751" algn="l"/>
                  <a:tab pos="2119313" algn="l"/>
                </a:tabLst>
              </a:pPr>
              <a:r>
                <a:rPr sz="1725" dirty="0">
                  <a:latin typeface="Calibri"/>
                  <a:cs typeface="Calibri"/>
                </a:rPr>
                <a:t>Le</a:t>
              </a:r>
              <a:r>
                <a:rPr sz="1725" spc="-4" dirty="0">
                  <a:latin typeface="Calibri"/>
                  <a:cs typeface="Calibri"/>
                </a:rPr>
                <a:t>t</a:t>
              </a:r>
              <a:r>
                <a:rPr sz="1725" dirty="0">
                  <a:latin typeface="Cambria Math"/>
                  <a:cs typeface="Cambria Math"/>
                </a:rPr>
                <a:t>,</a:t>
              </a:r>
              <a:r>
                <a:rPr sz="1725" spc="-98" dirty="0">
                  <a:latin typeface="Cambria Math"/>
                  <a:cs typeface="Cambria Math"/>
                </a:rPr>
                <a:t> </a:t>
              </a:r>
              <a:r>
                <a:rPr sz="1725" spc="-53" dirty="0">
                  <a:latin typeface="Cambria Math"/>
                  <a:cs typeface="Cambria Math"/>
                </a:rPr>
                <a:t>𝑄</a:t>
              </a:r>
              <a:r>
                <a:rPr sz="1856" spc="-163" baseline="-15151" dirty="0">
                  <a:latin typeface="Cambria Math"/>
                  <a:cs typeface="Cambria Math"/>
                </a:rPr>
                <a:t>𝑃</a:t>
              </a:r>
              <a:r>
                <a:rPr sz="1725" dirty="0">
                  <a:latin typeface="Cambria Math"/>
                  <a:cs typeface="Cambria Math"/>
                </a:rPr>
                <a:t>,</a:t>
              </a:r>
              <a:r>
                <a:rPr sz="1725" spc="-98" dirty="0">
                  <a:latin typeface="Cambria Math"/>
                  <a:cs typeface="Cambria Math"/>
                </a:rPr>
                <a:t> </a:t>
              </a:r>
              <a:r>
                <a:rPr sz="1725" spc="-135" dirty="0">
                  <a:latin typeface="Cambria Math"/>
                  <a:cs typeface="Cambria Math"/>
                </a:rPr>
                <a:t>𝐾</a:t>
              </a:r>
              <a:r>
                <a:rPr sz="1856" spc="-163" baseline="-15151" dirty="0">
                  <a:latin typeface="Cambria Math"/>
                  <a:cs typeface="Cambria Math"/>
                </a:rPr>
                <a:t>𝑃</a:t>
              </a:r>
              <a:r>
                <a:rPr sz="1725" dirty="0">
                  <a:latin typeface="Cambria Math"/>
                  <a:cs typeface="Cambria Math"/>
                </a:rPr>
                <a:t>,</a:t>
              </a:r>
              <a:r>
                <a:rPr sz="1725" spc="-105" dirty="0">
                  <a:latin typeface="Cambria Math"/>
                  <a:cs typeface="Cambria Math"/>
                </a:rPr>
                <a:t> </a:t>
              </a:r>
              <a:r>
                <a:rPr sz="1725" spc="-225" dirty="0">
                  <a:latin typeface="Cambria Math"/>
                  <a:cs typeface="Cambria Math"/>
                </a:rPr>
                <a:t>𝑉</a:t>
              </a:r>
              <a:r>
                <a:rPr sz="1856" spc="-275" baseline="-15151" dirty="0">
                  <a:latin typeface="Cambria Math"/>
                  <a:cs typeface="Cambria Math"/>
                </a:rPr>
                <a:t>𝑃</a:t>
              </a:r>
              <a:r>
                <a:rPr sz="1856" baseline="-15151" dirty="0">
                  <a:latin typeface="Cambria Math"/>
                  <a:cs typeface="Cambria Math"/>
                </a:rPr>
                <a:t> </a:t>
              </a:r>
              <a:r>
                <a:rPr sz="1856" spc="5" baseline="-15151"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ℝ	</a:t>
              </a:r>
              <a:r>
                <a:rPr sz="1519" spc="326" baseline="12345" dirty="0">
                  <a:latin typeface="Cambria Math"/>
                  <a:cs typeface="Cambria Math"/>
                </a:rPr>
                <a:t>ℎ</a:t>
              </a:r>
              <a:r>
                <a:rPr sz="1725" dirty="0">
                  <a:latin typeface="Calibri"/>
                  <a:cs typeface="Calibri"/>
                </a:rPr>
                <a:t>, </a:t>
              </a:r>
              <a:r>
                <a:rPr sz="1725" spc="-11" dirty="0">
                  <a:latin typeface="Calibri"/>
                  <a:cs typeface="Calibri"/>
                </a:rPr>
                <a:t>w</a:t>
              </a:r>
              <a:r>
                <a:rPr sz="1725" spc="-4" dirty="0">
                  <a:latin typeface="Calibri"/>
                  <a:cs typeface="Calibri"/>
                </a:rPr>
                <a:t>her</a:t>
              </a:r>
              <a:r>
                <a:rPr sz="1725" dirty="0">
                  <a:latin typeface="Calibri"/>
                  <a:cs typeface="Calibri"/>
                </a:rPr>
                <a:t>e</a:t>
              </a:r>
              <a:r>
                <a:rPr sz="1725" spc="11" dirty="0">
                  <a:latin typeface="Calibri"/>
                  <a:cs typeface="Calibri"/>
                </a:rPr>
                <a:t> </a:t>
              </a:r>
              <a:r>
                <a:rPr sz="1725" dirty="0">
                  <a:latin typeface="Cambria Math"/>
                  <a:cs typeface="Cambria Math"/>
                </a:rPr>
                <a:t>ℎ</a:t>
              </a:r>
              <a:r>
                <a:rPr sz="1725" spc="45" dirty="0">
                  <a:latin typeface="Cambria Math"/>
                  <a:cs typeface="Cambria Math"/>
                </a:rPr>
                <a:t> </a:t>
              </a:r>
              <a:r>
                <a:rPr sz="1725" dirty="0">
                  <a:latin typeface="Calibri"/>
                  <a:cs typeface="Calibri"/>
                </a:rPr>
                <a:t>is</a:t>
              </a:r>
              <a:r>
                <a:rPr sz="1725" spc="-8" dirty="0">
                  <a:latin typeface="Calibri"/>
                  <a:cs typeface="Calibri"/>
                </a:rPr>
                <a:t> </a:t>
              </a:r>
              <a:r>
                <a:rPr sz="1725" dirty="0">
                  <a:latin typeface="Calibri"/>
                  <a:cs typeface="Calibri"/>
                </a:rPr>
                <a:t>the n</a:t>
              </a:r>
              <a:r>
                <a:rPr sz="1725" spc="-4" dirty="0">
                  <a:latin typeface="Calibri"/>
                  <a:cs typeface="Calibri"/>
                </a:rPr>
                <a:t>umbe</a:t>
              </a:r>
              <a:r>
                <a:rPr sz="1725" dirty="0">
                  <a:latin typeface="Calibri"/>
                  <a:cs typeface="Calibri"/>
                </a:rPr>
                <a:t>r</a:t>
              </a:r>
              <a:r>
                <a:rPr sz="1725" spc="-4" dirty="0">
                  <a:latin typeface="Calibri"/>
                  <a:cs typeface="Calibri"/>
                </a:rPr>
                <a:t> o</a:t>
              </a:r>
              <a:r>
                <a:rPr sz="1725" dirty="0">
                  <a:latin typeface="Calibri"/>
                  <a:cs typeface="Calibri"/>
                </a:rPr>
                <a:t>f</a:t>
              </a:r>
              <a:r>
                <a:rPr sz="1725" spc="-4" dirty="0">
                  <a:latin typeface="Calibri"/>
                  <a:cs typeface="Calibri"/>
                </a:rPr>
                <a:t> </a:t>
              </a:r>
              <a:r>
                <a:rPr sz="1725" dirty="0">
                  <a:latin typeface="Calibri"/>
                  <a:cs typeface="Calibri"/>
                </a:rPr>
                <a:t>at</a:t>
              </a:r>
              <a:r>
                <a:rPr sz="1725" spc="-8" dirty="0">
                  <a:latin typeface="Calibri"/>
                  <a:cs typeface="Calibri"/>
                </a:rPr>
                <a:t>t</a:t>
              </a:r>
              <a:r>
                <a:rPr sz="1725" dirty="0">
                  <a:latin typeface="Calibri"/>
                  <a:cs typeface="Calibri"/>
                </a:rPr>
                <a:t>ention</a:t>
              </a:r>
              <a:r>
                <a:rPr sz="1725" spc="8" dirty="0">
                  <a:latin typeface="Calibri"/>
                  <a:cs typeface="Calibri"/>
                </a:rPr>
                <a:t> </a:t>
              </a:r>
              <a:r>
                <a:rPr sz="1725" spc="-4" dirty="0">
                  <a:latin typeface="Calibri"/>
                  <a:cs typeface="Calibri"/>
                </a:rPr>
                <a:t>heads</a:t>
              </a:r>
              <a:r>
                <a:rPr sz="1725" dirty="0">
                  <a:latin typeface="Calibri"/>
                  <a:cs typeface="Calibri"/>
                </a:rPr>
                <a:t>,</a:t>
              </a:r>
              <a:r>
                <a:rPr sz="1725" spc="-4" dirty="0">
                  <a:latin typeface="Calibri"/>
                  <a:cs typeface="Calibri"/>
                </a:rPr>
                <a:t> </a:t>
              </a:r>
              <a:r>
                <a:rPr sz="1725" dirty="0">
                  <a:latin typeface="Calibri"/>
                  <a:cs typeface="Calibri"/>
                </a:rPr>
                <a:t>and</a:t>
              </a:r>
              <a:r>
                <a:rPr sz="1725" spc="15" dirty="0">
                  <a:latin typeface="Calibri"/>
                  <a:cs typeface="Calibri"/>
                </a:rPr>
                <a:t> </a:t>
              </a:r>
              <a:r>
                <a:rPr sz="1725" spc="-281" dirty="0">
                  <a:latin typeface="Cambria Math"/>
                  <a:cs typeface="Cambria Math"/>
                </a:rPr>
                <a:t>𝑃</a:t>
              </a:r>
              <a:r>
                <a:rPr sz="1725" dirty="0">
                  <a:latin typeface="Cambria Math"/>
                  <a:cs typeface="Cambria Math"/>
                </a:rPr>
                <a:t> </a:t>
              </a:r>
              <a:r>
                <a:rPr lang="en-US" sz="1725" dirty="0">
                  <a:latin typeface="Cambria Math"/>
                  <a:cs typeface="Cambria Math"/>
                </a:rPr>
                <a:t> </a:t>
              </a:r>
              <a:r>
                <a:rPr sz="1725" dirty="0">
                  <a:latin typeface="Calibri"/>
                  <a:cs typeface="Calibri"/>
                </a:rPr>
                <a:t>ranges</a:t>
              </a:r>
            </a:p>
            <a:p>
              <a:pPr marL="295275">
                <a:lnSpc>
                  <a:spcPts val="2066"/>
                </a:lnSpc>
              </a:pPr>
              <a:r>
                <a:rPr sz="1725" spc="-4" dirty="0">
                  <a:latin typeface="Calibri"/>
                  <a:cs typeface="Calibri"/>
                </a:rPr>
                <a:t>from</a:t>
              </a:r>
              <a:r>
                <a:rPr sz="1725" spc="-19" dirty="0">
                  <a:latin typeface="Calibri"/>
                  <a:cs typeface="Calibri"/>
                </a:rPr>
                <a:t> </a:t>
              </a:r>
              <a:r>
                <a:rPr sz="1725" dirty="0">
                  <a:latin typeface="Calibri"/>
                  <a:cs typeface="Calibri"/>
                </a:rPr>
                <a:t>1</a:t>
              </a:r>
              <a:r>
                <a:rPr sz="1725" spc="-19" dirty="0">
                  <a:latin typeface="Calibri"/>
                  <a:cs typeface="Calibri"/>
                </a:rPr>
                <a:t> </a:t>
              </a:r>
              <a:r>
                <a:rPr sz="1725" dirty="0">
                  <a:latin typeface="Calibri"/>
                  <a:cs typeface="Calibri"/>
                </a:rPr>
                <a:t>to</a:t>
              </a:r>
              <a:r>
                <a:rPr sz="1725" spc="-11" dirty="0">
                  <a:latin typeface="Calibri"/>
                  <a:cs typeface="Calibri"/>
                </a:rPr>
                <a:t> </a:t>
              </a:r>
              <a:r>
                <a:rPr sz="1725" spc="15" dirty="0">
                  <a:latin typeface="Cambria Math"/>
                  <a:cs typeface="Cambria Math"/>
                </a:rPr>
                <a:t>ℎ</a:t>
              </a:r>
              <a:r>
                <a:rPr sz="1725" spc="15" dirty="0">
                  <a:latin typeface="Calibri"/>
                  <a:cs typeface="Calibri"/>
                </a:rPr>
                <a:t>.</a:t>
              </a:r>
              <a:endParaRPr sz="1725" dirty="0">
                <a:latin typeface="Calibri"/>
                <a:cs typeface="Calibri"/>
              </a:endParaRPr>
            </a:p>
            <a:p>
              <a:pPr marL="295275" indent="-257651">
                <a:spcBef>
                  <a:spcPts val="413"/>
                </a:spcBef>
                <a:buClr>
                  <a:srgbClr val="8B1515"/>
                </a:buClr>
                <a:buFont typeface="Times New Roman"/>
                <a:buChar char="•"/>
                <a:tabLst>
                  <a:tab pos="294799" algn="l"/>
                  <a:tab pos="295751" algn="l"/>
                </a:tabLst>
              </a:pPr>
              <a:r>
                <a:rPr sz="1725" spc="-4" dirty="0">
                  <a:latin typeface="Calibri"/>
                  <a:cs typeface="Calibri"/>
                </a:rPr>
                <a:t>Each</a:t>
              </a:r>
              <a:r>
                <a:rPr sz="1725" spc="-8" dirty="0">
                  <a:latin typeface="Calibri"/>
                  <a:cs typeface="Calibri"/>
                </a:rPr>
                <a:t> </a:t>
              </a:r>
              <a:r>
                <a:rPr sz="1725" dirty="0">
                  <a:latin typeface="Calibri"/>
                  <a:cs typeface="Calibri"/>
                </a:rPr>
                <a:t>attention</a:t>
              </a:r>
              <a:r>
                <a:rPr sz="1725" spc="11" dirty="0">
                  <a:latin typeface="Calibri"/>
                  <a:cs typeface="Calibri"/>
                </a:rPr>
                <a:t> </a:t>
              </a:r>
              <a:r>
                <a:rPr sz="1725" dirty="0">
                  <a:latin typeface="Calibri"/>
                  <a:cs typeface="Calibri"/>
                </a:rPr>
                <a:t>head</a:t>
              </a:r>
              <a:r>
                <a:rPr sz="1725" spc="4" dirty="0">
                  <a:latin typeface="Calibri"/>
                  <a:cs typeface="Calibri"/>
                </a:rPr>
                <a:t> </a:t>
              </a:r>
              <a:r>
                <a:rPr sz="1725" dirty="0">
                  <a:latin typeface="Calibri"/>
                  <a:cs typeface="Calibri"/>
                </a:rPr>
                <a:t>performs</a:t>
              </a:r>
              <a:r>
                <a:rPr sz="1725" spc="-19" dirty="0">
                  <a:latin typeface="Calibri"/>
                  <a:cs typeface="Calibri"/>
                </a:rPr>
                <a:t> </a:t>
              </a:r>
              <a:r>
                <a:rPr sz="1725" dirty="0">
                  <a:latin typeface="Calibri"/>
                  <a:cs typeface="Calibri"/>
                </a:rPr>
                <a:t>attention</a:t>
              </a:r>
              <a:r>
                <a:rPr sz="1725" spc="11" dirty="0">
                  <a:latin typeface="Calibri"/>
                  <a:cs typeface="Calibri"/>
                </a:rPr>
                <a:t> </a:t>
              </a:r>
              <a:r>
                <a:rPr sz="1725" spc="-4" dirty="0">
                  <a:latin typeface="Calibri"/>
                  <a:cs typeface="Calibri"/>
                </a:rPr>
                <a:t>independently:</a:t>
              </a:r>
              <a:endParaRPr sz="1725" dirty="0">
                <a:latin typeface="Calibri"/>
                <a:cs typeface="Calibri"/>
              </a:endParaRPr>
            </a:p>
          </p:txBody>
        </p:sp>
        <p:sp>
          <p:nvSpPr>
            <p:cNvPr id="9" name="object 9"/>
            <p:cNvSpPr/>
            <p:nvPr/>
          </p:nvSpPr>
          <p:spPr>
            <a:xfrm>
              <a:off x="4694782" y="4068415"/>
              <a:ext cx="1099185" cy="265271"/>
            </a:xfrm>
            <a:custGeom>
              <a:avLst/>
              <a:gdLst/>
              <a:ahLst/>
              <a:cxnLst/>
              <a:rect l="l" t="t" r="r" b="b"/>
              <a:pathLst>
                <a:path w="1465579" h="353695">
                  <a:moveTo>
                    <a:pt x="1372483" y="0"/>
                  </a:moveTo>
                  <a:lnTo>
                    <a:pt x="1368927" y="11811"/>
                  </a:lnTo>
                  <a:lnTo>
                    <a:pt x="1385139" y="20214"/>
                  </a:lnTo>
                  <a:lnTo>
                    <a:pt x="1399280" y="32464"/>
                  </a:lnTo>
                  <a:lnTo>
                    <a:pt x="1421251" y="68453"/>
                  </a:lnTo>
                  <a:lnTo>
                    <a:pt x="1434617" y="117443"/>
                  </a:lnTo>
                  <a:lnTo>
                    <a:pt x="1439031" y="176911"/>
                  </a:lnTo>
                  <a:lnTo>
                    <a:pt x="1437931" y="207891"/>
                  </a:lnTo>
                  <a:lnTo>
                    <a:pt x="1429065" y="261993"/>
                  </a:lnTo>
                  <a:lnTo>
                    <a:pt x="1411325" y="305020"/>
                  </a:lnTo>
                  <a:lnTo>
                    <a:pt x="1385139" y="333353"/>
                  </a:lnTo>
                  <a:lnTo>
                    <a:pt x="1368927" y="341756"/>
                  </a:lnTo>
                  <a:lnTo>
                    <a:pt x="1372483" y="353568"/>
                  </a:lnTo>
                  <a:lnTo>
                    <a:pt x="1411932" y="332486"/>
                  </a:lnTo>
                  <a:lnTo>
                    <a:pt x="1441190" y="292735"/>
                  </a:lnTo>
                  <a:lnTo>
                    <a:pt x="1459303" y="239283"/>
                  </a:lnTo>
                  <a:lnTo>
                    <a:pt x="1465320" y="176784"/>
                  </a:lnTo>
                  <a:lnTo>
                    <a:pt x="1463817" y="144395"/>
                  </a:lnTo>
                  <a:lnTo>
                    <a:pt x="1451764" y="86379"/>
                  </a:lnTo>
                  <a:lnTo>
                    <a:pt x="1427829" y="38558"/>
                  </a:lnTo>
                  <a:lnTo>
                    <a:pt x="1393487" y="8217"/>
                  </a:lnTo>
                  <a:lnTo>
                    <a:pt x="1372483" y="0"/>
                  </a:lnTo>
                  <a:close/>
                </a:path>
                <a:path w="1465579" h="353695">
                  <a:moveTo>
                    <a:pt x="92958" y="0"/>
                  </a:moveTo>
                  <a:lnTo>
                    <a:pt x="53445" y="21066"/>
                  </a:lnTo>
                  <a:lnTo>
                    <a:pt x="24124" y="60706"/>
                  </a:lnTo>
                  <a:lnTo>
                    <a:pt x="6058" y="114268"/>
                  </a:lnTo>
                  <a:lnTo>
                    <a:pt x="0" y="176911"/>
                  </a:lnTo>
                  <a:lnTo>
                    <a:pt x="1514" y="209170"/>
                  </a:lnTo>
                  <a:lnTo>
                    <a:pt x="13602" y="267134"/>
                  </a:lnTo>
                  <a:lnTo>
                    <a:pt x="37504" y="314956"/>
                  </a:lnTo>
                  <a:lnTo>
                    <a:pt x="71933" y="345348"/>
                  </a:lnTo>
                  <a:lnTo>
                    <a:pt x="92958" y="353568"/>
                  </a:lnTo>
                  <a:lnTo>
                    <a:pt x="96514" y="341756"/>
                  </a:lnTo>
                  <a:lnTo>
                    <a:pt x="80246" y="333353"/>
                  </a:lnTo>
                  <a:lnTo>
                    <a:pt x="66097" y="321103"/>
                  </a:lnTo>
                  <a:lnTo>
                    <a:pt x="44063" y="285115"/>
                  </a:lnTo>
                  <a:lnTo>
                    <a:pt x="30743" y="236251"/>
                  </a:lnTo>
                  <a:lnTo>
                    <a:pt x="26287" y="176784"/>
                  </a:lnTo>
                  <a:lnTo>
                    <a:pt x="27400" y="145855"/>
                  </a:lnTo>
                  <a:lnTo>
                    <a:pt x="36302" y="91650"/>
                  </a:lnTo>
                  <a:lnTo>
                    <a:pt x="54044" y="48547"/>
                  </a:lnTo>
                  <a:lnTo>
                    <a:pt x="80246" y="20214"/>
                  </a:lnTo>
                  <a:lnTo>
                    <a:pt x="96514" y="11811"/>
                  </a:lnTo>
                  <a:lnTo>
                    <a:pt x="92958" y="0"/>
                  </a:lnTo>
                  <a:close/>
                </a:path>
              </a:pathLst>
            </a:custGeom>
            <a:solidFill>
              <a:srgbClr val="000000"/>
            </a:solidFill>
          </p:spPr>
          <p:txBody>
            <a:bodyPr wrap="square" lIns="0" tIns="0" rIns="0" bIns="0" rtlCol="0"/>
            <a:lstStyle/>
            <a:p>
              <a:endParaRPr sz="1350"/>
            </a:p>
          </p:txBody>
        </p:sp>
        <p:sp>
          <p:nvSpPr>
            <p:cNvPr id="10" name="object 10"/>
            <p:cNvSpPr txBox="1"/>
            <p:nvPr/>
          </p:nvSpPr>
          <p:spPr>
            <a:xfrm>
              <a:off x="5280184" y="4148520"/>
              <a:ext cx="102394" cy="203005"/>
            </a:xfrm>
            <a:prstGeom prst="rect">
              <a:avLst/>
            </a:prstGeom>
          </p:spPr>
          <p:txBody>
            <a:bodyPr vert="horz" wrap="square" lIns="0" tIns="12383" rIns="0" bIns="0" rtlCol="0">
              <a:spAutoFit/>
            </a:bodyPr>
            <a:lstStyle/>
            <a:p>
              <a:pPr marL="9525">
                <a:spcBef>
                  <a:spcPts val="98"/>
                </a:spcBef>
              </a:pPr>
              <a:r>
                <a:rPr sz="1238" spc="-188" dirty="0">
                  <a:latin typeface="Cambria Math"/>
                  <a:cs typeface="Cambria Math"/>
                </a:rPr>
                <a:t>𝑃</a:t>
              </a:r>
              <a:endParaRPr sz="1238">
                <a:latin typeface="Cambria Math"/>
                <a:cs typeface="Cambria Math"/>
              </a:endParaRPr>
            </a:p>
          </p:txBody>
        </p:sp>
        <p:sp>
          <p:nvSpPr>
            <p:cNvPr id="11" name="object 11"/>
            <p:cNvSpPr txBox="1"/>
            <p:nvPr/>
          </p:nvSpPr>
          <p:spPr>
            <a:xfrm>
              <a:off x="2655665" y="4035363"/>
              <a:ext cx="5939790" cy="275075"/>
            </a:xfrm>
            <a:prstGeom prst="rect">
              <a:avLst/>
            </a:prstGeom>
          </p:spPr>
          <p:txBody>
            <a:bodyPr vert="horz" wrap="square" lIns="0" tIns="9525" rIns="0" bIns="0" rtlCol="0">
              <a:spAutoFit/>
            </a:bodyPr>
            <a:lstStyle/>
            <a:p>
              <a:pPr marL="209550" indent="-171450">
                <a:spcBef>
                  <a:spcPts val="75"/>
                </a:spcBef>
                <a:buClr>
                  <a:srgbClr val="007B92"/>
                </a:buClr>
                <a:buFont typeface="Times New Roman"/>
                <a:buChar char="•"/>
                <a:tabLst>
                  <a:tab pos="209550" algn="l"/>
                  <a:tab pos="1272064" algn="l"/>
                  <a:tab pos="2118360" algn="l"/>
                  <a:tab pos="3205163" algn="l"/>
                  <a:tab pos="4475321" algn="l"/>
                </a:tabLst>
              </a:pPr>
              <a:r>
                <a:rPr sz="1725" spc="-8" dirty="0">
                  <a:latin typeface="Cambria Math"/>
                  <a:cs typeface="Cambria Math"/>
                </a:rPr>
                <a:t>output</a:t>
              </a:r>
              <a:r>
                <a:rPr sz="1856" spc="-11" baseline="-15151" dirty="0">
                  <a:latin typeface="Cambria Math"/>
                  <a:cs typeface="Cambria Math"/>
                </a:rPr>
                <a:t>𝑃</a:t>
              </a:r>
              <a:r>
                <a:rPr sz="1856" spc="410" baseline="-15151" dirty="0">
                  <a:latin typeface="Cambria Math"/>
                  <a:cs typeface="Cambria Math"/>
                </a:rPr>
                <a:t> </a:t>
              </a:r>
              <a:r>
                <a:rPr sz="1725" dirty="0">
                  <a:latin typeface="Cambria Math"/>
                  <a:cs typeface="Cambria Math"/>
                </a:rPr>
                <a:t>=	softmax	</a:t>
              </a:r>
              <a:r>
                <a:rPr sz="1725" spc="98" dirty="0">
                  <a:latin typeface="Cambria Math"/>
                  <a:cs typeface="Cambria Math"/>
                </a:rPr>
                <a:t>𝑋𝑄</a:t>
              </a:r>
              <a:r>
                <a:rPr sz="1856" spc="146" baseline="-15151" dirty="0">
                  <a:latin typeface="Cambria Math"/>
                  <a:cs typeface="Cambria Math"/>
                </a:rPr>
                <a:t>𝑃</a:t>
              </a:r>
              <a:r>
                <a:rPr sz="1725" spc="98" dirty="0">
                  <a:latin typeface="Cambria Math"/>
                  <a:cs typeface="Cambria Math"/>
                </a:rPr>
                <a:t>𝐾</a:t>
              </a:r>
              <a:r>
                <a:rPr sz="1856" spc="146" baseline="31986" dirty="0">
                  <a:latin typeface="Cambria Math"/>
                  <a:cs typeface="Cambria Math"/>
                </a:rPr>
                <a:t>𝖳</a:t>
              </a:r>
              <a:r>
                <a:rPr sz="1725" spc="98" dirty="0">
                  <a:latin typeface="Cambria Math"/>
                  <a:cs typeface="Cambria Math"/>
                </a:rPr>
                <a:t>𝑋</a:t>
              </a:r>
              <a:r>
                <a:rPr sz="1856" spc="146" baseline="28619" dirty="0">
                  <a:latin typeface="Cambria Math"/>
                  <a:cs typeface="Cambria Math"/>
                </a:rPr>
                <a:t>𝖳	</a:t>
              </a:r>
              <a:r>
                <a:rPr sz="1725" dirty="0">
                  <a:latin typeface="Cambria Math"/>
                  <a:cs typeface="Cambria Math"/>
                </a:rPr>
                <a:t>∗</a:t>
              </a:r>
              <a:r>
                <a:rPr sz="1725" spc="4" dirty="0">
                  <a:latin typeface="Cambria Math"/>
                  <a:cs typeface="Cambria Math"/>
                </a:rPr>
                <a:t> </a:t>
              </a:r>
              <a:r>
                <a:rPr sz="1725" spc="-68" dirty="0">
                  <a:latin typeface="Cambria Math"/>
                  <a:cs typeface="Cambria Math"/>
                </a:rPr>
                <a:t>𝑋𝑉</a:t>
              </a:r>
              <a:r>
                <a:rPr sz="1856" spc="-101" baseline="-15151" dirty="0">
                  <a:latin typeface="Cambria Math"/>
                  <a:cs typeface="Cambria Math"/>
                </a:rPr>
                <a:t>𝑃</a:t>
              </a:r>
              <a:r>
                <a:rPr sz="1725" spc="-68" dirty="0">
                  <a:latin typeface="Calibri"/>
                  <a:cs typeface="Calibri"/>
                </a:rPr>
                <a:t>,</a:t>
              </a:r>
              <a:r>
                <a:rPr sz="1725" spc="8" dirty="0">
                  <a:latin typeface="Calibri"/>
                  <a:cs typeface="Calibri"/>
                </a:rPr>
                <a:t> </a:t>
              </a:r>
              <a:r>
                <a:rPr sz="1725" dirty="0">
                  <a:latin typeface="Calibri"/>
                  <a:cs typeface="Calibri"/>
                </a:rPr>
                <a:t>where	</a:t>
              </a:r>
              <a:r>
                <a:rPr sz="1725" spc="-8" dirty="0">
                  <a:latin typeface="Cambria Math"/>
                  <a:cs typeface="Cambria Math"/>
                </a:rPr>
                <a:t>output</a:t>
              </a:r>
              <a:r>
                <a:rPr sz="1856" spc="-11" baseline="-15151" dirty="0">
                  <a:latin typeface="Cambria Math"/>
                  <a:cs typeface="Cambria Math"/>
                </a:rPr>
                <a:t>𝑃</a:t>
              </a:r>
              <a:r>
                <a:rPr sz="1856" spc="365" baseline="-15151" dirty="0">
                  <a:latin typeface="Cambria Math"/>
                  <a:cs typeface="Cambria Math"/>
                </a:rPr>
                <a:t> </a:t>
              </a:r>
              <a:r>
                <a:rPr sz="1725" dirty="0">
                  <a:latin typeface="Cambria Math"/>
                  <a:cs typeface="Cambria Math"/>
                </a:rPr>
                <a:t>∈ </a:t>
              </a:r>
              <a:r>
                <a:rPr sz="1725" spc="56" dirty="0">
                  <a:latin typeface="Cambria Math"/>
                  <a:cs typeface="Cambria Math"/>
                </a:rPr>
                <a:t>ℝ</a:t>
              </a:r>
              <a:r>
                <a:rPr sz="1856" spc="84" baseline="28619" dirty="0">
                  <a:latin typeface="Cambria Math"/>
                  <a:cs typeface="Cambria Math"/>
                </a:rPr>
                <a:t>𝑑/ℎ</a:t>
              </a:r>
              <a:endParaRPr sz="1856" baseline="28619">
                <a:latin typeface="Cambria Math"/>
                <a:cs typeface="Cambria Math"/>
              </a:endParaRPr>
            </a:p>
          </p:txBody>
        </p:sp>
        <p:sp>
          <p:nvSpPr>
            <p:cNvPr id="12" name="object 12"/>
            <p:cNvSpPr txBox="1"/>
            <p:nvPr/>
          </p:nvSpPr>
          <p:spPr>
            <a:xfrm>
              <a:off x="2322272" y="4302329"/>
              <a:ext cx="5263991" cy="665727"/>
            </a:xfrm>
            <a:prstGeom prst="rect">
              <a:avLst/>
            </a:prstGeom>
          </p:spPr>
          <p:txBody>
            <a:bodyPr vert="horz" wrap="square" lIns="0" tIns="70009" rIns="0" bIns="0" rtlCol="0">
              <a:spAutoFit/>
            </a:bodyPr>
            <a:lstStyle/>
            <a:p>
              <a:pPr marL="285750" indent="-257651">
                <a:spcBef>
                  <a:spcPts val="551"/>
                </a:spcBef>
                <a:buClr>
                  <a:srgbClr val="8B1515"/>
                </a:buClr>
                <a:buFont typeface="Times New Roman"/>
                <a:buChar char="•"/>
                <a:tabLst>
                  <a:tab pos="285274" algn="l"/>
                  <a:tab pos="286226" algn="l"/>
                </a:tabLst>
              </a:pPr>
              <a:r>
                <a:rPr sz="1725" dirty="0">
                  <a:latin typeface="Calibri"/>
                  <a:cs typeface="Calibri"/>
                </a:rPr>
                <a:t>Then </a:t>
              </a:r>
              <a:r>
                <a:rPr sz="1725" spc="-4" dirty="0">
                  <a:latin typeface="Calibri"/>
                  <a:cs typeface="Calibri"/>
                </a:rPr>
                <a:t>the</a:t>
              </a:r>
              <a:r>
                <a:rPr sz="1725" spc="11" dirty="0">
                  <a:latin typeface="Calibri"/>
                  <a:cs typeface="Calibri"/>
                </a:rPr>
                <a:t> </a:t>
              </a:r>
              <a:r>
                <a:rPr sz="1725" spc="-4" dirty="0">
                  <a:latin typeface="Calibri"/>
                  <a:cs typeface="Calibri"/>
                </a:rPr>
                <a:t>outputs</a:t>
              </a:r>
              <a:r>
                <a:rPr sz="1725" spc="4" dirty="0">
                  <a:latin typeface="Calibri"/>
                  <a:cs typeface="Calibri"/>
                </a:rPr>
                <a:t> </a:t>
              </a:r>
              <a:r>
                <a:rPr sz="1725" spc="-4" dirty="0">
                  <a:latin typeface="Calibri"/>
                  <a:cs typeface="Calibri"/>
                </a:rPr>
                <a:t>of </a:t>
              </a:r>
              <a:r>
                <a:rPr sz="1725" dirty="0">
                  <a:latin typeface="Calibri"/>
                  <a:cs typeface="Calibri"/>
                </a:rPr>
                <a:t>all</a:t>
              </a:r>
              <a:r>
                <a:rPr sz="1725" spc="-11" dirty="0">
                  <a:latin typeface="Calibri"/>
                  <a:cs typeface="Calibri"/>
                </a:rPr>
                <a:t> </a:t>
              </a:r>
              <a:r>
                <a:rPr sz="1725" dirty="0">
                  <a:latin typeface="Calibri"/>
                  <a:cs typeface="Calibri"/>
                </a:rPr>
                <a:t>the</a:t>
              </a:r>
              <a:r>
                <a:rPr sz="1725" spc="4" dirty="0">
                  <a:latin typeface="Calibri"/>
                  <a:cs typeface="Calibri"/>
                </a:rPr>
                <a:t> </a:t>
              </a:r>
              <a:r>
                <a:rPr sz="1725" dirty="0">
                  <a:latin typeface="Calibri"/>
                  <a:cs typeface="Calibri"/>
                </a:rPr>
                <a:t>heads are</a:t>
              </a:r>
              <a:r>
                <a:rPr sz="1725" spc="-4" dirty="0">
                  <a:latin typeface="Calibri"/>
                  <a:cs typeface="Calibri"/>
                </a:rPr>
                <a:t> </a:t>
              </a:r>
              <a:r>
                <a:rPr sz="1725" dirty="0">
                  <a:latin typeface="Calibri"/>
                  <a:cs typeface="Calibri"/>
                </a:rPr>
                <a:t>combined!</a:t>
              </a:r>
              <a:endParaRPr sz="1725">
                <a:latin typeface="Calibri"/>
                <a:cs typeface="Calibri"/>
              </a:endParaRPr>
            </a:p>
            <a:p>
              <a:pPr marL="542925" lvl="1" indent="-171926">
                <a:spcBef>
                  <a:spcPts val="476"/>
                </a:spcBef>
                <a:buClr>
                  <a:srgbClr val="007B92"/>
                </a:buClr>
                <a:buFont typeface="Times New Roman"/>
                <a:buChar char="•"/>
                <a:tabLst>
                  <a:tab pos="543401" algn="l"/>
                </a:tabLst>
              </a:pPr>
              <a:r>
                <a:rPr sz="1725" dirty="0">
                  <a:latin typeface="Cambria Math"/>
                  <a:cs typeface="Cambria Math"/>
                </a:rPr>
                <a:t>output</a:t>
              </a:r>
              <a:r>
                <a:rPr sz="1725" spc="86" dirty="0">
                  <a:latin typeface="Cambria Math"/>
                  <a:cs typeface="Cambria Math"/>
                </a:rPr>
                <a:t> </a:t>
              </a:r>
              <a:r>
                <a:rPr sz="1725" dirty="0">
                  <a:latin typeface="Cambria Math"/>
                  <a:cs typeface="Cambria Math"/>
                </a:rPr>
                <a:t>=</a:t>
              </a:r>
              <a:r>
                <a:rPr sz="1725" spc="90" dirty="0">
                  <a:latin typeface="Cambria Math"/>
                  <a:cs typeface="Cambria Math"/>
                </a:rPr>
                <a:t> </a:t>
              </a:r>
              <a:r>
                <a:rPr sz="1725" spc="15" dirty="0">
                  <a:latin typeface="Cambria Math"/>
                  <a:cs typeface="Cambria Math"/>
                </a:rPr>
                <a:t>𝑌[output</a:t>
              </a:r>
              <a:r>
                <a:rPr sz="1856" spc="23" baseline="-15151" dirty="0">
                  <a:latin typeface="Cambria Math"/>
                  <a:cs typeface="Cambria Math"/>
                </a:rPr>
                <a:t>1</a:t>
              </a:r>
              <a:r>
                <a:rPr sz="1725" spc="15" dirty="0">
                  <a:latin typeface="Cambria Math"/>
                  <a:cs typeface="Cambria Math"/>
                </a:rPr>
                <a:t>;</a:t>
              </a:r>
              <a:r>
                <a:rPr sz="1725" spc="-98"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a:t>
              </a:r>
              <a:r>
                <a:rPr sz="1725" spc="-90" dirty="0">
                  <a:latin typeface="Cambria Math"/>
                  <a:cs typeface="Cambria Math"/>
                </a:rPr>
                <a:t> </a:t>
              </a:r>
              <a:r>
                <a:rPr sz="1725" spc="26" dirty="0">
                  <a:latin typeface="Cambria Math"/>
                  <a:cs typeface="Cambria Math"/>
                </a:rPr>
                <a:t>output</a:t>
              </a:r>
              <a:r>
                <a:rPr sz="1856" spc="39" baseline="-15151" dirty="0">
                  <a:latin typeface="Cambria Math"/>
                  <a:cs typeface="Cambria Math"/>
                </a:rPr>
                <a:t>ℎ</a:t>
              </a:r>
              <a:r>
                <a:rPr sz="1725" spc="26" dirty="0">
                  <a:latin typeface="Cambria Math"/>
                  <a:cs typeface="Cambria Math"/>
                </a:rPr>
                <a:t>]</a:t>
              </a:r>
              <a:r>
                <a:rPr sz="1725" spc="26" dirty="0">
                  <a:latin typeface="Calibri"/>
                  <a:cs typeface="Calibri"/>
                </a:rPr>
                <a:t>,</a:t>
              </a:r>
              <a:r>
                <a:rPr sz="1725" spc="4" dirty="0">
                  <a:latin typeface="Calibri"/>
                  <a:cs typeface="Calibri"/>
                </a:rPr>
                <a:t> </a:t>
              </a:r>
              <a:r>
                <a:rPr sz="1725" dirty="0">
                  <a:latin typeface="Calibri"/>
                  <a:cs typeface="Calibri"/>
                </a:rPr>
                <a:t>where</a:t>
              </a:r>
              <a:r>
                <a:rPr sz="1725" spc="4" dirty="0">
                  <a:latin typeface="Calibri"/>
                  <a:cs typeface="Calibri"/>
                </a:rPr>
                <a:t> </a:t>
              </a:r>
              <a:r>
                <a:rPr sz="1725" dirty="0">
                  <a:latin typeface="Cambria Math"/>
                  <a:cs typeface="Cambria Math"/>
                </a:rPr>
                <a:t>𝑌</a:t>
              </a:r>
              <a:r>
                <a:rPr sz="1725" spc="135" dirty="0">
                  <a:latin typeface="Cambria Math"/>
                  <a:cs typeface="Cambria Math"/>
                </a:rPr>
                <a:t> </a:t>
              </a:r>
              <a:r>
                <a:rPr sz="1725" dirty="0">
                  <a:latin typeface="Cambria Math"/>
                  <a:cs typeface="Cambria Math"/>
                </a:rPr>
                <a:t>∈</a:t>
              </a:r>
              <a:r>
                <a:rPr sz="1725" spc="98" dirty="0">
                  <a:latin typeface="Cambria Math"/>
                  <a:cs typeface="Cambria Math"/>
                </a:rPr>
                <a:t> </a:t>
              </a:r>
              <a:r>
                <a:rPr sz="1725" spc="56" dirty="0">
                  <a:latin typeface="Cambria Math"/>
                  <a:cs typeface="Cambria Math"/>
                </a:rPr>
                <a:t>ℝ</a:t>
              </a:r>
              <a:r>
                <a:rPr sz="1856" spc="84" baseline="28619" dirty="0">
                  <a:latin typeface="Cambria Math"/>
                  <a:cs typeface="Cambria Math"/>
                </a:rPr>
                <a:t>𝑑×𝑑</a:t>
              </a:r>
              <a:endParaRPr sz="1856" baseline="28619">
                <a:latin typeface="Cambria Math"/>
                <a:cs typeface="Cambria Math"/>
              </a:endParaRPr>
            </a:p>
          </p:txBody>
        </p:sp>
        <p:sp>
          <p:nvSpPr>
            <p:cNvPr id="13" name="object 13"/>
            <p:cNvSpPr txBox="1"/>
            <p:nvPr/>
          </p:nvSpPr>
          <p:spPr>
            <a:xfrm>
              <a:off x="2341322" y="5314341"/>
              <a:ext cx="6687979" cy="541013"/>
            </a:xfrm>
            <a:prstGeom prst="rect">
              <a:avLst/>
            </a:prstGeom>
          </p:spPr>
          <p:txBody>
            <a:bodyPr vert="horz" wrap="square" lIns="0" tIns="10001" rIns="0" bIns="0" rtlCol="0">
              <a:spAutoFit/>
            </a:bodyPr>
            <a:lstStyle/>
            <a:p>
              <a:pPr marL="266700" indent="-257651">
                <a:spcBef>
                  <a:spcPts val="79"/>
                </a:spcBef>
                <a:buClr>
                  <a:srgbClr val="8B1515"/>
                </a:buClr>
                <a:buFont typeface="Times New Roman"/>
                <a:buChar char="•"/>
                <a:tabLst>
                  <a:tab pos="266224" algn="l"/>
                  <a:tab pos="267176" algn="l"/>
                </a:tabLst>
              </a:pPr>
              <a:r>
                <a:rPr sz="1725" spc="-4" dirty="0">
                  <a:latin typeface="Calibri"/>
                  <a:cs typeface="Calibri"/>
                </a:rPr>
                <a:t>Each</a:t>
              </a:r>
              <a:r>
                <a:rPr sz="1725" dirty="0">
                  <a:latin typeface="Calibri"/>
                  <a:cs typeface="Calibri"/>
                </a:rPr>
                <a:t> </a:t>
              </a:r>
              <a:r>
                <a:rPr sz="1725" spc="-4" dirty="0">
                  <a:latin typeface="Calibri"/>
                  <a:cs typeface="Calibri"/>
                </a:rPr>
                <a:t>head </a:t>
              </a:r>
              <a:r>
                <a:rPr sz="1725" dirty="0">
                  <a:latin typeface="Calibri"/>
                  <a:cs typeface="Calibri"/>
                </a:rPr>
                <a:t>gets</a:t>
              </a:r>
              <a:r>
                <a:rPr sz="1725" spc="15" dirty="0">
                  <a:latin typeface="Calibri"/>
                  <a:cs typeface="Calibri"/>
                </a:rPr>
                <a:t> </a:t>
              </a:r>
              <a:r>
                <a:rPr sz="1725" dirty="0">
                  <a:latin typeface="Calibri"/>
                  <a:cs typeface="Calibri"/>
                </a:rPr>
                <a:t>to</a:t>
              </a:r>
              <a:r>
                <a:rPr sz="1725" spc="-8" dirty="0">
                  <a:latin typeface="Calibri"/>
                  <a:cs typeface="Calibri"/>
                </a:rPr>
                <a:t> </a:t>
              </a:r>
              <a:r>
                <a:rPr sz="1725" spc="-4" dirty="0">
                  <a:latin typeface="Calibri"/>
                  <a:cs typeface="Calibri"/>
                </a:rPr>
                <a:t>“look”</a:t>
              </a:r>
              <a:r>
                <a:rPr sz="1725" dirty="0">
                  <a:latin typeface="Calibri"/>
                  <a:cs typeface="Calibri"/>
                </a:rPr>
                <a:t> at different</a:t>
              </a:r>
              <a:r>
                <a:rPr sz="1725" spc="4" dirty="0">
                  <a:latin typeface="Calibri"/>
                  <a:cs typeface="Calibri"/>
                </a:rPr>
                <a:t> </a:t>
              </a:r>
              <a:r>
                <a:rPr sz="1725" spc="-4" dirty="0">
                  <a:latin typeface="Calibri"/>
                  <a:cs typeface="Calibri"/>
                </a:rPr>
                <a:t>things,</a:t>
              </a:r>
              <a:r>
                <a:rPr sz="1725" dirty="0">
                  <a:latin typeface="Calibri"/>
                  <a:cs typeface="Calibri"/>
                </a:rPr>
                <a:t> and</a:t>
              </a:r>
              <a:r>
                <a:rPr sz="1725" spc="8" dirty="0">
                  <a:latin typeface="Calibri"/>
                  <a:cs typeface="Calibri"/>
                </a:rPr>
                <a:t> </a:t>
              </a:r>
              <a:r>
                <a:rPr sz="1725" dirty="0">
                  <a:latin typeface="Calibri"/>
                  <a:cs typeface="Calibri"/>
                </a:rPr>
                <a:t>construct</a:t>
              </a:r>
              <a:r>
                <a:rPr sz="1725" spc="8" dirty="0">
                  <a:latin typeface="Calibri"/>
                  <a:cs typeface="Calibri"/>
                </a:rPr>
                <a:t> </a:t>
              </a:r>
              <a:r>
                <a:rPr sz="1725" dirty="0">
                  <a:latin typeface="Calibri"/>
                  <a:cs typeface="Calibri"/>
                </a:rPr>
                <a:t>value vectors</a:t>
              </a:r>
              <a:endParaRPr sz="1725">
                <a:latin typeface="Calibri"/>
                <a:cs typeface="Calibri"/>
              </a:endParaRPr>
            </a:p>
            <a:p>
              <a:pPr marL="266700"/>
              <a:r>
                <a:rPr sz="1725" spc="-4" dirty="0">
                  <a:latin typeface="Calibri"/>
                  <a:cs typeface="Calibri"/>
                </a:rPr>
                <a:t>differently.</a:t>
              </a:r>
              <a:endParaRPr sz="1725">
                <a:latin typeface="Calibri"/>
                <a:cs typeface="Calibri"/>
              </a:endParaRPr>
            </a:p>
          </p:txBody>
        </p:sp>
      </p:grpSp>
      <p:sp>
        <p:nvSpPr>
          <p:cNvPr id="15" name="TextBox 14">
            <a:extLst>
              <a:ext uri="{FF2B5EF4-FFF2-40B4-BE49-F238E27FC236}">
                <a16:creationId xmlns:a16="http://schemas.microsoft.com/office/drawing/2014/main" id="{F0113AFE-F30B-4A66-8335-5E2660D3248A}"/>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16" name="Title 15">
            <a:extLst>
              <a:ext uri="{FF2B5EF4-FFF2-40B4-BE49-F238E27FC236}">
                <a16:creationId xmlns:a16="http://schemas.microsoft.com/office/drawing/2014/main" id="{A06893D3-9CF4-4815-B4BF-47C39D644E2A}"/>
              </a:ext>
            </a:extLst>
          </p:cNvPr>
          <p:cNvSpPr>
            <a:spLocks noGrp="1"/>
          </p:cNvSpPr>
          <p:nvPr>
            <p:ph type="title"/>
          </p:nvPr>
        </p:nvSpPr>
        <p:spPr>
          <a:xfrm>
            <a:off x="776602" y="271644"/>
            <a:ext cx="10347118"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Multi-headed attention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880169-AADE-4AC1-9563-2FF5E472AB4C}"/>
              </a:ext>
            </a:extLst>
          </p:cNvPr>
          <p:cNvGrpSpPr/>
          <p:nvPr/>
        </p:nvGrpSpPr>
        <p:grpSpPr>
          <a:xfrm>
            <a:off x="1008298" y="1673902"/>
            <a:ext cx="8112080" cy="4105704"/>
            <a:chOff x="2322271" y="1727168"/>
            <a:chExt cx="8112080" cy="4105704"/>
          </a:xfrm>
        </p:grpSpPr>
        <p:sp>
          <p:nvSpPr>
            <p:cNvPr id="3" name="object 3"/>
            <p:cNvSpPr txBox="1"/>
            <p:nvPr/>
          </p:nvSpPr>
          <p:spPr>
            <a:xfrm>
              <a:off x="2341322" y="1727168"/>
              <a:ext cx="6269831" cy="275556"/>
            </a:xfrm>
            <a:prstGeom prst="rect">
              <a:avLst/>
            </a:prstGeom>
          </p:spPr>
          <p:txBody>
            <a:bodyPr vert="horz" wrap="square" lIns="0" tIns="10001" rIns="0" bIns="0" rtlCol="0">
              <a:spAutoFit/>
            </a:bodyPr>
            <a:lstStyle/>
            <a:p>
              <a:pPr marL="266700" indent="-257651">
                <a:spcBef>
                  <a:spcPts val="79"/>
                </a:spcBef>
                <a:buClr>
                  <a:srgbClr val="8B1515"/>
                </a:buClr>
                <a:buFont typeface="Times New Roman"/>
                <a:buChar char="•"/>
                <a:tabLst>
                  <a:tab pos="266224" algn="l"/>
                  <a:tab pos="267176" algn="l"/>
                </a:tabLst>
              </a:pPr>
              <a:r>
                <a:rPr sz="1725" dirty="0">
                  <a:latin typeface="Calibri"/>
                  <a:cs typeface="Calibri"/>
                </a:rPr>
                <a:t>What</a:t>
              </a:r>
              <a:r>
                <a:rPr sz="1725" spc="4" dirty="0">
                  <a:latin typeface="Calibri"/>
                  <a:cs typeface="Calibri"/>
                </a:rPr>
                <a:t> </a:t>
              </a:r>
              <a:r>
                <a:rPr sz="1725" dirty="0">
                  <a:latin typeface="Calibri"/>
                  <a:cs typeface="Calibri"/>
                </a:rPr>
                <a:t>if we</a:t>
              </a:r>
              <a:r>
                <a:rPr sz="1725" spc="4" dirty="0">
                  <a:latin typeface="Calibri"/>
                  <a:cs typeface="Calibri"/>
                </a:rPr>
                <a:t> </a:t>
              </a:r>
              <a:r>
                <a:rPr sz="1725" dirty="0">
                  <a:latin typeface="Calibri"/>
                  <a:cs typeface="Calibri"/>
                </a:rPr>
                <a:t>want to</a:t>
              </a:r>
              <a:r>
                <a:rPr sz="1725" spc="8" dirty="0">
                  <a:latin typeface="Calibri"/>
                  <a:cs typeface="Calibri"/>
                </a:rPr>
                <a:t> </a:t>
              </a:r>
              <a:r>
                <a:rPr sz="1725" dirty="0">
                  <a:latin typeface="Calibri"/>
                  <a:cs typeface="Calibri"/>
                </a:rPr>
                <a:t>look in </a:t>
              </a:r>
              <a:r>
                <a:rPr sz="1725" spc="-4" dirty="0">
                  <a:latin typeface="Calibri"/>
                  <a:cs typeface="Calibri"/>
                </a:rPr>
                <a:t>multiple</a:t>
              </a:r>
              <a:r>
                <a:rPr sz="1725" dirty="0">
                  <a:latin typeface="Calibri"/>
                  <a:cs typeface="Calibri"/>
                </a:rPr>
                <a:t> </a:t>
              </a:r>
              <a:r>
                <a:rPr sz="1725" spc="-4" dirty="0">
                  <a:latin typeface="Calibri"/>
                  <a:cs typeface="Calibri"/>
                </a:rPr>
                <a:t>places </a:t>
              </a:r>
              <a:r>
                <a:rPr sz="1725" dirty="0">
                  <a:latin typeface="Calibri"/>
                  <a:cs typeface="Calibri"/>
                </a:rPr>
                <a:t>in the</a:t>
              </a:r>
              <a:r>
                <a:rPr sz="1725" spc="11" dirty="0">
                  <a:latin typeface="Calibri"/>
                  <a:cs typeface="Calibri"/>
                </a:rPr>
                <a:t> </a:t>
              </a:r>
              <a:r>
                <a:rPr sz="1725" spc="-4" dirty="0">
                  <a:latin typeface="Calibri"/>
                  <a:cs typeface="Calibri"/>
                </a:rPr>
                <a:t>sentence</a:t>
              </a:r>
              <a:r>
                <a:rPr sz="1725" spc="4" dirty="0">
                  <a:latin typeface="Calibri"/>
                  <a:cs typeface="Calibri"/>
                </a:rPr>
                <a:t> </a:t>
              </a:r>
              <a:r>
                <a:rPr sz="1725" dirty="0">
                  <a:latin typeface="Calibri"/>
                  <a:cs typeface="Calibri"/>
                </a:rPr>
                <a:t>at </a:t>
              </a:r>
              <a:r>
                <a:rPr sz="1725" spc="-4" dirty="0">
                  <a:latin typeface="Calibri"/>
                  <a:cs typeface="Calibri"/>
                </a:rPr>
                <a:t>once?</a:t>
              </a:r>
              <a:endParaRPr sz="1725">
                <a:latin typeface="Calibri"/>
                <a:cs typeface="Calibri"/>
              </a:endParaRPr>
            </a:p>
          </p:txBody>
        </p:sp>
        <p:sp>
          <p:nvSpPr>
            <p:cNvPr id="4" name="object 4"/>
            <p:cNvSpPr txBox="1"/>
            <p:nvPr/>
          </p:nvSpPr>
          <p:spPr>
            <a:xfrm>
              <a:off x="6588061" y="2179987"/>
              <a:ext cx="75248" cy="393506"/>
            </a:xfrm>
            <a:prstGeom prst="rect">
              <a:avLst/>
            </a:prstGeom>
          </p:spPr>
          <p:txBody>
            <a:bodyPr vert="horz" wrap="square" lIns="0" tIns="12383" rIns="0" bIns="0" rtlCol="0">
              <a:spAutoFit/>
            </a:bodyPr>
            <a:lstStyle/>
            <a:p>
              <a:pPr marL="9525">
                <a:spcBef>
                  <a:spcPts val="98"/>
                </a:spcBef>
              </a:pPr>
              <a:r>
                <a:rPr sz="1238" spc="153" dirty="0">
                  <a:latin typeface="Cambria Math"/>
                  <a:cs typeface="Cambria Math"/>
                </a:rPr>
                <a:t>𝑖</a:t>
              </a:r>
              <a:endParaRPr sz="1238">
                <a:latin typeface="Cambria Math"/>
                <a:cs typeface="Cambria Math"/>
              </a:endParaRPr>
            </a:p>
          </p:txBody>
        </p:sp>
        <p:sp>
          <p:nvSpPr>
            <p:cNvPr id="5" name="object 5"/>
            <p:cNvSpPr txBox="1"/>
            <p:nvPr/>
          </p:nvSpPr>
          <p:spPr>
            <a:xfrm>
              <a:off x="2665191" y="2066830"/>
              <a:ext cx="7218045" cy="275556"/>
            </a:xfrm>
            <a:prstGeom prst="rect">
              <a:avLst/>
            </a:prstGeom>
          </p:spPr>
          <p:txBody>
            <a:bodyPr vert="horz" wrap="square" lIns="0" tIns="10001" rIns="0" bIns="0" rtlCol="0">
              <a:spAutoFit/>
            </a:bodyPr>
            <a:lstStyle/>
            <a:p>
              <a:pPr marL="200025" indent="-171450">
                <a:spcBef>
                  <a:spcPts val="79"/>
                </a:spcBef>
                <a:buClr>
                  <a:srgbClr val="007B92"/>
                </a:buClr>
                <a:buFont typeface="Times New Roman"/>
                <a:buChar char="•"/>
                <a:tabLst>
                  <a:tab pos="200025" algn="l"/>
                </a:tabLst>
              </a:pPr>
              <a:r>
                <a:rPr sz="1725" spc="-4" dirty="0">
                  <a:latin typeface="Calibri"/>
                  <a:cs typeface="Calibri"/>
                </a:rPr>
                <a:t>For </a:t>
              </a:r>
              <a:r>
                <a:rPr sz="1725" dirty="0">
                  <a:latin typeface="Calibri"/>
                  <a:cs typeface="Calibri"/>
                </a:rPr>
                <a:t>word</a:t>
              </a:r>
              <a:r>
                <a:rPr sz="1725" spc="8" dirty="0">
                  <a:latin typeface="Calibri"/>
                  <a:cs typeface="Calibri"/>
                </a:rPr>
                <a:t> </a:t>
              </a:r>
              <a:r>
                <a:rPr sz="1725" spc="26" dirty="0">
                  <a:latin typeface="Cambria Math"/>
                  <a:cs typeface="Cambria Math"/>
                </a:rPr>
                <a:t>𝑖</a:t>
              </a:r>
              <a:r>
                <a:rPr sz="1725" spc="26" dirty="0">
                  <a:latin typeface="Calibri"/>
                  <a:cs typeface="Calibri"/>
                </a:rPr>
                <a:t>,</a:t>
              </a:r>
              <a:r>
                <a:rPr sz="1725" spc="4" dirty="0">
                  <a:latin typeface="Calibri"/>
                  <a:cs typeface="Calibri"/>
                </a:rPr>
                <a:t> </a:t>
              </a:r>
              <a:r>
                <a:rPr sz="1725" dirty="0">
                  <a:latin typeface="Calibri"/>
                  <a:cs typeface="Calibri"/>
                </a:rPr>
                <a:t>self-attention</a:t>
              </a:r>
              <a:r>
                <a:rPr sz="1725" spc="-4" dirty="0">
                  <a:latin typeface="Calibri"/>
                  <a:cs typeface="Calibri"/>
                </a:rPr>
                <a:t> “looks”</a:t>
              </a:r>
              <a:r>
                <a:rPr sz="1725" spc="4" dirty="0">
                  <a:latin typeface="Calibri"/>
                  <a:cs typeface="Calibri"/>
                </a:rPr>
                <a:t> </a:t>
              </a:r>
              <a:r>
                <a:rPr sz="1725" dirty="0">
                  <a:latin typeface="Calibri"/>
                  <a:cs typeface="Calibri"/>
                </a:rPr>
                <a:t>where</a:t>
              </a:r>
              <a:r>
                <a:rPr sz="1725" spc="15" dirty="0">
                  <a:latin typeface="Calibri"/>
                  <a:cs typeface="Calibri"/>
                </a:rPr>
                <a:t> </a:t>
              </a:r>
              <a:r>
                <a:rPr sz="1725" spc="113" dirty="0">
                  <a:latin typeface="Cambria Math"/>
                  <a:cs typeface="Cambria Math"/>
                </a:rPr>
                <a:t>𝑥</a:t>
              </a:r>
              <a:r>
                <a:rPr sz="1856" spc="169" baseline="31986" dirty="0">
                  <a:latin typeface="Cambria Math"/>
                  <a:cs typeface="Cambria Math"/>
                </a:rPr>
                <a:t>𝖳</a:t>
              </a:r>
              <a:r>
                <a:rPr sz="1725" spc="113" dirty="0">
                  <a:latin typeface="Cambria Math"/>
                  <a:cs typeface="Cambria Math"/>
                </a:rPr>
                <a:t>𝑄</a:t>
              </a:r>
              <a:r>
                <a:rPr sz="1856" spc="169" baseline="28619" dirty="0">
                  <a:latin typeface="Cambria Math"/>
                  <a:cs typeface="Cambria Math"/>
                </a:rPr>
                <a:t>𝖳</a:t>
              </a:r>
              <a:r>
                <a:rPr sz="1725" spc="113" dirty="0">
                  <a:latin typeface="Cambria Math"/>
                  <a:cs typeface="Cambria Math"/>
                </a:rPr>
                <a:t>𝐾𝑥</a:t>
              </a:r>
              <a:r>
                <a:rPr sz="1856" spc="169" baseline="-15151" dirty="0">
                  <a:latin typeface="Cambria Math"/>
                  <a:cs typeface="Cambria Math"/>
                </a:rPr>
                <a:t>𝑗</a:t>
              </a:r>
              <a:r>
                <a:rPr sz="1856" spc="349" baseline="-15151" dirty="0">
                  <a:latin typeface="Cambria Math"/>
                  <a:cs typeface="Cambria Math"/>
                </a:rPr>
                <a:t> </a:t>
              </a:r>
              <a:r>
                <a:rPr sz="1725" dirty="0">
                  <a:latin typeface="Calibri"/>
                  <a:cs typeface="Calibri"/>
                </a:rPr>
                <a:t>is</a:t>
              </a:r>
              <a:r>
                <a:rPr sz="1725" spc="-4" dirty="0">
                  <a:latin typeface="Calibri"/>
                  <a:cs typeface="Calibri"/>
                </a:rPr>
                <a:t> high, </a:t>
              </a:r>
              <a:r>
                <a:rPr sz="1725" dirty="0">
                  <a:latin typeface="Calibri"/>
                  <a:cs typeface="Calibri"/>
                </a:rPr>
                <a:t>but</a:t>
              </a:r>
              <a:r>
                <a:rPr sz="1725" spc="15" dirty="0">
                  <a:latin typeface="Calibri"/>
                  <a:cs typeface="Calibri"/>
                </a:rPr>
                <a:t> </a:t>
              </a:r>
              <a:r>
                <a:rPr sz="1725" dirty="0">
                  <a:latin typeface="Calibri"/>
                  <a:cs typeface="Calibri"/>
                </a:rPr>
                <a:t>maybe we want</a:t>
              </a:r>
              <a:endParaRPr sz="1725">
                <a:latin typeface="Calibri"/>
                <a:cs typeface="Calibri"/>
              </a:endParaRPr>
            </a:p>
          </p:txBody>
        </p:sp>
        <p:sp>
          <p:nvSpPr>
            <p:cNvPr id="6" name="object 6"/>
            <p:cNvSpPr txBox="1"/>
            <p:nvPr/>
          </p:nvSpPr>
          <p:spPr>
            <a:xfrm>
              <a:off x="4202335" y="3066956"/>
              <a:ext cx="240030" cy="203005"/>
            </a:xfrm>
            <a:prstGeom prst="rect">
              <a:avLst/>
            </a:prstGeom>
          </p:spPr>
          <p:txBody>
            <a:bodyPr vert="horz" wrap="square" lIns="0" tIns="12383" rIns="0" bIns="0" rtlCol="0">
              <a:spAutoFit/>
            </a:bodyPr>
            <a:lstStyle/>
            <a:p>
              <a:pPr marL="9525">
                <a:spcBef>
                  <a:spcPts val="98"/>
                </a:spcBef>
              </a:pPr>
              <a:r>
                <a:rPr sz="1238" spc="180" dirty="0">
                  <a:latin typeface="Cambria Math"/>
                  <a:cs typeface="Cambria Math"/>
                </a:rPr>
                <a:t>𝑑</a:t>
              </a:r>
              <a:r>
                <a:rPr sz="1238" spc="15" dirty="0">
                  <a:latin typeface="Cambria Math"/>
                  <a:cs typeface="Cambria Math"/>
                </a:rPr>
                <a:t>×</a:t>
              </a:r>
              <a:endParaRPr sz="1238">
                <a:latin typeface="Cambria Math"/>
                <a:cs typeface="Cambria Math"/>
              </a:endParaRPr>
            </a:p>
          </p:txBody>
        </p:sp>
        <p:sp>
          <p:nvSpPr>
            <p:cNvPr id="7" name="object 7"/>
            <p:cNvSpPr/>
            <p:nvPr/>
          </p:nvSpPr>
          <p:spPr>
            <a:xfrm>
              <a:off x="4432078" y="3185827"/>
              <a:ext cx="89535" cy="10478"/>
            </a:xfrm>
            <a:custGeom>
              <a:avLst/>
              <a:gdLst/>
              <a:ahLst/>
              <a:cxnLst/>
              <a:rect l="l" t="t" r="r" b="b"/>
              <a:pathLst>
                <a:path w="119379" h="13969">
                  <a:moveTo>
                    <a:pt x="118872" y="0"/>
                  </a:moveTo>
                  <a:lnTo>
                    <a:pt x="0" y="0"/>
                  </a:lnTo>
                  <a:lnTo>
                    <a:pt x="0" y="13715"/>
                  </a:lnTo>
                  <a:lnTo>
                    <a:pt x="118872" y="13715"/>
                  </a:lnTo>
                  <a:lnTo>
                    <a:pt x="118872" y="0"/>
                  </a:lnTo>
                  <a:close/>
                </a:path>
              </a:pathLst>
            </a:custGeom>
            <a:solidFill>
              <a:srgbClr val="000000"/>
            </a:solidFill>
          </p:spPr>
          <p:txBody>
            <a:bodyPr wrap="square" lIns="0" tIns="0" rIns="0" bIns="0" rtlCol="0"/>
            <a:lstStyle/>
            <a:p>
              <a:endParaRPr sz="1350"/>
            </a:p>
          </p:txBody>
        </p:sp>
        <p:sp>
          <p:nvSpPr>
            <p:cNvPr id="8" name="object 8"/>
            <p:cNvSpPr txBox="1"/>
            <p:nvPr/>
          </p:nvSpPr>
          <p:spPr>
            <a:xfrm>
              <a:off x="2322271" y="2295887"/>
              <a:ext cx="7333774" cy="1352230"/>
            </a:xfrm>
            <a:prstGeom prst="rect">
              <a:avLst/>
            </a:prstGeom>
          </p:spPr>
          <p:txBody>
            <a:bodyPr vert="horz" wrap="square" lIns="0" tIns="61913" rIns="0" bIns="0" rtlCol="0">
              <a:spAutoFit/>
            </a:bodyPr>
            <a:lstStyle/>
            <a:p>
              <a:pPr marL="542925">
                <a:spcBef>
                  <a:spcPts val="488"/>
                </a:spcBef>
              </a:pPr>
              <a:r>
                <a:rPr sz="1725" dirty="0">
                  <a:latin typeface="Calibri"/>
                  <a:cs typeface="Calibri"/>
                </a:rPr>
                <a:t>to</a:t>
              </a:r>
              <a:r>
                <a:rPr sz="1725" spc="-4" dirty="0">
                  <a:latin typeface="Calibri"/>
                  <a:cs typeface="Calibri"/>
                </a:rPr>
                <a:t> focus</a:t>
              </a:r>
              <a:r>
                <a:rPr sz="1725" dirty="0">
                  <a:latin typeface="Calibri"/>
                  <a:cs typeface="Calibri"/>
                </a:rPr>
                <a:t> </a:t>
              </a:r>
              <a:r>
                <a:rPr sz="1725" spc="-4" dirty="0">
                  <a:latin typeface="Calibri"/>
                  <a:cs typeface="Calibri"/>
                </a:rPr>
                <a:t>on </a:t>
              </a:r>
              <a:r>
                <a:rPr sz="1725" dirty="0">
                  <a:latin typeface="Calibri"/>
                  <a:cs typeface="Calibri"/>
                </a:rPr>
                <a:t>different</a:t>
              </a:r>
              <a:r>
                <a:rPr sz="1725" spc="-8" dirty="0">
                  <a:latin typeface="Calibri"/>
                  <a:cs typeface="Calibri"/>
                </a:rPr>
                <a:t> </a:t>
              </a:r>
              <a:r>
                <a:rPr sz="1725" dirty="0">
                  <a:latin typeface="Cambria Math"/>
                  <a:cs typeface="Cambria Math"/>
                </a:rPr>
                <a:t>𝑗</a:t>
              </a:r>
              <a:r>
                <a:rPr sz="1725" spc="38" dirty="0">
                  <a:latin typeface="Cambria Math"/>
                  <a:cs typeface="Cambria Math"/>
                </a:rPr>
                <a:t> </a:t>
              </a:r>
              <a:r>
                <a:rPr sz="1725" spc="-4" dirty="0">
                  <a:latin typeface="Calibri"/>
                  <a:cs typeface="Calibri"/>
                </a:rPr>
                <a:t>for</a:t>
              </a:r>
              <a:r>
                <a:rPr sz="1725" spc="-15" dirty="0">
                  <a:latin typeface="Calibri"/>
                  <a:cs typeface="Calibri"/>
                </a:rPr>
                <a:t> </a:t>
              </a:r>
              <a:r>
                <a:rPr sz="1725" dirty="0">
                  <a:latin typeface="Calibri"/>
                  <a:cs typeface="Calibri"/>
                </a:rPr>
                <a:t>different</a:t>
              </a:r>
              <a:r>
                <a:rPr sz="1725" spc="-8" dirty="0">
                  <a:latin typeface="Calibri"/>
                  <a:cs typeface="Calibri"/>
                </a:rPr>
                <a:t> </a:t>
              </a:r>
              <a:r>
                <a:rPr sz="1725" dirty="0">
                  <a:latin typeface="Calibri"/>
                  <a:cs typeface="Calibri"/>
                </a:rPr>
                <a:t>reasons?</a:t>
              </a:r>
            </a:p>
            <a:p>
              <a:pPr marL="285750" indent="-257651">
                <a:spcBef>
                  <a:spcPts val="413"/>
                </a:spcBef>
                <a:buClr>
                  <a:srgbClr val="8B1515"/>
                </a:buClr>
                <a:buFont typeface="Times New Roman"/>
                <a:buChar char="•"/>
                <a:tabLst>
                  <a:tab pos="285274" algn="l"/>
                  <a:tab pos="286226" algn="l"/>
                </a:tabLst>
              </a:pPr>
              <a:r>
                <a:rPr sz="1725" dirty="0">
                  <a:latin typeface="Calibri"/>
                  <a:cs typeface="Calibri"/>
                </a:rPr>
                <a:t>We’ll define</a:t>
              </a:r>
              <a:r>
                <a:rPr sz="1725" spc="-8" dirty="0">
                  <a:latin typeface="Calibri"/>
                  <a:cs typeface="Calibri"/>
                </a:rPr>
                <a:t> </a:t>
              </a:r>
              <a:r>
                <a:rPr sz="1725" b="1" spc="-4" dirty="0">
                  <a:latin typeface="Calibri"/>
                  <a:cs typeface="Calibri"/>
                </a:rPr>
                <a:t>multiple</a:t>
              </a:r>
              <a:r>
                <a:rPr sz="1725" b="1" spc="8" dirty="0">
                  <a:latin typeface="Calibri"/>
                  <a:cs typeface="Calibri"/>
                </a:rPr>
                <a:t> </a:t>
              </a:r>
              <a:r>
                <a:rPr sz="1725" b="1" dirty="0">
                  <a:latin typeface="Calibri"/>
                  <a:cs typeface="Calibri"/>
                </a:rPr>
                <a:t>attention</a:t>
              </a:r>
              <a:r>
                <a:rPr sz="1725" b="1" spc="-4" dirty="0">
                  <a:latin typeface="Calibri"/>
                  <a:cs typeface="Calibri"/>
                </a:rPr>
                <a:t> “heads”</a:t>
              </a:r>
              <a:r>
                <a:rPr sz="1725" b="1" spc="4" dirty="0">
                  <a:latin typeface="Calibri"/>
                  <a:cs typeface="Calibri"/>
                </a:rPr>
                <a:t> </a:t>
              </a:r>
              <a:r>
                <a:rPr sz="1725" dirty="0">
                  <a:latin typeface="Calibri"/>
                  <a:cs typeface="Calibri"/>
                </a:rPr>
                <a:t>through</a:t>
              </a:r>
              <a:r>
                <a:rPr sz="1725" spc="11" dirty="0">
                  <a:latin typeface="Calibri"/>
                  <a:cs typeface="Calibri"/>
                </a:rPr>
                <a:t> </a:t>
              </a:r>
              <a:r>
                <a:rPr sz="1725" dirty="0">
                  <a:latin typeface="Calibri"/>
                  <a:cs typeface="Calibri"/>
                </a:rPr>
                <a:t>multiple</a:t>
              </a:r>
              <a:r>
                <a:rPr sz="1725" spc="4" dirty="0">
                  <a:latin typeface="Calibri"/>
                  <a:cs typeface="Calibri"/>
                </a:rPr>
                <a:t> </a:t>
              </a:r>
              <a:r>
                <a:rPr sz="1725" dirty="0">
                  <a:latin typeface="Calibri"/>
                  <a:cs typeface="Calibri"/>
                </a:rPr>
                <a:t>Q,K,V</a:t>
              </a:r>
              <a:r>
                <a:rPr sz="1725" spc="4" dirty="0">
                  <a:latin typeface="Calibri"/>
                  <a:cs typeface="Calibri"/>
                </a:rPr>
                <a:t> </a:t>
              </a:r>
              <a:r>
                <a:rPr sz="1725" spc="-4" dirty="0">
                  <a:latin typeface="Calibri"/>
                  <a:cs typeface="Calibri"/>
                </a:rPr>
                <a:t>matrices</a:t>
              </a:r>
              <a:endParaRPr sz="1725" dirty="0">
                <a:latin typeface="Calibri"/>
                <a:cs typeface="Calibri"/>
              </a:endParaRPr>
            </a:p>
            <a:p>
              <a:pPr marL="2109788">
                <a:lnSpc>
                  <a:spcPts val="1039"/>
                </a:lnSpc>
                <a:spcBef>
                  <a:spcPts val="614"/>
                </a:spcBef>
              </a:pPr>
              <a:r>
                <a:rPr sz="1013" spc="116" dirty="0">
                  <a:latin typeface="Cambria Math"/>
                  <a:cs typeface="Cambria Math"/>
                </a:rPr>
                <a:t>𝑑</a:t>
              </a:r>
              <a:endParaRPr sz="1013" dirty="0">
                <a:latin typeface="Cambria Math"/>
                <a:cs typeface="Cambria Math"/>
              </a:endParaRPr>
            </a:p>
            <a:p>
              <a:pPr marL="285750" indent="-257651">
                <a:lnSpc>
                  <a:spcPts val="1890"/>
                </a:lnSpc>
                <a:buClr>
                  <a:srgbClr val="8B1515"/>
                </a:buClr>
                <a:buFont typeface="Times New Roman"/>
                <a:buChar char="•"/>
                <a:tabLst>
                  <a:tab pos="285274" algn="l"/>
                  <a:tab pos="286226" algn="l"/>
                  <a:tab pos="2109788" algn="l"/>
                </a:tabLst>
              </a:pPr>
              <a:r>
                <a:rPr sz="1725" dirty="0">
                  <a:latin typeface="Calibri"/>
                  <a:cs typeface="Calibri"/>
                </a:rPr>
                <a:t>Le</a:t>
              </a:r>
              <a:r>
                <a:rPr sz="1725" spc="-4" dirty="0">
                  <a:latin typeface="Calibri"/>
                  <a:cs typeface="Calibri"/>
                </a:rPr>
                <a:t>t</a:t>
              </a:r>
              <a:r>
                <a:rPr sz="1725" dirty="0">
                  <a:latin typeface="Cambria Math"/>
                  <a:cs typeface="Cambria Math"/>
                </a:rPr>
                <a:t>,</a:t>
              </a:r>
              <a:r>
                <a:rPr sz="1725" spc="-98" dirty="0">
                  <a:latin typeface="Cambria Math"/>
                  <a:cs typeface="Cambria Math"/>
                </a:rPr>
                <a:t> </a:t>
              </a:r>
              <a:r>
                <a:rPr sz="1725" spc="-53" dirty="0">
                  <a:latin typeface="Cambria Math"/>
                  <a:cs typeface="Cambria Math"/>
                </a:rPr>
                <a:t>𝑄</a:t>
              </a:r>
              <a:r>
                <a:rPr sz="1856" spc="-163" baseline="-15151" dirty="0">
                  <a:latin typeface="Cambria Math"/>
                  <a:cs typeface="Cambria Math"/>
                </a:rPr>
                <a:t>𝑃</a:t>
              </a:r>
              <a:r>
                <a:rPr sz="1725" dirty="0">
                  <a:latin typeface="Cambria Math"/>
                  <a:cs typeface="Cambria Math"/>
                </a:rPr>
                <a:t>,</a:t>
              </a:r>
              <a:r>
                <a:rPr sz="1725" spc="-98" dirty="0">
                  <a:latin typeface="Cambria Math"/>
                  <a:cs typeface="Cambria Math"/>
                </a:rPr>
                <a:t> </a:t>
              </a:r>
              <a:r>
                <a:rPr sz="1725" spc="-135" dirty="0">
                  <a:latin typeface="Cambria Math"/>
                  <a:cs typeface="Cambria Math"/>
                </a:rPr>
                <a:t>𝐾</a:t>
              </a:r>
              <a:r>
                <a:rPr sz="1856" spc="-163" baseline="-15151" dirty="0">
                  <a:latin typeface="Cambria Math"/>
                  <a:cs typeface="Cambria Math"/>
                </a:rPr>
                <a:t>𝑃</a:t>
              </a:r>
              <a:r>
                <a:rPr sz="1725" dirty="0">
                  <a:latin typeface="Cambria Math"/>
                  <a:cs typeface="Cambria Math"/>
                </a:rPr>
                <a:t>,</a:t>
              </a:r>
              <a:r>
                <a:rPr sz="1725" spc="-105" dirty="0">
                  <a:latin typeface="Cambria Math"/>
                  <a:cs typeface="Cambria Math"/>
                </a:rPr>
                <a:t> </a:t>
              </a:r>
              <a:r>
                <a:rPr sz="1725" spc="-225" dirty="0">
                  <a:latin typeface="Cambria Math"/>
                  <a:cs typeface="Cambria Math"/>
                </a:rPr>
                <a:t>𝑉</a:t>
              </a:r>
              <a:r>
                <a:rPr sz="1856" spc="-275" baseline="-15151" dirty="0">
                  <a:latin typeface="Cambria Math"/>
                  <a:cs typeface="Cambria Math"/>
                </a:rPr>
                <a:t>𝑃</a:t>
              </a:r>
              <a:r>
                <a:rPr sz="1856" baseline="-15151" dirty="0">
                  <a:latin typeface="Cambria Math"/>
                  <a:cs typeface="Cambria Math"/>
                </a:rPr>
                <a:t> </a:t>
              </a:r>
              <a:r>
                <a:rPr sz="1856" spc="5" baseline="-15151" dirty="0">
                  <a:latin typeface="Cambria Math"/>
                  <a:cs typeface="Cambria Math"/>
                </a:rPr>
                <a:t> </a:t>
              </a:r>
              <a:r>
                <a:rPr sz="1725" dirty="0">
                  <a:latin typeface="Cambria Math"/>
                  <a:cs typeface="Cambria Math"/>
                </a:rPr>
                <a:t>∈</a:t>
              </a:r>
              <a:r>
                <a:rPr sz="1725" spc="98" dirty="0">
                  <a:latin typeface="Cambria Math"/>
                  <a:cs typeface="Cambria Math"/>
                </a:rPr>
                <a:t> </a:t>
              </a:r>
              <a:r>
                <a:rPr sz="1725" dirty="0">
                  <a:latin typeface="Cambria Math"/>
                  <a:cs typeface="Cambria Math"/>
                </a:rPr>
                <a:t>ℝ	</a:t>
              </a:r>
              <a:r>
                <a:rPr sz="1519" spc="326" baseline="12345" dirty="0">
                  <a:latin typeface="Cambria Math"/>
                  <a:cs typeface="Cambria Math"/>
                </a:rPr>
                <a:t>ℎ</a:t>
              </a:r>
              <a:r>
                <a:rPr sz="1725" dirty="0">
                  <a:latin typeface="Calibri"/>
                  <a:cs typeface="Calibri"/>
                </a:rPr>
                <a:t>, </a:t>
              </a:r>
              <a:r>
                <a:rPr sz="1725" spc="-11" dirty="0">
                  <a:latin typeface="Calibri"/>
                  <a:cs typeface="Calibri"/>
                </a:rPr>
                <a:t>w</a:t>
              </a:r>
              <a:r>
                <a:rPr sz="1725" spc="-4" dirty="0">
                  <a:latin typeface="Calibri"/>
                  <a:cs typeface="Calibri"/>
                </a:rPr>
                <a:t>her</a:t>
              </a:r>
              <a:r>
                <a:rPr sz="1725" dirty="0">
                  <a:latin typeface="Calibri"/>
                  <a:cs typeface="Calibri"/>
                </a:rPr>
                <a:t>e</a:t>
              </a:r>
              <a:r>
                <a:rPr sz="1725" spc="11" dirty="0">
                  <a:latin typeface="Calibri"/>
                  <a:cs typeface="Calibri"/>
                </a:rPr>
                <a:t> </a:t>
              </a:r>
              <a:r>
                <a:rPr sz="1725" dirty="0">
                  <a:latin typeface="Cambria Math"/>
                  <a:cs typeface="Cambria Math"/>
                </a:rPr>
                <a:t>ℎ</a:t>
              </a:r>
              <a:r>
                <a:rPr sz="1725" spc="45" dirty="0">
                  <a:latin typeface="Cambria Math"/>
                  <a:cs typeface="Cambria Math"/>
                </a:rPr>
                <a:t> </a:t>
              </a:r>
              <a:r>
                <a:rPr sz="1725" dirty="0">
                  <a:latin typeface="Calibri"/>
                  <a:cs typeface="Calibri"/>
                </a:rPr>
                <a:t>is</a:t>
              </a:r>
              <a:r>
                <a:rPr sz="1725" spc="-8" dirty="0">
                  <a:latin typeface="Calibri"/>
                  <a:cs typeface="Calibri"/>
                </a:rPr>
                <a:t> </a:t>
              </a:r>
              <a:r>
                <a:rPr sz="1725" dirty="0">
                  <a:latin typeface="Calibri"/>
                  <a:cs typeface="Calibri"/>
                </a:rPr>
                <a:t>the n</a:t>
              </a:r>
              <a:r>
                <a:rPr sz="1725" spc="-4" dirty="0">
                  <a:latin typeface="Calibri"/>
                  <a:cs typeface="Calibri"/>
                </a:rPr>
                <a:t>umbe</a:t>
              </a:r>
              <a:r>
                <a:rPr sz="1725" dirty="0">
                  <a:latin typeface="Calibri"/>
                  <a:cs typeface="Calibri"/>
                </a:rPr>
                <a:t>r</a:t>
              </a:r>
              <a:r>
                <a:rPr sz="1725" spc="-4" dirty="0">
                  <a:latin typeface="Calibri"/>
                  <a:cs typeface="Calibri"/>
                </a:rPr>
                <a:t> o</a:t>
              </a:r>
              <a:r>
                <a:rPr sz="1725" dirty="0">
                  <a:latin typeface="Calibri"/>
                  <a:cs typeface="Calibri"/>
                </a:rPr>
                <a:t>f</a:t>
              </a:r>
              <a:r>
                <a:rPr sz="1725" spc="-4" dirty="0">
                  <a:latin typeface="Calibri"/>
                  <a:cs typeface="Calibri"/>
                </a:rPr>
                <a:t> </a:t>
              </a:r>
              <a:r>
                <a:rPr sz="1725" dirty="0">
                  <a:latin typeface="Calibri"/>
                  <a:cs typeface="Calibri"/>
                </a:rPr>
                <a:t>at</a:t>
              </a:r>
              <a:r>
                <a:rPr sz="1725" spc="-8" dirty="0">
                  <a:latin typeface="Calibri"/>
                  <a:cs typeface="Calibri"/>
                </a:rPr>
                <a:t>t</a:t>
              </a:r>
              <a:r>
                <a:rPr sz="1725" dirty="0">
                  <a:latin typeface="Calibri"/>
                  <a:cs typeface="Calibri"/>
                </a:rPr>
                <a:t>ention</a:t>
              </a:r>
              <a:r>
                <a:rPr sz="1725" spc="8" dirty="0">
                  <a:latin typeface="Calibri"/>
                  <a:cs typeface="Calibri"/>
                </a:rPr>
                <a:t> </a:t>
              </a:r>
              <a:r>
                <a:rPr sz="1725" spc="-4" dirty="0">
                  <a:latin typeface="Calibri"/>
                  <a:cs typeface="Calibri"/>
                </a:rPr>
                <a:t>heads</a:t>
              </a:r>
              <a:r>
                <a:rPr sz="1725" dirty="0">
                  <a:latin typeface="Calibri"/>
                  <a:cs typeface="Calibri"/>
                </a:rPr>
                <a:t>,</a:t>
              </a:r>
              <a:r>
                <a:rPr sz="1725" spc="-4" dirty="0">
                  <a:latin typeface="Calibri"/>
                  <a:cs typeface="Calibri"/>
                </a:rPr>
                <a:t> </a:t>
              </a:r>
              <a:r>
                <a:rPr sz="1725" dirty="0">
                  <a:latin typeface="Calibri"/>
                  <a:cs typeface="Calibri"/>
                </a:rPr>
                <a:t>and</a:t>
              </a:r>
              <a:r>
                <a:rPr sz="1725" spc="15" dirty="0">
                  <a:latin typeface="Calibri"/>
                  <a:cs typeface="Calibri"/>
                </a:rPr>
                <a:t> </a:t>
              </a:r>
              <a:r>
                <a:rPr sz="1725" spc="-281" dirty="0">
                  <a:latin typeface="Cambria Math"/>
                  <a:cs typeface="Cambria Math"/>
                </a:rPr>
                <a:t>𝑃</a:t>
              </a:r>
              <a:r>
                <a:rPr sz="1725" dirty="0">
                  <a:latin typeface="Cambria Math"/>
                  <a:cs typeface="Cambria Math"/>
                </a:rPr>
                <a:t> </a:t>
              </a:r>
              <a:r>
                <a:rPr lang="en-US" sz="1725" dirty="0">
                  <a:latin typeface="Cambria Math"/>
                  <a:cs typeface="Cambria Math"/>
                </a:rPr>
                <a:t> </a:t>
              </a:r>
              <a:r>
                <a:rPr sz="1725" dirty="0">
                  <a:latin typeface="Calibri"/>
                  <a:cs typeface="Calibri"/>
                </a:rPr>
                <a:t>ranges</a:t>
              </a:r>
            </a:p>
            <a:p>
              <a:pPr marL="285750">
                <a:lnSpc>
                  <a:spcPts val="2066"/>
                </a:lnSpc>
              </a:pPr>
              <a:r>
                <a:rPr sz="1725" spc="-4" dirty="0">
                  <a:latin typeface="Calibri"/>
                  <a:cs typeface="Calibri"/>
                </a:rPr>
                <a:t>from</a:t>
              </a:r>
              <a:r>
                <a:rPr sz="1725" spc="-19" dirty="0">
                  <a:latin typeface="Calibri"/>
                  <a:cs typeface="Calibri"/>
                </a:rPr>
                <a:t> </a:t>
              </a:r>
              <a:r>
                <a:rPr sz="1725" dirty="0">
                  <a:latin typeface="Calibri"/>
                  <a:cs typeface="Calibri"/>
                </a:rPr>
                <a:t>1</a:t>
              </a:r>
              <a:r>
                <a:rPr sz="1725" spc="-19" dirty="0">
                  <a:latin typeface="Calibri"/>
                  <a:cs typeface="Calibri"/>
                </a:rPr>
                <a:t> </a:t>
              </a:r>
              <a:r>
                <a:rPr sz="1725" dirty="0">
                  <a:latin typeface="Calibri"/>
                  <a:cs typeface="Calibri"/>
                </a:rPr>
                <a:t>to</a:t>
              </a:r>
              <a:r>
                <a:rPr sz="1725" spc="-11" dirty="0">
                  <a:latin typeface="Calibri"/>
                  <a:cs typeface="Calibri"/>
                </a:rPr>
                <a:t> </a:t>
              </a:r>
              <a:r>
                <a:rPr sz="1725" spc="15" dirty="0">
                  <a:latin typeface="Cambria Math"/>
                  <a:cs typeface="Cambria Math"/>
                </a:rPr>
                <a:t>ℎ</a:t>
              </a:r>
              <a:r>
                <a:rPr sz="1725" spc="15" dirty="0">
                  <a:latin typeface="Calibri"/>
                  <a:cs typeface="Calibri"/>
                </a:rPr>
                <a:t>.</a:t>
              </a:r>
              <a:endParaRPr sz="1725" dirty="0">
                <a:latin typeface="Calibri"/>
                <a:cs typeface="Calibri"/>
              </a:endParaRPr>
            </a:p>
          </p:txBody>
        </p:sp>
        <p:sp>
          <p:nvSpPr>
            <p:cNvPr id="9" name="object 9"/>
            <p:cNvSpPr/>
            <p:nvPr/>
          </p:nvSpPr>
          <p:spPr>
            <a:xfrm>
              <a:off x="3008757" y="4686300"/>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900"/>
                  </a:lnTo>
                  <a:lnTo>
                    <a:pt x="0" y="1124204"/>
                  </a:lnTo>
                  <a:lnTo>
                    <a:pt x="6979" y="1158807"/>
                  </a:lnTo>
                  <a:lnTo>
                    <a:pt x="26019" y="1187065"/>
                  </a:lnTo>
                  <a:lnTo>
                    <a:pt x="54274" y="1206117"/>
                  </a:lnTo>
                  <a:lnTo>
                    <a:pt x="88900" y="1213104"/>
                  </a:lnTo>
                  <a:lnTo>
                    <a:pt x="444500" y="1213104"/>
                  </a:lnTo>
                  <a:lnTo>
                    <a:pt x="479125" y="1206117"/>
                  </a:lnTo>
                  <a:lnTo>
                    <a:pt x="507380" y="1187065"/>
                  </a:lnTo>
                  <a:lnTo>
                    <a:pt x="526420" y="1158807"/>
                  </a:lnTo>
                  <a:lnTo>
                    <a:pt x="533400" y="1124204"/>
                  </a:lnTo>
                  <a:lnTo>
                    <a:pt x="533400" y="88900"/>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10" name="object 10"/>
            <p:cNvSpPr txBox="1"/>
            <p:nvPr/>
          </p:nvSpPr>
          <p:spPr>
            <a:xfrm>
              <a:off x="3150299" y="5005044"/>
              <a:ext cx="132874" cy="240450"/>
            </a:xfrm>
            <a:prstGeom prst="rect">
              <a:avLst/>
            </a:prstGeom>
          </p:spPr>
          <p:txBody>
            <a:bodyPr vert="horz" wrap="square" lIns="0" tIns="9525" rIns="0" bIns="0" rtlCol="0">
              <a:spAutoFit/>
            </a:bodyPr>
            <a:lstStyle/>
            <a:p>
              <a:pPr>
                <a:spcBef>
                  <a:spcPts val="75"/>
                </a:spcBef>
              </a:pPr>
              <a:r>
                <a:rPr sz="1500" dirty="0">
                  <a:latin typeface="Cambria Math"/>
                  <a:cs typeface="Cambria Math"/>
                </a:rPr>
                <a:t>𝑋</a:t>
              </a:r>
              <a:endParaRPr sz="1500">
                <a:latin typeface="Cambria Math"/>
                <a:cs typeface="Cambria Math"/>
              </a:endParaRPr>
            </a:p>
          </p:txBody>
        </p:sp>
        <p:sp>
          <p:nvSpPr>
            <p:cNvPr id="11" name="object 11"/>
            <p:cNvSpPr/>
            <p:nvPr/>
          </p:nvSpPr>
          <p:spPr>
            <a:xfrm>
              <a:off x="3533394" y="5200650"/>
              <a:ext cx="400050" cy="395764"/>
            </a:xfrm>
            <a:custGeom>
              <a:avLst/>
              <a:gdLst/>
              <a:ahLst/>
              <a:cxnLst/>
              <a:rect l="l" t="t" r="r" b="b"/>
              <a:pathLst>
                <a:path w="533400" h="527685">
                  <a:moveTo>
                    <a:pt x="445515" y="0"/>
                  </a:moveTo>
                  <a:lnTo>
                    <a:pt x="87883" y="0"/>
                  </a:lnTo>
                  <a:lnTo>
                    <a:pt x="53685" y="6906"/>
                  </a:lnTo>
                  <a:lnTo>
                    <a:pt x="25749" y="25739"/>
                  </a:lnTo>
                  <a:lnTo>
                    <a:pt x="6909" y="53674"/>
                  </a:lnTo>
                  <a:lnTo>
                    <a:pt x="0" y="87884"/>
                  </a:lnTo>
                  <a:lnTo>
                    <a:pt x="0" y="439420"/>
                  </a:lnTo>
                  <a:lnTo>
                    <a:pt x="6909" y="473629"/>
                  </a:lnTo>
                  <a:lnTo>
                    <a:pt x="25749" y="501564"/>
                  </a:lnTo>
                  <a:lnTo>
                    <a:pt x="53685" y="520397"/>
                  </a:lnTo>
                  <a:lnTo>
                    <a:pt x="87883" y="527304"/>
                  </a:lnTo>
                  <a:lnTo>
                    <a:pt x="445515" y="527304"/>
                  </a:lnTo>
                  <a:lnTo>
                    <a:pt x="479714" y="520397"/>
                  </a:lnTo>
                  <a:lnTo>
                    <a:pt x="507650" y="501564"/>
                  </a:lnTo>
                  <a:lnTo>
                    <a:pt x="526490" y="473629"/>
                  </a:lnTo>
                  <a:lnTo>
                    <a:pt x="533400" y="439420"/>
                  </a:lnTo>
                  <a:lnTo>
                    <a:pt x="533400" y="87884"/>
                  </a:lnTo>
                  <a:lnTo>
                    <a:pt x="526490" y="53674"/>
                  </a:lnTo>
                  <a:lnTo>
                    <a:pt x="507650" y="25739"/>
                  </a:lnTo>
                  <a:lnTo>
                    <a:pt x="479714" y="6906"/>
                  </a:lnTo>
                  <a:lnTo>
                    <a:pt x="445515" y="0"/>
                  </a:lnTo>
                  <a:close/>
                </a:path>
              </a:pathLst>
            </a:custGeom>
            <a:solidFill>
              <a:srgbClr val="81DFD2"/>
            </a:solidFill>
          </p:spPr>
          <p:txBody>
            <a:bodyPr wrap="square" lIns="0" tIns="0" rIns="0" bIns="0" rtlCol="0"/>
            <a:lstStyle/>
            <a:p>
              <a:endParaRPr sz="1350"/>
            </a:p>
          </p:txBody>
        </p:sp>
        <p:sp>
          <p:nvSpPr>
            <p:cNvPr id="12" name="object 12"/>
            <p:cNvSpPr txBox="1"/>
            <p:nvPr/>
          </p:nvSpPr>
          <p:spPr>
            <a:xfrm>
              <a:off x="3655887" y="5261992"/>
              <a:ext cx="139065" cy="240931"/>
            </a:xfrm>
            <a:prstGeom prst="rect">
              <a:avLst/>
            </a:prstGeom>
          </p:spPr>
          <p:txBody>
            <a:bodyPr vert="horz" wrap="square" lIns="0" tIns="10001" rIns="0" bIns="0" rtlCol="0">
              <a:spAutoFit/>
            </a:bodyPr>
            <a:lstStyle/>
            <a:p>
              <a:pPr>
                <a:spcBef>
                  <a:spcPts val="79"/>
                </a:spcBef>
              </a:pPr>
              <a:r>
                <a:rPr sz="1500" spc="4" dirty="0">
                  <a:latin typeface="Cambria Math"/>
                  <a:cs typeface="Cambria Math"/>
                </a:rPr>
                <a:t>𝑄</a:t>
              </a:r>
              <a:endParaRPr sz="1500">
                <a:latin typeface="Cambria Math"/>
                <a:cs typeface="Cambria Math"/>
              </a:endParaRPr>
            </a:p>
          </p:txBody>
        </p:sp>
        <p:sp>
          <p:nvSpPr>
            <p:cNvPr id="13" name="object 13"/>
            <p:cNvSpPr txBox="1"/>
            <p:nvPr/>
          </p:nvSpPr>
          <p:spPr>
            <a:xfrm>
              <a:off x="3992881" y="5136034"/>
              <a:ext cx="176213" cy="413575"/>
            </a:xfrm>
            <a:prstGeom prst="rect">
              <a:avLst/>
            </a:prstGeom>
          </p:spPr>
          <p:txBody>
            <a:bodyPr vert="horz" wrap="square" lIns="0" tIns="9525" rIns="0" bIns="0" rtlCol="0">
              <a:spAutoFit/>
            </a:bodyPr>
            <a:lstStyle/>
            <a:p>
              <a:pPr>
                <a:spcBef>
                  <a:spcPts val="75"/>
                </a:spcBef>
              </a:pPr>
              <a:r>
                <a:rPr sz="2625" b="1" dirty="0">
                  <a:latin typeface="Calibri"/>
                  <a:cs typeface="Calibri"/>
                </a:rPr>
                <a:t>=</a:t>
              </a:r>
              <a:endParaRPr sz="2625">
                <a:latin typeface="Calibri"/>
                <a:cs typeface="Calibri"/>
              </a:endParaRPr>
            </a:p>
          </p:txBody>
        </p:sp>
        <p:sp>
          <p:nvSpPr>
            <p:cNvPr id="14" name="object 14"/>
            <p:cNvSpPr/>
            <p:nvPr/>
          </p:nvSpPr>
          <p:spPr>
            <a:xfrm>
              <a:off x="4232909" y="4695444"/>
              <a:ext cx="400050" cy="911066"/>
            </a:xfrm>
            <a:custGeom>
              <a:avLst/>
              <a:gdLst/>
              <a:ahLst/>
              <a:cxnLst/>
              <a:rect l="l" t="t" r="r" b="b"/>
              <a:pathLst>
                <a:path w="533400" h="1214754">
                  <a:moveTo>
                    <a:pt x="444500" y="0"/>
                  </a:moveTo>
                  <a:lnTo>
                    <a:pt x="88900" y="0"/>
                  </a:lnTo>
                  <a:lnTo>
                    <a:pt x="54274" y="6979"/>
                  </a:lnTo>
                  <a:lnTo>
                    <a:pt x="26019" y="26019"/>
                  </a:lnTo>
                  <a:lnTo>
                    <a:pt x="6979" y="54274"/>
                  </a:lnTo>
                  <a:lnTo>
                    <a:pt x="0" y="88899"/>
                  </a:lnTo>
                  <a:lnTo>
                    <a:pt x="0" y="1125727"/>
                  </a:lnTo>
                  <a:lnTo>
                    <a:pt x="6979" y="1160331"/>
                  </a:lnTo>
                  <a:lnTo>
                    <a:pt x="26019" y="1188589"/>
                  </a:lnTo>
                  <a:lnTo>
                    <a:pt x="54274" y="1207641"/>
                  </a:lnTo>
                  <a:lnTo>
                    <a:pt x="88900" y="1214627"/>
                  </a:lnTo>
                  <a:lnTo>
                    <a:pt x="444500" y="1214627"/>
                  </a:lnTo>
                  <a:lnTo>
                    <a:pt x="479125" y="1207641"/>
                  </a:lnTo>
                  <a:lnTo>
                    <a:pt x="507380" y="1188589"/>
                  </a:lnTo>
                  <a:lnTo>
                    <a:pt x="526420" y="1160331"/>
                  </a:lnTo>
                  <a:lnTo>
                    <a:pt x="533400" y="1125727"/>
                  </a:lnTo>
                  <a:lnTo>
                    <a:pt x="533400" y="88899"/>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15" name="object 15"/>
            <p:cNvSpPr txBox="1"/>
            <p:nvPr/>
          </p:nvSpPr>
          <p:spPr>
            <a:xfrm>
              <a:off x="4309491" y="5015102"/>
              <a:ext cx="262414" cy="240450"/>
            </a:xfrm>
            <a:prstGeom prst="rect">
              <a:avLst/>
            </a:prstGeom>
          </p:spPr>
          <p:txBody>
            <a:bodyPr vert="horz" wrap="square" lIns="0" tIns="9525" rIns="0" bIns="0" rtlCol="0">
              <a:spAutoFit/>
            </a:bodyPr>
            <a:lstStyle/>
            <a:p>
              <a:pPr>
                <a:spcBef>
                  <a:spcPts val="75"/>
                </a:spcBef>
              </a:pPr>
              <a:r>
                <a:rPr sz="1500" dirty="0">
                  <a:latin typeface="Cambria Math"/>
                  <a:cs typeface="Cambria Math"/>
                </a:rPr>
                <a:t>𝑋𝑄</a:t>
              </a:r>
              <a:endParaRPr sz="1500">
                <a:latin typeface="Cambria Math"/>
                <a:cs typeface="Cambria Math"/>
              </a:endParaRPr>
            </a:p>
          </p:txBody>
        </p:sp>
        <p:sp>
          <p:nvSpPr>
            <p:cNvPr id="16" name="object 16"/>
            <p:cNvSpPr txBox="1"/>
            <p:nvPr/>
          </p:nvSpPr>
          <p:spPr>
            <a:xfrm>
              <a:off x="2822448" y="4011739"/>
              <a:ext cx="1981200" cy="482824"/>
            </a:xfrm>
            <a:prstGeom prst="rect">
              <a:avLst/>
            </a:prstGeom>
          </p:spPr>
          <p:txBody>
            <a:bodyPr vert="horz" wrap="square" lIns="0" tIns="9525" rIns="0" bIns="0" rtlCol="0">
              <a:spAutoFit/>
            </a:bodyPr>
            <a:lstStyle/>
            <a:p>
              <a:pPr marR="3810" algn="ctr">
                <a:spcBef>
                  <a:spcPts val="75"/>
                </a:spcBef>
              </a:pPr>
              <a:r>
                <a:rPr sz="1725" b="1" dirty="0">
                  <a:latin typeface="Calibri"/>
                  <a:cs typeface="Calibri"/>
                </a:rPr>
                <a:t>Single-head</a:t>
              </a:r>
              <a:r>
                <a:rPr sz="1725" b="1" spc="-26" dirty="0">
                  <a:latin typeface="Calibri"/>
                  <a:cs typeface="Calibri"/>
                </a:rPr>
                <a:t> </a:t>
              </a:r>
              <a:r>
                <a:rPr sz="1725" b="1" dirty="0">
                  <a:latin typeface="Calibri"/>
                  <a:cs typeface="Calibri"/>
                </a:rPr>
                <a:t>attention</a:t>
              </a:r>
              <a:endParaRPr sz="1725">
                <a:latin typeface="Calibri"/>
                <a:cs typeface="Calibri"/>
              </a:endParaRPr>
            </a:p>
            <a:p>
              <a:pPr marR="2858" algn="ctr">
                <a:spcBef>
                  <a:spcPts val="26"/>
                </a:spcBef>
              </a:pPr>
              <a:r>
                <a:rPr sz="1350" spc="-4" dirty="0">
                  <a:latin typeface="Calibri"/>
                  <a:cs typeface="Calibri"/>
                </a:rPr>
                <a:t>(just</a:t>
              </a:r>
              <a:r>
                <a:rPr sz="1350" spc="-15" dirty="0">
                  <a:latin typeface="Calibri"/>
                  <a:cs typeface="Calibri"/>
                </a:rPr>
                <a:t> </a:t>
              </a:r>
              <a:r>
                <a:rPr sz="1350" dirty="0">
                  <a:latin typeface="Calibri"/>
                  <a:cs typeface="Calibri"/>
                </a:rPr>
                <a:t>the </a:t>
              </a:r>
              <a:r>
                <a:rPr sz="1350" spc="-4" dirty="0">
                  <a:latin typeface="Calibri"/>
                  <a:cs typeface="Calibri"/>
                </a:rPr>
                <a:t>query</a:t>
              </a:r>
              <a:r>
                <a:rPr sz="1350" spc="-11" dirty="0">
                  <a:latin typeface="Calibri"/>
                  <a:cs typeface="Calibri"/>
                </a:rPr>
                <a:t> </a:t>
              </a:r>
              <a:r>
                <a:rPr sz="1350" spc="-4" dirty="0">
                  <a:latin typeface="Calibri"/>
                  <a:cs typeface="Calibri"/>
                </a:rPr>
                <a:t>matrix)</a:t>
              </a:r>
              <a:endParaRPr sz="1350">
                <a:latin typeface="Calibri"/>
                <a:cs typeface="Calibri"/>
              </a:endParaRPr>
            </a:p>
          </p:txBody>
        </p:sp>
        <p:sp>
          <p:nvSpPr>
            <p:cNvPr id="17" name="object 17"/>
            <p:cNvSpPr/>
            <p:nvPr/>
          </p:nvSpPr>
          <p:spPr>
            <a:xfrm>
              <a:off x="2494406" y="3829050"/>
              <a:ext cx="2628900" cy="2000250"/>
            </a:xfrm>
            <a:custGeom>
              <a:avLst/>
              <a:gdLst/>
              <a:ahLst/>
              <a:cxnLst/>
              <a:rect l="l" t="t" r="r" b="b"/>
              <a:pathLst>
                <a:path w="3505200" h="2667000">
                  <a:moveTo>
                    <a:pt x="0" y="2667000"/>
                  </a:moveTo>
                  <a:lnTo>
                    <a:pt x="3505200" y="2667000"/>
                  </a:lnTo>
                  <a:lnTo>
                    <a:pt x="3505200" y="0"/>
                  </a:lnTo>
                  <a:lnTo>
                    <a:pt x="0" y="0"/>
                  </a:lnTo>
                  <a:lnTo>
                    <a:pt x="0" y="2667000"/>
                  </a:lnTo>
                  <a:close/>
                </a:path>
              </a:pathLst>
            </a:custGeom>
            <a:ln w="9525">
              <a:solidFill>
                <a:srgbClr val="175E53"/>
              </a:solidFill>
            </a:ln>
          </p:spPr>
          <p:txBody>
            <a:bodyPr wrap="square" lIns="0" tIns="0" rIns="0" bIns="0" rtlCol="0"/>
            <a:lstStyle/>
            <a:p>
              <a:endParaRPr sz="1350"/>
            </a:p>
          </p:txBody>
        </p:sp>
        <p:sp>
          <p:nvSpPr>
            <p:cNvPr id="18" name="object 18"/>
            <p:cNvSpPr/>
            <p:nvPr/>
          </p:nvSpPr>
          <p:spPr>
            <a:xfrm>
              <a:off x="7005828" y="4686300"/>
              <a:ext cx="400050" cy="910114"/>
            </a:xfrm>
            <a:custGeom>
              <a:avLst/>
              <a:gdLst/>
              <a:ahLst/>
              <a:cxnLst/>
              <a:rect l="l" t="t" r="r" b="b"/>
              <a:pathLst>
                <a:path w="533400" h="1213485">
                  <a:moveTo>
                    <a:pt x="444500" y="0"/>
                  </a:moveTo>
                  <a:lnTo>
                    <a:pt x="88900" y="0"/>
                  </a:lnTo>
                  <a:lnTo>
                    <a:pt x="54274" y="6979"/>
                  </a:lnTo>
                  <a:lnTo>
                    <a:pt x="26019" y="26019"/>
                  </a:lnTo>
                  <a:lnTo>
                    <a:pt x="6979" y="54274"/>
                  </a:lnTo>
                  <a:lnTo>
                    <a:pt x="0" y="88900"/>
                  </a:lnTo>
                  <a:lnTo>
                    <a:pt x="0" y="1124204"/>
                  </a:lnTo>
                  <a:lnTo>
                    <a:pt x="6979" y="1158807"/>
                  </a:lnTo>
                  <a:lnTo>
                    <a:pt x="26019" y="1187065"/>
                  </a:lnTo>
                  <a:lnTo>
                    <a:pt x="54274" y="1206117"/>
                  </a:lnTo>
                  <a:lnTo>
                    <a:pt x="88900" y="1213104"/>
                  </a:lnTo>
                  <a:lnTo>
                    <a:pt x="444500" y="1213104"/>
                  </a:lnTo>
                  <a:lnTo>
                    <a:pt x="479125" y="1206117"/>
                  </a:lnTo>
                  <a:lnTo>
                    <a:pt x="507380" y="1187065"/>
                  </a:lnTo>
                  <a:lnTo>
                    <a:pt x="526420" y="1158807"/>
                  </a:lnTo>
                  <a:lnTo>
                    <a:pt x="533400" y="1124204"/>
                  </a:lnTo>
                  <a:lnTo>
                    <a:pt x="533400" y="88900"/>
                  </a:lnTo>
                  <a:lnTo>
                    <a:pt x="526420" y="54274"/>
                  </a:lnTo>
                  <a:lnTo>
                    <a:pt x="507380" y="26019"/>
                  </a:lnTo>
                  <a:lnTo>
                    <a:pt x="479125" y="6979"/>
                  </a:lnTo>
                  <a:lnTo>
                    <a:pt x="444500" y="0"/>
                  </a:lnTo>
                  <a:close/>
                </a:path>
              </a:pathLst>
            </a:custGeom>
            <a:solidFill>
              <a:srgbClr val="FFACF8"/>
            </a:solidFill>
          </p:spPr>
          <p:txBody>
            <a:bodyPr wrap="square" lIns="0" tIns="0" rIns="0" bIns="0" rtlCol="0"/>
            <a:lstStyle/>
            <a:p>
              <a:endParaRPr sz="1350"/>
            </a:p>
          </p:txBody>
        </p:sp>
        <p:sp>
          <p:nvSpPr>
            <p:cNvPr id="19" name="object 19"/>
            <p:cNvSpPr txBox="1"/>
            <p:nvPr/>
          </p:nvSpPr>
          <p:spPr>
            <a:xfrm>
              <a:off x="7147370" y="5005044"/>
              <a:ext cx="132874" cy="240450"/>
            </a:xfrm>
            <a:prstGeom prst="rect">
              <a:avLst/>
            </a:prstGeom>
          </p:spPr>
          <p:txBody>
            <a:bodyPr vert="horz" wrap="square" lIns="0" tIns="9525" rIns="0" bIns="0" rtlCol="0">
              <a:spAutoFit/>
            </a:bodyPr>
            <a:lstStyle/>
            <a:p>
              <a:pPr>
                <a:spcBef>
                  <a:spcPts val="75"/>
                </a:spcBef>
              </a:pPr>
              <a:r>
                <a:rPr sz="1500" dirty="0">
                  <a:latin typeface="Cambria Math"/>
                  <a:cs typeface="Cambria Math"/>
                </a:rPr>
                <a:t>𝑋</a:t>
              </a:r>
              <a:endParaRPr sz="1500">
                <a:latin typeface="Cambria Math"/>
                <a:cs typeface="Cambria Math"/>
              </a:endParaRPr>
            </a:p>
          </p:txBody>
        </p:sp>
        <p:grpSp>
          <p:nvGrpSpPr>
            <p:cNvPr id="20" name="object 20"/>
            <p:cNvGrpSpPr/>
            <p:nvPr/>
          </p:nvGrpSpPr>
          <p:grpSpPr>
            <a:xfrm>
              <a:off x="7752208" y="4695444"/>
              <a:ext cx="878205" cy="911066"/>
              <a:chOff x="8304276" y="5117591"/>
              <a:chExt cx="1170940" cy="1214755"/>
            </a:xfrm>
          </p:grpSpPr>
          <p:sp>
            <p:nvSpPr>
              <p:cNvPr id="21" name="object 21"/>
              <p:cNvSpPr/>
              <p:nvPr/>
            </p:nvSpPr>
            <p:spPr>
              <a:xfrm>
                <a:off x="8304276" y="5791199"/>
                <a:ext cx="236220" cy="527685"/>
              </a:xfrm>
              <a:custGeom>
                <a:avLst/>
                <a:gdLst/>
                <a:ahLst/>
                <a:cxnLst/>
                <a:rect l="l" t="t" r="r" b="b"/>
                <a:pathLst>
                  <a:path w="236220" h="527685">
                    <a:moveTo>
                      <a:pt x="196850" y="0"/>
                    </a:moveTo>
                    <a:lnTo>
                      <a:pt x="39370" y="0"/>
                    </a:lnTo>
                    <a:lnTo>
                      <a:pt x="24056" y="3094"/>
                    </a:lnTo>
                    <a:lnTo>
                      <a:pt x="11541" y="11531"/>
                    </a:lnTo>
                    <a:lnTo>
                      <a:pt x="3097" y="24045"/>
                    </a:lnTo>
                    <a:lnTo>
                      <a:pt x="0" y="39369"/>
                    </a:lnTo>
                    <a:lnTo>
                      <a:pt x="0" y="487934"/>
                    </a:lnTo>
                    <a:lnTo>
                      <a:pt x="3097" y="503258"/>
                    </a:lnTo>
                    <a:lnTo>
                      <a:pt x="11541" y="515772"/>
                    </a:lnTo>
                    <a:lnTo>
                      <a:pt x="24056" y="524209"/>
                    </a:lnTo>
                    <a:lnTo>
                      <a:pt x="39370" y="527304"/>
                    </a:lnTo>
                    <a:lnTo>
                      <a:pt x="196850" y="527304"/>
                    </a:lnTo>
                    <a:lnTo>
                      <a:pt x="212163" y="524209"/>
                    </a:lnTo>
                    <a:lnTo>
                      <a:pt x="224678" y="515772"/>
                    </a:lnTo>
                    <a:lnTo>
                      <a:pt x="233122" y="503258"/>
                    </a:lnTo>
                    <a:lnTo>
                      <a:pt x="236220" y="487934"/>
                    </a:lnTo>
                    <a:lnTo>
                      <a:pt x="236220" y="39369"/>
                    </a:lnTo>
                    <a:lnTo>
                      <a:pt x="233122" y="24045"/>
                    </a:lnTo>
                    <a:lnTo>
                      <a:pt x="224678" y="11531"/>
                    </a:lnTo>
                    <a:lnTo>
                      <a:pt x="212163" y="3094"/>
                    </a:lnTo>
                    <a:lnTo>
                      <a:pt x="196850" y="0"/>
                    </a:lnTo>
                    <a:close/>
                  </a:path>
                </a:pathLst>
              </a:custGeom>
              <a:solidFill>
                <a:srgbClr val="81DFD2"/>
              </a:solidFill>
            </p:spPr>
            <p:txBody>
              <a:bodyPr wrap="square" lIns="0" tIns="0" rIns="0" bIns="0" rtlCol="0"/>
              <a:lstStyle/>
              <a:p>
                <a:endParaRPr sz="1350"/>
              </a:p>
            </p:txBody>
          </p:sp>
          <p:sp>
            <p:nvSpPr>
              <p:cNvPr id="22" name="object 22"/>
              <p:cNvSpPr/>
              <p:nvPr/>
            </p:nvSpPr>
            <p:spPr>
              <a:xfrm>
                <a:off x="9236964" y="5117591"/>
                <a:ext cx="238125" cy="1214755"/>
              </a:xfrm>
              <a:custGeom>
                <a:avLst/>
                <a:gdLst/>
                <a:ahLst/>
                <a:cxnLst/>
                <a:rect l="l" t="t" r="r" b="b"/>
                <a:pathLst>
                  <a:path w="238125" h="1214754">
                    <a:moveTo>
                      <a:pt x="198119" y="0"/>
                    </a:moveTo>
                    <a:lnTo>
                      <a:pt x="39624" y="0"/>
                    </a:lnTo>
                    <a:lnTo>
                      <a:pt x="24217" y="3119"/>
                    </a:lnTo>
                    <a:lnTo>
                      <a:pt x="11620" y="11620"/>
                    </a:lnTo>
                    <a:lnTo>
                      <a:pt x="3119" y="24217"/>
                    </a:lnTo>
                    <a:lnTo>
                      <a:pt x="0" y="39623"/>
                    </a:lnTo>
                    <a:lnTo>
                      <a:pt x="0" y="1175003"/>
                    </a:lnTo>
                    <a:lnTo>
                      <a:pt x="3119" y="1190426"/>
                    </a:lnTo>
                    <a:lnTo>
                      <a:pt x="11620" y="1203021"/>
                    </a:lnTo>
                    <a:lnTo>
                      <a:pt x="24217" y="1211513"/>
                    </a:lnTo>
                    <a:lnTo>
                      <a:pt x="39624" y="1214627"/>
                    </a:lnTo>
                    <a:lnTo>
                      <a:pt x="198119" y="1214627"/>
                    </a:lnTo>
                    <a:lnTo>
                      <a:pt x="213526" y="1211513"/>
                    </a:lnTo>
                    <a:lnTo>
                      <a:pt x="226123" y="1203021"/>
                    </a:lnTo>
                    <a:lnTo>
                      <a:pt x="234624" y="1190426"/>
                    </a:lnTo>
                    <a:lnTo>
                      <a:pt x="237743" y="1175003"/>
                    </a:lnTo>
                    <a:lnTo>
                      <a:pt x="237743" y="39623"/>
                    </a:lnTo>
                    <a:lnTo>
                      <a:pt x="234624" y="24217"/>
                    </a:lnTo>
                    <a:lnTo>
                      <a:pt x="226123" y="11620"/>
                    </a:lnTo>
                    <a:lnTo>
                      <a:pt x="213526" y="3119"/>
                    </a:lnTo>
                    <a:lnTo>
                      <a:pt x="198119" y="0"/>
                    </a:lnTo>
                    <a:close/>
                  </a:path>
                </a:pathLst>
              </a:custGeom>
              <a:solidFill>
                <a:srgbClr val="FFACF8"/>
              </a:solidFill>
            </p:spPr>
            <p:txBody>
              <a:bodyPr wrap="square" lIns="0" tIns="0" rIns="0" bIns="0" rtlCol="0"/>
              <a:lstStyle/>
              <a:p>
                <a:endParaRPr sz="1350"/>
              </a:p>
            </p:txBody>
          </p:sp>
        </p:grpSp>
        <p:sp>
          <p:nvSpPr>
            <p:cNvPr id="23" name="object 23"/>
            <p:cNvSpPr txBox="1"/>
            <p:nvPr/>
          </p:nvSpPr>
          <p:spPr>
            <a:xfrm>
              <a:off x="6844855" y="4011739"/>
              <a:ext cx="1930718" cy="482824"/>
            </a:xfrm>
            <a:prstGeom prst="rect">
              <a:avLst/>
            </a:prstGeom>
          </p:spPr>
          <p:txBody>
            <a:bodyPr vert="horz" wrap="square" lIns="0" tIns="9525" rIns="0" bIns="0" rtlCol="0">
              <a:spAutoFit/>
            </a:bodyPr>
            <a:lstStyle/>
            <a:p>
              <a:pPr marR="3810" algn="ctr">
                <a:spcBef>
                  <a:spcPts val="75"/>
                </a:spcBef>
              </a:pPr>
              <a:r>
                <a:rPr sz="1725" b="1" spc="-4" dirty="0">
                  <a:latin typeface="Calibri"/>
                  <a:cs typeface="Calibri"/>
                </a:rPr>
                <a:t>Multi-head</a:t>
              </a:r>
              <a:r>
                <a:rPr sz="1725" b="1" dirty="0">
                  <a:latin typeface="Calibri"/>
                  <a:cs typeface="Calibri"/>
                </a:rPr>
                <a:t> attention</a:t>
              </a:r>
              <a:endParaRPr sz="1725">
                <a:latin typeface="Calibri"/>
                <a:cs typeface="Calibri"/>
              </a:endParaRPr>
            </a:p>
            <a:p>
              <a:pPr marR="4763" algn="ctr">
                <a:spcBef>
                  <a:spcPts val="26"/>
                </a:spcBef>
              </a:pPr>
              <a:r>
                <a:rPr sz="1350" spc="-4" dirty="0">
                  <a:latin typeface="Calibri"/>
                  <a:cs typeface="Calibri"/>
                </a:rPr>
                <a:t>(just</a:t>
              </a:r>
              <a:r>
                <a:rPr sz="1350" spc="-15" dirty="0">
                  <a:latin typeface="Calibri"/>
                  <a:cs typeface="Calibri"/>
                </a:rPr>
                <a:t> </a:t>
              </a:r>
              <a:r>
                <a:rPr sz="1350" dirty="0">
                  <a:latin typeface="Calibri"/>
                  <a:cs typeface="Calibri"/>
                </a:rPr>
                <a:t>two</a:t>
              </a:r>
              <a:r>
                <a:rPr sz="1350" spc="-4" dirty="0">
                  <a:latin typeface="Calibri"/>
                  <a:cs typeface="Calibri"/>
                </a:rPr>
                <a:t> heads</a:t>
              </a:r>
              <a:r>
                <a:rPr sz="1350" spc="-8" dirty="0">
                  <a:latin typeface="Calibri"/>
                  <a:cs typeface="Calibri"/>
                </a:rPr>
                <a:t> </a:t>
              </a:r>
              <a:r>
                <a:rPr sz="1350" spc="-4" dirty="0">
                  <a:latin typeface="Calibri"/>
                  <a:cs typeface="Calibri"/>
                </a:rPr>
                <a:t>here)</a:t>
              </a:r>
              <a:endParaRPr sz="1350">
                <a:latin typeface="Calibri"/>
                <a:cs typeface="Calibri"/>
              </a:endParaRPr>
            </a:p>
          </p:txBody>
        </p:sp>
        <p:grpSp>
          <p:nvGrpSpPr>
            <p:cNvPr id="24" name="object 24"/>
            <p:cNvGrpSpPr/>
            <p:nvPr/>
          </p:nvGrpSpPr>
          <p:grpSpPr>
            <a:xfrm>
              <a:off x="6487906" y="3825478"/>
              <a:ext cx="2636044" cy="2007394"/>
              <a:chOff x="6618541" y="3957637"/>
              <a:chExt cx="3514725" cy="2676525"/>
            </a:xfrm>
          </p:grpSpPr>
          <p:sp>
            <p:nvSpPr>
              <p:cNvPr id="25" name="object 25"/>
              <p:cNvSpPr/>
              <p:nvPr/>
            </p:nvSpPr>
            <p:spPr>
              <a:xfrm>
                <a:off x="6623304" y="3962400"/>
                <a:ext cx="3505200" cy="2667000"/>
              </a:xfrm>
              <a:custGeom>
                <a:avLst/>
                <a:gdLst/>
                <a:ahLst/>
                <a:cxnLst/>
                <a:rect l="l" t="t" r="r" b="b"/>
                <a:pathLst>
                  <a:path w="3505200" h="2667000">
                    <a:moveTo>
                      <a:pt x="0" y="2667000"/>
                    </a:moveTo>
                    <a:lnTo>
                      <a:pt x="3505200" y="2667000"/>
                    </a:lnTo>
                    <a:lnTo>
                      <a:pt x="3505200" y="0"/>
                    </a:lnTo>
                    <a:lnTo>
                      <a:pt x="0" y="0"/>
                    </a:lnTo>
                    <a:lnTo>
                      <a:pt x="0" y="2667000"/>
                    </a:lnTo>
                    <a:close/>
                  </a:path>
                </a:pathLst>
              </a:custGeom>
              <a:ln w="9525">
                <a:solidFill>
                  <a:srgbClr val="175E53"/>
                </a:solidFill>
              </a:ln>
            </p:spPr>
            <p:txBody>
              <a:bodyPr wrap="square" lIns="0" tIns="0" rIns="0" bIns="0" rtlCol="0"/>
              <a:lstStyle/>
              <a:p>
                <a:endParaRPr sz="1350"/>
              </a:p>
            </p:txBody>
          </p:sp>
          <p:sp>
            <p:nvSpPr>
              <p:cNvPr id="26" name="object 26"/>
              <p:cNvSpPr/>
              <p:nvPr/>
            </p:nvSpPr>
            <p:spPr>
              <a:xfrm>
                <a:off x="8002524" y="5791200"/>
                <a:ext cx="238125" cy="527685"/>
              </a:xfrm>
              <a:custGeom>
                <a:avLst/>
                <a:gdLst/>
                <a:ahLst/>
                <a:cxnLst/>
                <a:rect l="l" t="t" r="r" b="b"/>
                <a:pathLst>
                  <a:path w="238125" h="527685">
                    <a:moveTo>
                      <a:pt x="198120" y="0"/>
                    </a:moveTo>
                    <a:lnTo>
                      <a:pt x="39624" y="0"/>
                    </a:lnTo>
                    <a:lnTo>
                      <a:pt x="24217" y="3114"/>
                    </a:lnTo>
                    <a:lnTo>
                      <a:pt x="11620" y="11606"/>
                    </a:lnTo>
                    <a:lnTo>
                      <a:pt x="3119" y="24201"/>
                    </a:lnTo>
                    <a:lnTo>
                      <a:pt x="0" y="39624"/>
                    </a:lnTo>
                    <a:lnTo>
                      <a:pt x="0" y="487680"/>
                    </a:lnTo>
                    <a:lnTo>
                      <a:pt x="3119" y="503102"/>
                    </a:lnTo>
                    <a:lnTo>
                      <a:pt x="11620" y="515697"/>
                    </a:lnTo>
                    <a:lnTo>
                      <a:pt x="24217" y="524189"/>
                    </a:lnTo>
                    <a:lnTo>
                      <a:pt x="39624" y="527304"/>
                    </a:lnTo>
                    <a:lnTo>
                      <a:pt x="198120" y="527304"/>
                    </a:lnTo>
                    <a:lnTo>
                      <a:pt x="213526" y="524189"/>
                    </a:lnTo>
                    <a:lnTo>
                      <a:pt x="226123" y="515697"/>
                    </a:lnTo>
                    <a:lnTo>
                      <a:pt x="234624" y="503102"/>
                    </a:lnTo>
                    <a:lnTo>
                      <a:pt x="237744" y="487680"/>
                    </a:lnTo>
                    <a:lnTo>
                      <a:pt x="237744" y="39624"/>
                    </a:lnTo>
                    <a:lnTo>
                      <a:pt x="234624" y="24201"/>
                    </a:lnTo>
                    <a:lnTo>
                      <a:pt x="226123" y="11606"/>
                    </a:lnTo>
                    <a:lnTo>
                      <a:pt x="213526" y="3114"/>
                    </a:lnTo>
                    <a:lnTo>
                      <a:pt x="198120" y="0"/>
                    </a:lnTo>
                    <a:close/>
                  </a:path>
                </a:pathLst>
              </a:custGeom>
              <a:solidFill>
                <a:srgbClr val="81DFD2"/>
              </a:solidFill>
            </p:spPr>
            <p:txBody>
              <a:bodyPr wrap="square" lIns="0" tIns="0" rIns="0" bIns="0" rtlCol="0"/>
              <a:lstStyle/>
              <a:p>
                <a:endParaRPr sz="1350"/>
              </a:p>
            </p:txBody>
          </p:sp>
        </p:grpSp>
        <p:sp>
          <p:nvSpPr>
            <p:cNvPr id="27" name="object 27"/>
            <p:cNvSpPr txBox="1"/>
            <p:nvPr/>
          </p:nvSpPr>
          <p:spPr>
            <a:xfrm>
              <a:off x="7491793" y="5119345"/>
              <a:ext cx="693420" cy="413639"/>
            </a:xfrm>
            <a:prstGeom prst="rect">
              <a:avLst/>
            </a:prstGeom>
          </p:spPr>
          <p:txBody>
            <a:bodyPr vert="horz" wrap="square" lIns="0" tIns="9525" rIns="0" bIns="0" rtlCol="0">
              <a:spAutoFit/>
            </a:bodyPr>
            <a:lstStyle/>
            <a:p>
              <a:pPr marL="19050">
                <a:spcBef>
                  <a:spcPts val="75"/>
                </a:spcBef>
              </a:pPr>
              <a:r>
                <a:rPr sz="1500" spc="-79" dirty="0">
                  <a:latin typeface="Cambria Math"/>
                  <a:cs typeface="Cambria Math"/>
                </a:rPr>
                <a:t>𝑄</a:t>
              </a:r>
              <a:r>
                <a:rPr sz="1631" spc="45" baseline="-15325" dirty="0">
                  <a:latin typeface="Cambria Math"/>
                  <a:cs typeface="Cambria Math"/>
                </a:rPr>
                <a:t>1</a:t>
              </a:r>
              <a:r>
                <a:rPr sz="1631" spc="-67" baseline="-15325" dirty="0">
                  <a:latin typeface="Cambria Math"/>
                  <a:cs typeface="Cambria Math"/>
                </a:rPr>
                <a:t> </a:t>
              </a:r>
              <a:r>
                <a:rPr sz="1500" spc="-45" dirty="0">
                  <a:latin typeface="Cambria Math"/>
                  <a:cs typeface="Cambria Math"/>
                </a:rPr>
                <a:t>𝑄</a:t>
              </a:r>
              <a:r>
                <a:rPr sz="1631" spc="45" baseline="-15325" dirty="0">
                  <a:latin typeface="Cambria Math"/>
                  <a:cs typeface="Cambria Math"/>
                </a:rPr>
                <a:t>2</a:t>
              </a:r>
              <a:r>
                <a:rPr sz="1631" baseline="-15325" dirty="0">
                  <a:latin typeface="Cambria Math"/>
                  <a:cs typeface="Cambria Math"/>
                </a:rPr>
                <a:t> </a:t>
              </a:r>
              <a:r>
                <a:rPr sz="1631" spc="-129" baseline="-15325" dirty="0">
                  <a:latin typeface="Cambria Math"/>
                  <a:cs typeface="Cambria Math"/>
                </a:rPr>
                <a:t> </a:t>
              </a:r>
              <a:r>
                <a:rPr sz="3938" b="1" baseline="-3174" dirty="0">
                  <a:latin typeface="Calibri"/>
                  <a:cs typeface="Calibri"/>
                </a:rPr>
                <a:t>=</a:t>
              </a:r>
              <a:endParaRPr sz="3938" baseline="-3174">
                <a:latin typeface="Calibri"/>
                <a:cs typeface="Calibri"/>
              </a:endParaRPr>
            </a:p>
          </p:txBody>
        </p:sp>
        <p:sp>
          <p:nvSpPr>
            <p:cNvPr id="28" name="object 28"/>
            <p:cNvSpPr/>
            <p:nvPr/>
          </p:nvSpPr>
          <p:spPr>
            <a:xfrm>
              <a:off x="8243697" y="4695444"/>
              <a:ext cx="177165" cy="911066"/>
            </a:xfrm>
            <a:custGeom>
              <a:avLst/>
              <a:gdLst/>
              <a:ahLst/>
              <a:cxnLst/>
              <a:rect l="l" t="t" r="r" b="b"/>
              <a:pathLst>
                <a:path w="236220" h="1214754">
                  <a:moveTo>
                    <a:pt x="196850" y="0"/>
                  </a:moveTo>
                  <a:lnTo>
                    <a:pt x="39370" y="0"/>
                  </a:lnTo>
                  <a:lnTo>
                    <a:pt x="24056" y="3097"/>
                  </a:lnTo>
                  <a:lnTo>
                    <a:pt x="11541" y="11541"/>
                  </a:lnTo>
                  <a:lnTo>
                    <a:pt x="3097" y="24056"/>
                  </a:lnTo>
                  <a:lnTo>
                    <a:pt x="0" y="39369"/>
                  </a:lnTo>
                  <a:lnTo>
                    <a:pt x="0" y="1175257"/>
                  </a:lnTo>
                  <a:lnTo>
                    <a:pt x="3097" y="1190582"/>
                  </a:lnTo>
                  <a:lnTo>
                    <a:pt x="11541" y="1203096"/>
                  </a:lnTo>
                  <a:lnTo>
                    <a:pt x="24056" y="1211533"/>
                  </a:lnTo>
                  <a:lnTo>
                    <a:pt x="39370" y="1214627"/>
                  </a:lnTo>
                  <a:lnTo>
                    <a:pt x="196850" y="1214627"/>
                  </a:lnTo>
                  <a:lnTo>
                    <a:pt x="212163" y="1211533"/>
                  </a:lnTo>
                  <a:lnTo>
                    <a:pt x="224678" y="1203096"/>
                  </a:lnTo>
                  <a:lnTo>
                    <a:pt x="233122" y="1190582"/>
                  </a:lnTo>
                  <a:lnTo>
                    <a:pt x="236220" y="1175257"/>
                  </a:lnTo>
                  <a:lnTo>
                    <a:pt x="236220" y="39369"/>
                  </a:lnTo>
                  <a:lnTo>
                    <a:pt x="233122" y="24056"/>
                  </a:lnTo>
                  <a:lnTo>
                    <a:pt x="224678" y="11541"/>
                  </a:lnTo>
                  <a:lnTo>
                    <a:pt x="212163" y="3097"/>
                  </a:lnTo>
                  <a:lnTo>
                    <a:pt x="196850" y="0"/>
                  </a:lnTo>
                  <a:close/>
                </a:path>
              </a:pathLst>
            </a:custGeom>
            <a:solidFill>
              <a:srgbClr val="FFACF8"/>
            </a:solidFill>
          </p:spPr>
          <p:txBody>
            <a:bodyPr wrap="square" lIns="0" tIns="0" rIns="0" bIns="0" rtlCol="0"/>
            <a:lstStyle/>
            <a:p>
              <a:endParaRPr sz="1350"/>
            </a:p>
          </p:txBody>
        </p:sp>
        <p:sp>
          <p:nvSpPr>
            <p:cNvPr id="29" name="object 29"/>
            <p:cNvSpPr txBox="1"/>
            <p:nvPr/>
          </p:nvSpPr>
          <p:spPr>
            <a:xfrm>
              <a:off x="8153972" y="5030420"/>
              <a:ext cx="626745" cy="193803"/>
            </a:xfrm>
            <a:prstGeom prst="rect">
              <a:avLst/>
            </a:prstGeom>
          </p:spPr>
          <p:txBody>
            <a:bodyPr vert="horz" wrap="square" lIns="0" tIns="9049" rIns="0" bIns="0" rtlCol="0">
              <a:spAutoFit/>
            </a:bodyPr>
            <a:lstStyle/>
            <a:p>
              <a:pPr marL="19050">
                <a:spcBef>
                  <a:spcPts val="71"/>
                </a:spcBef>
              </a:pPr>
              <a:r>
                <a:rPr sz="1200" spc="-4" dirty="0">
                  <a:latin typeface="Cambria Math"/>
                  <a:cs typeface="Cambria Math"/>
                </a:rPr>
                <a:t>𝑋𝑄</a:t>
              </a:r>
              <a:r>
                <a:rPr sz="1294" spc="-5" baseline="-14492" dirty="0">
                  <a:latin typeface="Cambria Math"/>
                  <a:cs typeface="Cambria Math"/>
                </a:rPr>
                <a:t>1</a:t>
              </a:r>
              <a:r>
                <a:rPr sz="1294" spc="259" baseline="-14492" dirty="0">
                  <a:latin typeface="Cambria Math"/>
                  <a:cs typeface="Cambria Math"/>
                </a:rPr>
                <a:t> </a:t>
              </a:r>
              <a:r>
                <a:rPr sz="1200" spc="8" dirty="0">
                  <a:latin typeface="Cambria Math"/>
                  <a:cs typeface="Cambria Math"/>
                </a:rPr>
                <a:t>𝑋𝑄</a:t>
              </a:r>
              <a:r>
                <a:rPr sz="1294" spc="11" baseline="-14492" dirty="0">
                  <a:latin typeface="Cambria Math"/>
                  <a:cs typeface="Cambria Math"/>
                </a:rPr>
                <a:t>2</a:t>
              </a:r>
              <a:endParaRPr sz="1294" baseline="-14492">
                <a:latin typeface="Cambria Math"/>
                <a:cs typeface="Cambria Math"/>
              </a:endParaRPr>
            </a:p>
          </p:txBody>
        </p:sp>
        <p:sp>
          <p:nvSpPr>
            <p:cNvPr id="30" name="object 30"/>
            <p:cNvSpPr txBox="1"/>
            <p:nvPr/>
          </p:nvSpPr>
          <p:spPr>
            <a:xfrm>
              <a:off x="9264681" y="4286060"/>
              <a:ext cx="1169670" cy="840615"/>
            </a:xfrm>
            <a:prstGeom prst="rect">
              <a:avLst/>
            </a:prstGeom>
          </p:spPr>
          <p:txBody>
            <a:bodyPr vert="horz" wrap="square" lIns="0" tIns="9525" rIns="0" bIns="0" rtlCol="0">
              <a:spAutoFit/>
            </a:bodyPr>
            <a:lstStyle/>
            <a:p>
              <a:pPr marL="9525" marR="3810">
                <a:spcBef>
                  <a:spcPts val="75"/>
                </a:spcBef>
              </a:pPr>
              <a:r>
                <a:rPr sz="1350" spc="-4" dirty="0">
                  <a:solidFill>
                    <a:srgbClr val="007B92"/>
                  </a:solidFill>
                  <a:latin typeface="Calibri"/>
                  <a:cs typeface="Calibri"/>
                </a:rPr>
                <a:t>Same</a:t>
              </a:r>
              <a:r>
                <a:rPr sz="1350" spc="-34" dirty="0">
                  <a:solidFill>
                    <a:srgbClr val="007B92"/>
                  </a:solidFill>
                  <a:latin typeface="Calibri"/>
                  <a:cs typeface="Calibri"/>
                </a:rPr>
                <a:t> </a:t>
              </a:r>
              <a:r>
                <a:rPr sz="1350" dirty="0">
                  <a:solidFill>
                    <a:srgbClr val="007B92"/>
                  </a:solidFill>
                  <a:latin typeface="Calibri"/>
                  <a:cs typeface="Calibri"/>
                </a:rPr>
                <a:t>amount</a:t>
              </a:r>
              <a:r>
                <a:rPr sz="1350" spc="-38" dirty="0">
                  <a:solidFill>
                    <a:srgbClr val="007B92"/>
                  </a:solidFill>
                  <a:latin typeface="Calibri"/>
                  <a:cs typeface="Calibri"/>
                </a:rPr>
                <a:t> </a:t>
              </a:r>
              <a:r>
                <a:rPr sz="1350" spc="-4" dirty="0">
                  <a:solidFill>
                    <a:srgbClr val="007B92"/>
                  </a:solidFill>
                  <a:latin typeface="Calibri"/>
                  <a:cs typeface="Calibri"/>
                </a:rPr>
                <a:t>of </a:t>
              </a:r>
              <a:r>
                <a:rPr sz="1350" spc="-293" dirty="0">
                  <a:solidFill>
                    <a:srgbClr val="007B92"/>
                  </a:solidFill>
                  <a:latin typeface="Calibri"/>
                  <a:cs typeface="Calibri"/>
                </a:rPr>
                <a:t> </a:t>
              </a:r>
              <a:r>
                <a:rPr sz="1350" spc="-8" dirty="0">
                  <a:solidFill>
                    <a:srgbClr val="007B92"/>
                  </a:solidFill>
                  <a:latin typeface="Calibri"/>
                  <a:cs typeface="Calibri"/>
                </a:rPr>
                <a:t>computation </a:t>
              </a:r>
              <a:r>
                <a:rPr sz="1350" dirty="0">
                  <a:solidFill>
                    <a:srgbClr val="007B92"/>
                  </a:solidFill>
                  <a:latin typeface="Calibri"/>
                  <a:cs typeface="Calibri"/>
                </a:rPr>
                <a:t>as </a:t>
              </a:r>
              <a:r>
                <a:rPr sz="1350" spc="4" dirty="0">
                  <a:solidFill>
                    <a:srgbClr val="007B92"/>
                  </a:solidFill>
                  <a:latin typeface="Calibri"/>
                  <a:cs typeface="Calibri"/>
                </a:rPr>
                <a:t> </a:t>
              </a:r>
              <a:r>
                <a:rPr sz="1350" spc="-4" dirty="0">
                  <a:solidFill>
                    <a:srgbClr val="007B92"/>
                  </a:solidFill>
                  <a:latin typeface="Calibri"/>
                  <a:cs typeface="Calibri"/>
                </a:rPr>
                <a:t>single-head </a:t>
              </a:r>
              <a:r>
                <a:rPr sz="1350" dirty="0">
                  <a:solidFill>
                    <a:srgbClr val="007B92"/>
                  </a:solidFill>
                  <a:latin typeface="Calibri"/>
                  <a:cs typeface="Calibri"/>
                </a:rPr>
                <a:t>self- </a:t>
              </a:r>
              <a:r>
                <a:rPr sz="1350" spc="-296" dirty="0">
                  <a:solidFill>
                    <a:srgbClr val="007B92"/>
                  </a:solidFill>
                  <a:latin typeface="Calibri"/>
                  <a:cs typeface="Calibri"/>
                </a:rPr>
                <a:t> </a:t>
              </a:r>
              <a:r>
                <a:rPr sz="1350" spc="-11" dirty="0">
                  <a:solidFill>
                    <a:srgbClr val="007B92"/>
                  </a:solidFill>
                  <a:latin typeface="Calibri"/>
                  <a:cs typeface="Calibri"/>
                </a:rPr>
                <a:t>attention!</a:t>
              </a:r>
              <a:endParaRPr sz="1350">
                <a:latin typeface="Calibri"/>
                <a:cs typeface="Calibri"/>
              </a:endParaRPr>
            </a:p>
          </p:txBody>
        </p:sp>
      </p:grpSp>
      <p:sp>
        <p:nvSpPr>
          <p:cNvPr id="32" name="TextBox 31">
            <a:extLst>
              <a:ext uri="{FF2B5EF4-FFF2-40B4-BE49-F238E27FC236}">
                <a16:creationId xmlns:a16="http://schemas.microsoft.com/office/drawing/2014/main" id="{40CB6FD3-DC28-42D8-9067-A0C5A3B4CC9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33" name="Title 32">
            <a:extLst>
              <a:ext uri="{FF2B5EF4-FFF2-40B4-BE49-F238E27FC236}">
                <a16:creationId xmlns:a16="http://schemas.microsoft.com/office/drawing/2014/main" id="{7B36F2A8-14D4-4483-8C9A-CEAFE067DF48}"/>
              </a:ext>
            </a:extLst>
          </p:cNvPr>
          <p:cNvSpPr>
            <a:spLocks noGrp="1"/>
          </p:cNvSpPr>
          <p:nvPr>
            <p:ph type="title"/>
          </p:nvPr>
        </p:nvSpPr>
        <p:spPr>
          <a:xfrm>
            <a:off x="765048" y="217788"/>
            <a:ext cx="8355330"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Multi-headed attention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6645" y="148393"/>
            <a:ext cx="6520143" cy="827518"/>
          </a:xfrm>
          <a:prstGeom prst="rect">
            <a:avLst/>
          </a:prstGeom>
        </p:spPr>
        <p:txBody>
          <a:bodyPr vert="horz" lIns="91440" tIns="45720" rIns="91440" bIns="45720" rtlCol="0" anchor="ctr">
            <a:normAutofit fontScale="90000"/>
          </a:bodyPr>
          <a:lstStyle/>
          <a:p>
            <a:r>
              <a:rPr spc="-120" dirty="0"/>
              <a:t>Attention visualization in layer 5</a:t>
            </a:r>
          </a:p>
        </p:txBody>
      </p:sp>
      <p:grpSp>
        <p:nvGrpSpPr>
          <p:cNvPr id="5" name="Group 4">
            <a:extLst>
              <a:ext uri="{FF2B5EF4-FFF2-40B4-BE49-F238E27FC236}">
                <a16:creationId xmlns:a16="http://schemas.microsoft.com/office/drawing/2014/main" id="{E144F1A1-0098-4CD0-B4C4-C7E01D8697B5}"/>
              </a:ext>
            </a:extLst>
          </p:cNvPr>
          <p:cNvGrpSpPr/>
          <p:nvPr/>
        </p:nvGrpSpPr>
        <p:grpSpPr>
          <a:xfrm>
            <a:off x="682423" y="1493518"/>
            <a:ext cx="8025891" cy="4971795"/>
            <a:chOff x="1907541" y="1099820"/>
            <a:chExt cx="8025891" cy="4971795"/>
          </a:xfrm>
        </p:grpSpPr>
        <p:sp>
          <p:nvSpPr>
            <p:cNvPr id="3" name="object 3"/>
            <p:cNvSpPr txBox="1"/>
            <p:nvPr/>
          </p:nvSpPr>
          <p:spPr>
            <a:xfrm>
              <a:off x="1907541" y="1099820"/>
              <a:ext cx="7865745" cy="391160"/>
            </a:xfrm>
            <a:prstGeom prst="rect">
              <a:avLst/>
            </a:prstGeom>
          </p:spPr>
          <p:txBody>
            <a:bodyPr vert="horz" wrap="square" lIns="0" tIns="12700" rIns="0" bIns="0" rtlCol="0">
              <a:spAutoFit/>
            </a:bodyPr>
            <a:lstStyle/>
            <a:p>
              <a:pPr marL="355600" indent="-342900">
                <a:spcBef>
                  <a:spcPts val="100"/>
                </a:spcBef>
                <a:buClr>
                  <a:srgbClr val="CC0000"/>
                </a:buClr>
                <a:buFont typeface="Times New Roman"/>
                <a:buChar char="•"/>
                <a:tabLst>
                  <a:tab pos="354965" algn="l"/>
                  <a:tab pos="355600" algn="l"/>
                </a:tabLst>
                <a:defRPr/>
              </a:pPr>
              <a:r>
                <a:rPr sz="2400" spc="-105" dirty="0">
                  <a:solidFill>
                    <a:prstClr val="black"/>
                  </a:solidFill>
                  <a:latin typeface="Arial"/>
                  <a:cs typeface="Arial"/>
                </a:rPr>
                <a:t>Words</a:t>
              </a:r>
              <a:r>
                <a:rPr sz="2400" spc="-135" dirty="0">
                  <a:solidFill>
                    <a:prstClr val="black"/>
                  </a:solidFill>
                  <a:latin typeface="Arial"/>
                  <a:cs typeface="Arial"/>
                </a:rPr>
                <a:t> </a:t>
              </a:r>
              <a:r>
                <a:rPr sz="2400" spc="-30" dirty="0">
                  <a:solidFill>
                    <a:prstClr val="black"/>
                  </a:solidFill>
                  <a:latin typeface="Arial"/>
                  <a:cs typeface="Arial"/>
                </a:rPr>
                <a:t>start</a:t>
              </a:r>
              <a:r>
                <a:rPr sz="2400" spc="-135" dirty="0">
                  <a:solidFill>
                    <a:prstClr val="black"/>
                  </a:solidFill>
                  <a:latin typeface="Arial"/>
                  <a:cs typeface="Arial"/>
                </a:rPr>
                <a:t> </a:t>
              </a:r>
              <a:r>
                <a:rPr sz="2400" spc="30" dirty="0">
                  <a:solidFill>
                    <a:prstClr val="black"/>
                  </a:solidFill>
                  <a:latin typeface="Arial"/>
                  <a:cs typeface="Arial"/>
                </a:rPr>
                <a:t>to</a:t>
              </a:r>
              <a:r>
                <a:rPr sz="2400" spc="-135" dirty="0">
                  <a:solidFill>
                    <a:prstClr val="black"/>
                  </a:solidFill>
                  <a:latin typeface="Arial"/>
                  <a:cs typeface="Arial"/>
                </a:rPr>
                <a:t> </a:t>
              </a:r>
              <a:r>
                <a:rPr sz="2400" spc="-125" dirty="0">
                  <a:solidFill>
                    <a:prstClr val="black"/>
                  </a:solidFill>
                  <a:latin typeface="Arial"/>
                  <a:cs typeface="Arial"/>
                </a:rPr>
                <a:t>pay</a:t>
              </a:r>
              <a:r>
                <a:rPr sz="2400" spc="-130" dirty="0">
                  <a:solidFill>
                    <a:prstClr val="black"/>
                  </a:solidFill>
                  <a:latin typeface="Arial"/>
                  <a:cs typeface="Arial"/>
                </a:rPr>
                <a:t> </a:t>
              </a:r>
              <a:r>
                <a:rPr sz="2400" spc="-15" dirty="0">
                  <a:solidFill>
                    <a:prstClr val="black"/>
                  </a:solidFill>
                  <a:latin typeface="Arial"/>
                  <a:cs typeface="Arial"/>
                </a:rPr>
                <a:t>attention</a:t>
              </a:r>
              <a:r>
                <a:rPr sz="2400" spc="-130" dirty="0">
                  <a:solidFill>
                    <a:prstClr val="black"/>
                  </a:solidFill>
                  <a:latin typeface="Arial"/>
                  <a:cs typeface="Arial"/>
                </a:rPr>
                <a:t> </a:t>
              </a:r>
              <a:r>
                <a:rPr sz="2400" spc="30" dirty="0">
                  <a:solidFill>
                    <a:prstClr val="black"/>
                  </a:solidFill>
                  <a:latin typeface="Arial"/>
                  <a:cs typeface="Arial"/>
                </a:rPr>
                <a:t>to</a:t>
              </a:r>
              <a:r>
                <a:rPr sz="2400" spc="-130" dirty="0">
                  <a:solidFill>
                    <a:prstClr val="black"/>
                  </a:solidFill>
                  <a:latin typeface="Arial"/>
                  <a:cs typeface="Arial"/>
                </a:rPr>
                <a:t> </a:t>
              </a:r>
              <a:r>
                <a:rPr sz="2400" spc="-25" dirty="0">
                  <a:solidFill>
                    <a:prstClr val="black"/>
                  </a:solidFill>
                  <a:latin typeface="Arial"/>
                  <a:cs typeface="Arial"/>
                </a:rPr>
                <a:t>other</a:t>
              </a:r>
              <a:r>
                <a:rPr sz="2400" spc="-130" dirty="0">
                  <a:solidFill>
                    <a:prstClr val="black"/>
                  </a:solidFill>
                  <a:latin typeface="Arial"/>
                  <a:cs typeface="Arial"/>
                </a:rPr>
                <a:t> </a:t>
              </a:r>
              <a:r>
                <a:rPr sz="2400" spc="-80" dirty="0">
                  <a:solidFill>
                    <a:prstClr val="black"/>
                  </a:solidFill>
                  <a:latin typeface="Arial"/>
                  <a:cs typeface="Arial"/>
                </a:rPr>
                <a:t>words</a:t>
              </a:r>
              <a:r>
                <a:rPr sz="2400" spc="-135" dirty="0">
                  <a:solidFill>
                    <a:prstClr val="black"/>
                  </a:solidFill>
                  <a:latin typeface="Arial"/>
                  <a:cs typeface="Arial"/>
                </a:rPr>
                <a:t> </a:t>
              </a:r>
              <a:r>
                <a:rPr sz="2400" spc="-35" dirty="0">
                  <a:solidFill>
                    <a:prstClr val="black"/>
                  </a:solidFill>
                  <a:latin typeface="Arial"/>
                  <a:cs typeface="Arial"/>
                </a:rPr>
                <a:t>in</a:t>
              </a:r>
              <a:r>
                <a:rPr sz="2400" spc="-130" dirty="0">
                  <a:solidFill>
                    <a:prstClr val="black"/>
                  </a:solidFill>
                  <a:latin typeface="Arial"/>
                  <a:cs typeface="Arial"/>
                </a:rPr>
                <a:t> </a:t>
              </a:r>
              <a:r>
                <a:rPr sz="2400" spc="-120" dirty="0">
                  <a:solidFill>
                    <a:prstClr val="black"/>
                  </a:solidFill>
                  <a:latin typeface="Arial"/>
                  <a:cs typeface="Arial"/>
                </a:rPr>
                <a:t>sensible</a:t>
              </a:r>
              <a:r>
                <a:rPr sz="2400" spc="-125" dirty="0">
                  <a:solidFill>
                    <a:prstClr val="black"/>
                  </a:solidFill>
                  <a:latin typeface="Arial"/>
                  <a:cs typeface="Arial"/>
                </a:rPr>
                <a:t> </a:t>
              </a:r>
              <a:r>
                <a:rPr sz="2400" spc="-150" dirty="0">
                  <a:solidFill>
                    <a:prstClr val="black"/>
                  </a:solidFill>
                  <a:latin typeface="Arial"/>
                  <a:cs typeface="Arial"/>
                </a:rPr>
                <a:t>ways</a:t>
              </a:r>
              <a:endParaRPr sz="2400">
                <a:solidFill>
                  <a:prstClr val="black"/>
                </a:solidFill>
                <a:latin typeface="Arial"/>
                <a:cs typeface="Arial"/>
              </a:endParaRPr>
            </a:p>
          </p:txBody>
        </p:sp>
        <p:sp>
          <p:nvSpPr>
            <p:cNvPr id="4" name="object 4"/>
            <p:cNvSpPr/>
            <p:nvPr/>
          </p:nvSpPr>
          <p:spPr>
            <a:xfrm>
              <a:off x="2039112" y="1633727"/>
              <a:ext cx="7894320" cy="4437888"/>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grpSp>
      <p:sp>
        <p:nvSpPr>
          <p:cNvPr id="6" name="TextBox 5">
            <a:extLst>
              <a:ext uri="{FF2B5EF4-FFF2-40B4-BE49-F238E27FC236}">
                <a16:creationId xmlns:a16="http://schemas.microsoft.com/office/drawing/2014/main" id="{78B23D04-97B6-4290-BF30-938EE31A210E}"/>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50" y="139982"/>
            <a:ext cx="9929026" cy="1231619"/>
          </a:xfrm>
          <a:prstGeom prst="rect">
            <a:avLst/>
          </a:prstGeom>
        </p:spPr>
        <p:txBody>
          <a:bodyPr vert="horz" lIns="91440" tIns="45720" rIns="91440" bIns="45720" rtlCol="0" anchor="ctr">
            <a:normAutofit fontScale="90000"/>
          </a:bodyPr>
          <a:lstStyle/>
          <a:p>
            <a:r>
              <a:rPr spc="-120" dirty="0"/>
              <a:t>Attention visualization: Implicit anaphora resolution</a:t>
            </a:r>
          </a:p>
        </p:txBody>
      </p:sp>
      <p:sp>
        <p:nvSpPr>
          <p:cNvPr id="3" name="object 3"/>
          <p:cNvSpPr/>
          <p:nvPr/>
        </p:nvSpPr>
        <p:spPr>
          <a:xfrm>
            <a:off x="2548057" y="1096393"/>
            <a:ext cx="7019544" cy="4395216"/>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4" name="object 4"/>
          <p:cNvSpPr txBox="1"/>
          <p:nvPr/>
        </p:nvSpPr>
        <p:spPr>
          <a:xfrm>
            <a:off x="2218937" y="6046723"/>
            <a:ext cx="7677784" cy="565150"/>
          </a:xfrm>
          <a:prstGeom prst="rect">
            <a:avLst/>
          </a:prstGeom>
        </p:spPr>
        <p:txBody>
          <a:bodyPr vert="horz" wrap="square" lIns="0" tIns="28575" rIns="0" bIns="0" rtlCol="0">
            <a:spAutoFit/>
          </a:bodyPr>
          <a:lstStyle/>
          <a:p>
            <a:pPr marL="38100" marR="30480">
              <a:lnSpc>
                <a:spcPts val="2090"/>
              </a:lnSpc>
              <a:spcBef>
                <a:spcPts val="225"/>
              </a:spcBef>
              <a:defRPr/>
            </a:pPr>
            <a:r>
              <a:rPr spc="-55" dirty="0">
                <a:solidFill>
                  <a:prstClr val="black"/>
                </a:solidFill>
                <a:latin typeface="Arial"/>
                <a:cs typeface="Arial"/>
              </a:rPr>
              <a:t>In </a:t>
            </a:r>
            <a:r>
              <a:rPr spc="-25" dirty="0">
                <a:solidFill>
                  <a:prstClr val="black"/>
                </a:solidFill>
                <a:latin typeface="Arial"/>
                <a:cs typeface="Arial"/>
              </a:rPr>
              <a:t>5</a:t>
            </a:r>
            <a:r>
              <a:rPr spc="-37" baseline="23148" dirty="0">
                <a:solidFill>
                  <a:prstClr val="black"/>
                </a:solidFill>
                <a:latin typeface="Arial"/>
                <a:cs typeface="Arial"/>
              </a:rPr>
              <a:t>th </a:t>
            </a:r>
            <a:r>
              <a:rPr spc="-100" dirty="0">
                <a:solidFill>
                  <a:prstClr val="black"/>
                </a:solidFill>
                <a:latin typeface="Arial"/>
                <a:cs typeface="Arial"/>
              </a:rPr>
              <a:t>layer. </a:t>
            </a:r>
            <a:r>
              <a:rPr spc="-70" dirty="0">
                <a:solidFill>
                  <a:prstClr val="black"/>
                </a:solidFill>
                <a:latin typeface="Arial"/>
                <a:cs typeface="Arial"/>
              </a:rPr>
              <a:t>Isolated </a:t>
            </a:r>
            <a:r>
              <a:rPr spc="-40" dirty="0">
                <a:solidFill>
                  <a:prstClr val="black"/>
                </a:solidFill>
                <a:latin typeface="Arial"/>
                <a:cs typeface="Arial"/>
              </a:rPr>
              <a:t>attentions </a:t>
            </a:r>
            <a:r>
              <a:rPr spc="-20" dirty="0">
                <a:solidFill>
                  <a:prstClr val="black"/>
                </a:solidFill>
                <a:latin typeface="Arial"/>
                <a:cs typeface="Arial"/>
              </a:rPr>
              <a:t>from </a:t>
            </a:r>
            <a:r>
              <a:rPr spc="-40" dirty="0">
                <a:solidFill>
                  <a:prstClr val="black"/>
                </a:solidFill>
                <a:latin typeface="Arial"/>
                <a:cs typeface="Arial"/>
              </a:rPr>
              <a:t>just </a:t>
            </a:r>
            <a:r>
              <a:rPr spc="-25" dirty="0">
                <a:solidFill>
                  <a:prstClr val="black"/>
                </a:solidFill>
                <a:latin typeface="Arial"/>
                <a:cs typeface="Arial"/>
              </a:rPr>
              <a:t>the </a:t>
            </a:r>
            <a:r>
              <a:rPr spc="-40" dirty="0">
                <a:solidFill>
                  <a:prstClr val="black"/>
                </a:solidFill>
                <a:latin typeface="Arial"/>
                <a:cs typeface="Arial"/>
              </a:rPr>
              <a:t>word </a:t>
            </a:r>
            <a:r>
              <a:rPr dirty="0">
                <a:solidFill>
                  <a:prstClr val="black"/>
                </a:solidFill>
                <a:latin typeface="Arial"/>
                <a:cs typeface="Arial"/>
              </a:rPr>
              <a:t>‘its’ </a:t>
            </a:r>
            <a:r>
              <a:rPr spc="-5" dirty="0">
                <a:solidFill>
                  <a:prstClr val="black"/>
                </a:solidFill>
                <a:latin typeface="Arial"/>
                <a:cs typeface="Arial"/>
              </a:rPr>
              <a:t>for</a:t>
            </a:r>
            <a:r>
              <a:rPr spc="-360" dirty="0">
                <a:solidFill>
                  <a:prstClr val="black"/>
                </a:solidFill>
                <a:latin typeface="Arial"/>
                <a:cs typeface="Arial"/>
              </a:rPr>
              <a:t> </a:t>
            </a:r>
            <a:r>
              <a:rPr spc="-25" dirty="0">
                <a:solidFill>
                  <a:prstClr val="black"/>
                </a:solidFill>
                <a:latin typeface="Arial"/>
                <a:cs typeface="Arial"/>
              </a:rPr>
              <a:t>attention </a:t>
            </a:r>
            <a:r>
              <a:rPr spc="-114" dirty="0">
                <a:solidFill>
                  <a:prstClr val="black"/>
                </a:solidFill>
                <a:latin typeface="Arial"/>
                <a:cs typeface="Arial"/>
              </a:rPr>
              <a:t>heads </a:t>
            </a:r>
            <a:r>
              <a:rPr spc="-90" dirty="0">
                <a:solidFill>
                  <a:prstClr val="black"/>
                </a:solidFill>
                <a:latin typeface="Arial"/>
                <a:cs typeface="Arial"/>
              </a:rPr>
              <a:t>5 </a:t>
            </a:r>
            <a:r>
              <a:rPr spc="-85" dirty="0">
                <a:solidFill>
                  <a:prstClr val="black"/>
                </a:solidFill>
                <a:latin typeface="Arial"/>
                <a:cs typeface="Arial"/>
              </a:rPr>
              <a:t>and </a:t>
            </a:r>
            <a:r>
              <a:rPr spc="-70" dirty="0">
                <a:solidFill>
                  <a:prstClr val="black"/>
                </a:solidFill>
                <a:latin typeface="Arial"/>
                <a:cs typeface="Arial"/>
              </a:rPr>
              <a:t>6.  </a:t>
            </a:r>
            <a:r>
              <a:rPr spc="-55" dirty="0">
                <a:solidFill>
                  <a:prstClr val="black"/>
                </a:solidFill>
                <a:latin typeface="Arial"/>
                <a:cs typeface="Arial"/>
              </a:rPr>
              <a:t>Note</a:t>
            </a:r>
            <a:r>
              <a:rPr spc="-85" dirty="0">
                <a:solidFill>
                  <a:prstClr val="black"/>
                </a:solidFill>
                <a:latin typeface="Arial"/>
                <a:cs typeface="Arial"/>
              </a:rPr>
              <a:t> </a:t>
            </a:r>
            <a:r>
              <a:rPr spc="-5" dirty="0">
                <a:solidFill>
                  <a:prstClr val="black"/>
                </a:solidFill>
                <a:latin typeface="Arial"/>
                <a:cs typeface="Arial"/>
              </a:rPr>
              <a:t>that</a:t>
            </a:r>
            <a:r>
              <a:rPr spc="-95" dirty="0">
                <a:solidFill>
                  <a:prstClr val="black"/>
                </a:solidFill>
                <a:latin typeface="Arial"/>
                <a:cs typeface="Arial"/>
              </a:rPr>
              <a:t> </a:t>
            </a:r>
            <a:r>
              <a:rPr spc="-25" dirty="0">
                <a:solidFill>
                  <a:prstClr val="black"/>
                </a:solidFill>
                <a:latin typeface="Arial"/>
                <a:cs typeface="Arial"/>
              </a:rPr>
              <a:t>the</a:t>
            </a:r>
            <a:r>
              <a:rPr spc="-85" dirty="0">
                <a:solidFill>
                  <a:prstClr val="black"/>
                </a:solidFill>
                <a:latin typeface="Arial"/>
                <a:cs typeface="Arial"/>
              </a:rPr>
              <a:t> </a:t>
            </a:r>
            <a:r>
              <a:rPr spc="-40" dirty="0">
                <a:solidFill>
                  <a:prstClr val="black"/>
                </a:solidFill>
                <a:latin typeface="Arial"/>
                <a:cs typeface="Arial"/>
              </a:rPr>
              <a:t>attentions</a:t>
            </a:r>
            <a:r>
              <a:rPr spc="-95" dirty="0">
                <a:solidFill>
                  <a:prstClr val="black"/>
                </a:solidFill>
                <a:latin typeface="Arial"/>
                <a:cs typeface="Arial"/>
              </a:rPr>
              <a:t> </a:t>
            </a:r>
            <a:r>
              <a:rPr spc="-85" dirty="0">
                <a:solidFill>
                  <a:prstClr val="black"/>
                </a:solidFill>
                <a:latin typeface="Arial"/>
                <a:cs typeface="Arial"/>
              </a:rPr>
              <a:t>are </a:t>
            </a:r>
            <a:r>
              <a:rPr spc="-70" dirty="0">
                <a:solidFill>
                  <a:prstClr val="black"/>
                </a:solidFill>
                <a:latin typeface="Arial"/>
                <a:cs typeface="Arial"/>
              </a:rPr>
              <a:t>very</a:t>
            </a:r>
            <a:r>
              <a:rPr spc="-90" dirty="0">
                <a:solidFill>
                  <a:prstClr val="black"/>
                </a:solidFill>
                <a:latin typeface="Arial"/>
                <a:cs typeface="Arial"/>
              </a:rPr>
              <a:t> sharp</a:t>
            </a:r>
            <a:r>
              <a:rPr spc="-85" dirty="0">
                <a:solidFill>
                  <a:prstClr val="black"/>
                </a:solidFill>
                <a:latin typeface="Arial"/>
                <a:cs typeface="Arial"/>
              </a:rPr>
              <a:t> </a:t>
            </a:r>
            <a:r>
              <a:rPr spc="-5" dirty="0">
                <a:solidFill>
                  <a:prstClr val="black"/>
                </a:solidFill>
                <a:latin typeface="Arial"/>
                <a:cs typeface="Arial"/>
              </a:rPr>
              <a:t>for</a:t>
            </a:r>
            <a:r>
              <a:rPr spc="-95" dirty="0">
                <a:solidFill>
                  <a:prstClr val="black"/>
                </a:solidFill>
                <a:latin typeface="Arial"/>
                <a:cs typeface="Arial"/>
              </a:rPr>
              <a:t> </a:t>
            </a:r>
            <a:r>
              <a:rPr spc="-40" dirty="0">
                <a:solidFill>
                  <a:prstClr val="black"/>
                </a:solidFill>
                <a:latin typeface="Arial"/>
                <a:cs typeface="Arial"/>
              </a:rPr>
              <a:t>this</a:t>
            </a:r>
            <a:r>
              <a:rPr spc="-95" dirty="0">
                <a:solidFill>
                  <a:prstClr val="black"/>
                </a:solidFill>
                <a:latin typeface="Arial"/>
                <a:cs typeface="Arial"/>
              </a:rPr>
              <a:t> </a:t>
            </a:r>
            <a:r>
              <a:rPr spc="-40" dirty="0">
                <a:solidFill>
                  <a:prstClr val="black"/>
                </a:solidFill>
                <a:latin typeface="Arial"/>
                <a:cs typeface="Arial"/>
              </a:rPr>
              <a:t>word.</a:t>
            </a:r>
            <a:endParaRPr>
              <a:solidFill>
                <a:prstClr val="black"/>
              </a:solidFill>
              <a:latin typeface="Arial"/>
              <a:cs typeface="Arial"/>
            </a:endParaRPr>
          </a:p>
        </p:txBody>
      </p:sp>
      <p:sp>
        <p:nvSpPr>
          <p:cNvPr id="6" name="TextBox 5">
            <a:extLst>
              <a:ext uri="{FF2B5EF4-FFF2-40B4-BE49-F238E27FC236}">
                <a16:creationId xmlns:a16="http://schemas.microsoft.com/office/drawing/2014/main" id="{D221226A-3144-4AF1-921A-8EEA666A5253}"/>
              </a:ext>
            </a:extLst>
          </p:cNvPr>
          <p:cNvSpPr txBox="1"/>
          <p:nvPr/>
        </p:nvSpPr>
        <p:spPr>
          <a:xfrm>
            <a:off x="1524000" y="6581002"/>
            <a:ext cx="1503938" cy="276999"/>
          </a:xfrm>
          <a:prstGeom prst="rect">
            <a:avLst/>
          </a:prstGeom>
          <a:noFill/>
        </p:spPr>
        <p:txBody>
          <a:bodyPr wrap="none" rtlCol="0">
            <a:spAutoFit/>
          </a:bodyPr>
          <a:lstStyle/>
          <a:p>
            <a:pPr>
              <a:defRPr/>
            </a:pPr>
            <a:r>
              <a:rPr lang="en-US" sz="1200" dirty="0">
                <a:solidFill>
                  <a:prstClr val="black"/>
                </a:solidFill>
                <a:latin typeface="Calibri"/>
              </a:rPr>
              <a:t>Christopher Manning</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0FA995-9C9A-4F05-B174-778409E271C6}"/>
              </a:ext>
            </a:extLst>
          </p:cNvPr>
          <p:cNvGrpSpPr/>
          <p:nvPr/>
        </p:nvGrpSpPr>
        <p:grpSpPr>
          <a:xfrm>
            <a:off x="3591520" y="1630199"/>
            <a:ext cx="5203826" cy="2388188"/>
            <a:chOff x="3591520" y="1630199"/>
            <a:chExt cx="5203826" cy="2388188"/>
          </a:xfrm>
        </p:grpSpPr>
        <p:sp>
          <p:nvSpPr>
            <p:cNvPr id="4" name="object 3">
              <a:extLst>
                <a:ext uri="{FF2B5EF4-FFF2-40B4-BE49-F238E27FC236}">
                  <a16:creationId xmlns:a16="http://schemas.microsoft.com/office/drawing/2014/main" id="{88E5C299-4F92-46EC-90D3-C49374CBEB35}"/>
                </a:ext>
              </a:extLst>
            </p:cNvPr>
            <p:cNvSpPr/>
            <p:nvPr/>
          </p:nvSpPr>
          <p:spPr>
            <a:xfrm>
              <a:off x="3591520" y="3435605"/>
              <a:ext cx="101024" cy="101324"/>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351F91DD-8048-49EA-A5C2-2805A6AAAD43}"/>
                </a:ext>
              </a:extLst>
            </p:cNvPr>
            <p:cNvSpPr txBox="1"/>
            <p:nvPr/>
          </p:nvSpPr>
          <p:spPr>
            <a:xfrm>
              <a:off x="3842670" y="3820897"/>
              <a:ext cx="67945" cy="197490"/>
            </a:xfrm>
            <a:prstGeom prst="rect">
              <a:avLst/>
            </a:prstGeom>
          </p:spPr>
          <p:txBody>
            <a:bodyPr vert="horz" wrap="square" lIns="0" tIns="12700" rIns="0" bIns="0" rtlCol="0">
              <a:spAutoFit/>
            </a:bodyPr>
            <a:lstStyle/>
            <a:p>
              <a:pPr marL="12700">
                <a:spcBef>
                  <a:spcPts val="100"/>
                </a:spcBef>
              </a:pPr>
              <a:r>
                <a:rPr sz="1200" dirty="0">
                  <a:latin typeface="Arial"/>
                  <a:cs typeface="Arial"/>
                </a:rPr>
                <a:t>I</a:t>
              </a:r>
              <a:endParaRPr sz="1200">
                <a:latin typeface="Arial"/>
                <a:cs typeface="Arial"/>
              </a:endParaRPr>
            </a:p>
          </p:txBody>
        </p:sp>
        <p:sp>
          <p:nvSpPr>
            <p:cNvPr id="6" name="object 5">
              <a:extLst>
                <a:ext uri="{FF2B5EF4-FFF2-40B4-BE49-F238E27FC236}">
                  <a16:creationId xmlns:a16="http://schemas.microsoft.com/office/drawing/2014/main" id="{EF7358BE-0FDF-4F2E-9D6D-74C5B2DC02C3}"/>
                </a:ext>
              </a:extLst>
            </p:cNvPr>
            <p:cNvSpPr txBox="1"/>
            <p:nvPr/>
          </p:nvSpPr>
          <p:spPr>
            <a:xfrm>
              <a:off x="5546830" y="3783197"/>
              <a:ext cx="457834" cy="197490"/>
            </a:xfrm>
            <a:prstGeom prst="rect">
              <a:avLst/>
            </a:prstGeom>
          </p:spPr>
          <p:txBody>
            <a:bodyPr vert="horz" wrap="square" lIns="0" tIns="12700" rIns="0" bIns="0" rtlCol="0">
              <a:spAutoFit/>
            </a:bodyPr>
            <a:lstStyle/>
            <a:p>
              <a:pPr marL="12700">
                <a:spcBef>
                  <a:spcPts val="100"/>
                </a:spcBef>
              </a:pPr>
              <a:r>
                <a:rPr sz="1200" dirty="0">
                  <a:latin typeface="Arial"/>
                  <a:cs typeface="Arial"/>
                </a:rPr>
                <a:t>kicked</a:t>
              </a:r>
              <a:endParaRPr sz="1200">
                <a:latin typeface="Arial"/>
                <a:cs typeface="Arial"/>
              </a:endParaRPr>
            </a:p>
          </p:txBody>
        </p:sp>
        <p:sp>
          <p:nvSpPr>
            <p:cNvPr id="7" name="object 6">
              <a:extLst>
                <a:ext uri="{FF2B5EF4-FFF2-40B4-BE49-F238E27FC236}">
                  <a16:creationId xmlns:a16="http://schemas.microsoft.com/office/drawing/2014/main" id="{C32C1DFA-0105-4A0F-8D80-89AFDA266417}"/>
                </a:ext>
              </a:extLst>
            </p:cNvPr>
            <p:cNvSpPr txBox="1"/>
            <p:nvPr/>
          </p:nvSpPr>
          <p:spPr>
            <a:xfrm>
              <a:off x="6665450" y="3796646"/>
              <a:ext cx="237490"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the</a:t>
              </a:r>
              <a:endParaRPr sz="1200">
                <a:latin typeface="Arial"/>
                <a:cs typeface="Arial"/>
              </a:endParaRPr>
            </a:p>
          </p:txBody>
        </p:sp>
        <p:sp>
          <p:nvSpPr>
            <p:cNvPr id="8" name="object 7">
              <a:extLst>
                <a:ext uri="{FF2B5EF4-FFF2-40B4-BE49-F238E27FC236}">
                  <a16:creationId xmlns:a16="http://schemas.microsoft.com/office/drawing/2014/main" id="{145FACD2-D4AD-4021-AB68-9A8AEA28DD04}"/>
                </a:ext>
              </a:extLst>
            </p:cNvPr>
            <p:cNvSpPr txBox="1"/>
            <p:nvPr/>
          </p:nvSpPr>
          <p:spPr>
            <a:xfrm>
              <a:off x="8390167" y="3783197"/>
              <a:ext cx="262890"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ball</a:t>
              </a:r>
              <a:endParaRPr sz="1200">
                <a:latin typeface="Arial"/>
                <a:cs typeface="Arial"/>
              </a:endParaRPr>
            </a:p>
          </p:txBody>
        </p:sp>
        <p:sp>
          <p:nvSpPr>
            <p:cNvPr id="9" name="object 8">
              <a:extLst>
                <a:ext uri="{FF2B5EF4-FFF2-40B4-BE49-F238E27FC236}">
                  <a16:creationId xmlns:a16="http://schemas.microsoft.com/office/drawing/2014/main" id="{84844859-D132-4548-A6AE-04916230729B}"/>
                </a:ext>
              </a:extLst>
            </p:cNvPr>
            <p:cNvSpPr txBox="1"/>
            <p:nvPr/>
          </p:nvSpPr>
          <p:spPr>
            <a:xfrm>
              <a:off x="3919694" y="2842348"/>
              <a:ext cx="338455"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Who</a:t>
              </a:r>
              <a:endParaRPr sz="1200">
                <a:latin typeface="Arial"/>
                <a:cs typeface="Arial"/>
              </a:endParaRPr>
            </a:p>
          </p:txBody>
        </p:sp>
        <p:sp>
          <p:nvSpPr>
            <p:cNvPr id="10" name="object 9">
              <a:extLst>
                <a:ext uri="{FF2B5EF4-FFF2-40B4-BE49-F238E27FC236}">
                  <a16:creationId xmlns:a16="http://schemas.microsoft.com/office/drawing/2014/main" id="{00178AD7-A4C3-41BE-ADB8-EA8F14FCC125}"/>
                </a:ext>
              </a:extLst>
            </p:cNvPr>
            <p:cNvSpPr txBox="1"/>
            <p:nvPr/>
          </p:nvSpPr>
          <p:spPr>
            <a:xfrm>
              <a:off x="4803900" y="3082873"/>
              <a:ext cx="702945"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Did</a:t>
              </a:r>
              <a:r>
                <a:rPr sz="1200" spc="-75" dirty="0">
                  <a:latin typeface="Arial"/>
                  <a:cs typeface="Arial"/>
                </a:rPr>
                <a:t> </a:t>
              </a:r>
              <a:r>
                <a:rPr sz="1200" spc="-5" dirty="0">
                  <a:latin typeface="Arial"/>
                  <a:cs typeface="Arial"/>
                </a:rPr>
                <a:t>what?</a:t>
              </a:r>
              <a:endParaRPr sz="1200" dirty="0">
                <a:latin typeface="Arial"/>
                <a:cs typeface="Arial"/>
              </a:endParaRPr>
            </a:p>
          </p:txBody>
        </p:sp>
        <p:sp>
          <p:nvSpPr>
            <p:cNvPr id="11" name="object 10">
              <a:extLst>
                <a:ext uri="{FF2B5EF4-FFF2-40B4-BE49-F238E27FC236}">
                  <a16:creationId xmlns:a16="http://schemas.microsoft.com/office/drawing/2014/main" id="{BF485CDA-2AE5-4795-8602-B580872CA5FB}"/>
                </a:ext>
              </a:extLst>
            </p:cNvPr>
            <p:cNvSpPr txBox="1"/>
            <p:nvPr/>
          </p:nvSpPr>
          <p:spPr>
            <a:xfrm>
              <a:off x="7776722" y="2789398"/>
              <a:ext cx="736600"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To</a:t>
              </a:r>
              <a:r>
                <a:rPr sz="1200" spc="-75" dirty="0">
                  <a:latin typeface="Arial"/>
                  <a:cs typeface="Arial"/>
                </a:rPr>
                <a:t> </a:t>
              </a:r>
              <a:r>
                <a:rPr sz="1200" spc="-5" dirty="0">
                  <a:latin typeface="Arial"/>
                  <a:cs typeface="Arial"/>
                </a:rPr>
                <a:t>whom?</a:t>
              </a:r>
              <a:endParaRPr sz="1200">
                <a:latin typeface="Arial"/>
                <a:cs typeface="Arial"/>
              </a:endParaRPr>
            </a:p>
          </p:txBody>
        </p:sp>
        <p:sp>
          <p:nvSpPr>
            <p:cNvPr id="12" name="object 11">
              <a:extLst>
                <a:ext uri="{FF2B5EF4-FFF2-40B4-BE49-F238E27FC236}">
                  <a16:creationId xmlns:a16="http://schemas.microsoft.com/office/drawing/2014/main" id="{2B8D9951-D58B-4BFC-B811-E4D8202FF476}"/>
                </a:ext>
              </a:extLst>
            </p:cNvPr>
            <p:cNvSpPr txBox="1"/>
            <p:nvPr/>
          </p:nvSpPr>
          <p:spPr>
            <a:xfrm>
              <a:off x="3842670" y="1651401"/>
              <a:ext cx="67945" cy="197490"/>
            </a:xfrm>
            <a:prstGeom prst="rect">
              <a:avLst/>
            </a:prstGeom>
          </p:spPr>
          <p:txBody>
            <a:bodyPr vert="horz" wrap="square" lIns="0" tIns="12700" rIns="0" bIns="0" rtlCol="0">
              <a:spAutoFit/>
            </a:bodyPr>
            <a:lstStyle/>
            <a:p>
              <a:pPr marL="12700">
                <a:spcBef>
                  <a:spcPts val="100"/>
                </a:spcBef>
              </a:pPr>
              <a:r>
                <a:rPr sz="1200" dirty="0">
                  <a:latin typeface="Arial"/>
                  <a:cs typeface="Arial"/>
                </a:rPr>
                <a:t>I</a:t>
              </a:r>
              <a:endParaRPr sz="1200">
                <a:latin typeface="Arial"/>
                <a:cs typeface="Arial"/>
              </a:endParaRPr>
            </a:p>
          </p:txBody>
        </p:sp>
        <p:sp>
          <p:nvSpPr>
            <p:cNvPr id="13" name="object 12">
              <a:extLst>
                <a:ext uri="{FF2B5EF4-FFF2-40B4-BE49-F238E27FC236}">
                  <a16:creationId xmlns:a16="http://schemas.microsoft.com/office/drawing/2014/main" id="{8E5893B2-66EE-41ED-83D8-EB0C8FC6BF24}"/>
                </a:ext>
              </a:extLst>
            </p:cNvPr>
            <p:cNvSpPr txBox="1"/>
            <p:nvPr/>
          </p:nvSpPr>
          <p:spPr>
            <a:xfrm>
              <a:off x="5546830" y="1630199"/>
              <a:ext cx="457834" cy="197490"/>
            </a:xfrm>
            <a:prstGeom prst="rect">
              <a:avLst/>
            </a:prstGeom>
          </p:spPr>
          <p:txBody>
            <a:bodyPr vert="horz" wrap="square" lIns="0" tIns="12700" rIns="0" bIns="0" rtlCol="0">
              <a:spAutoFit/>
            </a:bodyPr>
            <a:lstStyle/>
            <a:p>
              <a:pPr marL="12700">
                <a:spcBef>
                  <a:spcPts val="100"/>
                </a:spcBef>
              </a:pPr>
              <a:r>
                <a:rPr sz="1200" dirty="0">
                  <a:latin typeface="Arial"/>
                  <a:cs typeface="Arial"/>
                </a:rPr>
                <a:t>kicked</a:t>
              </a:r>
              <a:endParaRPr sz="1200">
                <a:latin typeface="Arial"/>
                <a:cs typeface="Arial"/>
              </a:endParaRPr>
            </a:p>
          </p:txBody>
        </p:sp>
        <p:sp>
          <p:nvSpPr>
            <p:cNvPr id="14" name="object 13">
              <a:extLst>
                <a:ext uri="{FF2B5EF4-FFF2-40B4-BE49-F238E27FC236}">
                  <a16:creationId xmlns:a16="http://schemas.microsoft.com/office/drawing/2014/main" id="{5895686B-4232-4A83-BEF9-D4739C8B78A6}"/>
                </a:ext>
              </a:extLst>
            </p:cNvPr>
            <p:cNvSpPr txBox="1"/>
            <p:nvPr/>
          </p:nvSpPr>
          <p:spPr>
            <a:xfrm>
              <a:off x="6665422" y="1630199"/>
              <a:ext cx="237490"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the</a:t>
              </a:r>
              <a:endParaRPr sz="1200">
                <a:latin typeface="Arial"/>
                <a:cs typeface="Arial"/>
              </a:endParaRPr>
            </a:p>
          </p:txBody>
        </p:sp>
        <p:sp>
          <p:nvSpPr>
            <p:cNvPr id="15" name="object 14">
              <a:extLst>
                <a:ext uri="{FF2B5EF4-FFF2-40B4-BE49-F238E27FC236}">
                  <a16:creationId xmlns:a16="http://schemas.microsoft.com/office/drawing/2014/main" id="{82EDC5B5-5A7A-428C-9D19-6E9CE09F321F}"/>
                </a:ext>
              </a:extLst>
            </p:cNvPr>
            <p:cNvSpPr txBox="1"/>
            <p:nvPr/>
          </p:nvSpPr>
          <p:spPr>
            <a:xfrm>
              <a:off x="8390149" y="1630199"/>
              <a:ext cx="262890" cy="197490"/>
            </a:xfrm>
            <a:prstGeom prst="rect">
              <a:avLst/>
            </a:prstGeom>
          </p:spPr>
          <p:txBody>
            <a:bodyPr vert="horz" wrap="square" lIns="0" tIns="12700" rIns="0" bIns="0" rtlCol="0">
              <a:spAutoFit/>
            </a:bodyPr>
            <a:lstStyle/>
            <a:p>
              <a:pPr marL="12700">
                <a:spcBef>
                  <a:spcPts val="100"/>
                </a:spcBef>
              </a:pPr>
              <a:r>
                <a:rPr sz="1200" spc="-5" dirty="0">
                  <a:latin typeface="Arial"/>
                  <a:cs typeface="Arial"/>
                </a:rPr>
                <a:t>ball</a:t>
              </a:r>
              <a:endParaRPr sz="1200">
                <a:latin typeface="Arial"/>
                <a:cs typeface="Arial"/>
              </a:endParaRPr>
            </a:p>
          </p:txBody>
        </p:sp>
        <p:sp>
          <p:nvSpPr>
            <p:cNvPr id="16" name="object 15">
              <a:extLst>
                <a:ext uri="{FF2B5EF4-FFF2-40B4-BE49-F238E27FC236}">
                  <a16:creationId xmlns:a16="http://schemas.microsoft.com/office/drawing/2014/main" id="{4610EAD3-A003-450D-94DC-A8013B280C52}"/>
                </a:ext>
              </a:extLst>
            </p:cNvPr>
            <p:cNvSpPr/>
            <p:nvPr/>
          </p:nvSpPr>
          <p:spPr>
            <a:xfrm>
              <a:off x="3833755" y="3435605"/>
              <a:ext cx="101024" cy="101324"/>
            </a:xfrm>
            <a:prstGeom prst="rect">
              <a:avLst/>
            </a:prstGeom>
            <a:blipFill>
              <a:blip r:embed="rId3"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D8C76840-DDFB-4BBE-879C-920F50177190}"/>
                </a:ext>
              </a:extLst>
            </p:cNvPr>
            <p:cNvSpPr/>
            <p:nvPr/>
          </p:nvSpPr>
          <p:spPr>
            <a:xfrm>
              <a:off x="4038557" y="3435605"/>
              <a:ext cx="101024" cy="101324"/>
            </a:xfrm>
            <a:prstGeom prst="rect">
              <a:avLst/>
            </a:prstGeom>
            <a:blipFill>
              <a:blip r:embed="rId4"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7AE059BD-02EF-4AC3-A009-A745D8B96A63}"/>
                </a:ext>
              </a:extLst>
            </p:cNvPr>
            <p:cNvSpPr/>
            <p:nvPr/>
          </p:nvSpPr>
          <p:spPr>
            <a:xfrm>
              <a:off x="5504079" y="3435605"/>
              <a:ext cx="101024" cy="101324"/>
            </a:xfrm>
            <a:prstGeom prst="rect">
              <a:avLst/>
            </a:prstGeom>
            <a:blipFill>
              <a:blip r:embed="rId5"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53EDDC9F-898F-464C-AFED-CEEE126CC85B}"/>
                </a:ext>
              </a:extLst>
            </p:cNvPr>
            <p:cNvSpPr/>
            <p:nvPr/>
          </p:nvSpPr>
          <p:spPr>
            <a:xfrm>
              <a:off x="5746329" y="3435605"/>
              <a:ext cx="101024" cy="101324"/>
            </a:xfrm>
            <a:prstGeom prst="rect">
              <a:avLst/>
            </a:prstGeom>
            <a:blipFill>
              <a:blip r:embed="rId6" cstate="print"/>
              <a:stretch>
                <a:fillRect/>
              </a:stretch>
            </a:blipFill>
          </p:spPr>
          <p:txBody>
            <a:bodyPr wrap="square" lIns="0" tIns="0" rIns="0" bIns="0" rtlCol="0"/>
            <a:lstStyle/>
            <a:p>
              <a:endParaRPr/>
            </a:p>
          </p:txBody>
        </p:sp>
        <p:sp>
          <p:nvSpPr>
            <p:cNvPr id="20" name="object 19">
              <a:extLst>
                <a:ext uri="{FF2B5EF4-FFF2-40B4-BE49-F238E27FC236}">
                  <a16:creationId xmlns:a16="http://schemas.microsoft.com/office/drawing/2014/main" id="{D233E3C0-CCC1-41DF-9FBA-157F927284F2}"/>
                </a:ext>
              </a:extLst>
            </p:cNvPr>
            <p:cNvSpPr/>
            <p:nvPr/>
          </p:nvSpPr>
          <p:spPr>
            <a:xfrm>
              <a:off x="5951128" y="3435605"/>
              <a:ext cx="101024" cy="101324"/>
            </a:xfrm>
            <a:prstGeom prst="rect">
              <a:avLst/>
            </a:prstGeom>
            <a:blipFill>
              <a:blip r:embed="rId7" cstate="print"/>
              <a:stretch>
                <a:fillRect/>
              </a:stretch>
            </a:blipFill>
          </p:spPr>
          <p:txBody>
            <a:bodyPr wrap="square" lIns="0" tIns="0" rIns="0" bIns="0" rtlCol="0"/>
            <a:lstStyle/>
            <a:p>
              <a:endParaRPr/>
            </a:p>
          </p:txBody>
        </p:sp>
        <p:sp>
          <p:nvSpPr>
            <p:cNvPr id="21" name="object 20">
              <a:extLst>
                <a:ext uri="{FF2B5EF4-FFF2-40B4-BE49-F238E27FC236}">
                  <a16:creationId xmlns:a16="http://schemas.microsoft.com/office/drawing/2014/main" id="{511EAB2F-4ED7-4625-B68D-BB7945F7C04A}"/>
                </a:ext>
              </a:extLst>
            </p:cNvPr>
            <p:cNvSpPr/>
            <p:nvPr/>
          </p:nvSpPr>
          <p:spPr>
            <a:xfrm>
              <a:off x="6494677" y="3435605"/>
              <a:ext cx="101024" cy="101324"/>
            </a:xfrm>
            <a:prstGeom prst="rect">
              <a:avLst/>
            </a:prstGeom>
            <a:blipFill>
              <a:blip r:embed="rId5"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E157064B-41BE-4A6C-BC01-5EBAC0C85859}"/>
                </a:ext>
              </a:extLst>
            </p:cNvPr>
            <p:cNvSpPr/>
            <p:nvPr/>
          </p:nvSpPr>
          <p:spPr>
            <a:xfrm>
              <a:off x="6736901" y="3435605"/>
              <a:ext cx="101024" cy="101324"/>
            </a:xfrm>
            <a:prstGeom prst="rect">
              <a:avLst/>
            </a:prstGeom>
            <a:blipFill>
              <a:blip r:embed="rId8"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CB7C574E-3402-407E-A1FB-C78FBF5C06FC}"/>
                </a:ext>
              </a:extLst>
            </p:cNvPr>
            <p:cNvSpPr/>
            <p:nvPr/>
          </p:nvSpPr>
          <p:spPr>
            <a:xfrm>
              <a:off x="6941726" y="3435605"/>
              <a:ext cx="101024" cy="101324"/>
            </a:xfrm>
            <a:prstGeom prst="rect">
              <a:avLst/>
            </a:prstGeom>
            <a:blipFill>
              <a:blip r:embed="rId7"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53E9325E-AB07-46BB-B891-3ACCDB3002BF}"/>
                </a:ext>
              </a:extLst>
            </p:cNvPr>
            <p:cNvSpPr/>
            <p:nvPr/>
          </p:nvSpPr>
          <p:spPr>
            <a:xfrm>
              <a:off x="8247274" y="3435605"/>
              <a:ext cx="101024" cy="101324"/>
            </a:xfrm>
            <a:prstGeom prst="rect">
              <a:avLst/>
            </a:prstGeom>
            <a:blipFill>
              <a:blip r:embed="rId5"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19F137BB-5137-4344-B8BF-FF092FCC9EA5}"/>
                </a:ext>
              </a:extLst>
            </p:cNvPr>
            <p:cNvSpPr/>
            <p:nvPr/>
          </p:nvSpPr>
          <p:spPr>
            <a:xfrm>
              <a:off x="8489498" y="3435605"/>
              <a:ext cx="101024" cy="101324"/>
            </a:xfrm>
            <a:prstGeom prst="rect">
              <a:avLst/>
            </a:prstGeom>
            <a:blipFill>
              <a:blip r:embed="rId9"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55B138DF-48C3-46B8-98C8-8398383A6AD7}"/>
                </a:ext>
              </a:extLst>
            </p:cNvPr>
            <p:cNvSpPr/>
            <p:nvPr/>
          </p:nvSpPr>
          <p:spPr>
            <a:xfrm>
              <a:off x="8694322" y="3435605"/>
              <a:ext cx="101024" cy="101324"/>
            </a:xfrm>
            <a:prstGeom prst="rect">
              <a:avLst/>
            </a:prstGeom>
            <a:blipFill>
              <a:blip r:embed="rId7" cstate="print"/>
              <a:stretch>
                <a:fillRect/>
              </a:stretch>
            </a:blipFill>
          </p:spPr>
          <p:txBody>
            <a:bodyPr wrap="square" lIns="0" tIns="0" rIns="0" bIns="0" rtlCol="0"/>
            <a:lstStyle/>
            <a:p>
              <a:endParaRPr/>
            </a:p>
          </p:txBody>
        </p:sp>
        <p:sp>
          <p:nvSpPr>
            <p:cNvPr id="27" name="object 26">
              <a:extLst>
                <a:ext uri="{FF2B5EF4-FFF2-40B4-BE49-F238E27FC236}">
                  <a16:creationId xmlns:a16="http://schemas.microsoft.com/office/drawing/2014/main" id="{8729E701-D640-4E11-AA3A-5C8208D9F45F}"/>
                </a:ext>
              </a:extLst>
            </p:cNvPr>
            <p:cNvSpPr/>
            <p:nvPr/>
          </p:nvSpPr>
          <p:spPr>
            <a:xfrm>
              <a:off x="3591520" y="2216408"/>
              <a:ext cx="101024" cy="101324"/>
            </a:xfrm>
            <a:prstGeom prst="rect">
              <a:avLst/>
            </a:prstGeom>
            <a:blipFill>
              <a:blip r:embed="rId10" cstate="print"/>
              <a:stretch>
                <a:fillRect/>
              </a:stretch>
            </a:blipFill>
          </p:spPr>
          <p:txBody>
            <a:bodyPr wrap="square" lIns="0" tIns="0" rIns="0" bIns="0" rtlCol="0"/>
            <a:lstStyle/>
            <a:p>
              <a:endParaRPr/>
            </a:p>
          </p:txBody>
        </p:sp>
        <p:sp>
          <p:nvSpPr>
            <p:cNvPr id="28" name="object 27">
              <a:extLst>
                <a:ext uri="{FF2B5EF4-FFF2-40B4-BE49-F238E27FC236}">
                  <a16:creationId xmlns:a16="http://schemas.microsoft.com/office/drawing/2014/main" id="{3566AA92-0CA1-40B6-AE0E-51551808826B}"/>
                </a:ext>
              </a:extLst>
            </p:cNvPr>
            <p:cNvSpPr/>
            <p:nvPr/>
          </p:nvSpPr>
          <p:spPr>
            <a:xfrm>
              <a:off x="3833755" y="2216408"/>
              <a:ext cx="101024" cy="101324"/>
            </a:xfrm>
            <a:prstGeom prst="rect">
              <a:avLst/>
            </a:prstGeom>
            <a:blipFill>
              <a:blip r:embed="rId11"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976F323D-65CB-407E-8B1A-2C9C0AA8B3A3}"/>
                </a:ext>
              </a:extLst>
            </p:cNvPr>
            <p:cNvSpPr/>
            <p:nvPr/>
          </p:nvSpPr>
          <p:spPr>
            <a:xfrm>
              <a:off x="4038557" y="2216410"/>
              <a:ext cx="101024" cy="101324"/>
            </a:xfrm>
            <a:prstGeom prst="rect">
              <a:avLst/>
            </a:prstGeom>
            <a:blipFill>
              <a:blip r:embed="rId12" cstate="print"/>
              <a:stretch>
                <a:fillRect/>
              </a:stretch>
            </a:blipFill>
          </p:spPr>
          <p:txBody>
            <a:bodyPr wrap="square" lIns="0" tIns="0" rIns="0" bIns="0" rtlCol="0"/>
            <a:lstStyle/>
            <a:p>
              <a:endParaRPr/>
            </a:p>
          </p:txBody>
        </p:sp>
        <p:grpSp>
          <p:nvGrpSpPr>
            <p:cNvPr id="30" name="object 29">
              <a:extLst>
                <a:ext uri="{FF2B5EF4-FFF2-40B4-BE49-F238E27FC236}">
                  <a16:creationId xmlns:a16="http://schemas.microsoft.com/office/drawing/2014/main" id="{8422E4A8-3EF6-48A4-AB14-3294E39DFAE6}"/>
                </a:ext>
              </a:extLst>
            </p:cNvPr>
            <p:cNvGrpSpPr/>
            <p:nvPr/>
          </p:nvGrpSpPr>
          <p:grpSpPr>
            <a:xfrm>
              <a:off x="5361629" y="2216408"/>
              <a:ext cx="855980" cy="283210"/>
              <a:chOff x="3837629" y="2216408"/>
              <a:chExt cx="855980" cy="283210"/>
            </a:xfrm>
          </p:grpSpPr>
          <p:sp>
            <p:nvSpPr>
              <p:cNvPr id="31" name="object 30">
                <a:extLst>
                  <a:ext uri="{FF2B5EF4-FFF2-40B4-BE49-F238E27FC236}">
                    <a16:creationId xmlns:a16="http://schemas.microsoft.com/office/drawing/2014/main" id="{73AACD18-78F8-4068-B1F1-CEEDC644B2CE}"/>
                  </a:ext>
                </a:extLst>
              </p:cNvPr>
              <p:cNvSpPr/>
              <p:nvPr/>
            </p:nvSpPr>
            <p:spPr>
              <a:xfrm>
                <a:off x="3972529" y="2216408"/>
                <a:ext cx="101024" cy="101324"/>
              </a:xfrm>
              <a:prstGeom prst="rect">
                <a:avLst/>
              </a:prstGeom>
              <a:blipFill>
                <a:blip r:embed="rId13"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B7AA6E23-EF79-4B92-AF7F-A98081D46739}"/>
                  </a:ext>
                </a:extLst>
              </p:cNvPr>
              <p:cNvSpPr/>
              <p:nvPr/>
            </p:nvSpPr>
            <p:spPr>
              <a:xfrm>
                <a:off x="3961679" y="2340455"/>
                <a:ext cx="122974" cy="158289"/>
              </a:xfrm>
              <a:prstGeom prst="rect">
                <a:avLst/>
              </a:prstGeom>
              <a:blipFill>
                <a:blip r:embed="rId1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21514692-FBB5-45C3-9FB7-8D09766DBE58}"/>
                  </a:ext>
                </a:extLst>
              </p:cNvPr>
              <p:cNvSpPr/>
              <p:nvPr/>
            </p:nvSpPr>
            <p:spPr>
              <a:xfrm>
                <a:off x="3837629" y="2320312"/>
                <a:ext cx="163949" cy="136097"/>
              </a:xfrm>
              <a:prstGeom prst="rect">
                <a:avLst/>
              </a:prstGeom>
              <a:blipFill>
                <a:blip r:embed="rId15" cstate="print"/>
                <a:stretch>
                  <a:fillRect/>
                </a:stretch>
              </a:blipFill>
            </p:spPr>
            <p:txBody>
              <a:bodyPr wrap="square" lIns="0" tIns="0" rIns="0" bIns="0" rtlCol="0"/>
              <a:lstStyle/>
              <a:p>
                <a:endParaRPr/>
              </a:p>
            </p:txBody>
          </p:sp>
          <p:sp>
            <p:nvSpPr>
              <p:cNvPr id="34" name="object 33">
                <a:extLst>
                  <a:ext uri="{FF2B5EF4-FFF2-40B4-BE49-F238E27FC236}">
                    <a16:creationId xmlns:a16="http://schemas.microsoft.com/office/drawing/2014/main" id="{8CB3183E-F2D0-4051-B665-F2DFB0FF7020}"/>
                  </a:ext>
                </a:extLst>
              </p:cNvPr>
              <p:cNvSpPr/>
              <p:nvPr/>
            </p:nvSpPr>
            <p:spPr>
              <a:xfrm>
                <a:off x="4214753" y="2216408"/>
                <a:ext cx="101024" cy="101324"/>
              </a:xfrm>
              <a:prstGeom prst="rect">
                <a:avLst/>
              </a:prstGeom>
              <a:blipFill>
                <a:blip r:embed="rId16" cstate="print"/>
                <a:stretch>
                  <a:fillRect/>
                </a:stretch>
              </a:blipFill>
            </p:spPr>
            <p:txBody>
              <a:bodyPr wrap="square" lIns="0" tIns="0" rIns="0" bIns="0" rtlCol="0"/>
              <a:lstStyle/>
              <a:p>
                <a:endParaRPr/>
              </a:p>
            </p:txBody>
          </p:sp>
          <p:sp>
            <p:nvSpPr>
              <p:cNvPr id="35" name="object 34">
                <a:extLst>
                  <a:ext uri="{FF2B5EF4-FFF2-40B4-BE49-F238E27FC236}">
                    <a16:creationId xmlns:a16="http://schemas.microsoft.com/office/drawing/2014/main" id="{ABED9F3A-A01A-42CF-B878-A4BAD38BCA5F}"/>
                  </a:ext>
                </a:extLst>
              </p:cNvPr>
              <p:cNvSpPr/>
              <p:nvPr/>
            </p:nvSpPr>
            <p:spPr>
              <a:xfrm>
                <a:off x="4036004" y="2330332"/>
                <a:ext cx="148974" cy="157629"/>
              </a:xfrm>
              <a:prstGeom prst="rect">
                <a:avLst/>
              </a:prstGeom>
              <a:blipFill>
                <a:blip r:embed="rId17" cstate="print"/>
                <a:stretch>
                  <a:fillRect/>
                </a:stretch>
              </a:blipFill>
            </p:spPr>
            <p:txBody>
              <a:bodyPr wrap="square" lIns="0" tIns="0" rIns="0" bIns="0" rtlCol="0"/>
              <a:lstStyle/>
              <a:p>
                <a:endParaRPr/>
              </a:p>
            </p:txBody>
          </p:sp>
          <p:sp>
            <p:nvSpPr>
              <p:cNvPr id="36" name="object 35">
                <a:extLst>
                  <a:ext uri="{FF2B5EF4-FFF2-40B4-BE49-F238E27FC236}">
                    <a16:creationId xmlns:a16="http://schemas.microsoft.com/office/drawing/2014/main" id="{E1BF3212-2D72-4AE8-A8C4-0D82D6DCB89E}"/>
                  </a:ext>
                </a:extLst>
              </p:cNvPr>
              <p:cNvSpPr/>
              <p:nvPr/>
            </p:nvSpPr>
            <p:spPr>
              <a:xfrm>
                <a:off x="4079504" y="2301637"/>
                <a:ext cx="166374" cy="122887"/>
              </a:xfrm>
              <a:prstGeom prst="rect">
                <a:avLst/>
              </a:prstGeom>
              <a:blipFill>
                <a:blip r:embed="rId18"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3A510C80-D97B-49EC-AC04-C84AFB50758F}"/>
                  </a:ext>
                </a:extLst>
              </p:cNvPr>
              <p:cNvSpPr/>
              <p:nvPr/>
            </p:nvSpPr>
            <p:spPr>
              <a:xfrm>
                <a:off x="4419553" y="2216410"/>
                <a:ext cx="101024" cy="101324"/>
              </a:xfrm>
              <a:prstGeom prst="rect">
                <a:avLst/>
              </a:prstGeom>
              <a:blipFill>
                <a:blip r:embed="rId12"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9BFCC311-50C2-4419-A7DE-A44BF1248A4B}"/>
                  </a:ext>
                </a:extLst>
              </p:cNvPr>
              <p:cNvSpPr/>
              <p:nvPr/>
            </p:nvSpPr>
            <p:spPr>
              <a:xfrm>
                <a:off x="4253078" y="2307427"/>
                <a:ext cx="163524" cy="137437"/>
              </a:xfrm>
              <a:prstGeom prst="rect">
                <a:avLst/>
              </a:prstGeom>
              <a:blipFill>
                <a:blip r:embed="rId19"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6431D607-35BD-47A2-B63B-70487DD755FF}"/>
                  </a:ext>
                </a:extLst>
              </p:cNvPr>
              <p:cNvSpPr/>
              <p:nvPr/>
            </p:nvSpPr>
            <p:spPr>
              <a:xfrm>
                <a:off x="4439553" y="2327015"/>
                <a:ext cx="122974" cy="158622"/>
              </a:xfrm>
              <a:prstGeom prst="rect">
                <a:avLst/>
              </a:prstGeom>
              <a:blipFill>
                <a:blip r:embed="rId20"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82A62BBE-86DE-4896-8C85-CBA0E34BD969}"/>
                  </a:ext>
                </a:extLst>
              </p:cNvPr>
              <p:cNvSpPr/>
              <p:nvPr/>
            </p:nvSpPr>
            <p:spPr>
              <a:xfrm>
                <a:off x="4514253" y="2317610"/>
                <a:ext cx="146824" cy="159084"/>
              </a:xfrm>
              <a:prstGeom prst="rect">
                <a:avLst/>
              </a:prstGeom>
              <a:blipFill>
                <a:blip r:embed="rId21"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F9633B82-16AC-4FA5-ACAA-287FC5898601}"/>
                  </a:ext>
                </a:extLst>
              </p:cNvPr>
              <p:cNvSpPr/>
              <p:nvPr/>
            </p:nvSpPr>
            <p:spPr>
              <a:xfrm>
                <a:off x="4526678" y="2301332"/>
                <a:ext cx="166424" cy="122079"/>
              </a:xfrm>
              <a:prstGeom prst="rect">
                <a:avLst/>
              </a:prstGeom>
              <a:blipFill>
                <a:blip r:embed="rId22" cstate="print"/>
                <a:stretch>
                  <a:fillRect/>
                </a:stretch>
              </a:blipFill>
            </p:spPr>
            <p:txBody>
              <a:bodyPr wrap="square" lIns="0" tIns="0" rIns="0" bIns="0" rtlCol="0"/>
              <a:lstStyle/>
              <a:p>
                <a:endParaRPr/>
              </a:p>
            </p:txBody>
          </p:sp>
          <p:sp>
            <p:nvSpPr>
              <p:cNvPr id="42" name="object 41">
                <a:extLst>
                  <a:ext uri="{FF2B5EF4-FFF2-40B4-BE49-F238E27FC236}">
                    <a16:creationId xmlns:a16="http://schemas.microsoft.com/office/drawing/2014/main" id="{7536A9C6-4487-4A46-BB82-055865CEC72F}"/>
                  </a:ext>
                </a:extLst>
              </p:cNvPr>
              <p:cNvSpPr/>
              <p:nvPr/>
            </p:nvSpPr>
            <p:spPr>
              <a:xfrm>
                <a:off x="4047254" y="2306667"/>
                <a:ext cx="164099" cy="135614"/>
              </a:xfrm>
              <a:prstGeom prst="rect">
                <a:avLst/>
              </a:prstGeom>
              <a:blipFill>
                <a:blip r:embed="rId23" cstate="print"/>
                <a:stretch>
                  <a:fillRect/>
                </a:stretch>
              </a:blipFill>
            </p:spPr>
            <p:txBody>
              <a:bodyPr wrap="square" lIns="0" tIns="0" rIns="0" bIns="0" rtlCol="0"/>
              <a:lstStyle/>
              <a:p>
                <a:endParaRPr/>
              </a:p>
            </p:txBody>
          </p:sp>
          <p:sp>
            <p:nvSpPr>
              <p:cNvPr id="43" name="object 42">
                <a:extLst>
                  <a:ext uri="{FF2B5EF4-FFF2-40B4-BE49-F238E27FC236}">
                    <a16:creationId xmlns:a16="http://schemas.microsoft.com/office/drawing/2014/main" id="{5547F109-1C81-450E-A7A8-5AF2AA7599DE}"/>
                  </a:ext>
                </a:extLst>
              </p:cNvPr>
              <p:cNvSpPr/>
              <p:nvPr/>
            </p:nvSpPr>
            <p:spPr>
              <a:xfrm>
                <a:off x="4206253" y="2340452"/>
                <a:ext cx="122949" cy="158914"/>
              </a:xfrm>
              <a:prstGeom prst="rect">
                <a:avLst/>
              </a:prstGeom>
              <a:blipFill>
                <a:blip r:embed="rId24"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1C1D0A7E-4382-4716-A7FB-73255D63342A}"/>
                  </a:ext>
                </a:extLst>
              </p:cNvPr>
              <p:cNvSpPr/>
              <p:nvPr/>
            </p:nvSpPr>
            <p:spPr>
              <a:xfrm>
                <a:off x="4278753" y="2329892"/>
                <a:ext cx="150024" cy="156832"/>
              </a:xfrm>
              <a:prstGeom prst="rect">
                <a:avLst/>
              </a:prstGeom>
              <a:blipFill>
                <a:blip r:embed="rId25"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2D5EB44F-6C0B-47D9-BF29-3673F6C9FEF9}"/>
                  </a:ext>
                </a:extLst>
              </p:cNvPr>
              <p:cNvSpPr/>
              <p:nvPr/>
            </p:nvSpPr>
            <p:spPr>
              <a:xfrm>
                <a:off x="4289653" y="2314452"/>
                <a:ext cx="166474" cy="121237"/>
              </a:xfrm>
              <a:prstGeom prst="rect">
                <a:avLst/>
              </a:prstGeom>
              <a:blipFill>
                <a:blip r:embed="rId26" cstate="print"/>
                <a:stretch>
                  <a:fillRect/>
                </a:stretch>
              </a:blipFill>
            </p:spPr>
            <p:txBody>
              <a:bodyPr wrap="square" lIns="0" tIns="0" rIns="0" bIns="0" rtlCol="0"/>
              <a:lstStyle/>
              <a:p>
                <a:endParaRPr/>
              </a:p>
            </p:txBody>
          </p:sp>
        </p:grpSp>
        <p:sp>
          <p:nvSpPr>
            <p:cNvPr id="46" name="object 45">
              <a:extLst>
                <a:ext uri="{FF2B5EF4-FFF2-40B4-BE49-F238E27FC236}">
                  <a16:creationId xmlns:a16="http://schemas.microsoft.com/office/drawing/2014/main" id="{DF46C759-030F-4D31-B94C-3AAA8BF8E3EC}"/>
                </a:ext>
              </a:extLst>
            </p:cNvPr>
            <p:cNvSpPr/>
            <p:nvPr/>
          </p:nvSpPr>
          <p:spPr>
            <a:xfrm>
              <a:off x="6563302" y="2216408"/>
              <a:ext cx="101024" cy="101324"/>
            </a:xfrm>
            <a:prstGeom prst="rect">
              <a:avLst/>
            </a:prstGeom>
            <a:blipFill>
              <a:blip r:embed="rId27"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2E114FBC-E23E-411F-8D2E-56A10DE18D0E}"/>
                </a:ext>
              </a:extLst>
            </p:cNvPr>
            <p:cNvSpPr/>
            <p:nvPr/>
          </p:nvSpPr>
          <p:spPr>
            <a:xfrm>
              <a:off x="6805552" y="2216408"/>
              <a:ext cx="101024" cy="101324"/>
            </a:xfrm>
            <a:prstGeom prst="rect">
              <a:avLst/>
            </a:prstGeom>
            <a:blipFill>
              <a:blip r:embed="rId16" cstate="print"/>
              <a:stretch>
                <a:fillRect/>
              </a:stretch>
            </a:blipFill>
          </p:spPr>
          <p:txBody>
            <a:bodyPr wrap="square" lIns="0" tIns="0" rIns="0" bIns="0" rtlCol="0"/>
            <a:lstStyle/>
            <a:p>
              <a:endParaRPr/>
            </a:p>
          </p:txBody>
        </p:sp>
        <p:sp>
          <p:nvSpPr>
            <p:cNvPr id="48" name="object 47">
              <a:extLst>
                <a:ext uri="{FF2B5EF4-FFF2-40B4-BE49-F238E27FC236}">
                  <a16:creationId xmlns:a16="http://schemas.microsoft.com/office/drawing/2014/main" id="{1D673CA9-DA22-4D69-BE5B-8D7EA6D0DB17}"/>
                </a:ext>
              </a:extLst>
            </p:cNvPr>
            <p:cNvSpPr/>
            <p:nvPr/>
          </p:nvSpPr>
          <p:spPr>
            <a:xfrm>
              <a:off x="7010351" y="2216410"/>
              <a:ext cx="101024" cy="101324"/>
            </a:xfrm>
            <a:prstGeom prst="rect">
              <a:avLst/>
            </a:prstGeom>
            <a:blipFill>
              <a:blip r:embed="rId12" cstate="print"/>
              <a:stretch>
                <a:fillRect/>
              </a:stretch>
            </a:blipFill>
          </p:spPr>
          <p:txBody>
            <a:bodyPr wrap="square" lIns="0" tIns="0" rIns="0" bIns="0" rtlCol="0"/>
            <a:lstStyle/>
            <a:p>
              <a:endParaRPr/>
            </a:p>
          </p:txBody>
        </p:sp>
        <p:sp>
          <p:nvSpPr>
            <p:cNvPr id="49" name="object 48">
              <a:extLst>
                <a:ext uri="{FF2B5EF4-FFF2-40B4-BE49-F238E27FC236}">
                  <a16:creationId xmlns:a16="http://schemas.microsoft.com/office/drawing/2014/main" id="{8F8D2012-04DB-4C33-9B34-BFC7291C8C22}"/>
                </a:ext>
              </a:extLst>
            </p:cNvPr>
            <p:cNvSpPr/>
            <p:nvPr/>
          </p:nvSpPr>
          <p:spPr>
            <a:xfrm>
              <a:off x="8239698" y="2216408"/>
              <a:ext cx="101024" cy="101324"/>
            </a:xfrm>
            <a:prstGeom prst="rect">
              <a:avLst/>
            </a:prstGeom>
            <a:blipFill>
              <a:blip r:embed="rId27" cstate="print"/>
              <a:stretch>
                <a:fillRect/>
              </a:stretch>
            </a:blipFill>
          </p:spPr>
          <p:txBody>
            <a:bodyPr wrap="square" lIns="0" tIns="0" rIns="0" bIns="0" rtlCol="0"/>
            <a:lstStyle/>
            <a:p>
              <a:endParaRPr/>
            </a:p>
          </p:txBody>
        </p:sp>
        <p:sp>
          <p:nvSpPr>
            <p:cNvPr id="50" name="object 49">
              <a:extLst>
                <a:ext uri="{FF2B5EF4-FFF2-40B4-BE49-F238E27FC236}">
                  <a16:creationId xmlns:a16="http://schemas.microsoft.com/office/drawing/2014/main" id="{04B3E825-9971-4905-9A5A-74544BD19AD2}"/>
                </a:ext>
              </a:extLst>
            </p:cNvPr>
            <p:cNvSpPr/>
            <p:nvPr/>
          </p:nvSpPr>
          <p:spPr>
            <a:xfrm>
              <a:off x="8481948" y="2216408"/>
              <a:ext cx="101024" cy="101324"/>
            </a:xfrm>
            <a:prstGeom prst="rect">
              <a:avLst/>
            </a:prstGeom>
            <a:blipFill>
              <a:blip r:embed="rId16"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9A8DCAE4-FF35-4A3B-9C22-DE233D26E167}"/>
                </a:ext>
              </a:extLst>
            </p:cNvPr>
            <p:cNvSpPr/>
            <p:nvPr/>
          </p:nvSpPr>
          <p:spPr>
            <a:xfrm>
              <a:off x="8686748" y="2216410"/>
              <a:ext cx="101024" cy="101324"/>
            </a:xfrm>
            <a:prstGeom prst="rect">
              <a:avLst/>
            </a:prstGeom>
            <a:blipFill>
              <a:blip r:embed="rId12" cstate="print"/>
              <a:stretch>
                <a:fillRect/>
              </a:stretch>
            </a:blipFill>
          </p:spPr>
          <p:txBody>
            <a:bodyPr wrap="square" lIns="0" tIns="0" rIns="0" bIns="0" rtlCol="0"/>
            <a:lstStyle/>
            <a:p>
              <a:endParaRPr/>
            </a:p>
          </p:txBody>
        </p:sp>
        <p:grpSp>
          <p:nvGrpSpPr>
            <p:cNvPr id="52" name="object 51">
              <a:extLst>
                <a:ext uri="{FF2B5EF4-FFF2-40B4-BE49-F238E27FC236}">
                  <a16:creationId xmlns:a16="http://schemas.microsoft.com/office/drawing/2014/main" id="{B86DC398-18C2-46EE-BB65-7D16F23C970C}"/>
                </a:ext>
              </a:extLst>
            </p:cNvPr>
            <p:cNvGrpSpPr/>
            <p:nvPr/>
          </p:nvGrpSpPr>
          <p:grpSpPr>
            <a:xfrm>
              <a:off x="3642745" y="2351280"/>
              <a:ext cx="5134610" cy="1490980"/>
              <a:chOff x="2118745" y="2351280"/>
              <a:chExt cx="5134610" cy="1490980"/>
            </a:xfrm>
          </p:grpSpPr>
          <p:sp>
            <p:nvSpPr>
              <p:cNvPr id="53" name="object 52">
                <a:extLst>
                  <a:ext uri="{FF2B5EF4-FFF2-40B4-BE49-F238E27FC236}">
                    <a16:creationId xmlns:a16="http://schemas.microsoft.com/office/drawing/2014/main" id="{06E00F35-661B-4EDC-8E02-3A94E71BB3BC}"/>
                  </a:ext>
                </a:extLst>
              </p:cNvPr>
              <p:cNvSpPr/>
              <p:nvPr/>
            </p:nvSpPr>
            <p:spPr>
              <a:xfrm>
                <a:off x="4023166" y="2484420"/>
                <a:ext cx="1270" cy="980440"/>
              </a:xfrm>
              <a:custGeom>
                <a:avLst/>
                <a:gdLst/>
                <a:ahLst/>
                <a:cxnLst/>
                <a:rect l="l" t="t" r="r" b="b"/>
                <a:pathLst>
                  <a:path w="1270" h="980439">
                    <a:moveTo>
                      <a:pt x="774" y="979948"/>
                    </a:moveTo>
                    <a:lnTo>
                      <a:pt x="0" y="0"/>
                    </a:lnTo>
                  </a:path>
                </a:pathLst>
              </a:custGeom>
              <a:ln w="28574">
                <a:solidFill>
                  <a:srgbClr val="FF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2C12B0CC-3CB1-41E4-9BD4-9587E0DBFADD}"/>
                  </a:ext>
                </a:extLst>
              </p:cNvPr>
              <p:cNvSpPr/>
              <p:nvPr/>
            </p:nvSpPr>
            <p:spPr>
              <a:xfrm>
                <a:off x="2133033" y="2366827"/>
                <a:ext cx="4652010" cy="1097915"/>
              </a:xfrm>
              <a:custGeom>
                <a:avLst/>
                <a:gdLst/>
                <a:ahLst/>
                <a:cxnLst/>
                <a:rect l="l" t="t" r="r" b="b"/>
                <a:pathLst>
                  <a:path w="4652009" h="1097914">
                    <a:moveTo>
                      <a:pt x="0" y="1090040"/>
                    </a:moveTo>
                    <a:lnTo>
                      <a:pt x="1743308" y="34917"/>
                    </a:lnTo>
                  </a:path>
                  <a:path w="4652009" h="1097914">
                    <a:moveTo>
                      <a:pt x="2881781" y="1097540"/>
                    </a:moveTo>
                    <a:lnTo>
                      <a:pt x="2001883" y="76044"/>
                    </a:lnTo>
                  </a:path>
                  <a:path w="4652009" h="1097914">
                    <a:moveTo>
                      <a:pt x="4651728" y="1097590"/>
                    </a:moveTo>
                    <a:lnTo>
                      <a:pt x="2080033" y="0"/>
                    </a:lnTo>
                  </a:path>
                  <a:path w="4652009" h="1097914">
                    <a:moveTo>
                      <a:pt x="446186" y="1097590"/>
                    </a:moveTo>
                    <a:lnTo>
                      <a:pt x="2159408" y="23757"/>
                    </a:lnTo>
                  </a:path>
                  <a:path w="4652009" h="1097914">
                    <a:moveTo>
                      <a:pt x="2360082" y="1097590"/>
                    </a:moveTo>
                    <a:lnTo>
                      <a:pt x="2368007" y="104144"/>
                    </a:lnTo>
                  </a:path>
                  <a:path w="4652009" h="1097914">
                    <a:moveTo>
                      <a:pt x="3302855" y="1086990"/>
                    </a:moveTo>
                    <a:lnTo>
                      <a:pt x="2477057" y="65899"/>
                    </a:lnTo>
                  </a:path>
                </a:pathLst>
              </a:custGeom>
              <a:ln w="28574">
                <a:solidFill>
                  <a:srgbClr val="D8D8D8"/>
                </a:solidFill>
              </a:ln>
            </p:spPr>
            <p:txBody>
              <a:bodyPr wrap="square" lIns="0" tIns="0" rIns="0" bIns="0" rtlCol="0"/>
              <a:lstStyle/>
              <a:p>
                <a:endParaRPr/>
              </a:p>
            </p:txBody>
          </p:sp>
          <p:sp>
            <p:nvSpPr>
              <p:cNvPr id="55" name="object 54">
                <a:extLst>
                  <a:ext uri="{FF2B5EF4-FFF2-40B4-BE49-F238E27FC236}">
                    <a16:creationId xmlns:a16="http://schemas.microsoft.com/office/drawing/2014/main" id="{EE98EC37-8A07-406D-8BA6-69141316D68E}"/>
                  </a:ext>
                </a:extLst>
              </p:cNvPr>
              <p:cNvSpPr/>
              <p:nvPr/>
            </p:nvSpPr>
            <p:spPr>
              <a:xfrm>
                <a:off x="4660640" y="2365567"/>
                <a:ext cx="2578100" cy="1076325"/>
              </a:xfrm>
              <a:custGeom>
                <a:avLst/>
                <a:gdLst/>
                <a:ahLst/>
                <a:cxnLst/>
                <a:rect l="l" t="t" r="r" b="b"/>
                <a:pathLst>
                  <a:path w="2578100" h="1076325">
                    <a:moveTo>
                      <a:pt x="2578069" y="1076050"/>
                    </a:moveTo>
                    <a:lnTo>
                      <a:pt x="0" y="0"/>
                    </a:lnTo>
                  </a:path>
                </a:pathLst>
              </a:custGeom>
              <a:ln w="28574">
                <a:solidFill>
                  <a:srgbClr val="0000FF"/>
                </a:solidFill>
              </a:ln>
            </p:spPr>
            <p:txBody>
              <a:bodyPr wrap="square" lIns="0" tIns="0" rIns="0" bIns="0" rtlCol="0"/>
              <a:lstStyle/>
              <a:p>
                <a:endParaRPr/>
              </a:p>
            </p:txBody>
          </p:sp>
          <p:sp>
            <p:nvSpPr>
              <p:cNvPr id="56" name="object 55">
                <a:extLst>
                  <a:ext uri="{FF2B5EF4-FFF2-40B4-BE49-F238E27FC236}">
                    <a16:creationId xmlns:a16="http://schemas.microsoft.com/office/drawing/2014/main" id="{5151845D-FA53-4B32-8395-0F5C2D8F3CF8}"/>
                  </a:ext>
                </a:extLst>
              </p:cNvPr>
              <p:cNvSpPr/>
              <p:nvPr/>
            </p:nvSpPr>
            <p:spPr>
              <a:xfrm>
                <a:off x="2360017" y="2387480"/>
                <a:ext cx="1725930" cy="1031875"/>
              </a:xfrm>
              <a:custGeom>
                <a:avLst/>
                <a:gdLst/>
                <a:ahLst/>
                <a:cxnLst/>
                <a:rect l="l" t="t" r="r" b="b"/>
                <a:pathLst>
                  <a:path w="1725929" h="1031875">
                    <a:moveTo>
                      <a:pt x="0" y="1031337"/>
                    </a:moveTo>
                    <a:lnTo>
                      <a:pt x="1725724" y="0"/>
                    </a:lnTo>
                  </a:path>
                </a:pathLst>
              </a:custGeom>
              <a:ln w="28574">
                <a:solidFill>
                  <a:srgbClr val="00FF00"/>
                </a:solidFill>
              </a:ln>
            </p:spPr>
            <p:txBody>
              <a:bodyPr wrap="square" lIns="0" tIns="0" rIns="0" bIns="0" rtlCol="0"/>
              <a:lstStyle/>
              <a:p>
                <a:endParaRPr/>
              </a:p>
            </p:txBody>
          </p:sp>
          <p:sp>
            <p:nvSpPr>
              <p:cNvPr id="57" name="object 56">
                <a:extLst>
                  <a:ext uri="{FF2B5EF4-FFF2-40B4-BE49-F238E27FC236}">
                    <a16:creationId xmlns:a16="http://schemas.microsoft.com/office/drawing/2014/main" id="{C02BB1A9-1E44-47D4-9A65-DD4304D90159}"/>
                  </a:ext>
                </a:extLst>
              </p:cNvPr>
              <p:cNvSpPr/>
              <p:nvPr/>
            </p:nvSpPr>
            <p:spPr>
              <a:xfrm>
                <a:off x="4267741" y="2377695"/>
                <a:ext cx="2729230" cy="1049020"/>
              </a:xfrm>
              <a:custGeom>
                <a:avLst/>
                <a:gdLst/>
                <a:ahLst/>
                <a:cxnLst/>
                <a:rect l="l" t="t" r="r" b="b"/>
                <a:pathLst>
                  <a:path w="2729229" h="1049020">
                    <a:moveTo>
                      <a:pt x="13424" y="1041372"/>
                    </a:moveTo>
                    <a:lnTo>
                      <a:pt x="0" y="106707"/>
                    </a:lnTo>
                  </a:path>
                  <a:path w="2729229" h="1049020">
                    <a:moveTo>
                      <a:pt x="981523" y="1041372"/>
                    </a:moveTo>
                    <a:lnTo>
                      <a:pt x="111474" y="63372"/>
                    </a:lnTo>
                  </a:path>
                  <a:path w="2729229" h="1049020">
                    <a:moveTo>
                      <a:pt x="2729019" y="1048872"/>
                    </a:moveTo>
                    <a:lnTo>
                      <a:pt x="156274" y="0"/>
                    </a:lnTo>
                  </a:path>
                </a:pathLst>
              </a:custGeom>
              <a:ln w="28574">
                <a:solidFill>
                  <a:srgbClr val="D8D8D8"/>
                </a:solidFill>
              </a:ln>
            </p:spPr>
            <p:txBody>
              <a:bodyPr wrap="square" lIns="0" tIns="0" rIns="0" bIns="0" rtlCol="0"/>
              <a:lstStyle/>
              <a:p>
                <a:endParaRPr/>
              </a:p>
            </p:txBody>
          </p:sp>
          <p:sp>
            <p:nvSpPr>
              <p:cNvPr id="58" name="object 57">
                <a:extLst>
                  <a:ext uri="{FF2B5EF4-FFF2-40B4-BE49-F238E27FC236}">
                    <a16:creationId xmlns:a16="http://schemas.microsoft.com/office/drawing/2014/main" id="{3770B36C-07AF-49EB-B559-269EF6A7F254}"/>
                  </a:ext>
                </a:extLst>
              </p:cNvPr>
              <p:cNvSpPr/>
              <p:nvPr/>
            </p:nvSpPr>
            <p:spPr>
              <a:xfrm>
                <a:off x="6969711" y="3745167"/>
                <a:ext cx="92075" cy="92075"/>
              </a:xfrm>
              <a:custGeom>
                <a:avLst/>
                <a:gdLst/>
                <a:ahLst/>
                <a:cxnLst/>
                <a:rect l="l" t="t" r="r" b="b"/>
                <a:pathLst>
                  <a:path w="92075" h="92075">
                    <a:moveTo>
                      <a:pt x="45749" y="91799"/>
                    </a:moveTo>
                    <a:lnTo>
                      <a:pt x="27938" y="88192"/>
                    </a:lnTo>
                    <a:lnTo>
                      <a:pt x="13396" y="78356"/>
                    </a:lnTo>
                    <a:lnTo>
                      <a:pt x="3594" y="63766"/>
                    </a:lnTo>
                    <a:lnTo>
                      <a:pt x="0" y="45899"/>
                    </a:lnTo>
                    <a:lnTo>
                      <a:pt x="3594" y="28033"/>
                    </a:lnTo>
                    <a:lnTo>
                      <a:pt x="13396" y="13443"/>
                    </a:lnTo>
                    <a:lnTo>
                      <a:pt x="27938" y="3607"/>
                    </a:lnTo>
                    <a:lnTo>
                      <a:pt x="45749" y="0"/>
                    </a:lnTo>
                    <a:lnTo>
                      <a:pt x="54713" y="888"/>
                    </a:lnTo>
                    <a:lnTo>
                      <a:pt x="88015" y="28334"/>
                    </a:lnTo>
                    <a:lnTo>
                      <a:pt x="91499" y="45899"/>
                    </a:lnTo>
                    <a:lnTo>
                      <a:pt x="87905" y="63766"/>
                    </a:lnTo>
                    <a:lnTo>
                      <a:pt x="78102" y="78356"/>
                    </a:lnTo>
                    <a:lnTo>
                      <a:pt x="63561" y="88192"/>
                    </a:lnTo>
                    <a:lnTo>
                      <a:pt x="45749" y="91799"/>
                    </a:lnTo>
                    <a:close/>
                  </a:path>
                </a:pathLst>
              </a:custGeom>
              <a:solidFill>
                <a:srgbClr val="000000"/>
              </a:solidFill>
            </p:spPr>
            <p:txBody>
              <a:bodyPr wrap="square" lIns="0" tIns="0" rIns="0" bIns="0" rtlCol="0"/>
              <a:lstStyle/>
              <a:p>
                <a:endParaRPr/>
              </a:p>
            </p:txBody>
          </p:sp>
          <p:sp>
            <p:nvSpPr>
              <p:cNvPr id="59" name="object 58">
                <a:extLst>
                  <a:ext uri="{FF2B5EF4-FFF2-40B4-BE49-F238E27FC236}">
                    <a16:creationId xmlns:a16="http://schemas.microsoft.com/office/drawing/2014/main" id="{473D599F-533C-48BA-AA98-DC270BED5E4B}"/>
                  </a:ext>
                </a:extLst>
              </p:cNvPr>
              <p:cNvSpPr/>
              <p:nvPr/>
            </p:nvSpPr>
            <p:spPr>
              <a:xfrm>
                <a:off x="6969710" y="3745167"/>
                <a:ext cx="92075" cy="92075"/>
              </a:xfrm>
              <a:custGeom>
                <a:avLst/>
                <a:gdLst/>
                <a:ahLst/>
                <a:cxnLst/>
                <a:rect l="l" t="t" r="r" b="b"/>
                <a:pathLst>
                  <a:path w="92075" h="92075">
                    <a:moveTo>
                      <a:pt x="0" y="45899"/>
                    </a:moveTo>
                    <a:lnTo>
                      <a:pt x="3594" y="28033"/>
                    </a:lnTo>
                    <a:lnTo>
                      <a:pt x="13396" y="13443"/>
                    </a:lnTo>
                    <a:lnTo>
                      <a:pt x="27938" y="3607"/>
                    </a:lnTo>
                    <a:lnTo>
                      <a:pt x="45749" y="0"/>
                    </a:lnTo>
                    <a:lnTo>
                      <a:pt x="83811" y="20436"/>
                    </a:lnTo>
                    <a:lnTo>
                      <a:pt x="91499" y="45899"/>
                    </a:lnTo>
                    <a:lnTo>
                      <a:pt x="87905" y="63766"/>
                    </a:lnTo>
                    <a:lnTo>
                      <a:pt x="78102" y="78356"/>
                    </a:lnTo>
                    <a:lnTo>
                      <a:pt x="63561" y="88192"/>
                    </a:lnTo>
                    <a:lnTo>
                      <a:pt x="45749" y="91799"/>
                    </a:lnTo>
                    <a:lnTo>
                      <a:pt x="27938" y="88192"/>
                    </a:lnTo>
                    <a:lnTo>
                      <a:pt x="13396" y="78356"/>
                    </a:lnTo>
                    <a:lnTo>
                      <a:pt x="3594" y="63766"/>
                    </a:lnTo>
                    <a:lnTo>
                      <a:pt x="0" y="45899"/>
                    </a:lnTo>
                    <a:close/>
                  </a:path>
                </a:pathLst>
              </a:custGeom>
              <a:ln w="9524">
                <a:solidFill>
                  <a:srgbClr val="595959"/>
                </a:solidFill>
              </a:ln>
            </p:spPr>
            <p:txBody>
              <a:bodyPr wrap="square" lIns="0" tIns="0" rIns="0" bIns="0" rtlCol="0"/>
              <a:lstStyle/>
              <a:p>
                <a:endParaRPr/>
              </a:p>
            </p:txBody>
          </p:sp>
          <p:sp>
            <p:nvSpPr>
              <p:cNvPr id="60" name="object 59">
                <a:extLst>
                  <a:ext uri="{FF2B5EF4-FFF2-40B4-BE49-F238E27FC236}">
                    <a16:creationId xmlns:a16="http://schemas.microsoft.com/office/drawing/2014/main" id="{E5471ACD-21EB-45CA-B80D-0E006A7C83AA}"/>
                  </a:ext>
                </a:extLst>
              </p:cNvPr>
              <p:cNvSpPr/>
              <p:nvPr/>
            </p:nvSpPr>
            <p:spPr>
              <a:xfrm>
                <a:off x="7054210" y="3562567"/>
                <a:ext cx="132080" cy="180975"/>
              </a:xfrm>
              <a:custGeom>
                <a:avLst/>
                <a:gdLst/>
                <a:ahLst/>
                <a:cxnLst/>
                <a:rect l="l" t="t" r="r" b="b"/>
                <a:pathLst>
                  <a:path w="132079" h="180975">
                    <a:moveTo>
                      <a:pt x="0" y="180349"/>
                    </a:moveTo>
                    <a:lnTo>
                      <a:pt x="131599" y="0"/>
                    </a:lnTo>
                  </a:path>
                </a:pathLst>
              </a:custGeom>
              <a:ln w="9524">
                <a:solidFill>
                  <a:srgbClr val="0000FF"/>
                </a:solidFill>
              </a:ln>
            </p:spPr>
            <p:txBody>
              <a:bodyPr wrap="square" lIns="0" tIns="0" rIns="0" bIns="0" rtlCol="0"/>
              <a:lstStyle/>
              <a:p>
                <a:endParaRPr/>
              </a:p>
            </p:txBody>
          </p:sp>
          <p:sp>
            <p:nvSpPr>
              <p:cNvPr id="61" name="object 60">
                <a:extLst>
                  <a:ext uri="{FF2B5EF4-FFF2-40B4-BE49-F238E27FC236}">
                    <a16:creationId xmlns:a16="http://schemas.microsoft.com/office/drawing/2014/main" id="{8CDF5903-0420-4334-9FB7-79890E87A3E6}"/>
                  </a:ext>
                </a:extLst>
              </p:cNvPr>
              <p:cNvSpPr/>
              <p:nvPr/>
            </p:nvSpPr>
            <p:spPr>
              <a:xfrm>
                <a:off x="7173110" y="3527667"/>
                <a:ext cx="38735" cy="44450"/>
              </a:xfrm>
              <a:custGeom>
                <a:avLst/>
                <a:gdLst/>
                <a:ahLst/>
                <a:cxnLst/>
                <a:rect l="l" t="t" r="r" b="b"/>
                <a:pathLst>
                  <a:path w="38734" h="44450">
                    <a:moveTo>
                      <a:pt x="25399" y="44174"/>
                    </a:moveTo>
                    <a:lnTo>
                      <a:pt x="0" y="25624"/>
                    </a:lnTo>
                    <a:lnTo>
                      <a:pt x="38174" y="0"/>
                    </a:lnTo>
                    <a:lnTo>
                      <a:pt x="25399" y="44174"/>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5CA193BE-1816-4988-BBA5-496E64F4FCBB}"/>
                  </a:ext>
                </a:extLst>
              </p:cNvPr>
              <p:cNvSpPr/>
              <p:nvPr/>
            </p:nvSpPr>
            <p:spPr>
              <a:xfrm>
                <a:off x="7173110" y="3527667"/>
                <a:ext cx="38735" cy="44450"/>
              </a:xfrm>
              <a:custGeom>
                <a:avLst/>
                <a:gdLst/>
                <a:ahLst/>
                <a:cxnLst/>
                <a:rect l="l" t="t" r="r" b="b"/>
                <a:pathLst>
                  <a:path w="38734" h="44450">
                    <a:moveTo>
                      <a:pt x="25399" y="44174"/>
                    </a:moveTo>
                    <a:lnTo>
                      <a:pt x="38174" y="0"/>
                    </a:lnTo>
                    <a:lnTo>
                      <a:pt x="0" y="25624"/>
                    </a:lnTo>
                    <a:lnTo>
                      <a:pt x="25399" y="44174"/>
                    </a:lnTo>
                    <a:close/>
                  </a:path>
                </a:pathLst>
              </a:custGeom>
              <a:ln w="9524">
                <a:solidFill>
                  <a:srgbClr val="0000FF"/>
                </a:solidFill>
              </a:ln>
            </p:spPr>
            <p:txBody>
              <a:bodyPr wrap="square" lIns="0" tIns="0" rIns="0" bIns="0" rtlCol="0"/>
              <a:lstStyle/>
              <a:p>
                <a:endParaRPr/>
              </a:p>
            </p:txBody>
          </p:sp>
          <p:sp>
            <p:nvSpPr>
              <p:cNvPr id="63" name="object 62">
                <a:extLst>
                  <a:ext uri="{FF2B5EF4-FFF2-40B4-BE49-F238E27FC236}">
                    <a16:creationId xmlns:a16="http://schemas.microsoft.com/office/drawing/2014/main" id="{B3FFE289-A85F-480B-BD61-694FB45D6419}"/>
                  </a:ext>
                </a:extLst>
              </p:cNvPr>
              <p:cNvSpPr/>
              <p:nvPr/>
            </p:nvSpPr>
            <p:spPr>
              <a:xfrm>
                <a:off x="2314517" y="3745167"/>
                <a:ext cx="92075" cy="92075"/>
              </a:xfrm>
              <a:custGeom>
                <a:avLst/>
                <a:gdLst/>
                <a:ahLst/>
                <a:cxnLst/>
                <a:rect l="l" t="t" r="r" b="b"/>
                <a:pathLst>
                  <a:path w="92075" h="92075">
                    <a:moveTo>
                      <a:pt x="45749" y="91799"/>
                    </a:moveTo>
                    <a:lnTo>
                      <a:pt x="27942" y="88192"/>
                    </a:lnTo>
                    <a:lnTo>
                      <a:pt x="13400" y="78356"/>
                    </a:lnTo>
                    <a:lnTo>
                      <a:pt x="3595" y="63766"/>
                    </a:lnTo>
                    <a:lnTo>
                      <a:pt x="0" y="45899"/>
                    </a:lnTo>
                    <a:lnTo>
                      <a:pt x="3595" y="28033"/>
                    </a:lnTo>
                    <a:lnTo>
                      <a:pt x="13400" y="13443"/>
                    </a:lnTo>
                    <a:lnTo>
                      <a:pt x="27942" y="3607"/>
                    </a:lnTo>
                    <a:lnTo>
                      <a:pt x="45749" y="0"/>
                    </a:lnTo>
                    <a:lnTo>
                      <a:pt x="54717" y="888"/>
                    </a:lnTo>
                    <a:lnTo>
                      <a:pt x="88017" y="28334"/>
                    </a:lnTo>
                    <a:lnTo>
                      <a:pt x="91499" y="45899"/>
                    </a:lnTo>
                    <a:lnTo>
                      <a:pt x="87904" y="63766"/>
                    </a:lnTo>
                    <a:lnTo>
                      <a:pt x="78100" y="78356"/>
                    </a:lnTo>
                    <a:lnTo>
                      <a:pt x="63558" y="88192"/>
                    </a:lnTo>
                    <a:lnTo>
                      <a:pt x="45749" y="91799"/>
                    </a:lnTo>
                    <a:close/>
                  </a:path>
                </a:pathLst>
              </a:custGeom>
              <a:solidFill>
                <a:srgbClr val="000000"/>
              </a:solidFill>
            </p:spPr>
            <p:txBody>
              <a:bodyPr wrap="square" lIns="0" tIns="0" rIns="0" bIns="0" rtlCol="0"/>
              <a:lstStyle/>
              <a:p>
                <a:endParaRPr/>
              </a:p>
            </p:txBody>
          </p:sp>
          <p:sp>
            <p:nvSpPr>
              <p:cNvPr id="64" name="object 63">
                <a:extLst>
                  <a:ext uri="{FF2B5EF4-FFF2-40B4-BE49-F238E27FC236}">
                    <a16:creationId xmlns:a16="http://schemas.microsoft.com/office/drawing/2014/main" id="{B130C097-516B-4081-BB5A-76FBADDD356B}"/>
                  </a:ext>
                </a:extLst>
              </p:cNvPr>
              <p:cNvSpPr/>
              <p:nvPr/>
            </p:nvSpPr>
            <p:spPr>
              <a:xfrm>
                <a:off x="2314517" y="3745167"/>
                <a:ext cx="92075" cy="92075"/>
              </a:xfrm>
              <a:custGeom>
                <a:avLst/>
                <a:gdLst/>
                <a:ahLst/>
                <a:cxnLst/>
                <a:rect l="l" t="t" r="r" b="b"/>
                <a:pathLst>
                  <a:path w="92075" h="92075">
                    <a:moveTo>
                      <a:pt x="0" y="45899"/>
                    </a:moveTo>
                    <a:lnTo>
                      <a:pt x="3595" y="28033"/>
                    </a:lnTo>
                    <a:lnTo>
                      <a:pt x="13400" y="13443"/>
                    </a:lnTo>
                    <a:lnTo>
                      <a:pt x="27942" y="3607"/>
                    </a:lnTo>
                    <a:lnTo>
                      <a:pt x="45749" y="0"/>
                    </a:lnTo>
                    <a:lnTo>
                      <a:pt x="83813" y="20436"/>
                    </a:lnTo>
                    <a:lnTo>
                      <a:pt x="91499" y="45899"/>
                    </a:lnTo>
                    <a:lnTo>
                      <a:pt x="87904" y="63766"/>
                    </a:lnTo>
                    <a:lnTo>
                      <a:pt x="78100" y="78356"/>
                    </a:lnTo>
                    <a:lnTo>
                      <a:pt x="63558" y="88192"/>
                    </a:lnTo>
                    <a:lnTo>
                      <a:pt x="45749" y="91799"/>
                    </a:lnTo>
                    <a:lnTo>
                      <a:pt x="27942" y="88192"/>
                    </a:lnTo>
                    <a:lnTo>
                      <a:pt x="13400" y="78356"/>
                    </a:lnTo>
                    <a:lnTo>
                      <a:pt x="3595" y="63766"/>
                    </a:lnTo>
                    <a:lnTo>
                      <a:pt x="0" y="45899"/>
                    </a:lnTo>
                    <a:close/>
                  </a:path>
                </a:pathLst>
              </a:custGeom>
              <a:ln w="9524">
                <a:solidFill>
                  <a:srgbClr val="595959"/>
                </a:solidFill>
              </a:ln>
            </p:spPr>
            <p:txBody>
              <a:bodyPr wrap="square" lIns="0" tIns="0" rIns="0" bIns="0" rtlCol="0"/>
              <a:lstStyle/>
              <a:p>
                <a:endParaRPr/>
              </a:p>
            </p:txBody>
          </p:sp>
          <p:sp>
            <p:nvSpPr>
              <p:cNvPr id="65" name="object 64">
                <a:extLst>
                  <a:ext uri="{FF2B5EF4-FFF2-40B4-BE49-F238E27FC236}">
                    <a16:creationId xmlns:a16="http://schemas.microsoft.com/office/drawing/2014/main" id="{08D71967-C2BA-4EF7-8D04-047E674D034D}"/>
                  </a:ext>
                </a:extLst>
              </p:cNvPr>
              <p:cNvSpPr/>
              <p:nvPr/>
            </p:nvSpPr>
            <p:spPr>
              <a:xfrm>
                <a:off x="2187600" y="3562092"/>
                <a:ext cx="149860" cy="174625"/>
              </a:xfrm>
              <a:custGeom>
                <a:avLst/>
                <a:gdLst/>
                <a:ahLst/>
                <a:cxnLst/>
                <a:rect l="l" t="t" r="r" b="b"/>
                <a:pathLst>
                  <a:path w="149860" h="174625">
                    <a:moveTo>
                      <a:pt x="149682" y="174424"/>
                    </a:moveTo>
                    <a:lnTo>
                      <a:pt x="0" y="0"/>
                    </a:lnTo>
                  </a:path>
                </a:pathLst>
              </a:custGeom>
              <a:ln w="9524">
                <a:solidFill>
                  <a:srgbClr val="FF0000"/>
                </a:solidFill>
              </a:ln>
            </p:spPr>
            <p:txBody>
              <a:bodyPr wrap="square" lIns="0" tIns="0" rIns="0" bIns="0" rtlCol="0"/>
              <a:lstStyle/>
              <a:p>
                <a:endParaRPr/>
              </a:p>
            </p:txBody>
          </p:sp>
          <p:sp>
            <p:nvSpPr>
              <p:cNvPr id="66" name="object 65">
                <a:extLst>
                  <a:ext uri="{FF2B5EF4-FFF2-40B4-BE49-F238E27FC236}">
                    <a16:creationId xmlns:a16="http://schemas.microsoft.com/office/drawing/2014/main" id="{37588335-A18B-4DDA-BE55-FA2911941653}"/>
                  </a:ext>
                </a:extLst>
              </p:cNvPr>
              <p:cNvSpPr/>
              <p:nvPr/>
            </p:nvSpPr>
            <p:spPr>
              <a:xfrm>
                <a:off x="2159450" y="3529292"/>
                <a:ext cx="40640" cy="43180"/>
              </a:xfrm>
              <a:custGeom>
                <a:avLst/>
                <a:gdLst/>
                <a:ahLst/>
                <a:cxnLst/>
                <a:rect l="l" t="t" r="r" b="b"/>
                <a:pathLst>
                  <a:path w="40639" h="43179">
                    <a:moveTo>
                      <a:pt x="16209" y="43049"/>
                    </a:moveTo>
                    <a:lnTo>
                      <a:pt x="0" y="0"/>
                    </a:lnTo>
                    <a:lnTo>
                      <a:pt x="40089" y="22549"/>
                    </a:lnTo>
                    <a:lnTo>
                      <a:pt x="16209" y="43049"/>
                    </a:lnTo>
                    <a:close/>
                  </a:path>
                </a:pathLst>
              </a:custGeom>
              <a:solidFill>
                <a:srgbClr val="FF0000"/>
              </a:solidFill>
            </p:spPr>
            <p:txBody>
              <a:bodyPr wrap="square" lIns="0" tIns="0" rIns="0" bIns="0" rtlCol="0"/>
              <a:lstStyle/>
              <a:p>
                <a:endParaRPr/>
              </a:p>
            </p:txBody>
          </p:sp>
          <p:sp>
            <p:nvSpPr>
              <p:cNvPr id="67" name="object 66">
                <a:extLst>
                  <a:ext uri="{FF2B5EF4-FFF2-40B4-BE49-F238E27FC236}">
                    <a16:creationId xmlns:a16="http://schemas.microsoft.com/office/drawing/2014/main" id="{79187E32-8AF3-4AFC-B893-823F572F1A18}"/>
                  </a:ext>
                </a:extLst>
              </p:cNvPr>
              <p:cNvSpPr/>
              <p:nvPr/>
            </p:nvSpPr>
            <p:spPr>
              <a:xfrm>
                <a:off x="2159450" y="3529292"/>
                <a:ext cx="40640" cy="43180"/>
              </a:xfrm>
              <a:custGeom>
                <a:avLst/>
                <a:gdLst/>
                <a:ahLst/>
                <a:cxnLst/>
                <a:rect l="l" t="t" r="r" b="b"/>
                <a:pathLst>
                  <a:path w="40639" h="43179">
                    <a:moveTo>
                      <a:pt x="40089" y="22549"/>
                    </a:moveTo>
                    <a:lnTo>
                      <a:pt x="0" y="0"/>
                    </a:lnTo>
                    <a:lnTo>
                      <a:pt x="16209" y="43049"/>
                    </a:lnTo>
                    <a:lnTo>
                      <a:pt x="40089" y="22549"/>
                    </a:lnTo>
                    <a:close/>
                  </a:path>
                </a:pathLst>
              </a:custGeom>
              <a:ln w="9524">
                <a:solidFill>
                  <a:srgbClr val="FF0000"/>
                </a:solidFill>
              </a:ln>
            </p:spPr>
            <p:txBody>
              <a:bodyPr wrap="square" lIns="0" tIns="0" rIns="0" bIns="0" rtlCol="0"/>
              <a:lstStyle/>
              <a:p>
                <a:endParaRPr/>
              </a:p>
            </p:txBody>
          </p:sp>
          <p:sp>
            <p:nvSpPr>
              <p:cNvPr id="68" name="object 67">
                <a:extLst>
                  <a:ext uri="{FF2B5EF4-FFF2-40B4-BE49-F238E27FC236}">
                    <a16:creationId xmlns:a16="http://schemas.microsoft.com/office/drawing/2014/main" id="{523ADF8E-C6B1-431B-9089-7095515FB012}"/>
                  </a:ext>
                </a:extLst>
              </p:cNvPr>
              <p:cNvSpPr/>
              <p:nvPr/>
            </p:nvSpPr>
            <p:spPr>
              <a:xfrm>
                <a:off x="2360267" y="3589317"/>
                <a:ext cx="0" cy="156210"/>
              </a:xfrm>
              <a:custGeom>
                <a:avLst/>
                <a:gdLst/>
                <a:ahLst/>
                <a:cxnLst/>
                <a:rect l="l" t="t" r="r" b="b"/>
                <a:pathLst>
                  <a:path h="156210">
                    <a:moveTo>
                      <a:pt x="0" y="155849"/>
                    </a:moveTo>
                    <a:lnTo>
                      <a:pt x="0" y="0"/>
                    </a:lnTo>
                  </a:path>
                </a:pathLst>
              </a:custGeom>
              <a:ln w="9524">
                <a:solidFill>
                  <a:srgbClr val="00FF00"/>
                </a:solidFill>
              </a:ln>
            </p:spPr>
            <p:txBody>
              <a:bodyPr wrap="square" lIns="0" tIns="0" rIns="0" bIns="0" rtlCol="0"/>
              <a:lstStyle/>
              <a:p>
                <a:endParaRPr/>
              </a:p>
            </p:txBody>
          </p:sp>
          <p:sp>
            <p:nvSpPr>
              <p:cNvPr id="69" name="object 68">
                <a:extLst>
                  <a:ext uri="{FF2B5EF4-FFF2-40B4-BE49-F238E27FC236}">
                    <a16:creationId xmlns:a16="http://schemas.microsoft.com/office/drawing/2014/main" id="{A70190F6-9864-4387-A5C6-3C4E0CE59FCD}"/>
                  </a:ext>
                </a:extLst>
              </p:cNvPr>
              <p:cNvSpPr/>
              <p:nvPr/>
            </p:nvSpPr>
            <p:spPr>
              <a:xfrm>
                <a:off x="2344535" y="3546092"/>
                <a:ext cx="31750" cy="43815"/>
              </a:xfrm>
              <a:custGeom>
                <a:avLst/>
                <a:gdLst/>
                <a:ahLst/>
                <a:cxnLst/>
                <a:rect l="l" t="t" r="r" b="b"/>
                <a:pathLst>
                  <a:path w="31750" h="43814">
                    <a:moveTo>
                      <a:pt x="31467" y="43224"/>
                    </a:moveTo>
                    <a:lnTo>
                      <a:pt x="0" y="43224"/>
                    </a:lnTo>
                    <a:lnTo>
                      <a:pt x="15732" y="0"/>
                    </a:lnTo>
                    <a:lnTo>
                      <a:pt x="31467" y="43224"/>
                    </a:lnTo>
                    <a:close/>
                  </a:path>
                </a:pathLst>
              </a:custGeom>
              <a:solidFill>
                <a:srgbClr val="00FF00"/>
              </a:solidFill>
            </p:spPr>
            <p:txBody>
              <a:bodyPr wrap="square" lIns="0" tIns="0" rIns="0" bIns="0" rtlCol="0"/>
              <a:lstStyle/>
              <a:p>
                <a:endParaRPr/>
              </a:p>
            </p:txBody>
          </p:sp>
          <p:sp>
            <p:nvSpPr>
              <p:cNvPr id="70" name="object 69">
                <a:extLst>
                  <a:ext uri="{FF2B5EF4-FFF2-40B4-BE49-F238E27FC236}">
                    <a16:creationId xmlns:a16="http://schemas.microsoft.com/office/drawing/2014/main" id="{132FD005-65B4-4F00-BC06-9B481016259E}"/>
                  </a:ext>
                </a:extLst>
              </p:cNvPr>
              <p:cNvSpPr/>
              <p:nvPr/>
            </p:nvSpPr>
            <p:spPr>
              <a:xfrm>
                <a:off x="2344535" y="3546092"/>
                <a:ext cx="31750" cy="43815"/>
              </a:xfrm>
              <a:custGeom>
                <a:avLst/>
                <a:gdLst/>
                <a:ahLst/>
                <a:cxnLst/>
                <a:rect l="l" t="t" r="r" b="b"/>
                <a:pathLst>
                  <a:path w="31750" h="43814">
                    <a:moveTo>
                      <a:pt x="31467" y="43224"/>
                    </a:moveTo>
                    <a:lnTo>
                      <a:pt x="15732" y="0"/>
                    </a:lnTo>
                    <a:lnTo>
                      <a:pt x="0" y="43224"/>
                    </a:lnTo>
                    <a:lnTo>
                      <a:pt x="31467" y="43224"/>
                    </a:lnTo>
                    <a:close/>
                  </a:path>
                </a:pathLst>
              </a:custGeom>
              <a:ln w="9524">
                <a:solidFill>
                  <a:srgbClr val="00FF00"/>
                </a:solidFill>
              </a:ln>
            </p:spPr>
            <p:txBody>
              <a:bodyPr wrap="square" lIns="0" tIns="0" rIns="0" bIns="0" rtlCol="0"/>
              <a:lstStyle/>
              <a:p>
                <a:endParaRPr/>
              </a:p>
            </p:txBody>
          </p:sp>
          <p:sp>
            <p:nvSpPr>
              <p:cNvPr id="71" name="object 70">
                <a:extLst>
                  <a:ext uri="{FF2B5EF4-FFF2-40B4-BE49-F238E27FC236}">
                    <a16:creationId xmlns:a16="http://schemas.microsoft.com/office/drawing/2014/main" id="{D05AB658-2E11-4698-AFEF-BBCB783F677E}"/>
                  </a:ext>
                </a:extLst>
              </p:cNvPr>
              <p:cNvSpPr/>
              <p:nvPr/>
            </p:nvSpPr>
            <p:spPr>
              <a:xfrm>
                <a:off x="2390445" y="3600517"/>
                <a:ext cx="157480" cy="156845"/>
              </a:xfrm>
              <a:custGeom>
                <a:avLst/>
                <a:gdLst/>
                <a:ahLst/>
                <a:cxnLst/>
                <a:rect l="l" t="t" r="r" b="b"/>
                <a:pathLst>
                  <a:path w="157480" h="156845">
                    <a:moveTo>
                      <a:pt x="0" y="156474"/>
                    </a:moveTo>
                    <a:lnTo>
                      <a:pt x="157199" y="0"/>
                    </a:lnTo>
                  </a:path>
                </a:pathLst>
              </a:custGeom>
              <a:ln w="9524">
                <a:solidFill>
                  <a:srgbClr val="0000FF"/>
                </a:solidFill>
              </a:ln>
            </p:spPr>
            <p:txBody>
              <a:bodyPr wrap="square" lIns="0" tIns="0" rIns="0" bIns="0" rtlCol="0"/>
              <a:lstStyle/>
              <a:p>
                <a:endParaRPr/>
              </a:p>
            </p:txBody>
          </p:sp>
          <p:sp>
            <p:nvSpPr>
              <p:cNvPr id="72" name="object 71">
                <a:extLst>
                  <a:ext uri="{FF2B5EF4-FFF2-40B4-BE49-F238E27FC236}">
                    <a16:creationId xmlns:a16="http://schemas.microsoft.com/office/drawing/2014/main" id="{79D46585-E97A-429B-BF9A-A739A4C6A206}"/>
                  </a:ext>
                </a:extLst>
              </p:cNvPr>
              <p:cNvSpPr/>
              <p:nvPr/>
            </p:nvSpPr>
            <p:spPr>
              <a:xfrm>
                <a:off x="2536544" y="3570017"/>
                <a:ext cx="41910" cy="41910"/>
              </a:xfrm>
              <a:custGeom>
                <a:avLst/>
                <a:gdLst/>
                <a:ahLst/>
                <a:cxnLst/>
                <a:rect l="l" t="t" r="r" b="b"/>
                <a:pathLst>
                  <a:path w="41910" h="41910">
                    <a:moveTo>
                      <a:pt x="22199" y="41649"/>
                    </a:moveTo>
                    <a:lnTo>
                      <a:pt x="0" y="19349"/>
                    </a:lnTo>
                    <a:lnTo>
                      <a:pt x="41724" y="0"/>
                    </a:lnTo>
                    <a:lnTo>
                      <a:pt x="22199" y="41649"/>
                    </a:lnTo>
                    <a:close/>
                  </a:path>
                </a:pathLst>
              </a:custGeom>
              <a:solidFill>
                <a:srgbClr val="0000FF"/>
              </a:solidFill>
            </p:spPr>
            <p:txBody>
              <a:bodyPr wrap="square" lIns="0" tIns="0" rIns="0" bIns="0" rtlCol="0"/>
              <a:lstStyle/>
              <a:p>
                <a:endParaRPr/>
              </a:p>
            </p:txBody>
          </p:sp>
          <p:sp>
            <p:nvSpPr>
              <p:cNvPr id="73" name="object 72">
                <a:extLst>
                  <a:ext uri="{FF2B5EF4-FFF2-40B4-BE49-F238E27FC236}">
                    <a16:creationId xmlns:a16="http://schemas.microsoft.com/office/drawing/2014/main" id="{124E0A35-C889-4D81-AFA0-AEE697B70426}"/>
                  </a:ext>
                </a:extLst>
              </p:cNvPr>
              <p:cNvSpPr/>
              <p:nvPr/>
            </p:nvSpPr>
            <p:spPr>
              <a:xfrm>
                <a:off x="2536544" y="3570017"/>
                <a:ext cx="41910" cy="41910"/>
              </a:xfrm>
              <a:custGeom>
                <a:avLst/>
                <a:gdLst/>
                <a:ahLst/>
                <a:cxnLst/>
                <a:rect l="l" t="t" r="r" b="b"/>
                <a:pathLst>
                  <a:path w="41910" h="41910">
                    <a:moveTo>
                      <a:pt x="22199" y="41649"/>
                    </a:moveTo>
                    <a:lnTo>
                      <a:pt x="41724" y="0"/>
                    </a:lnTo>
                    <a:lnTo>
                      <a:pt x="0" y="19349"/>
                    </a:lnTo>
                    <a:lnTo>
                      <a:pt x="22199" y="41649"/>
                    </a:lnTo>
                    <a:close/>
                  </a:path>
                </a:pathLst>
              </a:custGeom>
              <a:ln w="9524">
                <a:solidFill>
                  <a:srgbClr val="0000FF"/>
                </a:solidFill>
              </a:ln>
            </p:spPr>
            <p:txBody>
              <a:bodyPr wrap="square" lIns="0" tIns="0" rIns="0" bIns="0" rtlCol="0"/>
              <a:lstStyle/>
              <a:p>
                <a:endParaRPr/>
              </a:p>
            </p:txBody>
          </p:sp>
          <p:sp>
            <p:nvSpPr>
              <p:cNvPr id="74" name="object 73">
                <a:extLst>
                  <a:ext uri="{FF2B5EF4-FFF2-40B4-BE49-F238E27FC236}">
                    <a16:creationId xmlns:a16="http://schemas.microsoft.com/office/drawing/2014/main" id="{11AA21AE-DDCB-4AAA-9F05-E24AEA560138}"/>
                  </a:ext>
                </a:extLst>
              </p:cNvPr>
              <p:cNvSpPr/>
              <p:nvPr/>
            </p:nvSpPr>
            <p:spPr>
              <a:xfrm>
                <a:off x="4226516" y="3745167"/>
                <a:ext cx="92075" cy="92075"/>
              </a:xfrm>
              <a:custGeom>
                <a:avLst/>
                <a:gdLst/>
                <a:ahLst/>
                <a:cxnLst/>
                <a:rect l="l" t="t" r="r" b="b"/>
                <a:pathLst>
                  <a:path w="92075" h="92075">
                    <a:moveTo>
                      <a:pt x="45749" y="91799"/>
                    </a:moveTo>
                    <a:lnTo>
                      <a:pt x="27938" y="88192"/>
                    </a:lnTo>
                    <a:lnTo>
                      <a:pt x="13396" y="78356"/>
                    </a:lnTo>
                    <a:lnTo>
                      <a:pt x="3594" y="63766"/>
                    </a:lnTo>
                    <a:lnTo>
                      <a:pt x="0" y="45899"/>
                    </a:lnTo>
                    <a:lnTo>
                      <a:pt x="3594" y="28033"/>
                    </a:lnTo>
                    <a:lnTo>
                      <a:pt x="13396" y="13443"/>
                    </a:lnTo>
                    <a:lnTo>
                      <a:pt x="27938" y="3607"/>
                    </a:lnTo>
                    <a:lnTo>
                      <a:pt x="45749" y="0"/>
                    </a:lnTo>
                    <a:lnTo>
                      <a:pt x="54713" y="888"/>
                    </a:lnTo>
                    <a:lnTo>
                      <a:pt x="88015" y="28334"/>
                    </a:lnTo>
                    <a:lnTo>
                      <a:pt x="91499" y="45899"/>
                    </a:lnTo>
                    <a:lnTo>
                      <a:pt x="87905" y="63766"/>
                    </a:lnTo>
                    <a:lnTo>
                      <a:pt x="78102" y="78356"/>
                    </a:lnTo>
                    <a:lnTo>
                      <a:pt x="63561" y="88192"/>
                    </a:lnTo>
                    <a:lnTo>
                      <a:pt x="45749" y="91799"/>
                    </a:lnTo>
                    <a:close/>
                  </a:path>
                </a:pathLst>
              </a:custGeom>
              <a:solidFill>
                <a:srgbClr val="000000"/>
              </a:solidFill>
            </p:spPr>
            <p:txBody>
              <a:bodyPr wrap="square" lIns="0" tIns="0" rIns="0" bIns="0" rtlCol="0"/>
              <a:lstStyle/>
              <a:p>
                <a:endParaRPr/>
              </a:p>
            </p:txBody>
          </p:sp>
          <p:sp>
            <p:nvSpPr>
              <p:cNvPr id="75" name="object 74">
                <a:extLst>
                  <a:ext uri="{FF2B5EF4-FFF2-40B4-BE49-F238E27FC236}">
                    <a16:creationId xmlns:a16="http://schemas.microsoft.com/office/drawing/2014/main" id="{30BE2D4E-01A9-47FA-9E9A-0CAF43395491}"/>
                  </a:ext>
                </a:extLst>
              </p:cNvPr>
              <p:cNvSpPr/>
              <p:nvPr/>
            </p:nvSpPr>
            <p:spPr>
              <a:xfrm>
                <a:off x="4226516" y="3745167"/>
                <a:ext cx="92075" cy="92075"/>
              </a:xfrm>
              <a:custGeom>
                <a:avLst/>
                <a:gdLst/>
                <a:ahLst/>
                <a:cxnLst/>
                <a:rect l="l" t="t" r="r" b="b"/>
                <a:pathLst>
                  <a:path w="92075" h="92075">
                    <a:moveTo>
                      <a:pt x="0" y="45899"/>
                    </a:moveTo>
                    <a:lnTo>
                      <a:pt x="3594" y="28033"/>
                    </a:lnTo>
                    <a:lnTo>
                      <a:pt x="13396" y="13443"/>
                    </a:lnTo>
                    <a:lnTo>
                      <a:pt x="27938" y="3607"/>
                    </a:lnTo>
                    <a:lnTo>
                      <a:pt x="45749" y="0"/>
                    </a:lnTo>
                    <a:lnTo>
                      <a:pt x="83811" y="20436"/>
                    </a:lnTo>
                    <a:lnTo>
                      <a:pt x="91499" y="45899"/>
                    </a:lnTo>
                    <a:lnTo>
                      <a:pt x="87905" y="63766"/>
                    </a:lnTo>
                    <a:lnTo>
                      <a:pt x="78102" y="78356"/>
                    </a:lnTo>
                    <a:lnTo>
                      <a:pt x="63561" y="88192"/>
                    </a:lnTo>
                    <a:lnTo>
                      <a:pt x="45749" y="91799"/>
                    </a:lnTo>
                    <a:lnTo>
                      <a:pt x="27938" y="88192"/>
                    </a:lnTo>
                    <a:lnTo>
                      <a:pt x="13396" y="78356"/>
                    </a:lnTo>
                    <a:lnTo>
                      <a:pt x="3594" y="63766"/>
                    </a:lnTo>
                    <a:lnTo>
                      <a:pt x="0" y="45899"/>
                    </a:lnTo>
                    <a:close/>
                  </a:path>
                </a:pathLst>
              </a:custGeom>
              <a:ln w="9524">
                <a:solidFill>
                  <a:srgbClr val="595959"/>
                </a:solidFill>
              </a:ln>
            </p:spPr>
            <p:txBody>
              <a:bodyPr wrap="square" lIns="0" tIns="0" rIns="0" bIns="0" rtlCol="0"/>
              <a:lstStyle/>
              <a:p>
                <a:endParaRPr/>
              </a:p>
            </p:txBody>
          </p:sp>
          <p:sp>
            <p:nvSpPr>
              <p:cNvPr id="76" name="object 75">
                <a:extLst>
                  <a:ext uri="{FF2B5EF4-FFF2-40B4-BE49-F238E27FC236}">
                    <a16:creationId xmlns:a16="http://schemas.microsoft.com/office/drawing/2014/main" id="{42D70ACB-47E0-48AC-A593-B311385CCEF0}"/>
                  </a:ext>
                </a:extLst>
              </p:cNvPr>
              <p:cNvSpPr/>
              <p:nvPr/>
            </p:nvSpPr>
            <p:spPr>
              <a:xfrm>
                <a:off x="4096841" y="3564617"/>
                <a:ext cx="143510" cy="194310"/>
              </a:xfrm>
              <a:custGeom>
                <a:avLst/>
                <a:gdLst/>
                <a:ahLst/>
                <a:cxnLst/>
                <a:rect l="l" t="t" r="r" b="b"/>
                <a:pathLst>
                  <a:path w="143510" h="194310">
                    <a:moveTo>
                      <a:pt x="143074" y="193999"/>
                    </a:moveTo>
                    <a:lnTo>
                      <a:pt x="0" y="0"/>
                    </a:lnTo>
                  </a:path>
                </a:pathLst>
              </a:custGeom>
              <a:ln w="9524">
                <a:solidFill>
                  <a:srgbClr val="FF0000"/>
                </a:solidFill>
              </a:ln>
            </p:spPr>
            <p:txBody>
              <a:bodyPr wrap="square" lIns="0" tIns="0" rIns="0" bIns="0" rtlCol="0"/>
              <a:lstStyle/>
              <a:p>
                <a:endParaRPr/>
              </a:p>
            </p:txBody>
          </p:sp>
          <p:sp>
            <p:nvSpPr>
              <p:cNvPr id="77" name="object 76">
                <a:extLst>
                  <a:ext uri="{FF2B5EF4-FFF2-40B4-BE49-F238E27FC236}">
                    <a16:creationId xmlns:a16="http://schemas.microsoft.com/office/drawing/2014/main" id="{852BA218-FED4-42CF-AEFD-C034379E1DD8}"/>
                  </a:ext>
                </a:extLst>
              </p:cNvPr>
              <p:cNvSpPr/>
              <p:nvPr/>
            </p:nvSpPr>
            <p:spPr>
              <a:xfrm>
                <a:off x="4071191" y="3529817"/>
                <a:ext cx="38735" cy="44450"/>
              </a:xfrm>
              <a:custGeom>
                <a:avLst/>
                <a:gdLst/>
                <a:ahLst/>
                <a:cxnLst/>
                <a:rect l="l" t="t" r="r" b="b"/>
                <a:pathLst>
                  <a:path w="38735" h="44450">
                    <a:moveTo>
                      <a:pt x="12974" y="44124"/>
                    </a:moveTo>
                    <a:lnTo>
                      <a:pt x="0" y="0"/>
                    </a:lnTo>
                    <a:lnTo>
                      <a:pt x="38299" y="25449"/>
                    </a:lnTo>
                    <a:lnTo>
                      <a:pt x="12974" y="44124"/>
                    </a:lnTo>
                    <a:close/>
                  </a:path>
                </a:pathLst>
              </a:custGeom>
              <a:solidFill>
                <a:srgbClr val="FF0000"/>
              </a:solidFill>
            </p:spPr>
            <p:txBody>
              <a:bodyPr wrap="square" lIns="0" tIns="0" rIns="0" bIns="0" rtlCol="0"/>
              <a:lstStyle/>
              <a:p>
                <a:endParaRPr/>
              </a:p>
            </p:txBody>
          </p:sp>
          <p:sp>
            <p:nvSpPr>
              <p:cNvPr id="78" name="object 77">
                <a:extLst>
                  <a:ext uri="{FF2B5EF4-FFF2-40B4-BE49-F238E27FC236}">
                    <a16:creationId xmlns:a16="http://schemas.microsoft.com/office/drawing/2014/main" id="{A50DF2B4-913E-4F7E-9090-0FDA2692CF58}"/>
                  </a:ext>
                </a:extLst>
              </p:cNvPr>
              <p:cNvSpPr/>
              <p:nvPr/>
            </p:nvSpPr>
            <p:spPr>
              <a:xfrm>
                <a:off x="4071191" y="3529817"/>
                <a:ext cx="38735" cy="44450"/>
              </a:xfrm>
              <a:custGeom>
                <a:avLst/>
                <a:gdLst/>
                <a:ahLst/>
                <a:cxnLst/>
                <a:rect l="l" t="t" r="r" b="b"/>
                <a:pathLst>
                  <a:path w="38735" h="44450">
                    <a:moveTo>
                      <a:pt x="38299" y="25449"/>
                    </a:moveTo>
                    <a:lnTo>
                      <a:pt x="0" y="0"/>
                    </a:lnTo>
                    <a:lnTo>
                      <a:pt x="12974" y="44124"/>
                    </a:lnTo>
                    <a:lnTo>
                      <a:pt x="38299" y="25449"/>
                    </a:lnTo>
                    <a:close/>
                  </a:path>
                </a:pathLst>
              </a:custGeom>
              <a:ln w="9524">
                <a:solidFill>
                  <a:srgbClr val="FF0000"/>
                </a:solidFill>
              </a:ln>
            </p:spPr>
            <p:txBody>
              <a:bodyPr wrap="square" lIns="0" tIns="0" rIns="0" bIns="0" rtlCol="0"/>
              <a:lstStyle/>
              <a:p>
                <a:endParaRPr/>
              </a:p>
            </p:txBody>
          </p:sp>
          <p:sp>
            <p:nvSpPr>
              <p:cNvPr id="79" name="object 78">
                <a:extLst>
                  <a:ext uri="{FF2B5EF4-FFF2-40B4-BE49-F238E27FC236}">
                    <a16:creationId xmlns:a16="http://schemas.microsoft.com/office/drawing/2014/main" id="{D99E3D1F-B5D2-4091-8BF0-C6F025802E6D}"/>
                  </a:ext>
                </a:extLst>
              </p:cNvPr>
              <p:cNvSpPr/>
              <p:nvPr/>
            </p:nvSpPr>
            <p:spPr>
              <a:xfrm>
                <a:off x="4272266" y="3589317"/>
                <a:ext cx="635" cy="156210"/>
              </a:xfrm>
              <a:custGeom>
                <a:avLst/>
                <a:gdLst/>
                <a:ahLst/>
                <a:cxnLst/>
                <a:rect l="l" t="t" r="r" b="b"/>
                <a:pathLst>
                  <a:path w="635" h="156210">
                    <a:moveTo>
                      <a:pt x="0" y="155849"/>
                    </a:moveTo>
                    <a:lnTo>
                      <a:pt x="449" y="0"/>
                    </a:lnTo>
                  </a:path>
                </a:pathLst>
              </a:custGeom>
              <a:ln w="9524">
                <a:solidFill>
                  <a:srgbClr val="00FF00"/>
                </a:solidFill>
              </a:ln>
            </p:spPr>
            <p:txBody>
              <a:bodyPr wrap="square" lIns="0" tIns="0" rIns="0" bIns="0" rtlCol="0"/>
              <a:lstStyle/>
              <a:p>
                <a:endParaRPr/>
              </a:p>
            </p:txBody>
          </p:sp>
          <p:sp>
            <p:nvSpPr>
              <p:cNvPr id="80" name="object 79">
                <a:extLst>
                  <a:ext uri="{FF2B5EF4-FFF2-40B4-BE49-F238E27FC236}">
                    <a16:creationId xmlns:a16="http://schemas.microsoft.com/office/drawing/2014/main" id="{C6F4A5B1-427B-424A-8234-01AFF37ACC9D}"/>
                  </a:ext>
                </a:extLst>
              </p:cNvPr>
              <p:cNvSpPr/>
              <p:nvPr/>
            </p:nvSpPr>
            <p:spPr>
              <a:xfrm>
                <a:off x="4256966" y="3546092"/>
                <a:ext cx="31750" cy="43815"/>
              </a:xfrm>
              <a:custGeom>
                <a:avLst/>
                <a:gdLst/>
                <a:ahLst/>
                <a:cxnLst/>
                <a:rect l="l" t="t" r="r" b="b"/>
                <a:pathLst>
                  <a:path w="31750" h="43814">
                    <a:moveTo>
                      <a:pt x="31474" y="43274"/>
                    </a:moveTo>
                    <a:lnTo>
                      <a:pt x="0" y="43174"/>
                    </a:lnTo>
                    <a:lnTo>
                      <a:pt x="15874" y="0"/>
                    </a:lnTo>
                    <a:lnTo>
                      <a:pt x="31474" y="43274"/>
                    </a:lnTo>
                    <a:close/>
                  </a:path>
                </a:pathLst>
              </a:custGeom>
              <a:solidFill>
                <a:srgbClr val="00FF00"/>
              </a:solidFill>
            </p:spPr>
            <p:txBody>
              <a:bodyPr wrap="square" lIns="0" tIns="0" rIns="0" bIns="0" rtlCol="0"/>
              <a:lstStyle/>
              <a:p>
                <a:endParaRPr/>
              </a:p>
            </p:txBody>
          </p:sp>
          <p:sp>
            <p:nvSpPr>
              <p:cNvPr id="81" name="object 80">
                <a:extLst>
                  <a:ext uri="{FF2B5EF4-FFF2-40B4-BE49-F238E27FC236}">
                    <a16:creationId xmlns:a16="http://schemas.microsoft.com/office/drawing/2014/main" id="{18905520-3969-4717-B734-0E7F58319E19}"/>
                  </a:ext>
                </a:extLst>
              </p:cNvPr>
              <p:cNvSpPr/>
              <p:nvPr/>
            </p:nvSpPr>
            <p:spPr>
              <a:xfrm>
                <a:off x="4256966" y="3546092"/>
                <a:ext cx="31750" cy="43815"/>
              </a:xfrm>
              <a:custGeom>
                <a:avLst/>
                <a:gdLst/>
                <a:ahLst/>
                <a:cxnLst/>
                <a:rect l="l" t="t" r="r" b="b"/>
                <a:pathLst>
                  <a:path w="31750" h="43814">
                    <a:moveTo>
                      <a:pt x="31474" y="43274"/>
                    </a:moveTo>
                    <a:lnTo>
                      <a:pt x="15874" y="0"/>
                    </a:lnTo>
                    <a:lnTo>
                      <a:pt x="0" y="43174"/>
                    </a:lnTo>
                    <a:lnTo>
                      <a:pt x="31474" y="43274"/>
                    </a:lnTo>
                    <a:close/>
                  </a:path>
                </a:pathLst>
              </a:custGeom>
              <a:ln w="9524">
                <a:solidFill>
                  <a:srgbClr val="00FF00"/>
                </a:solidFill>
              </a:ln>
            </p:spPr>
            <p:txBody>
              <a:bodyPr wrap="square" lIns="0" tIns="0" rIns="0" bIns="0" rtlCol="0"/>
              <a:lstStyle/>
              <a:p>
                <a:endParaRPr/>
              </a:p>
            </p:txBody>
          </p:sp>
          <p:sp>
            <p:nvSpPr>
              <p:cNvPr id="82" name="object 81">
                <a:extLst>
                  <a:ext uri="{FF2B5EF4-FFF2-40B4-BE49-F238E27FC236}">
                    <a16:creationId xmlns:a16="http://schemas.microsoft.com/office/drawing/2014/main" id="{E15C9803-08C3-48B4-9F71-1F15D57F4F88}"/>
                  </a:ext>
                </a:extLst>
              </p:cNvPr>
              <p:cNvSpPr/>
              <p:nvPr/>
            </p:nvSpPr>
            <p:spPr>
              <a:xfrm>
                <a:off x="4296441" y="3576242"/>
                <a:ext cx="145415" cy="175895"/>
              </a:xfrm>
              <a:custGeom>
                <a:avLst/>
                <a:gdLst/>
                <a:ahLst/>
                <a:cxnLst/>
                <a:rect l="l" t="t" r="r" b="b"/>
                <a:pathLst>
                  <a:path w="145414" h="175895">
                    <a:moveTo>
                      <a:pt x="0" y="175524"/>
                    </a:moveTo>
                    <a:lnTo>
                      <a:pt x="144824" y="0"/>
                    </a:lnTo>
                  </a:path>
                </a:pathLst>
              </a:custGeom>
              <a:ln w="9524">
                <a:solidFill>
                  <a:srgbClr val="0000FF"/>
                </a:solidFill>
              </a:ln>
            </p:spPr>
            <p:txBody>
              <a:bodyPr wrap="square" lIns="0" tIns="0" rIns="0" bIns="0" rtlCol="0"/>
              <a:lstStyle/>
              <a:p>
                <a:endParaRPr/>
              </a:p>
            </p:txBody>
          </p:sp>
          <p:sp>
            <p:nvSpPr>
              <p:cNvPr id="83" name="object 82">
                <a:extLst>
                  <a:ext uri="{FF2B5EF4-FFF2-40B4-BE49-F238E27FC236}">
                    <a16:creationId xmlns:a16="http://schemas.microsoft.com/office/drawing/2014/main" id="{1DEA1859-6B8B-4EE6-9377-A6B271946BD6}"/>
                  </a:ext>
                </a:extLst>
              </p:cNvPr>
              <p:cNvSpPr/>
              <p:nvPr/>
            </p:nvSpPr>
            <p:spPr>
              <a:xfrm>
                <a:off x="4429116" y="3542917"/>
                <a:ext cx="40005" cy="43815"/>
              </a:xfrm>
              <a:custGeom>
                <a:avLst/>
                <a:gdLst/>
                <a:ahLst/>
                <a:cxnLst/>
                <a:rect l="l" t="t" r="r" b="b"/>
                <a:pathLst>
                  <a:path w="40004" h="43814">
                    <a:moveTo>
                      <a:pt x="24274" y="43349"/>
                    </a:moveTo>
                    <a:lnTo>
                      <a:pt x="0" y="23324"/>
                    </a:lnTo>
                    <a:lnTo>
                      <a:pt x="39649" y="0"/>
                    </a:lnTo>
                    <a:lnTo>
                      <a:pt x="24274" y="43349"/>
                    </a:lnTo>
                    <a:close/>
                  </a:path>
                </a:pathLst>
              </a:custGeom>
              <a:solidFill>
                <a:srgbClr val="0000FF"/>
              </a:solidFill>
            </p:spPr>
            <p:txBody>
              <a:bodyPr wrap="square" lIns="0" tIns="0" rIns="0" bIns="0" rtlCol="0"/>
              <a:lstStyle/>
              <a:p>
                <a:endParaRPr/>
              </a:p>
            </p:txBody>
          </p:sp>
          <p:sp>
            <p:nvSpPr>
              <p:cNvPr id="84" name="object 83">
                <a:extLst>
                  <a:ext uri="{FF2B5EF4-FFF2-40B4-BE49-F238E27FC236}">
                    <a16:creationId xmlns:a16="http://schemas.microsoft.com/office/drawing/2014/main" id="{CA3FCB2C-A210-4E1E-A580-A28FDF54B3EA}"/>
                  </a:ext>
                </a:extLst>
              </p:cNvPr>
              <p:cNvSpPr/>
              <p:nvPr/>
            </p:nvSpPr>
            <p:spPr>
              <a:xfrm>
                <a:off x="4429116" y="3542917"/>
                <a:ext cx="40005" cy="43815"/>
              </a:xfrm>
              <a:custGeom>
                <a:avLst/>
                <a:gdLst/>
                <a:ahLst/>
                <a:cxnLst/>
                <a:rect l="l" t="t" r="r" b="b"/>
                <a:pathLst>
                  <a:path w="40004" h="43814">
                    <a:moveTo>
                      <a:pt x="24274" y="43349"/>
                    </a:moveTo>
                    <a:lnTo>
                      <a:pt x="39649" y="0"/>
                    </a:lnTo>
                    <a:lnTo>
                      <a:pt x="0" y="23324"/>
                    </a:lnTo>
                    <a:lnTo>
                      <a:pt x="24274" y="43349"/>
                    </a:lnTo>
                    <a:close/>
                  </a:path>
                </a:pathLst>
              </a:custGeom>
              <a:ln w="9524">
                <a:solidFill>
                  <a:srgbClr val="0000FF"/>
                </a:solidFill>
              </a:ln>
            </p:spPr>
            <p:txBody>
              <a:bodyPr wrap="square" lIns="0" tIns="0" rIns="0" bIns="0" rtlCol="0"/>
              <a:lstStyle/>
              <a:p>
                <a:endParaRPr/>
              </a:p>
            </p:txBody>
          </p:sp>
          <p:sp>
            <p:nvSpPr>
              <p:cNvPr id="85" name="object 84">
                <a:extLst>
                  <a:ext uri="{FF2B5EF4-FFF2-40B4-BE49-F238E27FC236}">
                    <a16:creationId xmlns:a16="http://schemas.microsoft.com/office/drawing/2014/main" id="{EF4BAB42-235A-475B-BCB8-B54C097642F7}"/>
                  </a:ext>
                </a:extLst>
              </p:cNvPr>
              <p:cNvSpPr/>
              <p:nvPr/>
            </p:nvSpPr>
            <p:spPr>
              <a:xfrm>
                <a:off x="5224689" y="3745167"/>
                <a:ext cx="92075" cy="92075"/>
              </a:xfrm>
              <a:custGeom>
                <a:avLst/>
                <a:gdLst/>
                <a:ahLst/>
                <a:cxnLst/>
                <a:rect l="l" t="t" r="r" b="b"/>
                <a:pathLst>
                  <a:path w="92075" h="92075">
                    <a:moveTo>
                      <a:pt x="45749" y="91799"/>
                    </a:moveTo>
                    <a:lnTo>
                      <a:pt x="27938" y="88192"/>
                    </a:lnTo>
                    <a:lnTo>
                      <a:pt x="13396" y="78356"/>
                    </a:lnTo>
                    <a:lnTo>
                      <a:pt x="3594" y="63766"/>
                    </a:lnTo>
                    <a:lnTo>
                      <a:pt x="0" y="45899"/>
                    </a:lnTo>
                    <a:lnTo>
                      <a:pt x="3594" y="28033"/>
                    </a:lnTo>
                    <a:lnTo>
                      <a:pt x="13396" y="13443"/>
                    </a:lnTo>
                    <a:lnTo>
                      <a:pt x="27938" y="3607"/>
                    </a:lnTo>
                    <a:lnTo>
                      <a:pt x="45749" y="0"/>
                    </a:lnTo>
                    <a:lnTo>
                      <a:pt x="54710" y="888"/>
                    </a:lnTo>
                    <a:lnTo>
                      <a:pt x="88015" y="28334"/>
                    </a:lnTo>
                    <a:lnTo>
                      <a:pt x="91499" y="45899"/>
                    </a:lnTo>
                    <a:lnTo>
                      <a:pt x="87902" y="63766"/>
                    </a:lnTo>
                    <a:lnTo>
                      <a:pt x="78093" y="78356"/>
                    </a:lnTo>
                    <a:lnTo>
                      <a:pt x="63550" y="88192"/>
                    </a:lnTo>
                    <a:lnTo>
                      <a:pt x="45749" y="91799"/>
                    </a:lnTo>
                    <a:close/>
                  </a:path>
                </a:pathLst>
              </a:custGeom>
              <a:solidFill>
                <a:srgbClr val="000000"/>
              </a:solidFill>
            </p:spPr>
            <p:txBody>
              <a:bodyPr wrap="square" lIns="0" tIns="0" rIns="0" bIns="0" rtlCol="0"/>
              <a:lstStyle/>
              <a:p>
                <a:endParaRPr/>
              </a:p>
            </p:txBody>
          </p:sp>
          <p:sp>
            <p:nvSpPr>
              <p:cNvPr id="86" name="object 85">
                <a:extLst>
                  <a:ext uri="{FF2B5EF4-FFF2-40B4-BE49-F238E27FC236}">
                    <a16:creationId xmlns:a16="http://schemas.microsoft.com/office/drawing/2014/main" id="{95AEBB77-9850-4E52-853C-19DA57904CC5}"/>
                  </a:ext>
                </a:extLst>
              </p:cNvPr>
              <p:cNvSpPr/>
              <p:nvPr/>
            </p:nvSpPr>
            <p:spPr>
              <a:xfrm>
                <a:off x="5224689" y="3745167"/>
                <a:ext cx="92075" cy="92075"/>
              </a:xfrm>
              <a:custGeom>
                <a:avLst/>
                <a:gdLst/>
                <a:ahLst/>
                <a:cxnLst/>
                <a:rect l="l" t="t" r="r" b="b"/>
                <a:pathLst>
                  <a:path w="92075" h="92075">
                    <a:moveTo>
                      <a:pt x="0" y="45899"/>
                    </a:moveTo>
                    <a:lnTo>
                      <a:pt x="3594" y="28033"/>
                    </a:lnTo>
                    <a:lnTo>
                      <a:pt x="13396" y="13443"/>
                    </a:lnTo>
                    <a:lnTo>
                      <a:pt x="27938" y="3607"/>
                    </a:lnTo>
                    <a:lnTo>
                      <a:pt x="45749" y="0"/>
                    </a:lnTo>
                    <a:lnTo>
                      <a:pt x="83811" y="20436"/>
                    </a:lnTo>
                    <a:lnTo>
                      <a:pt x="91499" y="45899"/>
                    </a:lnTo>
                    <a:lnTo>
                      <a:pt x="87902" y="63766"/>
                    </a:lnTo>
                    <a:lnTo>
                      <a:pt x="78093" y="78356"/>
                    </a:lnTo>
                    <a:lnTo>
                      <a:pt x="63550" y="88192"/>
                    </a:lnTo>
                    <a:lnTo>
                      <a:pt x="45749" y="91799"/>
                    </a:lnTo>
                    <a:lnTo>
                      <a:pt x="27938" y="88192"/>
                    </a:lnTo>
                    <a:lnTo>
                      <a:pt x="13396" y="78356"/>
                    </a:lnTo>
                    <a:lnTo>
                      <a:pt x="3594" y="63766"/>
                    </a:lnTo>
                    <a:lnTo>
                      <a:pt x="0" y="45899"/>
                    </a:lnTo>
                    <a:close/>
                  </a:path>
                </a:pathLst>
              </a:custGeom>
              <a:ln w="9524">
                <a:solidFill>
                  <a:srgbClr val="595959"/>
                </a:solidFill>
              </a:ln>
            </p:spPr>
            <p:txBody>
              <a:bodyPr wrap="square" lIns="0" tIns="0" rIns="0" bIns="0" rtlCol="0"/>
              <a:lstStyle/>
              <a:p>
                <a:endParaRPr/>
              </a:p>
            </p:txBody>
          </p:sp>
          <p:sp>
            <p:nvSpPr>
              <p:cNvPr id="87" name="object 86">
                <a:extLst>
                  <a:ext uri="{FF2B5EF4-FFF2-40B4-BE49-F238E27FC236}">
                    <a16:creationId xmlns:a16="http://schemas.microsoft.com/office/drawing/2014/main" id="{AF812C7A-FD71-44E1-895A-CD9658562344}"/>
                  </a:ext>
                </a:extLst>
              </p:cNvPr>
              <p:cNvSpPr/>
              <p:nvPr/>
            </p:nvSpPr>
            <p:spPr>
              <a:xfrm>
                <a:off x="5091889" y="3561092"/>
                <a:ext cx="172720" cy="191135"/>
              </a:xfrm>
              <a:custGeom>
                <a:avLst/>
                <a:gdLst/>
                <a:ahLst/>
                <a:cxnLst/>
                <a:rect l="l" t="t" r="r" b="b"/>
                <a:pathLst>
                  <a:path w="172720" h="191135">
                    <a:moveTo>
                      <a:pt x="172549" y="190724"/>
                    </a:moveTo>
                    <a:lnTo>
                      <a:pt x="0" y="0"/>
                    </a:lnTo>
                  </a:path>
                </a:pathLst>
              </a:custGeom>
              <a:ln w="9524">
                <a:solidFill>
                  <a:srgbClr val="FF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B32B1432-B002-495E-B941-650FE0508900}"/>
                  </a:ext>
                </a:extLst>
              </p:cNvPr>
              <p:cNvSpPr/>
              <p:nvPr/>
            </p:nvSpPr>
            <p:spPr>
              <a:xfrm>
                <a:off x="5062889" y="3529042"/>
                <a:ext cx="41275" cy="43180"/>
              </a:xfrm>
              <a:custGeom>
                <a:avLst/>
                <a:gdLst/>
                <a:ahLst/>
                <a:cxnLst/>
                <a:rect l="l" t="t" r="r" b="b"/>
                <a:pathLst>
                  <a:path w="41275" h="43179">
                    <a:moveTo>
                      <a:pt x="17324" y="42624"/>
                    </a:moveTo>
                    <a:lnTo>
                      <a:pt x="0" y="0"/>
                    </a:lnTo>
                    <a:lnTo>
                      <a:pt x="40649" y="21499"/>
                    </a:lnTo>
                    <a:lnTo>
                      <a:pt x="17324" y="42624"/>
                    </a:lnTo>
                    <a:close/>
                  </a:path>
                </a:pathLst>
              </a:custGeom>
              <a:solidFill>
                <a:srgbClr val="FF0000"/>
              </a:solidFill>
            </p:spPr>
            <p:txBody>
              <a:bodyPr wrap="square" lIns="0" tIns="0" rIns="0" bIns="0" rtlCol="0"/>
              <a:lstStyle/>
              <a:p>
                <a:endParaRPr/>
              </a:p>
            </p:txBody>
          </p:sp>
          <p:sp>
            <p:nvSpPr>
              <p:cNvPr id="89" name="object 88">
                <a:extLst>
                  <a:ext uri="{FF2B5EF4-FFF2-40B4-BE49-F238E27FC236}">
                    <a16:creationId xmlns:a16="http://schemas.microsoft.com/office/drawing/2014/main" id="{EC6AD2C1-0661-4F1D-AAB9-09082B422F35}"/>
                  </a:ext>
                </a:extLst>
              </p:cNvPr>
              <p:cNvSpPr/>
              <p:nvPr/>
            </p:nvSpPr>
            <p:spPr>
              <a:xfrm>
                <a:off x="5062889" y="3529042"/>
                <a:ext cx="41275" cy="43180"/>
              </a:xfrm>
              <a:custGeom>
                <a:avLst/>
                <a:gdLst/>
                <a:ahLst/>
                <a:cxnLst/>
                <a:rect l="l" t="t" r="r" b="b"/>
                <a:pathLst>
                  <a:path w="41275" h="43179">
                    <a:moveTo>
                      <a:pt x="40649" y="21499"/>
                    </a:moveTo>
                    <a:lnTo>
                      <a:pt x="0" y="0"/>
                    </a:lnTo>
                    <a:lnTo>
                      <a:pt x="17324" y="42624"/>
                    </a:lnTo>
                    <a:lnTo>
                      <a:pt x="40649" y="21499"/>
                    </a:lnTo>
                    <a:close/>
                  </a:path>
                </a:pathLst>
              </a:custGeom>
              <a:ln w="9524">
                <a:solidFill>
                  <a:srgbClr val="FF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1C2F4A3B-7FC9-4BFA-BDC3-CB7FEB4E1ADA}"/>
                  </a:ext>
                </a:extLst>
              </p:cNvPr>
              <p:cNvSpPr/>
              <p:nvPr/>
            </p:nvSpPr>
            <p:spPr>
              <a:xfrm>
                <a:off x="5265389" y="3589292"/>
                <a:ext cx="5080" cy="156210"/>
              </a:xfrm>
              <a:custGeom>
                <a:avLst/>
                <a:gdLst/>
                <a:ahLst/>
                <a:cxnLst/>
                <a:rect l="l" t="t" r="r" b="b"/>
                <a:pathLst>
                  <a:path w="5079" h="156210">
                    <a:moveTo>
                      <a:pt x="5049" y="155874"/>
                    </a:moveTo>
                    <a:lnTo>
                      <a:pt x="0" y="0"/>
                    </a:lnTo>
                  </a:path>
                </a:pathLst>
              </a:custGeom>
              <a:ln w="9524">
                <a:solidFill>
                  <a:srgbClr val="00FF00"/>
                </a:solidFill>
              </a:ln>
            </p:spPr>
            <p:txBody>
              <a:bodyPr wrap="square" lIns="0" tIns="0" rIns="0" bIns="0" rtlCol="0"/>
              <a:lstStyle/>
              <a:p>
                <a:endParaRPr/>
              </a:p>
            </p:txBody>
          </p:sp>
          <p:sp>
            <p:nvSpPr>
              <p:cNvPr id="91" name="object 90">
                <a:extLst>
                  <a:ext uri="{FF2B5EF4-FFF2-40B4-BE49-F238E27FC236}">
                    <a16:creationId xmlns:a16="http://schemas.microsoft.com/office/drawing/2014/main" id="{3B539E35-8FD9-4F1F-93D5-B3F7D673BDA2}"/>
                  </a:ext>
                </a:extLst>
              </p:cNvPr>
              <p:cNvSpPr/>
              <p:nvPr/>
            </p:nvSpPr>
            <p:spPr>
              <a:xfrm>
                <a:off x="5249664" y="3546092"/>
                <a:ext cx="31750" cy="43815"/>
              </a:xfrm>
              <a:custGeom>
                <a:avLst/>
                <a:gdLst/>
                <a:ahLst/>
                <a:cxnLst/>
                <a:rect l="l" t="t" r="r" b="b"/>
                <a:pathLst>
                  <a:path w="31750" h="43814">
                    <a:moveTo>
                      <a:pt x="0" y="43699"/>
                    </a:moveTo>
                    <a:lnTo>
                      <a:pt x="14324" y="0"/>
                    </a:lnTo>
                    <a:lnTo>
                      <a:pt x="31449" y="42674"/>
                    </a:lnTo>
                    <a:lnTo>
                      <a:pt x="0" y="43699"/>
                    </a:lnTo>
                    <a:close/>
                  </a:path>
                </a:pathLst>
              </a:custGeom>
              <a:solidFill>
                <a:srgbClr val="00FF00"/>
              </a:solidFill>
            </p:spPr>
            <p:txBody>
              <a:bodyPr wrap="square" lIns="0" tIns="0" rIns="0" bIns="0" rtlCol="0"/>
              <a:lstStyle/>
              <a:p>
                <a:endParaRPr/>
              </a:p>
            </p:txBody>
          </p:sp>
          <p:sp>
            <p:nvSpPr>
              <p:cNvPr id="92" name="object 91">
                <a:extLst>
                  <a:ext uri="{FF2B5EF4-FFF2-40B4-BE49-F238E27FC236}">
                    <a16:creationId xmlns:a16="http://schemas.microsoft.com/office/drawing/2014/main" id="{8505E8D3-83C8-4F92-8AF2-A07539BC6532}"/>
                  </a:ext>
                </a:extLst>
              </p:cNvPr>
              <p:cNvSpPr/>
              <p:nvPr/>
            </p:nvSpPr>
            <p:spPr>
              <a:xfrm>
                <a:off x="5249664" y="3546092"/>
                <a:ext cx="31750" cy="43815"/>
              </a:xfrm>
              <a:custGeom>
                <a:avLst/>
                <a:gdLst/>
                <a:ahLst/>
                <a:cxnLst/>
                <a:rect l="l" t="t" r="r" b="b"/>
                <a:pathLst>
                  <a:path w="31750" h="43814">
                    <a:moveTo>
                      <a:pt x="31449" y="42674"/>
                    </a:moveTo>
                    <a:lnTo>
                      <a:pt x="14324" y="0"/>
                    </a:lnTo>
                    <a:lnTo>
                      <a:pt x="0" y="43699"/>
                    </a:lnTo>
                    <a:lnTo>
                      <a:pt x="31449" y="42674"/>
                    </a:lnTo>
                    <a:close/>
                  </a:path>
                </a:pathLst>
              </a:custGeom>
              <a:ln w="9524">
                <a:solidFill>
                  <a:srgbClr val="00FF00"/>
                </a:solidFill>
              </a:ln>
            </p:spPr>
            <p:txBody>
              <a:bodyPr wrap="square" lIns="0" tIns="0" rIns="0" bIns="0" rtlCol="0"/>
              <a:lstStyle/>
              <a:p>
                <a:endParaRPr/>
              </a:p>
            </p:txBody>
          </p:sp>
          <p:sp>
            <p:nvSpPr>
              <p:cNvPr id="93" name="object 92">
                <a:extLst>
                  <a:ext uri="{FF2B5EF4-FFF2-40B4-BE49-F238E27FC236}">
                    <a16:creationId xmlns:a16="http://schemas.microsoft.com/office/drawing/2014/main" id="{6F4F2EB4-E3FF-43D2-8387-FABF61750A31}"/>
                  </a:ext>
                </a:extLst>
              </p:cNvPr>
              <p:cNvSpPr/>
              <p:nvPr/>
            </p:nvSpPr>
            <p:spPr>
              <a:xfrm>
                <a:off x="5302789" y="3578267"/>
                <a:ext cx="132080" cy="180975"/>
              </a:xfrm>
              <a:custGeom>
                <a:avLst/>
                <a:gdLst/>
                <a:ahLst/>
                <a:cxnLst/>
                <a:rect l="l" t="t" r="r" b="b"/>
                <a:pathLst>
                  <a:path w="132079" h="180975">
                    <a:moveTo>
                      <a:pt x="0" y="180349"/>
                    </a:moveTo>
                    <a:lnTo>
                      <a:pt x="131599" y="0"/>
                    </a:lnTo>
                  </a:path>
                </a:pathLst>
              </a:custGeom>
              <a:ln w="9524">
                <a:solidFill>
                  <a:srgbClr val="0000FF"/>
                </a:solidFill>
              </a:ln>
            </p:spPr>
            <p:txBody>
              <a:bodyPr wrap="square" lIns="0" tIns="0" rIns="0" bIns="0" rtlCol="0"/>
              <a:lstStyle/>
              <a:p>
                <a:endParaRPr/>
              </a:p>
            </p:txBody>
          </p:sp>
          <p:sp>
            <p:nvSpPr>
              <p:cNvPr id="94" name="object 93">
                <a:extLst>
                  <a:ext uri="{FF2B5EF4-FFF2-40B4-BE49-F238E27FC236}">
                    <a16:creationId xmlns:a16="http://schemas.microsoft.com/office/drawing/2014/main" id="{77826377-D6F3-4175-B7EA-F196FCCACB67}"/>
                  </a:ext>
                </a:extLst>
              </p:cNvPr>
              <p:cNvSpPr/>
              <p:nvPr/>
            </p:nvSpPr>
            <p:spPr>
              <a:xfrm>
                <a:off x="5421689" y="3543367"/>
                <a:ext cx="38735" cy="44450"/>
              </a:xfrm>
              <a:custGeom>
                <a:avLst/>
                <a:gdLst/>
                <a:ahLst/>
                <a:cxnLst/>
                <a:rect l="l" t="t" r="r" b="b"/>
                <a:pathLst>
                  <a:path w="38735" h="44450">
                    <a:moveTo>
                      <a:pt x="25399" y="44174"/>
                    </a:moveTo>
                    <a:lnTo>
                      <a:pt x="0" y="25624"/>
                    </a:lnTo>
                    <a:lnTo>
                      <a:pt x="38174" y="0"/>
                    </a:lnTo>
                    <a:lnTo>
                      <a:pt x="25399" y="44174"/>
                    </a:lnTo>
                    <a:close/>
                  </a:path>
                </a:pathLst>
              </a:custGeom>
              <a:solidFill>
                <a:srgbClr val="0000FF"/>
              </a:solidFill>
            </p:spPr>
            <p:txBody>
              <a:bodyPr wrap="square" lIns="0" tIns="0" rIns="0" bIns="0" rtlCol="0"/>
              <a:lstStyle/>
              <a:p>
                <a:endParaRPr/>
              </a:p>
            </p:txBody>
          </p:sp>
          <p:sp>
            <p:nvSpPr>
              <p:cNvPr id="95" name="object 94">
                <a:extLst>
                  <a:ext uri="{FF2B5EF4-FFF2-40B4-BE49-F238E27FC236}">
                    <a16:creationId xmlns:a16="http://schemas.microsoft.com/office/drawing/2014/main" id="{916A0A13-945A-457C-978A-D7270434C026}"/>
                  </a:ext>
                </a:extLst>
              </p:cNvPr>
              <p:cNvSpPr/>
              <p:nvPr/>
            </p:nvSpPr>
            <p:spPr>
              <a:xfrm>
                <a:off x="5421689" y="3543367"/>
                <a:ext cx="38735" cy="44450"/>
              </a:xfrm>
              <a:custGeom>
                <a:avLst/>
                <a:gdLst/>
                <a:ahLst/>
                <a:cxnLst/>
                <a:rect l="l" t="t" r="r" b="b"/>
                <a:pathLst>
                  <a:path w="38735" h="44450">
                    <a:moveTo>
                      <a:pt x="25399" y="44174"/>
                    </a:moveTo>
                    <a:lnTo>
                      <a:pt x="38174" y="0"/>
                    </a:lnTo>
                    <a:lnTo>
                      <a:pt x="0" y="25624"/>
                    </a:lnTo>
                    <a:lnTo>
                      <a:pt x="25399" y="44174"/>
                    </a:lnTo>
                    <a:close/>
                  </a:path>
                </a:pathLst>
              </a:custGeom>
              <a:ln w="9524">
                <a:solidFill>
                  <a:srgbClr val="0000FF"/>
                </a:solidFill>
              </a:ln>
            </p:spPr>
            <p:txBody>
              <a:bodyPr wrap="square" lIns="0" tIns="0" rIns="0" bIns="0" rtlCol="0"/>
              <a:lstStyle/>
              <a:p>
                <a:endParaRPr/>
              </a:p>
            </p:txBody>
          </p:sp>
          <p:sp>
            <p:nvSpPr>
              <p:cNvPr id="96" name="object 95">
                <a:extLst>
                  <a:ext uri="{FF2B5EF4-FFF2-40B4-BE49-F238E27FC236}">
                    <a16:creationId xmlns:a16="http://schemas.microsoft.com/office/drawing/2014/main" id="{C490236A-77C8-4052-9FDC-9299BAEC7002}"/>
                  </a:ext>
                </a:extLst>
              </p:cNvPr>
              <p:cNvSpPr/>
              <p:nvPr/>
            </p:nvSpPr>
            <p:spPr>
              <a:xfrm>
                <a:off x="7016910" y="3589317"/>
                <a:ext cx="2540" cy="155575"/>
              </a:xfrm>
              <a:custGeom>
                <a:avLst/>
                <a:gdLst/>
                <a:ahLst/>
                <a:cxnLst/>
                <a:rect l="l" t="t" r="r" b="b"/>
                <a:pathLst>
                  <a:path w="2540" h="155575">
                    <a:moveTo>
                      <a:pt x="2399" y="154949"/>
                    </a:moveTo>
                    <a:lnTo>
                      <a:pt x="0" y="0"/>
                    </a:lnTo>
                  </a:path>
                </a:pathLst>
              </a:custGeom>
              <a:ln w="9524">
                <a:solidFill>
                  <a:srgbClr val="00FF00"/>
                </a:solidFill>
              </a:ln>
            </p:spPr>
            <p:txBody>
              <a:bodyPr wrap="square" lIns="0" tIns="0" rIns="0" bIns="0" rtlCol="0"/>
              <a:lstStyle/>
              <a:p>
                <a:endParaRPr/>
              </a:p>
            </p:txBody>
          </p:sp>
          <p:sp>
            <p:nvSpPr>
              <p:cNvPr id="97" name="object 96">
                <a:extLst>
                  <a:ext uri="{FF2B5EF4-FFF2-40B4-BE49-F238E27FC236}">
                    <a16:creationId xmlns:a16="http://schemas.microsoft.com/office/drawing/2014/main" id="{3D2830BD-F6F1-4945-A6A7-937836B0AC98}"/>
                  </a:ext>
                </a:extLst>
              </p:cNvPr>
              <p:cNvSpPr/>
              <p:nvPr/>
            </p:nvSpPr>
            <p:spPr>
              <a:xfrm>
                <a:off x="7001186" y="3546092"/>
                <a:ext cx="31750" cy="43815"/>
              </a:xfrm>
              <a:custGeom>
                <a:avLst/>
                <a:gdLst/>
                <a:ahLst/>
                <a:cxnLst/>
                <a:rect l="l" t="t" r="r" b="b"/>
                <a:pathLst>
                  <a:path w="31750" h="43814">
                    <a:moveTo>
                      <a:pt x="0" y="43474"/>
                    </a:moveTo>
                    <a:lnTo>
                      <a:pt x="15049" y="0"/>
                    </a:lnTo>
                    <a:lnTo>
                      <a:pt x="31449" y="42974"/>
                    </a:lnTo>
                    <a:lnTo>
                      <a:pt x="0" y="43474"/>
                    </a:lnTo>
                    <a:close/>
                  </a:path>
                </a:pathLst>
              </a:custGeom>
              <a:solidFill>
                <a:srgbClr val="00FF00"/>
              </a:solidFill>
            </p:spPr>
            <p:txBody>
              <a:bodyPr wrap="square" lIns="0" tIns="0" rIns="0" bIns="0" rtlCol="0"/>
              <a:lstStyle/>
              <a:p>
                <a:endParaRPr/>
              </a:p>
            </p:txBody>
          </p:sp>
          <p:sp>
            <p:nvSpPr>
              <p:cNvPr id="98" name="object 97">
                <a:extLst>
                  <a:ext uri="{FF2B5EF4-FFF2-40B4-BE49-F238E27FC236}">
                    <a16:creationId xmlns:a16="http://schemas.microsoft.com/office/drawing/2014/main" id="{0C846B36-EACC-4CAA-A03E-3937A9B75406}"/>
                  </a:ext>
                </a:extLst>
              </p:cNvPr>
              <p:cNvSpPr/>
              <p:nvPr/>
            </p:nvSpPr>
            <p:spPr>
              <a:xfrm>
                <a:off x="7001186" y="3546092"/>
                <a:ext cx="31750" cy="43815"/>
              </a:xfrm>
              <a:custGeom>
                <a:avLst/>
                <a:gdLst/>
                <a:ahLst/>
                <a:cxnLst/>
                <a:rect l="l" t="t" r="r" b="b"/>
                <a:pathLst>
                  <a:path w="31750" h="43814">
                    <a:moveTo>
                      <a:pt x="31449" y="42974"/>
                    </a:moveTo>
                    <a:lnTo>
                      <a:pt x="15049" y="0"/>
                    </a:lnTo>
                    <a:lnTo>
                      <a:pt x="0" y="43474"/>
                    </a:lnTo>
                    <a:lnTo>
                      <a:pt x="31449" y="42974"/>
                    </a:lnTo>
                    <a:close/>
                  </a:path>
                </a:pathLst>
              </a:custGeom>
              <a:ln w="9524">
                <a:solidFill>
                  <a:srgbClr val="00FF00"/>
                </a:solidFill>
              </a:ln>
            </p:spPr>
            <p:txBody>
              <a:bodyPr wrap="square" lIns="0" tIns="0" rIns="0" bIns="0" rtlCol="0"/>
              <a:lstStyle/>
              <a:p>
                <a:endParaRPr/>
              </a:p>
            </p:txBody>
          </p:sp>
          <p:sp>
            <p:nvSpPr>
              <p:cNvPr id="99" name="object 98">
                <a:extLst>
                  <a:ext uri="{FF2B5EF4-FFF2-40B4-BE49-F238E27FC236}">
                    <a16:creationId xmlns:a16="http://schemas.microsoft.com/office/drawing/2014/main" id="{7A3E522A-01EB-4D1A-BBCB-05181F45F499}"/>
                  </a:ext>
                </a:extLst>
              </p:cNvPr>
              <p:cNvSpPr/>
              <p:nvPr/>
            </p:nvSpPr>
            <p:spPr>
              <a:xfrm>
                <a:off x="6840036" y="3564617"/>
                <a:ext cx="143510" cy="194310"/>
              </a:xfrm>
              <a:custGeom>
                <a:avLst/>
                <a:gdLst/>
                <a:ahLst/>
                <a:cxnLst/>
                <a:rect l="l" t="t" r="r" b="b"/>
                <a:pathLst>
                  <a:path w="143509" h="194310">
                    <a:moveTo>
                      <a:pt x="143074" y="193999"/>
                    </a:moveTo>
                    <a:lnTo>
                      <a:pt x="0" y="0"/>
                    </a:lnTo>
                  </a:path>
                </a:pathLst>
              </a:custGeom>
              <a:ln w="9524">
                <a:solidFill>
                  <a:srgbClr val="FF0000"/>
                </a:solidFill>
              </a:ln>
            </p:spPr>
            <p:txBody>
              <a:bodyPr wrap="square" lIns="0" tIns="0" rIns="0" bIns="0" rtlCol="0"/>
              <a:lstStyle/>
              <a:p>
                <a:endParaRPr/>
              </a:p>
            </p:txBody>
          </p:sp>
          <p:sp>
            <p:nvSpPr>
              <p:cNvPr id="100" name="object 99">
                <a:extLst>
                  <a:ext uri="{FF2B5EF4-FFF2-40B4-BE49-F238E27FC236}">
                    <a16:creationId xmlns:a16="http://schemas.microsoft.com/office/drawing/2014/main" id="{D6C2D592-C25E-4F5F-9AE2-41202DBB21B9}"/>
                  </a:ext>
                </a:extLst>
              </p:cNvPr>
              <p:cNvSpPr/>
              <p:nvPr/>
            </p:nvSpPr>
            <p:spPr>
              <a:xfrm>
                <a:off x="6814386" y="3529817"/>
                <a:ext cx="38735" cy="44450"/>
              </a:xfrm>
              <a:custGeom>
                <a:avLst/>
                <a:gdLst/>
                <a:ahLst/>
                <a:cxnLst/>
                <a:rect l="l" t="t" r="r" b="b"/>
                <a:pathLst>
                  <a:path w="38734" h="44450">
                    <a:moveTo>
                      <a:pt x="12974" y="44124"/>
                    </a:moveTo>
                    <a:lnTo>
                      <a:pt x="0" y="0"/>
                    </a:lnTo>
                    <a:lnTo>
                      <a:pt x="38299" y="25449"/>
                    </a:lnTo>
                    <a:lnTo>
                      <a:pt x="12974" y="44124"/>
                    </a:lnTo>
                    <a:close/>
                  </a:path>
                </a:pathLst>
              </a:custGeom>
              <a:solidFill>
                <a:srgbClr val="FF0000"/>
              </a:solidFill>
            </p:spPr>
            <p:txBody>
              <a:bodyPr wrap="square" lIns="0" tIns="0" rIns="0" bIns="0" rtlCol="0"/>
              <a:lstStyle/>
              <a:p>
                <a:endParaRPr/>
              </a:p>
            </p:txBody>
          </p:sp>
          <p:sp>
            <p:nvSpPr>
              <p:cNvPr id="101" name="object 100">
                <a:extLst>
                  <a:ext uri="{FF2B5EF4-FFF2-40B4-BE49-F238E27FC236}">
                    <a16:creationId xmlns:a16="http://schemas.microsoft.com/office/drawing/2014/main" id="{25B6687A-AC5C-40A2-9EA1-278B60E7F965}"/>
                  </a:ext>
                </a:extLst>
              </p:cNvPr>
              <p:cNvSpPr/>
              <p:nvPr/>
            </p:nvSpPr>
            <p:spPr>
              <a:xfrm>
                <a:off x="6814386" y="3529817"/>
                <a:ext cx="38735" cy="44450"/>
              </a:xfrm>
              <a:custGeom>
                <a:avLst/>
                <a:gdLst/>
                <a:ahLst/>
                <a:cxnLst/>
                <a:rect l="l" t="t" r="r" b="b"/>
                <a:pathLst>
                  <a:path w="38734" h="44450">
                    <a:moveTo>
                      <a:pt x="38299" y="25449"/>
                    </a:moveTo>
                    <a:lnTo>
                      <a:pt x="0" y="0"/>
                    </a:lnTo>
                    <a:lnTo>
                      <a:pt x="12974" y="44124"/>
                    </a:lnTo>
                    <a:lnTo>
                      <a:pt x="38299" y="25449"/>
                    </a:lnTo>
                    <a:close/>
                  </a:path>
                </a:pathLst>
              </a:custGeom>
              <a:ln w="9524">
                <a:solidFill>
                  <a:srgbClr val="FF0000"/>
                </a:solidFill>
              </a:ln>
            </p:spPr>
            <p:txBody>
              <a:bodyPr wrap="square" lIns="0" tIns="0" rIns="0" bIns="0" rtlCol="0"/>
              <a:lstStyle/>
              <a:p>
                <a:endParaRPr/>
              </a:p>
            </p:txBody>
          </p:sp>
        </p:grpSp>
        <p:sp>
          <p:nvSpPr>
            <p:cNvPr id="102" name="object 101">
              <a:extLst>
                <a:ext uri="{FF2B5EF4-FFF2-40B4-BE49-F238E27FC236}">
                  <a16:creationId xmlns:a16="http://schemas.microsoft.com/office/drawing/2014/main" id="{814D3CD7-B5AF-4CE5-B479-F707A463BD99}"/>
                </a:ext>
              </a:extLst>
            </p:cNvPr>
            <p:cNvSpPr/>
            <p:nvPr/>
          </p:nvSpPr>
          <p:spPr>
            <a:xfrm>
              <a:off x="3833755" y="1911608"/>
              <a:ext cx="101024" cy="101324"/>
            </a:xfrm>
            <a:prstGeom prst="rect">
              <a:avLst/>
            </a:prstGeom>
            <a:blipFill>
              <a:blip r:embed="rId28" cstate="print"/>
              <a:stretch>
                <a:fillRect/>
              </a:stretch>
            </a:blipFill>
          </p:spPr>
          <p:txBody>
            <a:bodyPr wrap="square" lIns="0" tIns="0" rIns="0" bIns="0" rtlCol="0"/>
            <a:lstStyle/>
            <a:p>
              <a:endParaRPr/>
            </a:p>
          </p:txBody>
        </p:sp>
        <p:grpSp>
          <p:nvGrpSpPr>
            <p:cNvPr id="103" name="object 102">
              <a:extLst>
                <a:ext uri="{FF2B5EF4-FFF2-40B4-BE49-F238E27FC236}">
                  <a16:creationId xmlns:a16="http://schemas.microsoft.com/office/drawing/2014/main" id="{15544270-B47A-4E77-85FB-C87036E11023}"/>
                </a:ext>
              </a:extLst>
            </p:cNvPr>
            <p:cNvGrpSpPr/>
            <p:nvPr/>
          </p:nvGrpSpPr>
          <p:grpSpPr>
            <a:xfrm>
              <a:off x="5565854" y="1911609"/>
              <a:ext cx="433070" cy="314325"/>
              <a:chOff x="4041854" y="1911608"/>
              <a:chExt cx="433070" cy="314325"/>
            </a:xfrm>
          </p:grpSpPr>
          <p:sp>
            <p:nvSpPr>
              <p:cNvPr id="104" name="object 103">
                <a:extLst>
                  <a:ext uri="{FF2B5EF4-FFF2-40B4-BE49-F238E27FC236}">
                    <a16:creationId xmlns:a16="http://schemas.microsoft.com/office/drawing/2014/main" id="{47E95306-3D58-458F-96B0-DE008693EA3C}"/>
                  </a:ext>
                </a:extLst>
              </p:cNvPr>
              <p:cNvSpPr/>
              <p:nvPr/>
            </p:nvSpPr>
            <p:spPr>
              <a:xfrm>
                <a:off x="4219516" y="1916371"/>
                <a:ext cx="92075" cy="92075"/>
              </a:xfrm>
              <a:custGeom>
                <a:avLst/>
                <a:gdLst/>
                <a:ahLst/>
                <a:cxnLst/>
                <a:rect l="l" t="t" r="r" b="b"/>
                <a:pathLst>
                  <a:path w="92075" h="92075">
                    <a:moveTo>
                      <a:pt x="45749" y="91799"/>
                    </a:moveTo>
                    <a:lnTo>
                      <a:pt x="27938" y="88192"/>
                    </a:lnTo>
                    <a:lnTo>
                      <a:pt x="13396" y="78356"/>
                    </a:lnTo>
                    <a:lnTo>
                      <a:pt x="3594" y="63766"/>
                    </a:lnTo>
                    <a:lnTo>
                      <a:pt x="0" y="45899"/>
                    </a:lnTo>
                    <a:lnTo>
                      <a:pt x="3594" y="28033"/>
                    </a:lnTo>
                    <a:lnTo>
                      <a:pt x="13398" y="13442"/>
                    </a:lnTo>
                    <a:lnTo>
                      <a:pt x="27938" y="3607"/>
                    </a:lnTo>
                    <a:lnTo>
                      <a:pt x="45749" y="0"/>
                    </a:lnTo>
                    <a:lnTo>
                      <a:pt x="54713" y="889"/>
                    </a:lnTo>
                    <a:lnTo>
                      <a:pt x="88015" y="28335"/>
                    </a:lnTo>
                    <a:lnTo>
                      <a:pt x="91499" y="45899"/>
                    </a:lnTo>
                    <a:lnTo>
                      <a:pt x="87905" y="63766"/>
                    </a:lnTo>
                    <a:lnTo>
                      <a:pt x="78102" y="78356"/>
                    </a:lnTo>
                    <a:lnTo>
                      <a:pt x="63561" y="88192"/>
                    </a:lnTo>
                    <a:lnTo>
                      <a:pt x="45749" y="91799"/>
                    </a:lnTo>
                    <a:close/>
                  </a:path>
                </a:pathLst>
              </a:custGeom>
              <a:solidFill>
                <a:srgbClr val="000000"/>
              </a:solidFill>
            </p:spPr>
            <p:txBody>
              <a:bodyPr wrap="square" lIns="0" tIns="0" rIns="0" bIns="0" rtlCol="0"/>
              <a:lstStyle/>
              <a:p>
                <a:endParaRPr/>
              </a:p>
            </p:txBody>
          </p:sp>
          <p:sp>
            <p:nvSpPr>
              <p:cNvPr id="105" name="object 104">
                <a:extLst>
                  <a:ext uri="{FF2B5EF4-FFF2-40B4-BE49-F238E27FC236}">
                    <a16:creationId xmlns:a16="http://schemas.microsoft.com/office/drawing/2014/main" id="{0D3D9FE7-B1C6-4687-B5BE-489980C0F6E5}"/>
                  </a:ext>
                </a:extLst>
              </p:cNvPr>
              <p:cNvSpPr/>
              <p:nvPr/>
            </p:nvSpPr>
            <p:spPr>
              <a:xfrm>
                <a:off x="4219516" y="1916371"/>
                <a:ext cx="92075" cy="92075"/>
              </a:xfrm>
              <a:custGeom>
                <a:avLst/>
                <a:gdLst/>
                <a:ahLst/>
                <a:cxnLst/>
                <a:rect l="l" t="t" r="r" b="b"/>
                <a:pathLst>
                  <a:path w="92075" h="92075">
                    <a:moveTo>
                      <a:pt x="0" y="45899"/>
                    </a:moveTo>
                    <a:lnTo>
                      <a:pt x="3594" y="28033"/>
                    </a:lnTo>
                    <a:lnTo>
                      <a:pt x="13396" y="13443"/>
                    </a:lnTo>
                    <a:lnTo>
                      <a:pt x="27938" y="3607"/>
                    </a:lnTo>
                    <a:lnTo>
                      <a:pt x="45749" y="0"/>
                    </a:lnTo>
                    <a:lnTo>
                      <a:pt x="83811" y="20434"/>
                    </a:lnTo>
                    <a:lnTo>
                      <a:pt x="91499" y="45899"/>
                    </a:lnTo>
                    <a:lnTo>
                      <a:pt x="87905" y="63766"/>
                    </a:lnTo>
                    <a:lnTo>
                      <a:pt x="78102" y="78356"/>
                    </a:lnTo>
                    <a:lnTo>
                      <a:pt x="63561" y="88192"/>
                    </a:lnTo>
                    <a:lnTo>
                      <a:pt x="45749" y="91799"/>
                    </a:lnTo>
                    <a:lnTo>
                      <a:pt x="27938" y="88192"/>
                    </a:lnTo>
                    <a:lnTo>
                      <a:pt x="13396" y="78356"/>
                    </a:lnTo>
                    <a:lnTo>
                      <a:pt x="3594" y="63766"/>
                    </a:lnTo>
                    <a:lnTo>
                      <a:pt x="0" y="45899"/>
                    </a:lnTo>
                    <a:close/>
                  </a:path>
                </a:pathLst>
              </a:custGeom>
              <a:ln w="9524">
                <a:solidFill>
                  <a:srgbClr val="595959"/>
                </a:solidFill>
              </a:ln>
            </p:spPr>
            <p:txBody>
              <a:bodyPr wrap="square" lIns="0" tIns="0" rIns="0" bIns="0" rtlCol="0"/>
              <a:lstStyle/>
              <a:p>
                <a:endParaRPr/>
              </a:p>
            </p:txBody>
          </p:sp>
          <p:sp>
            <p:nvSpPr>
              <p:cNvPr id="106" name="object 105">
                <a:extLst>
                  <a:ext uri="{FF2B5EF4-FFF2-40B4-BE49-F238E27FC236}">
                    <a16:creationId xmlns:a16="http://schemas.microsoft.com/office/drawing/2014/main" id="{2FF66AB9-8454-4E85-91A4-A436B78520F6}"/>
                  </a:ext>
                </a:extLst>
              </p:cNvPr>
              <p:cNvSpPr/>
              <p:nvPr/>
            </p:nvSpPr>
            <p:spPr>
              <a:xfrm>
                <a:off x="4046616" y="2037150"/>
                <a:ext cx="148590" cy="164465"/>
              </a:xfrm>
              <a:custGeom>
                <a:avLst/>
                <a:gdLst/>
                <a:ahLst/>
                <a:cxnLst/>
                <a:rect l="l" t="t" r="r" b="b"/>
                <a:pathLst>
                  <a:path w="148589" h="164464">
                    <a:moveTo>
                      <a:pt x="0" y="163974"/>
                    </a:moveTo>
                    <a:lnTo>
                      <a:pt x="147999" y="0"/>
                    </a:lnTo>
                  </a:path>
                </a:pathLst>
              </a:custGeom>
              <a:ln w="9524">
                <a:solidFill>
                  <a:srgbClr val="FF0000"/>
                </a:solidFill>
              </a:ln>
            </p:spPr>
            <p:txBody>
              <a:bodyPr wrap="square" lIns="0" tIns="0" rIns="0" bIns="0" rtlCol="0"/>
              <a:lstStyle/>
              <a:p>
                <a:endParaRPr/>
              </a:p>
            </p:txBody>
          </p:sp>
          <p:sp>
            <p:nvSpPr>
              <p:cNvPr id="107" name="object 106">
                <a:extLst>
                  <a:ext uri="{FF2B5EF4-FFF2-40B4-BE49-F238E27FC236}">
                    <a16:creationId xmlns:a16="http://schemas.microsoft.com/office/drawing/2014/main" id="{B53B7A02-C8E8-4E1D-919D-51367BD76E91}"/>
                  </a:ext>
                </a:extLst>
              </p:cNvPr>
              <p:cNvSpPr/>
              <p:nvPr/>
            </p:nvSpPr>
            <p:spPr>
              <a:xfrm>
                <a:off x="4182941" y="2005063"/>
                <a:ext cx="41275" cy="43180"/>
              </a:xfrm>
              <a:custGeom>
                <a:avLst/>
                <a:gdLst/>
                <a:ahLst/>
                <a:cxnLst/>
                <a:rect l="l" t="t" r="r" b="b"/>
                <a:pathLst>
                  <a:path w="41275" h="43180">
                    <a:moveTo>
                      <a:pt x="23349" y="42629"/>
                    </a:moveTo>
                    <a:lnTo>
                      <a:pt x="0" y="21547"/>
                    </a:lnTo>
                    <a:lnTo>
                      <a:pt x="40649" y="0"/>
                    </a:lnTo>
                    <a:lnTo>
                      <a:pt x="23349" y="42629"/>
                    </a:lnTo>
                    <a:close/>
                  </a:path>
                </a:pathLst>
              </a:custGeom>
              <a:solidFill>
                <a:srgbClr val="FF0000"/>
              </a:solidFill>
            </p:spPr>
            <p:txBody>
              <a:bodyPr wrap="square" lIns="0" tIns="0" rIns="0" bIns="0" rtlCol="0"/>
              <a:lstStyle/>
              <a:p>
                <a:endParaRPr/>
              </a:p>
            </p:txBody>
          </p:sp>
          <p:sp>
            <p:nvSpPr>
              <p:cNvPr id="108" name="object 107">
                <a:extLst>
                  <a:ext uri="{FF2B5EF4-FFF2-40B4-BE49-F238E27FC236}">
                    <a16:creationId xmlns:a16="http://schemas.microsoft.com/office/drawing/2014/main" id="{1D68AA32-B840-499C-8BA6-986F95A3A6F3}"/>
                  </a:ext>
                </a:extLst>
              </p:cNvPr>
              <p:cNvSpPr/>
              <p:nvPr/>
            </p:nvSpPr>
            <p:spPr>
              <a:xfrm>
                <a:off x="4182941" y="2005063"/>
                <a:ext cx="41275" cy="43180"/>
              </a:xfrm>
              <a:custGeom>
                <a:avLst/>
                <a:gdLst/>
                <a:ahLst/>
                <a:cxnLst/>
                <a:rect l="l" t="t" r="r" b="b"/>
                <a:pathLst>
                  <a:path w="41275" h="43180">
                    <a:moveTo>
                      <a:pt x="23349" y="42629"/>
                    </a:moveTo>
                    <a:lnTo>
                      <a:pt x="40649" y="0"/>
                    </a:lnTo>
                    <a:lnTo>
                      <a:pt x="0" y="21547"/>
                    </a:lnTo>
                    <a:lnTo>
                      <a:pt x="23349" y="42629"/>
                    </a:lnTo>
                    <a:close/>
                  </a:path>
                </a:pathLst>
              </a:custGeom>
              <a:ln w="9524">
                <a:solidFill>
                  <a:srgbClr val="FF0000"/>
                </a:solidFill>
              </a:ln>
            </p:spPr>
            <p:txBody>
              <a:bodyPr wrap="square" lIns="0" tIns="0" rIns="0" bIns="0" rtlCol="0"/>
              <a:lstStyle/>
              <a:p>
                <a:endParaRPr/>
              </a:p>
            </p:txBody>
          </p:sp>
          <p:sp>
            <p:nvSpPr>
              <p:cNvPr id="109" name="object 108">
                <a:extLst>
                  <a:ext uri="{FF2B5EF4-FFF2-40B4-BE49-F238E27FC236}">
                    <a16:creationId xmlns:a16="http://schemas.microsoft.com/office/drawing/2014/main" id="{91F7FF51-AF50-41BE-A67B-EC1B754DFF6E}"/>
                  </a:ext>
                </a:extLst>
              </p:cNvPr>
              <p:cNvSpPr/>
              <p:nvPr/>
            </p:nvSpPr>
            <p:spPr>
              <a:xfrm>
                <a:off x="4265266" y="2065320"/>
                <a:ext cx="0" cy="156210"/>
              </a:xfrm>
              <a:custGeom>
                <a:avLst/>
                <a:gdLst/>
                <a:ahLst/>
                <a:cxnLst/>
                <a:rect l="l" t="t" r="r" b="b"/>
                <a:pathLst>
                  <a:path h="156210">
                    <a:moveTo>
                      <a:pt x="0" y="155849"/>
                    </a:moveTo>
                    <a:lnTo>
                      <a:pt x="0" y="0"/>
                    </a:lnTo>
                  </a:path>
                </a:pathLst>
              </a:custGeom>
              <a:ln w="9524">
                <a:solidFill>
                  <a:srgbClr val="00FF00"/>
                </a:solidFill>
              </a:ln>
            </p:spPr>
            <p:txBody>
              <a:bodyPr wrap="square" lIns="0" tIns="0" rIns="0" bIns="0" rtlCol="0"/>
              <a:lstStyle/>
              <a:p>
                <a:endParaRPr/>
              </a:p>
            </p:txBody>
          </p:sp>
          <p:sp>
            <p:nvSpPr>
              <p:cNvPr id="110" name="object 109">
                <a:extLst>
                  <a:ext uri="{FF2B5EF4-FFF2-40B4-BE49-F238E27FC236}">
                    <a16:creationId xmlns:a16="http://schemas.microsoft.com/office/drawing/2014/main" id="{7EA28B4B-ADE9-4864-BB5E-E2F96D881399}"/>
                  </a:ext>
                </a:extLst>
              </p:cNvPr>
              <p:cNvSpPr/>
              <p:nvPr/>
            </p:nvSpPr>
            <p:spPr>
              <a:xfrm>
                <a:off x="4249541" y="2022095"/>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00FF00"/>
              </a:solidFill>
            </p:spPr>
            <p:txBody>
              <a:bodyPr wrap="square" lIns="0" tIns="0" rIns="0" bIns="0" rtlCol="0"/>
              <a:lstStyle/>
              <a:p>
                <a:endParaRPr/>
              </a:p>
            </p:txBody>
          </p:sp>
          <p:sp>
            <p:nvSpPr>
              <p:cNvPr id="111" name="object 110">
                <a:extLst>
                  <a:ext uri="{FF2B5EF4-FFF2-40B4-BE49-F238E27FC236}">
                    <a16:creationId xmlns:a16="http://schemas.microsoft.com/office/drawing/2014/main" id="{F8C08CF4-E6B9-47D5-80DF-6FC53A516103}"/>
                  </a:ext>
                </a:extLst>
              </p:cNvPr>
              <p:cNvSpPr/>
              <p:nvPr/>
            </p:nvSpPr>
            <p:spPr>
              <a:xfrm>
                <a:off x="4249541" y="2022095"/>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00FF00"/>
                </a:solidFill>
              </a:ln>
            </p:spPr>
            <p:txBody>
              <a:bodyPr wrap="square" lIns="0" tIns="0" rIns="0" bIns="0" rtlCol="0"/>
              <a:lstStyle/>
              <a:p>
                <a:endParaRPr/>
              </a:p>
            </p:txBody>
          </p:sp>
          <p:sp>
            <p:nvSpPr>
              <p:cNvPr id="112" name="object 111">
                <a:extLst>
                  <a:ext uri="{FF2B5EF4-FFF2-40B4-BE49-F238E27FC236}">
                    <a16:creationId xmlns:a16="http://schemas.microsoft.com/office/drawing/2014/main" id="{2EAC4ADE-3158-4F17-896A-5FBF4AF39937}"/>
                  </a:ext>
                </a:extLst>
              </p:cNvPr>
              <p:cNvSpPr/>
              <p:nvPr/>
            </p:nvSpPr>
            <p:spPr>
              <a:xfrm>
                <a:off x="4332191" y="2040138"/>
                <a:ext cx="138430" cy="181610"/>
              </a:xfrm>
              <a:custGeom>
                <a:avLst/>
                <a:gdLst/>
                <a:ahLst/>
                <a:cxnLst/>
                <a:rect l="l" t="t" r="r" b="b"/>
                <a:pathLst>
                  <a:path w="138429" h="181610">
                    <a:moveTo>
                      <a:pt x="137874" y="181034"/>
                    </a:moveTo>
                    <a:lnTo>
                      <a:pt x="0" y="0"/>
                    </a:lnTo>
                  </a:path>
                </a:pathLst>
              </a:custGeom>
              <a:ln w="9524">
                <a:solidFill>
                  <a:srgbClr val="0000FF"/>
                </a:solidFill>
              </a:ln>
            </p:spPr>
            <p:txBody>
              <a:bodyPr wrap="square" lIns="0" tIns="0" rIns="0" bIns="0" rtlCol="0"/>
              <a:lstStyle/>
              <a:p>
                <a:endParaRPr/>
              </a:p>
            </p:txBody>
          </p:sp>
          <p:sp>
            <p:nvSpPr>
              <p:cNvPr id="113" name="object 112">
                <a:extLst>
                  <a:ext uri="{FF2B5EF4-FFF2-40B4-BE49-F238E27FC236}">
                    <a16:creationId xmlns:a16="http://schemas.microsoft.com/office/drawing/2014/main" id="{4ED283A0-83D5-40C1-A222-A708EFB61367}"/>
                  </a:ext>
                </a:extLst>
              </p:cNvPr>
              <p:cNvSpPr/>
              <p:nvPr/>
            </p:nvSpPr>
            <p:spPr>
              <a:xfrm>
                <a:off x="4305991" y="2005751"/>
                <a:ext cx="38735" cy="44450"/>
              </a:xfrm>
              <a:custGeom>
                <a:avLst/>
                <a:gdLst/>
                <a:ahLst/>
                <a:cxnLst/>
                <a:rect l="l" t="t" r="r" b="b"/>
                <a:pathLst>
                  <a:path w="38735" h="44450">
                    <a:moveTo>
                      <a:pt x="13674" y="43919"/>
                    </a:moveTo>
                    <a:lnTo>
                      <a:pt x="0" y="0"/>
                    </a:lnTo>
                    <a:lnTo>
                      <a:pt x="38724" y="24857"/>
                    </a:lnTo>
                    <a:lnTo>
                      <a:pt x="13674" y="43919"/>
                    </a:lnTo>
                    <a:close/>
                  </a:path>
                </a:pathLst>
              </a:custGeom>
              <a:solidFill>
                <a:srgbClr val="0000FF"/>
              </a:solidFill>
            </p:spPr>
            <p:txBody>
              <a:bodyPr wrap="square" lIns="0" tIns="0" rIns="0" bIns="0" rtlCol="0"/>
              <a:lstStyle/>
              <a:p>
                <a:endParaRPr/>
              </a:p>
            </p:txBody>
          </p:sp>
          <p:sp>
            <p:nvSpPr>
              <p:cNvPr id="114" name="object 113">
                <a:extLst>
                  <a:ext uri="{FF2B5EF4-FFF2-40B4-BE49-F238E27FC236}">
                    <a16:creationId xmlns:a16="http://schemas.microsoft.com/office/drawing/2014/main" id="{E03C68A3-B569-4739-AE7F-EADA1062ED43}"/>
                  </a:ext>
                </a:extLst>
              </p:cNvPr>
              <p:cNvSpPr/>
              <p:nvPr/>
            </p:nvSpPr>
            <p:spPr>
              <a:xfrm>
                <a:off x="4305991" y="2005751"/>
                <a:ext cx="38735" cy="44450"/>
              </a:xfrm>
              <a:custGeom>
                <a:avLst/>
                <a:gdLst/>
                <a:ahLst/>
                <a:cxnLst/>
                <a:rect l="l" t="t" r="r" b="b"/>
                <a:pathLst>
                  <a:path w="38735" h="44450">
                    <a:moveTo>
                      <a:pt x="38724" y="24857"/>
                    </a:moveTo>
                    <a:lnTo>
                      <a:pt x="0" y="0"/>
                    </a:lnTo>
                    <a:lnTo>
                      <a:pt x="13674" y="43919"/>
                    </a:lnTo>
                    <a:lnTo>
                      <a:pt x="38724" y="24857"/>
                    </a:lnTo>
                    <a:close/>
                  </a:path>
                </a:pathLst>
              </a:custGeom>
              <a:ln w="9524">
                <a:solidFill>
                  <a:srgbClr val="0000FF"/>
                </a:solidFill>
              </a:ln>
            </p:spPr>
            <p:txBody>
              <a:bodyPr wrap="square" lIns="0" tIns="0" rIns="0" bIns="0" rtlCol="0"/>
              <a:lstStyle/>
              <a:p>
                <a:endParaRPr/>
              </a:p>
            </p:txBody>
          </p:sp>
        </p:grpSp>
        <p:sp>
          <p:nvSpPr>
            <p:cNvPr id="115" name="object 114">
              <a:extLst>
                <a:ext uri="{FF2B5EF4-FFF2-40B4-BE49-F238E27FC236}">
                  <a16:creationId xmlns:a16="http://schemas.microsoft.com/office/drawing/2014/main" id="{2D829AA1-1215-4D66-A7E6-4F9D47DFE496}"/>
                </a:ext>
              </a:extLst>
            </p:cNvPr>
            <p:cNvSpPr/>
            <p:nvPr/>
          </p:nvSpPr>
          <p:spPr>
            <a:xfrm>
              <a:off x="6805552" y="1911608"/>
              <a:ext cx="101024" cy="101324"/>
            </a:xfrm>
            <a:prstGeom prst="rect">
              <a:avLst/>
            </a:prstGeom>
            <a:blipFill>
              <a:blip r:embed="rId29" cstate="print"/>
              <a:stretch>
                <a:fillRect/>
              </a:stretch>
            </a:blipFill>
          </p:spPr>
          <p:txBody>
            <a:bodyPr wrap="square" lIns="0" tIns="0" rIns="0" bIns="0" rtlCol="0"/>
            <a:lstStyle/>
            <a:p>
              <a:endParaRPr/>
            </a:p>
          </p:txBody>
        </p:sp>
        <p:sp>
          <p:nvSpPr>
            <p:cNvPr id="116" name="object 115">
              <a:extLst>
                <a:ext uri="{FF2B5EF4-FFF2-40B4-BE49-F238E27FC236}">
                  <a16:creationId xmlns:a16="http://schemas.microsoft.com/office/drawing/2014/main" id="{8DC594EE-E428-4AD7-9CBB-2E52F7CDB6F3}"/>
                </a:ext>
              </a:extLst>
            </p:cNvPr>
            <p:cNvSpPr/>
            <p:nvPr/>
          </p:nvSpPr>
          <p:spPr>
            <a:xfrm>
              <a:off x="8481948" y="1911608"/>
              <a:ext cx="101024" cy="101324"/>
            </a:xfrm>
            <a:prstGeom prst="rect">
              <a:avLst/>
            </a:prstGeom>
            <a:blipFill>
              <a:blip r:embed="rId29" cstate="print"/>
              <a:stretch>
                <a:fillRect/>
              </a:stretch>
            </a:blipFill>
          </p:spPr>
          <p:txBody>
            <a:bodyPr wrap="square" lIns="0" tIns="0" rIns="0" bIns="0" rtlCol="0"/>
            <a:lstStyle/>
            <a:p>
              <a:endParaRPr/>
            </a:p>
          </p:txBody>
        </p:sp>
      </p:grpSp>
      <p:sp>
        <p:nvSpPr>
          <p:cNvPr id="117" name="TextBox 116">
            <a:extLst>
              <a:ext uri="{FF2B5EF4-FFF2-40B4-BE49-F238E27FC236}">
                <a16:creationId xmlns:a16="http://schemas.microsoft.com/office/drawing/2014/main" id="{11EEAA16-FF08-419E-9FE9-20CF55E0104E}"/>
              </a:ext>
            </a:extLst>
          </p:cNvPr>
          <p:cNvSpPr txBox="1"/>
          <p:nvPr/>
        </p:nvSpPr>
        <p:spPr>
          <a:xfrm>
            <a:off x="1524000" y="6581002"/>
            <a:ext cx="1136978" cy="276999"/>
          </a:xfrm>
          <a:prstGeom prst="rect">
            <a:avLst/>
          </a:prstGeom>
          <a:noFill/>
        </p:spPr>
        <p:txBody>
          <a:bodyPr wrap="none" rtlCol="0">
            <a:spAutoFit/>
          </a:bodyPr>
          <a:lstStyle/>
          <a:p>
            <a:pPr>
              <a:defRPr/>
            </a:pPr>
            <a:r>
              <a:rPr lang="en-US" sz="1200" dirty="0">
                <a:solidFill>
                  <a:prstClr val="black"/>
                </a:solidFill>
                <a:latin typeface="Calibri"/>
              </a:rPr>
              <a:t>Ashish Vaswani</a:t>
            </a:r>
          </a:p>
        </p:txBody>
      </p:sp>
      <p:sp>
        <p:nvSpPr>
          <p:cNvPr id="119" name="object 2">
            <a:extLst>
              <a:ext uri="{FF2B5EF4-FFF2-40B4-BE49-F238E27FC236}">
                <a16:creationId xmlns:a16="http://schemas.microsoft.com/office/drawing/2014/main" id="{FAA889AF-D06A-4A14-8403-4A0284908FB7}"/>
              </a:ext>
            </a:extLst>
          </p:cNvPr>
          <p:cNvSpPr txBox="1">
            <a:spLocks noGrp="1"/>
          </p:cNvSpPr>
          <p:nvPr>
            <p:ph type="title"/>
          </p:nvPr>
        </p:nvSpPr>
        <p:spPr>
          <a:xfrm>
            <a:off x="1907540" y="295658"/>
            <a:ext cx="8022590" cy="474489"/>
          </a:xfrm>
          <a:prstGeom prst="rect">
            <a:avLst/>
          </a:prstGeom>
        </p:spPr>
        <p:txBody>
          <a:bodyPr vert="horz" lIns="91440" tIns="45720" rIns="91440" bIns="45720" rtlCol="0" anchor="ctr">
            <a:normAutofit fontScale="90000"/>
          </a:bodyPr>
          <a:lstStyle/>
          <a:p>
            <a:r>
              <a:rPr lang="en-US" spc="-120" dirty="0"/>
              <a:t>Parallel attention heads</a:t>
            </a:r>
            <a:endParaRPr spc="-120" dirty="0"/>
          </a:p>
        </p:txBody>
      </p:sp>
    </p:spTree>
    <p:extLst>
      <p:ext uri="{BB962C8B-B14F-4D97-AF65-F5344CB8AC3E}">
        <p14:creationId xmlns:p14="http://schemas.microsoft.com/office/powerpoint/2010/main" val="3681210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239321" y="2095691"/>
            <a:ext cx="374332" cy="148590"/>
          </a:xfrm>
          <a:custGeom>
            <a:avLst/>
            <a:gdLst/>
            <a:ahLst/>
            <a:cxnLst/>
            <a:rect l="l" t="t" r="r" b="b"/>
            <a:pathLst>
              <a:path w="499110" h="198119">
                <a:moveTo>
                  <a:pt x="436117" y="0"/>
                </a:moveTo>
                <a:lnTo>
                  <a:pt x="433324" y="8000"/>
                </a:lnTo>
                <a:lnTo>
                  <a:pt x="444783" y="12953"/>
                </a:lnTo>
                <a:lnTo>
                  <a:pt x="454612" y="19812"/>
                </a:lnTo>
                <a:lnTo>
                  <a:pt x="478266" y="65563"/>
                </a:lnTo>
                <a:lnTo>
                  <a:pt x="481202" y="97790"/>
                </a:lnTo>
                <a:lnTo>
                  <a:pt x="480464" y="115194"/>
                </a:lnTo>
                <a:lnTo>
                  <a:pt x="469391" y="157861"/>
                </a:lnTo>
                <a:lnTo>
                  <a:pt x="433577" y="189611"/>
                </a:lnTo>
                <a:lnTo>
                  <a:pt x="436117" y="197612"/>
                </a:lnTo>
                <a:lnTo>
                  <a:pt x="473854" y="175162"/>
                </a:lnTo>
                <a:lnTo>
                  <a:pt x="495077" y="133746"/>
                </a:lnTo>
                <a:lnTo>
                  <a:pt x="499110" y="98806"/>
                </a:lnTo>
                <a:lnTo>
                  <a:pt x="498105" y="80710"/>
                </a:lnTo>
                <a:lnTo>
                  <a:pt x="482853" y="34544"/>
                </a:lnTo>
                <a:lnTo>
                  <a:pt x="450457" y="5165"/>
                </a:lnTo>
                <a:lnTo>
                  <a:pt x="436117" y="0"/>
                </a:lnTo>
                <a:close/>
              </a:path>
              <a:path w="499110" h="198119">
                <a:moveTo>
                  <a:pt x="63118" y="0"/>
                </a:moveTo>
                <a:lnTo>
                  <a:pt x="25382" y="22449"/>
                </a:lnTo>
                <a:lnTo>
                  <a:pt x="4095" y="63960"/>
                </a:lnTo>
                <a:lnTo>
                  <a:pt x="0" y="98806"/>
                </a:lnTo>
                <a:lnTo>
                  <a:pt x="1021" y="116972"/>
                </a:lnTo>
                <a:lnTo>
                  <a:pt x="16255" y="163068"/>
                </a:lnTo>
                <a:lnTo>
                  <a:pt x="48760" y="192446"/>
                </a:lnTo>
                <a:lnTo>
                  <a:pt x="63118" y="197612"/>
                </a:lnTo>
                <a:lnTo>
                  <a:pt x="65532" y="189611"/>
                </a:lnTo>
                <a:lnTo>
                  <a:pt x="54294" y="184614"/>
                </a:lnTo>
                <a:lnTo>
                  <a:pt x="44592" y="177641"/>
                </a:lnTo>
                <a:lnTo>
                  <a:pt x="20986" y="131016"/>
                </a:lnTo>
                <a:lnTo>
                  <a:pt x="18034" y="97790"/>
                </a:lnTo>
                <a:lnTo>
                  <a:pt x="18772" y="80926"/>
                </a:lnTo>
                <a:lnTo>
                  <a:pt x="29845" y="39243"/>
                </a:lnTo>
                <a:lnTo>
                  <a:pt x="65912" y="8000"/>
                </a:lnTo>
                <a:lnTo>
                  <a:pt x="63118" y="0"/>
                </a:lnTo>
                <a:close/>
              </a:path>
            </a:pathLst>
          </a:custGeom>
          <a:solidFill>
            <a:srgbClr val="000000"/>
          </a:solidFill>
        </p:spPr>
        <p:txBody>
          <a:bodyPr wrap="square" lIns="0" tIns="0" rIns="0" bIns="0" rtlCol="0"/>
          <a:lstStyle/>
          <a:p>
            <a:endParaRPr sz="1350"/>
          </a:p>
        </p:txBody>
      </p:sp>
      <p:sp>
        <p:nvSpPr>
          <p:cNvPr id="4" name="object 4"/>
          <p:cNvSpPr txBox="1"/>
          <p:nvPr/>
        </p:nvSpPr>
        <p:spPr>
          <a:xfrm>
            <a:off x="2331796" y="1650854"/>
            <a:ext cx="6139338" cy="694902"/>
          </a:xfrm>
          <a:prstGeom prst="rect">
            <a:avLst/>
          </a:prstGeom>
        </p:spPr>
        <p:txBody>
          <a:bodyPr vert="horz" wrap="square" lIns="0" tIns="86201" rIns="0" bIns="0" rtlCol="0">
            <a:spAutoFit/>
          </a:bodyPr>
          <a:lstStyle/>
          <a:p>
            <a:pPr marL="276225" indent="-257651">
              <a:spcBef>
                <a:spcPts val="679"/>
              </a:spcBef>
              <a:buClr>
                <a:srgbClr val="8B1515"/>
              </a:buClr>
              <a:buFont typeface="Times New Roman"/>
              <a:buChar char="•"/>
              <a:tabLst>
                <a:tab pos="275749" algn="l"/>
                <a:tab pos="276701" algn="l"/>
              </a:tabLst>
            </a:pPr>
            <a:r>
              <a:rPr sz="1725" b="1" dirty="0">
                <a:latin typeface="Calibri"/>
                <a:cs typeface="Calibri"/>
              </a:rPr>
              <a:t>Residual</a:t>
            </a:r>
            <a:r>
              <a:rPr sz="1725" b="1" spc="-11" dirty="0">
                <a:latin typeface="Calibri"/>
                <a:cs typeface="Calibri"/>
              </a:rPr>
              <a:t> </a:t>
            </a:r>
            <a:r>
              <a:rPr sz="1725" b="1" dirty="0">
                <a:latin typeface="Calibri"/>
                <a:cs typeface="Calibri"/>
              </a:rPr>
              <a:t>connections</a:t>
            </a:r>
            <a:r>
              <a:rPr sz="1725" b="1" spc="-8" dirty="0">
                <a:latin typeface="Calibri"/>
                <a:cs typeface="Calibri"/>
              </a:rPr>
              <a:t> </a:t>
            </a:r>
            <a:r>
              <a:rPr sz="1725" dirty="0">
                <a:latin typeface="Calibri"/>
                <a:cs typeface="Calibri"/>
              </a:rPr>
              <a:t>are a </a:t>
            </a:r>
            <a:r>
              <a:rPr sz="1725" spc="-4" dirty="0">
                <a:latin typeface="Calibri"/>
                <a:cs typeface="Calibri"/>
              </a:rPr>
              <a:t>trick</a:t>
            </a:r>
            <a:r>
              <a:rPr sz="1725" spc="4" dirty="0">
                <a:latin typeface="Calibri"/>
                <a:cs typeface="Calibri"/>
              </a:rPr>
              <a:t> </a:t>
            </a:r>
            <a:r>
              <a:rPr sz="1725" dirty="0">
                <a:latin typeface="Calibri"/>
                <a:cs typeface="Calibri"/>
              </a:rPr>
              <a:t>to help</a:t>
            </a:r>
            <a:r>
              <a:rPr sz="1725" spc="4" dirty="0">
                <a:latin typeface="Calibri"/>
                <a:cs typeface="Calibri"/>
              </a:rPr>
              <a:t> </a:t>
            </a:r>
            <a:r>
              <a:rPr sz="1725" spc="-4" dirty="0">
                <a:latin typeface="Calibri"/>
                <a:cs typeface="Calibri"/>
              </a:rPr>
              <a:t>models </a:t>
            </a:r>
            <a:r>
              <a:rPr sz="1725" dirty="0">
                <a:latin typeface="Calibri"/>
                <a:cs typeface="Calibri"/>
              </a:rPr>
              <a:t>train better.</a:t>
            </a:r>
          </a:p>
          <a:p>
            <a:pPr marL="533400" lvl="1" indent="-171926">
              <a:spcBef>
                <a:spcPts val="604"/>
              </a:spcBef>
              <a:buClr>
                <a:srgbClr val="007B92"/>
              </a:buClr>
              <a:buFont typeface="Times New Roman"/>
              <a:buChar char="•"/>
              <a:tabLst>
                <a:tab pos="533876" algn="l"/>
              </a:tabLst>
            </a:pPr>
            <a:r>
              <a:rPr sz="1725" dirty="0">
                <a:latin typeface="Calibri"/>
                <a:cs typeface="Calibri"/>
              </a:rPr>
              <a:t>Instead</a:t>
            </a:r>
            <a:r>
              <a:rPr sz="1725" spc="4" dirty="0">
                <a:latin typeface="Calibri"/>
                <a:cs typeface="Calibri"/>
              </a:rPr>
              <a:t> </a:t>
            </a:r>
            <a:r>
              <a:rPr sz="1725" spc="-4" dirty="0">
                <a:latin typeface="Calibri"/>
                <a:cs typeface="Calibri"/>
              </a:rPr>
              <a:t>of</a:t>
            </a:r>
            <a:r>
              <a:rPr sz="1725" dirty="0">
                <a:latin typeface="Calibri"/>
                <a:cs typeface="Calibri"/>
              </a:rPr>
              <a:t> </a:t>
            </a:r>
            <a:r>
              <a:rPr sz="1725" spc="45" dirty="0">
                <a:latin typeface="Cambria Math"/>
                <a:cs typeface="Cambria Math"/>
              </a:rPr>
              <a:t>𝑋</a:t>
            </a:r>
            <a:r>
              <a:rPr sz="1856" spc="67" baseline="28619" dirty="0">
                <a:latin typeface="Cambria Math"/>
                <a:cs typeface="Cambria Math"/>
              </a:rPr>
              <a:t>(𝑖)</a:t>
            </a:r>
            <a:r>
              <a:rPr sz="1856" spc="427" baseline="28619" dirty="0">
                <a:latin typeface="Cambria Math"/>
                <a:cs typeface="Cambria Math"/>
              </a:rPr>
              <a:t> </a:t>
            </a:r>
            <a:r>
              <a:rPr sz="1725" dirty="0">
                <a:latin typeface="Cambria Math"/>
                <a:cs typeface="Cambria Math"/>
              </a:rPr>
              <a:t>=</a:t>
            </a:r>
            <a:r>
              <a:rPr sz="1725" spc="90" dirty="0">
                <a:latin typeface="Cambria Math"/>
                <a:cs typeface="Cambria Math"/>
              </a:rPr>
              <a:t> </a:t>
            </a:r>
            <a:r>
              <a:rPr sz="1725" dirty="0">
                <a:latin typeface="Cambria Math"/>
                <a:cs typeface="Cambria Math"/>
              </a:rPr>
              <a:t>Layer(𝑋</a:t>
            </a:r>
            <a:r>
              <a:rPr sz="1725" spc="221" dirty="0">
                <a:latin typeface="Cambria Math"/>
                <a:cs typeface="Cambria Math"/>
              </a:rPr>
              <a:t> </a:t>
            </a:r>
            <a:r>
              <a:rPr sz="1856" spc="56" baseline="28619" dirty="0">
                <a:latin typeface="Cambria Math"/>
                <a:cs typeface="Cambria Math"/>
              </a:rPr>
              <a:t>𝑖−1</a:t>
            </a:r>
            <a:r>
              <a:rPr sz="1856" spc="478" baseline="28619" dirty="0">
                <a:latin typeface="Cambria Math"/>
                <a:cs typeface="Cambria Math"/>
              </a:rPr>
              <a:t> </a:t>
            </a:r>
            <a:r>
              <a:rPr sz="1725" dirty="0">
                <a:latin typeface="Cambria Math"/>
                <a:cs typeface="Cambria Math"/>
              </a:rPr>
              <a:t>)</a:t>
            </a:r>
            <a:r>
              <a:rPr sz="1725" spc="8" dirty="0">
                <a:latin typeface="Cambria Math"/>
                <a:cs typeface="Cambria Math"/>
              </a:rPr>
              <a:t> </a:t>
            </a:r>
            <a:r>
              <a:rPr sz="1725" spc="-4" dirty="0">
                <a:latin typeface="Calibri"/>
                <a:cs typeface="Calibri"/>
              </a:rPr>
              <a:t>(where</a:t>
            </a:r>
            <a:r>
              <a:rPr sz="1725" spc="15" dirty="0">
                <a:latin typeface="Calibri"/>
                <a:cs typeface="Calibri"/>
              </a:rPr>
              <a:t> </a:t>
            </a:r>
            <a:r>
              <a:rPr sz="1725" dirty="0">
                <a:latin typeface="Cambria Math"/>
                <a:cs typeface="Cambria Math"/>
              </a:rPr>
              <a:t>𝑖</a:t>
            </a:r>
            <a:r>
              <a:rPr sz="1725" spc="64" dirty="0">
                <a:latin typeface="Cambria Math"/>
                <a:cs typeface="Cambria Math"/>
              </a:rPr>
              <a:t> </a:t>
            </a:r>
            <a:r>
              <a:rPr sz="1725" dirty="0">
                <a:latin typeface="Calibri"/>
                <a:cs typeface="Calibri"/>
              </a:rPr>
              <a:t>represents</a:t>
            </a:r>
            <a:r>
              <a:rPr sz="1725" spc="-4" dirty="0">
                <a:latin typeface="Calibri"/>
                <a:cs typeface="Calibri"/>
              </a:rPr>
              <a:t> </a:t>
            </a:r>
            <a:r>
              <a:rPr sz="1725" dirty="0">
                <a:latin typeface="Calibri"/>
                <a:cs typeface="Calibri"/>
              </a:rPr>
              <a:t>the</a:t>
            </a:r>
            <a:r>
              <a:rPr sz="1725" spc="8" dirty="0">
                <a:latin typeface="Calibri"/>
                <a:cs typeface="Calibri"/>
              </a:rPr>
              <a:t> </a:t>
            </a:r>
            <a:r>
              <a:rPr sz="1725" dirty="0">
                <a:latin typeface="Calibri"/>
                <a:cs typeface="Calibri"/>
              </a:rPr>
              <a:t>layer)</a:t>
            </a:r>
          </a:p>
        </p:txBody>
      </p:sp>
      <p:sp>
        <p:nvSpPr>
          <p:cNvPr id="5" name="object 5"/>
          <p:cNvSpPr/>
          <p:nvPr/>
        </p:nvSpPr>
        <p:spPr>
          <a:xfrm>
            <a:off x="5809679" y="3062668"/>
            <a:ext cx="374332" cy="148590"/>
          </a:xfrm>
          <a:custGeom>
            <a:avLst/>
            <a:gdLst/>
            <a:ahLst/>
            <a:cxnLst/>
            <a:rect l="l" t="t" r="r" b="b"/>
            <a:pathLst>
              <a:path w="499110" h="198119">
                <a:moveTo>
                  <a:pt x="436117" y="0"/>
                </a:moveTo>
                <a:lnTo>
                  <a:pt x="433324" y="8000"/>
                </a:lnTo>
                <a:lnTo>
                  <a:pt x="444783" y="12953"/>
                </a:lnTo>
                <a:lnTo>
                  <a:pt x="454612" y="19812"/>
                </a:lnTo>
                <a:lnTo>
                  <a:pt x="478266" y="65563"/>
                </a:lnTo>
                <a:lnTo>
                  <a:pt x="481202" y="97789"/>
                </a:lnTo>
                <a:lnTo>
                  <a:pt x="480464" y="115194"/>
                </a:lnTo>
                <a:lnTo>
                  <a:pt x="469391" y="157861"/>
                </a:lnTo>
                <a:lnTo>
                  <a:pt x="433577" y="189611"/>
                </a:lnTo>
                <a:lnTo>
                  <a:pt x="436117" y="197612"/>
                </a:lnTo>
                <a:lnTo>
                  <a:pt x="473854" y="175162"/>
                </a:lnTo>
                <a:lnTo>
                  <a:pt x="495077" y="133746"/>
                </a:lnTo>
                <a:lnTo>
                  <a:pt x="499110" y="98805"/>
                </a:lnTo>
                <a:lnTo>
                  <a:pt x="498105" y="80710"/>
                </a:lnTo>
                <a:lnTo>
                  <a:pt x="482853" y="34543"/>
                </a:lnTo>
                <a:lnTo>
                  <a:pt x="450457" y="5165"/>
                </a:lnTo>
                <a:lnTo>
                  <a:pt x="436117" y="0"/>
                </a:lnTo>
                <a:close/>
              </a:path>
              <a:path w="499110" h="198119">
                <a:moveTo>
                  <a:pt x="63119" y="0"/>
                </a:moveTo>
                <a:lnTo>
                  <a:pt x="25382" y="22449"/>
                </a:lnTo>
                <a:lnTo>
                  <a:pt x="4095" y="63960"/>
                </a:lnTo>
                <a:lnTo>
                  <a:pt x="0" y="98805"/>
                </a:lnTo>
                <a:lnTo>
                  <a:pt x="1021" y="116972"/>
                </a:lnTo>
                <a:lnTo>
                  <a:pt x="16256" y="163067"/>
                </a:lnTo>
                <a:lnTo>
                  <a:pt x="48760" y="192446"/>
                </a:lnTo>
                <a:lnTo>
                  <a:pt x="63119" y="197612"/>
                </a:lnTo>
                <a:lnTo>
                  <a:pt x="65532" y="189611"/>
                </a:lnTo>
                <a:lnTo>
                  <a:pt x="54294" y="184614"/>
                </a:lnTo>
                <a:lnTo>
                  <a:pt x="44592" y="177641"/>
                </a:lnTo>
                <a:lnTo>
                  <a:pt x="20986" y="131016"/>
                </a:lnTo>
                <a:lnTo>
                  <a:pt x="18034" y="97789"/>
                </a:lnTo>
                <a:lnTo>
                  <a:pt x="18772" y="80926"/>
                </a:lnTo>
                <a:lnTo>
                  <a:pt x="29845" y="39242"/>
                </a:lnTo>
                <a:lnTo>
                  <a:pt x="65912" y="8000"/>
                </a:lnTo>
                <a:lnTo>
                  <a:pt x="63119" y="0"/>
                </a:lnTo>
                <a:close/>
              </a:path>
            </a:pathLst>
          </a:custGeom>
          <a:solidFill>
            <a:srgbClr val="000000"/>
          </a:solidFill>
        </p:spPr>
        <p:txBody>
          <a:bodyPr wrap="square" lIns="0" tIns="0" rIns="0" bIns="0" rtlCol="0"/>
          <a:lstStyle/>
          <a:p>
            <a:endParaRPr sz="1350"/>
          </a:p>
        </p:txBody>
      </p:sp>
      <p:sp>
        <p:nvSpPr>
          <p:cNvPr id="6" name="object 6"/>
          <p:cNvSpPr txBox="1"/>
          <p:nvPr/>
        </p:nvSpPr>
        <p:spPr>
          <a:xfrm>
            <a:off x="2665191" y="3033580"/>
            <a:ext cx="7244715" cy="539795"/>
          </a:xfrm>
          <a:prstGeom prst="rect">
            <a:avLst/>
          </a:prstGeom>
        </p:spPr>
        <p:txBody>
          <a:bodyPr vert="horz" wrap="square" lIns="0" tIns="10001" rIns="0" bIns="0" rtlCol="0">
            <a:spAutoFit/>
          </a:bodyPr>
          <a:lstStyle/>
          <a:p>
            <a:pPr marL="200025" indent="-171450">
              <a:lnSpc>
                <a:spcPts val="2066"/>
              </a:lnSpc>
              <a:spcBef>
                <a:spcPts val="79"/>
              </a:spcBef>
              <a:buClr>
                <a:srgbClr val="007B92"/>
              </a:buClr>
              <a:buFont typeface="Times New Roman"/>
              <a:buChar char="•"/>
              <a:tabLst>
                <a:tab pos="200025" algn="l"/>
                <a:tab pos="2353151" algn="l"/>
              </a:tabLst>
            </a:pPr>
            <a:r>
              <a:rPr sz="1725" dirty="0">
                <a:latin typeface="Calibri"/>
                <a:cs typeface="Calibri"/>
              </a:rPr>
              <a:t>We</a:t>
            </a:r>
            <a:r>
              <a:rPr sz="1725" spc="4" dirty="0">
                <a:latin typeface="Calibri"/>
                <a:cs typeface="Calibri"/>
              </a:rPr>
              <a:t> </a:t>
            </a:r>
            <a:r>
              <a:rPr sz="1725" dirty="0">
                <a:latin typeface="Calibri"/>
                <a:cs typeface="Calibri"/>
              </a:rPr>
              <a:t>let </a:t>
            </a:r>
            <a:r>
              <a:rPr sz="1725" spc="49" dirty="0">
                <a:latin typeface="Cambria Math"/>
                <a:cs typeface="Cambria Math"/>
              </a:rPr>
              <a:t>𝑋</a:t>
            </a:r>
            <a:r>
              <a:rPr sz="1856" spc="73" baseline="28619" dirty="0">
                <a:latin typeface="Cambria Math"/>
                <a:cs typeface="Cambria Math"/>
              </a:rPr>
              <a:t>(𝑖)</a:t>
            </a:r>
            <a:r>
              <a:rPr sz="1856" spc="416" baseline="28619" dirty="0">
                <a:latin typeface="Cambria Math"/>
                <a:cs typeface="Cambria Math"/>
              </a:rPr>
              <a:t> </a:t>
            </a:r>
            <a:r>
              <a:rPr sz="1725" dirty="0">
                <a:latin typeface="Cambria Math"/>
                <a:cs typeface="Cambria Math"/>
              </a:rPr>
              <a:t>=</a:t>
            </a:r>
            <a:r>
              <a:rPr sz="1725" spc="94" dirty="0">
                <a:latin typeface="Cambria Math"/>
                <a:cs typeface="Cambria Math"/>
              </a:rPr>
              <a:t> </a:t>
            </a:r>
            <a:r>
              <a:rPr sz="1725" spc="38" dirty="0">
                <a:latin typeface="Cambria Math"/>
                <a:cs typeface="Cambria Math"/>
              </a:rPr>
              <a:t>𝑋</a:t>
            </a:r>
            <a:r>
              <a:rPr sz="1856" spc="56" baseline="28619" dirty="0">
                <a:latin typeface="Cambria Math"/>
                <a:cs typeface="Cambria Math"/>
              </a:rPr>
              <a:t>(𝑖−1)</a:t>
            </a:r>
            <a:r>
              <a:rPr sz="1856" spc="269" baseline="28619" dirty="0">
                <a:latin typeface="Cambria Math"/>
                <a:cs typeface="Cambria Math"/>
              </a:rPr>
              <a:t> </a:t>
            </a:r>
            <a:r>
              <a:rPr sz="1725" dirty="0">
                <a:latin typeface="Cambria Math"/>
                <a:cs typeface="Cambria Math"/>
              </a:rPr>
              <a:t>+	Layer(𝑋</a:t>
            </a:r>
            <a:r>
              <a:rPr sz="1725" spc="229" dirty="0">
                <a:latin typeface="Cambria Math"/>
                <a:cs typeface="Cambria Math"/>
              </a:rPr>
              <a:t> </a:t>
            </a:r>
            <a:r>
              <a:rPr sz="1856" spc="56" baseline="28619" dirty="0">
                <a:latin typeface="Cambria Math"/>
                <a:cs typeface="Cambria Math"/>
              </a:rPr>
              <a:t>𝑖−1</a:t>
            </a:r>
            <a:r>
              <a:rPr sz="1856" spc="500" baseline="28619" dirty="0">
                <a:latin typeface="Cambria Math"/>
                <a:cs typeface="Cambria Math"/>
              </a:rPr>
              <a:t> </a:t>
            </a:r>
            <a:r>
              <a:rPr sz="1725" dirty="0">
                <a:latin typeface="Cambria Math"/>
                <a:cs typeface="Cambria Math"/>
              </a:rPr>
              <a:t>)</a:t>
            </a:r>
            <a:r>
              <a:rPr sz="1725" spc="4" dirty="0">
                <a:latin typeface="Cambria Math"/>
                <a:cs typeface="Cambria Math"/>
              </a:rPr>
              <a:t> </a:t>
            </a:r>
            <a:r>
              <a:rPr sz="1725" spc="-4" dirty="0">
                <a:latin typeface="Calibri"/>
                <a:cs typeface="Calibri"/>
              </a:rPr>
              <a:t>(so </a:t>
            </a:r>
            <a:r>
              <a:rPr sz="1725" dirty="0">
                <a:latin typeface="Calibri"/>
                <a:cs typeface="Calibri"/>
              </a:rPr>
              <a:t>we</a:t>
            </a:r>
            <a:r>
              <a:rPr sz="1725" spc="11" dirty="0">
                <a:latin typeface="Calibri"/>
                <a:cs typeface="Calibri"/>
              </a:rPr>
              <a:t> </a:t>
            </a:r>
            <a:r>
              <a:rPr sz="1725" spc="-4" dirty="0">
                <a:latin typeface="Calibri"/>
                <a:cs typeface="Calibri"/>
              </a:rPr>
              <a:t>only have</a:t>
            </a:r>
            <a:r>
              <a:rPr sz="1725" dirty="0">
                <a:latin typeface="Calibri"/>
                <a:cs typeface="Calibri"/>
              </a:rPr>
              <a:t> to</a:t>
            </a:r>
            <a:r>
              <a:rPr sz="1725" spc="8" dirty="0">
                <a:latin typeface="Calibri"/>
                <a:cs typeface="Calibri"/>
              </a:rPr>
              <a:t> </a:t>
            </a:r>
            <a:r>
              <a:rPr sz="1725" dirty="0">
                <a:latin typeface="Calibri"/>
                <a:cs typeface="Calibri"/>
              </a:rPr>
              <a:t>learn </a:t>
            </a:r>
            <a:r>
              <a:rPr sz="1725" spc="-4" dirty="0">
                <a:latin typeface="Calibri"/>
                <a:cs typeface="Calibri"/>
              </a:rPr>
              <a:t>“the</a:t>
            </a:r>
            <a:r>
              <a:rPr sz="1725" spc="15" dirty="0">
                <a:latin typeface="Calibri"/>
                <a:cs typeface="Calibri"/>
              </a:rPr>
              <a:t> </a:t>
            </a:r>
            <a:r>
              <a:rPr sz="1725" dirty="0">
                <a:latin typeface="Calibri"/>
                <a:cs typeface="Calibri"/>
              </a:rPr>
              <a:t>residual”</a:t>
            </a:r>
            <a:endParaRPr sz="1725">
              <a:latin typeface="Calibri"/>
              <a:cs typeface="Calibri"/>
            </a:endParaRPr>
          </a:p>
          <a:p>
            <a:pPr marL="200025">
              <a:lnSpc>
                <a:spcPts val="2066"/>
              </a:lnSpc>
            </a:pPr>
            <a:r>
              <a:rPr sz="1725" spc="-4" dirty="0">
                <a:latin typeface="Calibri"/>
                <a:cs typeface="Calibri"/>
              </a:rPr>
              <a:t>from</a:t>
            </a:r>
            <a:r>
              <a:rPr sz="1725" spc="-19" dirty="0">
                <a:latin typeface="Calibri"/>
                <a:cs typeface="Calibri"/>
              </a:rPr>
              <a:t> </a:t>
            </a:r>
            <a:r>
              <a:rPr sz="1725" spc="-4" dirty="0">
                <a:latin typeface="Calibri"/>
                <a:cs typeface="Calibri"/>
              </a:rPr>
              <a:t>the</a:t>
            </a:r>
            <a:r>
              <a:rPr sz="1725" spc="-8" dirty="0">
                <a:latin typeface="Calibri"/>
                <a:cs typeface="Calibri"/>
              </a:rPr>
              <a:t> </a:t>
            </a:r>
            <a:r>
              <a:rPr sz="1725" dirty="0">
                <a:latin typeface="Calibri"/>
                <a:cs typeface="Calibri"/>
              </a:rPr>
              <a:t>previous</a:t>
            </a:r>
            <a:r>
              <a:rPr sz="1725" spc="-11" dirty="0">
                <a:latin typeface="Calibri"/>
                <a:cs typeface="Calibri"/>
              </a:rPr>
              <a:t> </a:t>
            </a:r>
            <a:r>
              <a:rPr sz="1725" dirty="0">
                <a:latin typeface="Calibri"/>
                <a:cs typeface="Calibri"/>
              </a:rPr>
              <a:t>layer)</a:t>
            </a:r>
            <a:endParaRPr sz="1725">
              <a:latin typeface="Calibri"/>
              <a:cs typeface="Calibri"/>
            </a:endParaRPr>
          </a:p>
        </p:txBody>
      </p:sp>
      <p:sp>
        <p:nvSpPr>
          <p:cNvPr id="7" name="object 7"/>
          <p:cNvSpPr txBox="1"/>
          <p:nvPr/>
        </p:nvSpPr>
        <p:spPr>
          <a:xfrm>
            <a:off x="2684240" y="4557903"/>
            <a:ext cx="3954304" cy="805990"/>
          </a:xfrm>
          <a:prstGeom prst="rect">
            <a:avLst/>
          </a:prstGeom>
        </p:spPr>
        <p:txBody>
          <a:bodyPr vert="horz" wrap="square" lIns="0" tIns="9525" rIns="0" bIns="0" rtlCol="0">
            <a:spAutoFit/>
          </a:bodyPr>
          <a:lstStyle/>
          <a:p>
            <a:pPr marL="180975" marR="3810" indent="-171450" algn="just">
              <a:spcBef>
                <a:spcPts val="75"/>
              </a:spcBef>
              <a:buClr>
                <a:srgbClr val="007B92"/>
              </a:buClr>
              <a:buFont typeface="Times New Roman"/>
              <a:buChar char="•"/>
              <a:tabLst>
                <a:tab pos="180975" algn="l"/>
              </a:tabLst>
            </a:pPr>
            <a:r>
              <a:rPr sz="1725" dirty="0">
                <a:latin typeface="Calibri"/>
                <a:cs typeface="Calibri"/>
              </a:rPr>
              <a:t>Residual </a:t>
            </a:r>
            <a:r>
              <a:rPr sz="1725" spc="-4" dirty="0">
                <a:latin typeface="Calibri"/>
                <a:cs typeface="Calibri"/>
              </a:rPr>
              <a:t>connections </a:t>
            </a:r>
            <a:r>
              <a:rPr sz="1725" dirty="0">
                <a:latin typeface="Calibri"/>
                <a:cs typeface="Calibri"/>
              </a:rPr>
              <a:t>are thought to </a:t>
            </a:r>
            <a:r>
              <a:rPr sz="1725" spc="-4" dirty="0">
                <a:latin typeface="Calibri"/>
                <a:cs typeface="Calibri"/>
              </a:rPr>
              <a:t>make </a:t>
            </a:r>
            <a:r>
              <a:rPr sz="1725" spc="-379" dirty="0">
                <a:latin typeface="Calibri"/>
                <a:cs typeface="Calibri"/>
              </a:rPr>
              <a:t> </a:t>
            </a:r>
            <a:r>
              <a:rPr sz="1725" dirty="0">
                <a:latin typeface="Calibri"/>
                <a:cs typeface="Calibri"/>
              </a:rPr>
              <a:t>the loss landscape </a:t>
            </a:r>
            <a:r>
              <a:rPr sz="1725" spc="-4" dirty="0">
                <a:latin typeface="Calibri"/>
                <a:cs typeface="Calibri"/>
              </a:rPr>
              <a:t>considerably smoother </a:t>
            </a:r>
            <a:r>
              <a:rPr sz="1725" spc="-379" dirty="0">
                <a:latin typeface="Calibri"/>
                <a:cs typeface="Calibri"/>
              </a:rPr>
              <a:t> </a:t>
            </a:r>
            <a:r>
              <a:rPr sz="1725" dirty="0">
                <a:latin typeface="Calibri"/>
                <a:cs typeface="Calibri"/>
              </a:rPr>
              <a:t>(thus</a:t>
            </a:r>
            <a:r>
              <a:rPr sz="1725" spc="8" dirty="0">
                <a:latin typeface="Calibri"/>
                <a:cs typeface="Calibri"/>
              </a:rPr>
              <a:t> </a:t>
            </a:r>
            <a:r>
              <a:rPr sz="1725" dirty="0">
                <a:latin typeface="Calibri"/>
                <a:cs typeface="Calibri"/>
              </a:rPr>
              <a:t>easier</a:t>
            </a:r>
            <a:r>
              <a:rPr sz="1725" spc="-8" dirty="0">
                <a:latin typeface="Calibri"/>
                <a:cs typeface="Calibri"/>
              </a:rPr>
              <a:t> </a:t>
            </a:r>
            <a:r>
              <a:rPr sz="1725" dirty="0">
                <a:latin typeface="Calibri"/>
                <a:cs typeface="Calibri"/>
              </a:rPr>
              <a:t>training!)</a:t>
            </a:r>
            <a:endParaRPr sz="1725">
              <a:latin typeface="Calibri"/>
              <a:cs typeface="Calibri"/>
            </a:endParaRPr>
          </a:p>
        </p:txBody>
      </p:sp>
      <p:grpSp>
        <p:nvGrpSpPr>
          <p:cNvPr id="8" name="object 8"/>
          <p:cNvGrpSpPr/>
          <p:nvPr/>
        </p:nvGrpSpPr>
        <p:grpSpPr>
          <a:xfrm>
            <a:off x="3808857" y="2505456"/>
            <a:ext cx="1943100" cy="409575"/>
            <a:chOff x="3046476" y="2197607"/>
            <a:chExt cx="2590800" cy="546100"/>
          </a:xfrm>
        </p:grpSpPr>
        <p:sp>
          <p:nvSpPr>
            <p:cNvPr id="9" name="object 9"/>
            <p:cNvSpPr/>
            <p:nvPr/>
          </p:nvSpPr>
          <p:spPr>
            <a:xfrm>
              <a:off x="3046476" y="2400299"/>
              <a:ext cx="2590800" cy="76200"/>
            </a:xfrm>
            <a:custGeom>
              <a:avLst/>
              <a:gdLst/>
              <a:ahLst/>
              <a:cxnLst/>
              <a:rect l="l" t="t" r="r" b="b"/>
              <a:pathLst>
                <a:path w="2590800" h="76200">
                  <a:moveTo>
                    <a:pt x="2514600" y="0"/>
                  </a:moveTo>
                  <a:lnTo>
                    <a:pt x="2514600" y="76200"/>
                  </a:lnTo>
                  <a:lnTo>
                    <a:pt x="2578100" y="44450"/>
                  </a:lnTo>
                  <a:lnTo>
                    <a:pt x="2527300" y="44450"/>
                  </a:lnTo>
                  <a:lnTo>
                    <a:pt x="2527300" y="31750"/>
                  </a:lnTo>
                  <a:lnTo>
                    <a:pt x="2578100" y="31750"/>
                  </a:lnTo>
                  <a:lnTo>
                    <a:pt x="2514600" y="0"/>
                  </a:lnTo>
                  <a:close/>
                </a:path>
                <a:path w="2590800" h="76200">
                  <a:moveTo>
                    <a:pt x="2514600" y="31750"/>
                  </a:moveTo>
                  <a:lnTo>
                    <a:pt x="0" y="31750"/>
                  </a:lnTo>
                  <a:lnTo>
                    <a:pt x="0" y="44450"/>
                  </a:lnTo>
                  <a:lnTo>
                    <a:pt x="2514600" y="44450"/>
                  </a:lnTo>
                  <a:lnTo>
                    <a:pt x="2514600" y="31750"/>
                  </a:lnTo>
                  <a:close/>
                </a:path>
                <a:path w="2590800" h="76200">
                  <a:moveTo>
                    <a:pt x="2578100" y="31750"/>
                  </a:moveTo>
                  <a:lnTo>
                    <a:pt x="2527300" y="31750"/>
                  </a:lnTo>
                  <a:lnTo>
                    <a:pt x="2527300" y="44450"/>
                  </a:lnTo>
                  <a:lnTo>
                    <a:pt x="2578100" y="44450"/>
                  </a:lnTo>
                  <a:lnTo>
                    <a:pt x="2590800" y="38100"/>
                  </a:lnTo>
                  <a:lnTo>
                    <a:pt x="2578100" y="31750"/>
                  </a:lnTo>
                  <a:close/>
                </a:path>
              </a:pathLst>
            </a:custGeom>
            <a:solidFill>
              <a:srgbClr val="000000"/>
            </a:solidFill>
          </p:spPr>
          <p:txBody>
            <a:bodyPr wrap="square" lIns="0" tIns="0" rIns="0" bIns="0" rtlCol="0"/>
            <a:lstStyle/>
            <a:p>
              <a:endParaRPr sz="1350"/>
            </a:p>
          </p:txBody>
        </p:sp>
        <p:sp>
          <p:nvSpPr>
            <p:cNvPr id="10" name="object 10"/>
            <p:cNvSpPr/>
            <p:nvPr/>
          </p:nvSpPr>
          <p:spPr>
            <a:xfrm>
              <a:off x="3553968" y="2197607"/>
              <a:ext cx="1295400" cy="546100"/>
            </a:xfrm>
            <a:custGeom>
              <a:avLst/>
              <a:gdLst/>
              <a:ahLst/>
              <a:cxnLst/>
              <a:rect l="l" t="t" r="r" b="b"/>
              <a:pathLst>
                <a:path w="1295400" h="546100">
                  <a:moveTo>
                    <a:pt x="1204468" y="0"/>
                  </a:moveTo>
                  <a:lnTo>
                    <a:pt x="90932" y="0"/>
                  </a:lnTo>
                  <a:lnTo>
                    <a:pt x="55560" y="7153"/>
                  </a:lnTo>
                  <a:lnTo>
                    <a:pt x="26654" y="26654"/>
                  </a:lnTo>
                  <a:lnTo>
                    <a:pt x="7153" y="55560"/>
                  </a:lnTo>
                  <a:lnTo>
                    <a:pt x="0" y="90931"/>
                  </a:lnTo>
                  <a:lnTo>
                    <a:pt x="0" y="454659"/>
                  </a:lnTo>
                  <a:lnTo>
                    <a:pt x="7153" y="490031"/>
                  </a:lnTo>
                  <a:lnTo>
                    <a:pt x="26654" y="518937"/>
                  </a:lnTo>
                  <a:lnTo>
                    <a:pt x="55560" y="538438"/>
                  </a:lnTo>
                  <a:lnTo>
                    <a:pt x="90932" y="545591"/>
                  </a:lnTo>
                  <a:lnTo>
                    <a:pt x="1204468" y="545591"/>
                  </a:lnTo>
                  <a:lnTo>
                    <a:pt x="1239839" y="538438"/>
                  </a:lnTo>
                  <a:lnTo>
                    <a:pt x="1268745" y="518937"/>
                  </a:lnTo>
                  <a:lnTo>
                    <a:pt x="1288246" y="490031"/>
                  </a:lnTo>
                  <a:lnTo>
                    <a:pt x="1295400" y="454659"/>
                  </a:lnTo>
                  <a:lnTo>
                    <a:pt x="1295400" y="90931"/>
                  </a:lnTo>
                  <a:lnTo>
                    <a:pt x="1288246" y="55560"/>
                  </a:lnTo>
                  <a:lnTo>
                    <a:pt x="1268745" y="26654"/>
                  </a:lnTo>
                  <a:lnTo>
                    <a:pt x="1239839" y="7153"/>
                  </a:lnTo>
                  <a:lnTo>
                    <a:pt x="1204468" y="0"/>
                  </a:lnTo>
                  <a:close/>
                </a:path>
              </a:pathLst>
            </a:custGeom>
            <a:solidFill>
              <a:srgbClr val="FFACF8"/>
            </a:solidFill>
          </p:spPr>
          <p:txBody>
            <a:bodyPr wrap="square" lIns="0" tIns="0" rIns="0" bIns="0" rtlCol="0"/>
            <a:lstStyle/>
            <a:p>
              <a:endParaRPr sz="1350"/>
            </a:p>
          </p:txBody>
        </p:sp>
      </p:grpSp>
      <p:sp>
        <p:nvSpPr>
          <p:cNvPr id="11" name="object 11"/>
          <p:cNvSpPr txBox="1"/>
          <p:nvPr/>
        </p:nvSpPr>
        <p:spPr>
          <a:xfrm>
            <a:off x="4404456" y="2550320"/>
            <a:ext cx="544354" cy="286617"/>
          </a:xfrm>
          <a:prstGeom prst="rect">
            <a:avLst/>
          </a:prstGeom>
        </p:spPr>
        <p:txBody>
          <a:bodyPr vert="horz" wrap="square" lIns="0" tIns="9525" rIns="0" bIns="0" rtlCol="0">
            <a:spAutoFit/>
          </a:bodyPr>
          <a:lstStyle/>
          <a:p>
            <a:pPr marL="9525">
              <a:spcBef>
                <a:spcPts val="75"/>
              </a:spcBef>
            </a:pPr>
            <a:r>
              <a:rPr spc="45" dirty="0">
                <a:latin typeface="Calibri"/>
                <a:cs typeface="Calibri"/>
              </a:rPr>
              <a:t>Lay</a:t>
            </a:r>
            <a:r>
              <a:rPr spc="41" dirty="0">
                <a:latin typeface="Calibri"/>
                <a:cs typeface="Calibri"/>
              </a:rPr>
              <a:t>e</a:t>
            </a:r>
            <a:r>
              <a:rPr spc="-4" dirty="0">
                <a:latin typeface="Calibri"/>
                <a:cs typeface="Calibri"/>
              </a:rPr>
              <a:t>r</a:t>
            </a:r>
            <a:endParaRPr>
              <a:latin typeface="Calibri"/>
              <a:cs typeface="Calibri"/>
            </a:endParaRPr>
          </a:p>
        </p:txBody>
      </p:sp>
      <p:sp>
        <p:nvSpPr>
          <p:cNvPr id="12" name="object 12"/>
          <p:cNvSpPr txBox="1"/>
          <p:nvPr/>
        </p:nvSpPr>
        <p:spPr>
          <a:xfrm>
            <a:off x="3145346" y="2452936"/>
            <a:ext cx="3075622" cy="263053"/>
          </a:xfrm>
          <a:prstGeom prst="rect">
            <a:avLst/>
          </a:prstGeom>
        </p:spPr>
        <p:txBody>
          <a:bodyPr vert="horz" wrap="square" lIns="0" tIns="9049" rIns="0" bIns="0" rtlCol="0">
            <a:spAutoFit/>
          </a:bodyPr>
          <a:lstStyle/>
          <a:p>
            <a:pPr marL="38100">
              <a:spcBef>
                <a:spcPts val="71"/>
              </a:spcBef>
              <a:tabLst>
                <a:tab pos="2706053" algn="l"/>
              </a:tabLst>
            </a:pPr>
            <a:r>
              <a:rPr sz="2475" spc="39" baseline="-20202" dirty="0">
                <a:latin typeface="Cambria Math"/>
                <a:cs typeface="Cambria Math"/>
              </a:rPr>
              <a:t>𝑋</a:t>
            </a:r>
            <a:r>
              <a:rPr sz="1200" spc="26" dirty="0">
                <a:latin typeface="Cambria Math"/>
                <a:cs typeface="Cambria Math"/>
              </a:rPr>
              <a:t>(𝑖−1)	</a:t>
            </a:r>
            <a:r>
              <a:rPr sz="2475" spc="56" baseline="-20202" dirty="0">
                <a:latin typeface="Cambria Math"/>
                <a:cs typeface="Cambria Math"/>
              </a:rPr>
              <a:t>𝑋</a:t>
            </a:r>
            <a:r>
              <a:rPr sz="1200" spc="38" dirty="0">
                <a:latin typeface="Cambria Math"/>
                <a:cs typeface="Cambria Math"/>
              </a:rPr>
              <a:t>(𝑖)</a:t>
            </a:r>
            <a:endParaRPr sz="1200">
              <a:latin typeface="Cambria Math"/>
              <a:cs typeface="Cambria Math"/>
            </a:endParaRPr>
          </a:p>
        </p:txBody>
      </p:sp>
      <p:grpSp>
        <p:nvGrpSpPr>
          <p:cNvPr id="13" name="object 13"/>
          <p:cNvGrpSpPr/>
          <p:nvPr/>
        </p:nvGrpSpPr>
        <p:grpSpPr>
          <a:xfrm>
            <a:off x="3808857" y="3702177"/>
            <a:ext cx="1943100" cy="409575"/>
            <a:chOff x="3046476" y="3793235"/>
            <a:chExt cx="2590800" cy="546100"/>
          </a:xfrm>
        </p:grpSpPr>
        <p:sp>
          <p:nvSpPr>
            <p:cNvPr id="14" name="object 14"/>
            <p:cNvSpPr/>
            <p:nvPr/>
          </p:nvSpPr>
          <p:spPr>
            <a:xfrm>
              <a:off x="3046476" y="3995927"/>
              <a:ext cx="2590800" cy="76200"/>
            </a:xfrm>
            <a:custGeom>
              <a:avLst/>
              <a:gdLst/>
              <a:ahLst/>
              <a:cxnLst/>
              <a:rect l="l" t="t" r="r" b="b"/>
              <a:pathLst>
                <a:path w="2590800" h="76200">
                  <a:moveTo>
                    <a:pt x="2514600" y="0"/>
                  </a:moveTo>
                  <a:lnTo>
                    <a:pt x="2514600" y="76200"/>
                  </a:lnTo>
                  <a:lnTo>
                    <a:pt x="2578100" y="44450"/>
                  </a:lnTo>
                  <a:lnTo>
                    <a:pt x="2527300" y="44450"/>
                  </a:lnTo>
                  <a:lnTo>
                    <a:pt x="2527300" y="31750"/>
                  </a:lnTo>
                  <a:lnTo>
                    <a:pt x="2578100" y="31750"/>
                  </a:lnTo>
                  <a:lnTo>
                    <a:pt x="2514600" y="0"/>
                  </a:lnTo>
                  <a:close/>
                </a:path>
                <a:path w="2590800" h="76200">
                  <a:moveTo>
                    <a:pt x="2514600" y="31750"/>
                  </a:moveTo>
                  <a:lnTo>
                    <a:pt x="0" y="31750"/>
                  </a:lnTo>
                  <a:lnTo>
                    <a:pt x="0" y="44450"/>
                  </a:lnTo>
                  <a:lnTo>
                    <a:pt x="2514600" y="44450"/>
                  </a:lnTo>
                  <a:lnTo>
                    <a:pt x="2514600" y="31750"/>
                  </a:lnTo>
                  <a:close/>
                </a:path>
                <a:path w="2590800" h="76200">
                  <a:moveTo>
                    <a:pt x="2578100" y="31750"/>
                  </a:moveTo>
                  <a:lnTo>
                    <a:pt x="2527300" y="31750"/>
                  </a:lnTo>
                  <a:lnTo>
                    <a:pt x="2527300" y="44450"/>
                  </a:lnTo>
                  <a:lnTo>
                    <a:pt x="2578100" y="44450"/>
                  </a:lnTo>
                  <a:lnTo>
                    <a:pt x="2590800" y="38100"/>
                  </a:lnTo>
                  <a:lnTo>
                    <a:pt x="2578100" y="31750"/>
                  </a:lnTo>
                  <a:close/>
                </a:path>
              </a:pathLst>
            </a:custGeom>
            <a:solidFill>
              <a:srgbClr val="000000"/>
            </a:solidFill>
          </p:spPr>
          <p:txBody>
            <a:bodyPr wrap="square" lIns="0" tIns="0" rIns="0" bIns="0" rtlCol="0"/>
            <a:lstStyle/>
            <a:p>
              <a:endParaRPr sz="1350"/>
            </a:p>
          </p:txBody>
        </p:sp>
        <p:sp>
          <p:nvSpPr>
            <p:cNvPr id="15" name="object 15"/>
            <p:cNvSpPr/>
            <p:nvPr/>
          </p:nvSpPr>
          <p:spPr>
            <a:xfrm>
              <a:off x="3553968" y="3793235"/>
              <a:ext cx="1295400" cy="546100"/>
            </a:xfrm>
            <a:custGeom>
              <a:avLst/>
              <a:gdLst/>
              <a:ahLst/>
              <a:cxnLst/>
              <a:rect l="l" t="t" r="r" b="b"/>
              <a:pathLst>
                <a:path w="1295400" h="546100">
                  <a:moveTo>
                    <a:pt x="1204468" y="0"/>
                  </a:moveTo>
                  <a:lnTo>
                    <a:pt x="90932" y="0"/>
                  </a:lnTo>
                  <a:lnTo>
                    <a:pt x="55560" y="7153"/>
                  </a:lnTo>
                  <a:lnTo>
                    <a:pt x="26654" y="26654"/>
                  </a:lnTo>
                  <a:lnTo>
                    <a:pt x="7153" y="55560"/>
                  </a:lnTo>
                  <a:lnTo>
                    <a:pt x="0" y="90931"/>
                  </a:lnTo>
                  <a:lnTo>
                    <a:pt x="0" y="454659"/>
                  </a:lnTo>
                  <a:lnTo>
                    <a:pt x="7153" y="490031"/>
                  </a:lnTo>
                  <a:lnTo>
                    <a:pt x="26654" y="518937"/>
                  </a:lnTo>
                  <a:lnTo>
                    <a:pt x="55560" y="538438"/>
                  </a:lnTo>
                  <a:lnTo>
                    <a:pt x="90932" y="545591"/>
                  </a:lnTo>
                  <a:lnTo>
                    <a:pt x="1204468" y="545591"/>
                  </a:lnTo>
                  <a:lnTo>
                    <a:pt x="1239839" y="538438"/>
                  </a:lnTo>
                  <a:lnTo>
                    <a:pt x="1268745" y="518937"/>
                  </a:lnTo>
                  <a:lnTo>
                    <a:pt x="1288246" y="490031"/>
                  </a:lnTo>
                  <a:lnTo>
                    <a:pt x="1295400" y="454659"/>
                  </a:lnTo>
                  <a:lnTo>
                    <a:pt x="1295400" y="90931"/>
                  </a:lnTo>
                  <a:lnTo>
                    <a:pt x="1288246" y="55560"/>
                  </a:lnTo>
                  <a:lnTo>
                    <a:pt x="1268745" y="26654"/>
                  </a:lnTo>
                  <a:lnTo>
                    <a:pt x="1239839" y="7153"/>
                  </a:lnTo>
                  <a:lnTo>
                    <a:pt x="1204468" y="0"/>
                  </a:lnTo>
                  <a:close/>
                </a:path>
              </a:pathLst>
            </a:custGeom>
            <a:solidFill>
              <a:srgbClr val="FFACF8"/>
            </a:solidFill>
          </p:spPr>
          <p:txBody>
            <a:bodyPr wrap="square" lIns="0" tIns="0" rIns="0" bIns="0" rtlCol="0"/>
            <a:lstStyle/>
            <a:p>
              <a:endParaRPr sz="1350"/>
            </a:p>
          </p:txBody>
        </p:sp>
      </p:grpSp>
      <p:sp>
        <p:nvSpPr>
          <p:cNvPr id="16" name="object 16"/>
          <p:cNvSpPr txBox="1"/>
          <p:nvPr/>
        </p:nvSpPr>
        <p:spPr>
          <a:xfrm>
            <a:off x="4404456" y="3747041"/>
            <a:ext cx="544354" cy="286617"/>
          </a:xfrm>
          <a:prstGeom prst="rect">
            <a:avLst/>
          </a:prstGeom>
        </p:spPr>
        <p:txBody>
          <a:bodyPr vert="horz" wrap="square" lIns="0" tIns="9525" rIns="0" bIns="0" rtlCol="0">
            <a:spAutoFit/>
          </a:bodyPr>
          <a:lstStyle/>
          <a:p>
            <a:pPr marL="9525">
              <a:spcBef>
                <a:spcPts val="75"/>
              </a:spcBef>
            </a:pPr>
            <a:r>
              <a:rPr spc="45" dirty="0">
                <a:latin typeface="Calibri"/>
                <a:cs typeface="Calibri"/>
              </a:rPr>
              <a:t>Lay</a:t>
            </a:r>
            <a:r>
              <a:rPr spc="41" dirty="0">
                <a:latin typeface="Calibri"/>
                <a:cs typeface="Calibri"/>
              </a:rPr>
              <a:t>e</a:t>
            </a:r>
            <a:r>
              <a:rPr spc="-4" dirty="0">
                <a:latin typeface="Calibri"/>
                <a:cs typeface="Calibri"/>
              </a:rPr>
              <a:t>r</a:t>
            </a:r>
            <a:endParaRPr>
              <a:latin typeface="Calibri"/>
              <a:cs typeface="Calibri"/>
            </a:endParaRPr>
          </a:p>
        </p:txBody>
      </p:sp>
      <p:sp>
        <p:nvSpPr>
          <p:cNvPr id="17" name="object 17"/>
          <p:cNvSpPr txBox="1"/>
          <p:nvPr/>
        </p:nvSpPr>
        <p:spPr>
          <a:xfrm>
            <a:off x="3145346" y="3650171"/>
            <a:ext cx="3075622" cy="263053"/>
          </a:xfrm>
          <a:prstGeom prst="rect">
            <a:avLst/>
          </a:prstGeom>
        </p:spPr>
        <p:txBody>
          <a:bodyPr vert="horz" wrap="square" lIns="0" tIns="9049" rIns="0" bIns="0" rtlCol="0">
            <a:spAutoFit/>
          </a:bodyPr>
          <a:lstStyle/>
          <a:p>
            <a:pPr marL="38100">
              <a:spcBef>
                <a:spcPts val="71"/>
              </a:spcBef>
              <a:tabLst>
                <a:tab pos="2706053" algn="l"/>
              </a:tabLst>
            </a:pPr>
            <a:r>
              <a:rPr sz="2475" spc="39" baseline="-20202" dirty="0">
                <a:latin typeface="Cambria Math"/>
                <a:cs typeface="Cambria Math"/>
              </a:rPr>
              <a:t>𝑋</a:t>
            </a:r>
            <a:r>
              <a:rPr sz="1200" spc="26" dirty="0">
                <a:latin typeface="Cambria Math"/>
                <a:cs typeface="Cambria Math"/>
              </a:rPr>
              <a:t>(𝑖−1)	</a:t>
            </a:r>
            <a:r>
              <a:rPr sz="2475" spc="56" baseline="-20202" dirty="0">
                <a:latin typeface="Cambria Math"/>
                <a:cs typeface="Cambria Math"/>
              </a:rPr>
              <a:t>𝑋</a:t>
            </a:r>
            <a:r>
              <a:rPr sz="1200" spc="38" dirty="0">
                <a:latin typeface="Cambria Math"/>
                <a:cs typeface="Cambria Math"/>
              </a:rPr>
              <a:t>(𝑖)</a:t>
            </a:r>
            <a:endParaRPr sz="1200">
              <a:latin typeface="Cambria Math"/>
              <a:cs typeface="Cambria Math"/>
            </a:endParaRPr>
          </a:p>
        </p:txBody>
      </p:sp>
      <p:grpSp>
        <p:nvGrpSpPr>
          <p:cNvPr id="18" name="object 18"/>
          <p:cNvGrpSpPr/>
          <p:nvPr/>
        </p:nvGrpSpPr>
        <p:grpSpPr>
          <a:xfrm>
            <a:off x="3805285" y="3773042"/>
            <a:ext cx="1752124" cy="460058"/>
            <a:chOff x="3041713" y="3887723"/>
            <a:chExt cx="2336165" cy="613410"/>
          </a:xfrm>
        </p:grpSpPr>
        <p:sp>
          <p:nvSpPr>
            <p:cNvPr id="19" name="object 19"/>
            <p:cNvSpPr/>
            <p:nvPr/>
          </p:nvSpPr>
          <p:spPr>
            <a:xfrm>
              <a:off x="3046476" y="4034027"/>
              <a:ext cx="2326640" cy="462280"/>
            </a:xfrm>
            <a:custGeom>
              <a:avLst/>
              <a:gdLst/>
              <a:ahLst/>
              <a:cxnLst/>
              <a:rect l="l" t="t" r="r" b="b"/>
              <a:pathLst>
                <a:path w="2326640" h="462279">
                  <a:moveTo>
                    <a:pt x="0" y="0"/>
                  </a:moveTo>
                  <a:lnTo>
                    <a:pt x="381000" y="0"/>
                  </a:lnTo>
                  <a:lnTo>
                    <a:pt x="381000" y="461899"/>
                  </a:lnTo>
                  <a:lnTo>
                    <a:pt x="762000" y="461899"/>
                  </a:lnTo>
                </a:path>
                <a:path w="2326640" h="462279">
                  <a:moveTo>
                    <a:pt x="769620" y="461899"/>
                  </a:moveTo>
                  <a:lnTo>
                    <a:pt x="2058162" y="461899"/>
                  </a:lnTo>
                  <a:lnTo>
                    <a:pt x="2058162" y="0"/>
                  </a:lnTo>
                  <a:lnTo>
                    <a:pt x="2326513" y="0"/>
                  </a:lnTo>
                </a:path>
              </a:pathLst>
            </a:custGeom>
            <a:ln w="9525">
              <a:solidFill>
                <a:srgbClr val="000000"/>
              </a:solidFill>
            </a:ln>
          </p:spPr>
          <p:txBody>
            <a:bodyPr wrap="square" lIns="0" tIns="0" rIns="0" bIns="0" rtlCol="0"/>
            <a:lstStyle/>
            <a:p>
              <a:endParaRPr sz="1350"/>
            </a:p>
          </p:txBody>
        </p:sp>
        <p:sp>
          <p:nvSpPr>
            <p:cNvPr id="20" name="object 20"/>
            <p:cNvSpPr/>
            <p:nvPr/>
          </p:nvSpPr>
          <p:spPr>
            <a:xfrm>
              <a:off x="4977383" y="3887723"/>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404040"/>
            </a:solidFill>
          </p:spPr>
          <p:txBody>
            <a:bodyPr wrap="square" lIns="0" tIns="0" rIns="0" bIns="0" rtlCol="0"/>
            <a:lstStyle/>
            <a:p>
              <a:endParaRPr sz="1350"/>
            </a:p>
          </p:txBody>
        </p:sp>
      </p:grpSp>
      <p:sp>
        <p:nvSpPr>
          <p:cNvPr id="21" name="object 21"/>
          <p:cNvSpPr txBox="1"/>
          <p:nvPr/>
        </p:nvSpPr>
        <p:spPr>
          <a:xfrm>
            <a:off x="5299901" y="3711608"/>
            <a:ext cx="133350" cy="286617"/>
          </a:xfrm>
          <a:prstGeom prst="rect">
            <a:avLst/>
          </a:prstGeom>
        </p:spPr>
        <p:txBody>
          <a:bodyPr vert="horz" wrap="square" lIns="0" tIns="9525" rIns="0" bIns="0" rtlCol="0">
            <a:spAutoFit/>
          </a:bodyPr>
          <a:lstStyle/>
          <a:p>
            <a:pPr marL="9525">
              <a:spcBef>
                <a:spcPts val="75"/>
              </a:spcBef>
            </a:pPr>
            <a:r>
              <a:rPr dirty="0">
                <a:solidFill>
                  <a:srgbClr val="FFFFFF"/>
                </a:solidFill>
                <a:latin typeface="Calibri"/>
                <a:cs typeface="Calibri"/>
              </a:rPr>
              <a:t>+</a:t>
            </a:r>
            <a:endParaRPr>
              <a:latin typeface="Calibri"/>
              <a:cs typeface="Calibri"/>
            </a:endParaRPr>
          </a:p>
        </p:txBody>
      </p:sp>
      <p:pic>
        <p:nvPicPr>
          <p:cNvPr id="22" name="object 22"/>
          <p:cNvPicPr/>
          <p:nvPr/>
        </p:nvPicPr>
        <p:blipFill>
          <a:blip r:embed="rId2" cstate="print"/>
          <a:stretch>
            <a:fillRect/>
          </a:stretch>
        </p:blipFill>
        <p:spPr>
          <a:xfrm>
            <a:off x="7271066" y="3795997"/>
            <a:ext cx="2966022" cy="1209200"/>
          </a:xfrm>
          <a:prstGeom prst="rect">
            <a:avLst/>
          </a:prstGeom>
        </p:spPr>
      </p:pic>
      <p:sp>
        <p:nvSpPr>
          <p:cNvPr id="23" name="object 23"/>
          <p:cNvSpPr txBox="1"/>
          <p:nvPr/>
        </p:nvSpPr>
        <p:spPr>
          <a:xfrm>
            <a:off x="7419880" y="4965293"/>
            <a:ext cx="2503646" cy="925061"/>
          </a:xfrm>
          <a:prstGeom prst="rect">
            <a:avLst/>
          </a:prstGeom>
        </p:spPr>
        <p:txBody>
          <a:bodyPr vert="horz" wrap="square" lIns="0" tIns="135255" rIns="0" bIns="0" rtlCol="0">
            <a:spAutoFit/>
          </a:bodyPr>
          <a:lstStyle/>
          <a:p>
            <a:pPr marL="9525">
              <a:spcBef>
                <a:spcPts val="1065"/>
              </a:spcBef>
              <a:tabLst>
                <a:tab pos="1647349" algn="l"/>
              </a:tabLst>
            </a:pPr>
            <a:r>
              <a:rPr sz="1575" dirty="0">
                <a:solidFill>
                  <a:srgbClr val="600058"/>
                </a:solidFill>
                <a:latin typeface="Calibri"/>
                <a:cs typeface="Calibri"/>
              </a:rPr>
              <a:t>[no</a:t>
            </a:r>
            <a:r>
              <a:rPr sz="1575" spc="8" dirty="0">
                <a:solidFill>
                  <a:srgbClr val="600058"/>
                </a:solidFill>
                <a:latin typeface="Calibri"/>
                <a:cs typeface="Calibri"/>
              </a:rPr>
              <a:t> </a:t>
            </a:r>
            <a:r>
              <a:rPr sz="1575" spc="-4" dirty="0">
                <a:solidFill>
                  <a:srgbClr val="600058"/>
                </a:solidFill>
                <a:latin typeface="Calibri"/>
                <a:cs typeface="Calibri"/>
              </a:rPr>
              <a:t>residuals]	[residuals]</a:t>
            </a:r>
            <a:endParaRPr sz="1575">
              <a:latin typeface="Calibri"/>
              <a:cs typeface="Calibri"/>
            </a:endParaRPr>
          </a:p>
          <a:p>
            <a:pPr marL="377666" marR="151448" indent="-62865">
              <a:lnSpc>
                <a:spcPct val="120000"/>
              </a:lnSpc>
              <a:spcBef>
                <a:spcPts val="525"/>
              </a:spcBef>
            </a:pPr>
            <a:r>
              <a:rPr sz="1350" dirty="0">
                <a:solidFill>
                  <a:srgbClr val="600058"/>
                </a:solidFill>
                <a:latin typeface="Calibri"/>
                <a:cs typeface="Calibri"/>
              </a:rPr>
              <a:t>[Loss </a:t>
            </a:r>
            <a:r>
              <a:rPr sz="1350" spc="-4" dirty="0">
                <a:solidFill>
                  <a:srgbClr val="600058"/>
                </a:solidFill>
                <a:latin typeface="Calibri"/>
                <a:cs typeface="Calibri"/>
              </a:rPr>
              <a:t>landscape visualization, </a:t>
            </a:r>
            <a:r>
              <a:rPr sz="1350" spc="-296" dirty="0">
                <a:solidFill>
                  <a:srgbClr val="600058"/>
                </a:solidFill>
                <a:latin typeface="Calibri"/>
                <a:cs typeface="Calibri"/>
              </a:rPr>
              <a:t> </a:t>
            </a:r>
            <a:r>
              <a:rPr sz="1350" u="sng" spc="-4" dirty="0">
                <a:solidFill>
                  <a:srgbClr val="4197B5"/>
                </a:solidFill>
                <a:uFill>
                  <a:solidFill>
                    <a:srgbClr val="4197B5"/>
                  </a:solidFill>
                </a:uFill>
                <a:latin typeface="Calibri"/>
                <a:cs typeface="Calibri"/>
                <a:hlinkClick r:id="rId3"/>
              </a:rPr>
              <a:t>Li</a:t>
            </a:r>
            <a:r>
              <a:rPr sz="1350" u="sng" spc="-11" dirty="0">
                <a:solidFill>
                  <a:srgbClr val="4197B5"/>
                </a:solidFill>
                <a:uFill>
                  <a:solidFill>
                    <a:srgbClr val="4197B5"/>
                  </a:solidFill>
                </a:uFill>
                <a:latin typeface="Calibri"/>
                <a:cs typeface="Calibri"/>
                <a:hlinkClick r:id="rId3"/>
              </a:rPr>
              <a:t> </a:t>
            </a:r>
            <a:r>
              <a:rPr sz="1350" u="sng" dirty="0">
                <a:solidFill>
                  <a:srgbClr val="4197B5"/>
                </a:solidFill>
                <a:uFill>
                  <a:solidFill>
                    <a:srgbClr val="4197B5"/>
                  </a:solidFill>
                </a:uFill>
                <a:latin typeface="Calibri"/>
                <a:cs typeface="Calibri"/>
                <a:hlinkClick r:id="rId3"/>
              </a:rPr>
              <a:t>et al.,</a:t>
            </a:r>
            <a:r>
              <a:rPr sz="1350" u="sng" spc="-15" dirty="0">
                <a:solidFill>
                  <a:srgbClr val="4197B5"/>
                </a:solidFill>
                <a:uFill>
                  <a:solidFill>
                    <a:srgbClr val="4197B5"/>
                  </a:solidFill>
                </a:uFill>
                <a:latin typeface="Calibri"/>
                <a:cs typeface="Calibri"/>
                <a:hlinkClick r:id="rId3"/>
              </a:rPr>
              <a:t> </a:t>
            </a:r>
            <a:r>
              <a:rPr sz="1350" u="sng" dirty="0">
                <a:solidFill>
                  <a:srgbClr val="4197B5"/>
                </a:solidFill>
                <a:uFill>
                  <a:solidFill>
                    <a:srgbClr val="4197B5"/>
                  </a:solidFill>
                </a:uFill>
                <a:latin typeface="Calibri"/>
                <a:cs typeface="Calibri"/>
                <a:hlinkClick r:id="rId3"/>
              </a:rPr>
              <a:t>2018</a:t>
            </a:r>
            <a:r>
              <a:rPr sz="1350" dirty="0">
                <a:solidFill>
                  <a:srgbClr val="600058"/>
                </a:solidFill>
                <a:latin typeface="Calibri"/>
                <a:cs typeface="Calibri"/>
              </a:rPr>
              <a:t>,</a:t>
            </a:r>
            <a:r>
              <a:rPr sz="1350" spc="-4" dirty="0">
                <a:solidFill>
                  <a:srgbClr val="600058"/>
                </a:solidFill>
                <a:latin typeface="Calibri"/>
                <a:cs typeface="Calibri"/>
              </a:rPr>
              <a:t> on</a:t>
            </a:r>
            <a:r>
              <a:rPr sz="1350" dirty="0">
                <a:solidFill>
                  <a:srgbClr val="600058"/>
                </a:solidFill>
                <a:latin typeface="Calibri"/>
                <a:cs typeface="Calibri"/>
              </a:rPr>
              <a:t> a</a:t>
            </a:r>
            <a:r>
              <a:rPr sz="1350" spc="-8" dirty="0">
                <a:solidFill>
                  <a:srgbClr val="600058"/>
                </a:solidFill>
                <a:latin typeface="Calibri"/>
                <a:cs typeface="Calibri"/>
              </a:rPr>
              <a:t> </a:t>
            </a:r>
            <a:r>
              <a:rPr sz="1350" dirty="0">
                <a:solidFill>
                  <a:srgbClr val="600058"/>
                </a:solidFill>
                <a:latin typeface="Calibri"/>
                <a:cs typeface="Calibri"/>
              </a:rPr>
              <a:t>ResNet]</a:t>
            </a:r>
            <a:endParaRPr sz="1350">
              <a:latin typeface="Calibri"/>
              <a:cs typeface="Calibri"/>
            </a:endParaRPr>
          </a:p>
        </p:txBody>
      </p:sp>
      <p:sp>
        <p:nvSpPr>
          <p:cNvPr id="25" name="TextBox 24">
            <a:extLst>
              <a:ext uri="{FF2B5EF4-FFF2-40B4-BE49-F238E27FC236}">
                <a16:creationId xmlns:a16="http://schemas.microsoft.com/office/drawing/2014/main" id="{0006C58C-E592-4C47-8234-30720C164B6C}"/>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26" name="Title 25">
            <a:extLst>
              <a:ext uri="{FF2B5EF4-FFF2-40B4-BE49-F238E27FC236}">
                <a16:creationId xmlns:a16="http://schemas.microsoft.com/office/drawing/2014/main" id="{D77712B6-1C8E-4AB3-A433-C2364CB5526E}"/>
              </a:ext>
            </a:extLst>
          </p:cNvPr>
          <p:cNvSpPr>
            <a:spLocks noGrp="1"/>
          </p:cNvSpPr>
          <p:nvPr>
            <p:ph type="title"/>
          </p:nvPr>
        </p:nvSpPr>
        <p:spPr>
          <a:xfrm>
            <a:off x="292963" y="124969"/>
            <a:ext cx="11327907"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Residual connections [</a:t>
            </a:r>
            <a:r>
              <a:rPr lang="en-US" spc="-120" dirty="0">
                <a:hlinkClick r:id="rId4"/>
              </a:rPr>
              <a:t>He et al., 2016</a:t>
            </a:r>
            <a:r>
              <a:rPr lang="en-US" spc="-120" dirty="0"/>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1248074" y="3555214"/>
            <a:ext cx="7202805" cy="1023998"/>
          </a:xfrm>
          <a:prstGeom prst="rect">
            <a:avLst/>
          </a:prstGeom>
        </p:spPr>
        <p:txBody>
          <a:bodyPr vert="horz" wrap="square" lIns="0" tIns="9525" rIns="0" bIns="0" rtlCol="0">
            <a:spAutoFit/>
          </a:bodyPr>
          <a:lstStyle/>
          <a:p>
            <a:pPr marL="285750" indent="-257651">
              <a:spcBef>
                <a:spcPts val="75"/>
              </a:spcBef>
              <a:buClr>
                <a:srgbClr val="8B1515"/>
              </a:buClr>
              <a:buFont typeface="Times New Roman"/>
              <a:buChar char="•"/>
              <a:tabLst>
                <a:tab pos="285274" algn="l"/>
                <a:tab pos="286226" algn="l"/>
              </a:tabLst>
            </a:pPr>
            <a:r>
              <a:rPr sz="1725" dirty="0">
                <a:latin typeface="Calibri"/>
                <a:cs typeface="Calibri"/>
              </a:rPr>
              <a:t>Let</a:t>
            </a:r>
            <a:r>
              <a:rPr sz="1725" spc="-23" dirty="0">
                <a:latin typeface="Calibri"/>
                <a:cs typeface="Calibri"/>
              </a:rPr>
              <a:t> </a:t>
            </a:r>
            <a:r>
              <a:rPr sz="1725" dirty="0">
                <a:latin typeface="Cambria Math"/>
                <a:cs typeface="Cambria Math"/>
              </a:rPr>
              <a:t>𝜎</a:t>
            </a:r>
            <a:r>
              <a:rPr sz="1725" spc="124" dirty="0">
                <a:latin typeface="Cambria Math"/>
                <a:cs typeface="Cambria Math"/>
              </a:rPr>
              <a:t> </a:t>
            </a:r>
            <a:r>
              <a:rPr sz="1725" dirty="0">
                <a:latin typeface="Cambria Math"/>
                <a:cs typeface="Cambria Math"/>
              </a:rPr>
              <a:t>=</a:t>
            </a:r>
          </a:p>
          <a:p>
            <a:pPr marL="285750" indent="-257651">
              <a:spcBef>
                <a:spcPts val="1298"/>
              </a:spcBef>
              <a:buClr>
                <a:srgbClr val="8B1515"/>
              </a:buClr>
              <a:buFont typeface="Times New Roman"/>
              <a:buChar char="•"/>
              <a:tabLst>
                <a:tab pos="285274" algn="l"/>
                <a:tab pos="286226" algn="l"/>
              </a:tabLst>
            </a:pPr>
            <a:r>
              <a:rPr sz="1725" spc="-4" dirty="0">
                <a:latin typeface="Calibri"/>
                <a:cs typeface="Calibri"/>
              </a:rPr>
              <a:t>Let</a:t>
            </a:r>
            <a:r>
              <a:rPr sz="1725" spc="4" dirty="0">
                <a:latin typeface="Calibri"/>
                <a:cs typeface="Calibri"/>
              </a:rPr>
              <a:t> </a:t>
            </a:r>
            <a:r>
              <a:rPr sz="1725" dirty="0">
                <a:latin typeface="Cambria Math"/>
                <a:cs typeface="Cambria Math"/>
              </a:rPr>
              <a:t>𝛾</a:t>
            </a:r>
            <a:r>
              <a:rPr sz="1725" spc="153" dirty="0">
                <a:latin typeface="Cambria Math"/>
                <a:cs typeface="Cambria Math"/>
              </a:rPr>
              <a:t> </a:t>
            </a:r>
            <a:r>
              <a:rPr sz="1725" dirty="0">
                <a:latin typeface="Cambria Math"/>
                <a:cs typeface="Cambria Math"/>
              </a:rPr>
              <a:t>∈</a:t>
            </a:r>
            <a:r>
              <a:rPr sz="1725" spc="101" dirty="0">
                <a:latin typeface="Cambria Math"/>
                <a:cs typeface="Cambria Math"/>
              </a:rPr>
              <a:t> </a:t>
            </a:r>
            <a:r>
              <a:rPr sz="1725" spc="41" dirty="0">
                <a:latin typeface="Cambria Math"/>
                <a:cs typeface="Cambria Math"/>
              </a:rPr>
              <a:t>ℝ</a:t>
            </a:r>
            <a:r>
              <a:rPr sz="1856" spc="62" baseline="28619" dirty="0">
                <a:latin typeface="Cambria Math"/>
                <a:cs typeface="Cambria Math"/>
              </a:rPr>
              <a:t>𝑑</a:t>
            </a:r>
            <a:r>
              <a:rPr sz="1856" spc="343" baseline="28619" dirty="0">
                <a:latin typeface="Cambria Math"/>
                <a:cs typeface="Cambria Math"/>
              </a:rPr>
              <a:t> </a:t>
            </a:r>
            <a:r>
              <a:rPr sz="1725" dirty="0">
                <a:latin typeface="Calibri"/>
                <a:cs typeface="Calibri"/>
              </a:rPr>
              <a:t>and</a:t>
            </a:r>
            <a:r>
              <a:rPr sz="1725" spc="8" dirty="0">
                <a:latin typeface="Calibri"/>
                <a:cs typeface="Calibri"/>
              </a:rPr>
              <a:t> </a:t>
            </a:r>
            <a:r>
              <a:rPr sz="1725" dirty="0">
                <a:latin typeface="Cambria Math"/>
                <a:cs typeface="Cambria Math"/>
              </a:rPr>
              <a:t>𝛽</a:t>
            </a:r>
            <a:r>
              <a:rPr sz="1725" spc="143" dirty="0">
                <a:latin typeface="Cambria Math"/>
                <a:cs typeface="Cambria Math"/>
              </a:rPr>
              <a:t> </a:t>
            </a:r>
            <a:r>
              <a:rPr sz="1725" dirty="0">
                <a:latin typeface="Cambria Math"/>
                <a:cs typeface="Cambria Math"/>
              </a:rPr>
              <a:t>∈</a:t>
            </a:r>
            <a:r>
              <a:rPr sz="1725" spc="113" dirty="0">
                <a:latin typeface="Cambria Math"/>
                <a:cs typeface="Cambria Math"/>
              </a:rPr>
              <a:t> </a:t>
            </a:r>
            <a:r>
              <a:rPr sz="1725" spc="41" dirty="0">
                <a:latin typeface="Cambria Math"/>
                <a:cs typeface="Cambria Math"/>
              </a:rPr>
              <a:t>ℝ</a:t>
            </a:r>
            <a:r>
              <a:rPr sz="1856" spc="62" baseline="28619" dirty="0">
                <a:latin typeface="Cambria Math"/>
                <a:cs typeface="Cambria Math"/>
              </a:rPr>
              <a:t>𝑑</a:t>
            </a:r>
            <a:r>
              <a:rPr sz="1856" spc="332" baseline="28619" dirty="0">
                <a:latin typeface="Cambria Math"/>
                <a:cs typeface="Cambria Math"/>
              </a:rPr>
              <a:t> </a:t>
            </a:r>
            <a:r>
              <a:rPr sz="1725" dirty="0">
                <a:latin typeface="Calibri"/>
                <a:cs typeface="Calibri"/>
              </a:rPr>
              <a:t>be</a:t>
            </a:r>
            <a:r>
              <a:rPr sz="1725" spc="8" dirty="0">
                <a:latin typeface="Calibri"/>
                <a:cs typeface="Calibri"/>
              </a:rPr>
              <a:t> </a:t>
            </a:r>
            <a:r>
              <a:rPr sz="1725" dirty="0">
                <a:latin typeface="Calibri"/>
                <a:cs typeface="Calibri"/>
              </a:rPr>
              <a:t>learned</a:t>
            </a:r>
            <a:r>
              <a:rPr sz="1725" spc="4" dirty="0">
                <a:latin typeface="Calibri"/>
                <a:cs typeface="Calibri"/>
              </a:rPr>
              <a:t> </a:t>
            </a:r>
            <a:r>
              <a:rPr sz="1725" spc="-4" dirty="0">
                <a:latin typeface="Calibri"/>
                <a:cs typeface="Calibri"/>
              </a:rPr>
              <a:t>“gain”</a:t>
            </a:r>
            <a:r>
              <a:rPr sz="1725" spc="4" dirty="0">
                <a:latin typeface="Calibri"/>
                <a:cs typeface="Calibri"/>
              </a:rPr>
              <a:t> </a:t>
            </a:r>
            <a:r>
              <a:rPr sz="1725" dirty="0">
                <a:latin typeface="Calibri"/>
                <a:cs typeface="Calibri"/>
              </a:rPr>
              <a:t>and</a:t>
            </a:r>
            <a:r>
              <a:rPr sz="1725" spc="4" dirty="0">
                <a:latin typeface="Calibri"/>
                <a:cs typeface="Calibri"/>
              </a:rPr>
              <a:t> </a:t>
            </a:r>
            <a:r>
              <a:rPr sz="1725" spc="-4" dirty="0">
                <a:latin typeface="Calibri"/>
                <a:cs typeface="Calibri"/>
              </a:rPr>
              <a:t>“bias” </a:t>
            </a:r>
            <a:r>
              <a:rPr sz="1725" dirty="0">
                <a:latin typeface="Calibri"/>
                <a:cs typeface="Calibri"/>
              </a:rPr>
              <a:t>parameters.</a:t>
            </a:r>
            <a:r>
              <a:rPr sz="1725" spc="-8" dirty="0">
                <a:latin typeface="Calibri"/>
                <a:cs typeface="Calibri"/>
              </a:rPr>
              <a:t> </a:t>
            </a:r>
            <a:r>
              <a:rPr sz="1725" spc="-4" dirty="0">
                <a:latin typeface="Calibri"/>
                <a:cs typeface="Calibri"/>
              </a:rPr>
              <a:t>(Can</a:t>
            </a:r>
            <a:r>
              <a:rPr sz="1725" spc="8" dirty="0">
                <a:latin typeface="Calibri"/>
                <a:cs typeface="Calibri"/>
              </a:rPr>
              <a:t> </a:t>
            </a:r>
            <a:r>
              <a:rPr sz="1725" spc="-4" dirty="0">
                <a:latin typeface="Calibri"/>
                <a:cs typeface="Calibri"/>
              </a:rPr>
              <a:t>omit!)</a:t>
            </a:r>
            <a:endParaRPr sz="1725" dirty="0">
              <a:latin typeface="Calibri"/>
              <a:cs typeface="Calibri"/>
            </a:endParaRPr>
          </a:p>
          <a:p>
            <a:pPr marL="285750" indent="-257651">
              <a:spcBef>
                <a:spcPts val="398"/>
              </a:spcBef>
              <a:buClr>
                <a:srgbClr val="8B1515"/>
              </a:buClr>
              <a:buFont typeface="Times New Roman"/>
              <a:buChar char="•"/>
              <a:tabLst>
                <a:tab pos="285274" algn="l"/>
                <a:tab pos="286226" algn="l"/>
              </a:tabLst>
            </a:pPr>
            <a:r>
              <a:rPr sz="1725" dirty="0">
                <a:latin typeface="Calibri"/>
                <a:cs typeface="Calibri"/>
              </a:rPr>
              <a:t>Then layer</a:t>
            </a:r>
            <a:r>
              <a:rPr sz="1725" spc="-4" dirty="0">
                <a:latin typeface="Calibri"/>
                <a:cs typeface="Calibri"/>
              </a:rPr>
              <a:t> normalization</a:t>
            </a:r>
            <a:r>
              <a:rPr sz="1725" spc="-11" dirty="0">
                <a:latin typeface="Calibri"/>
                <a:cs typeface="Calibri"/>
              </a:rPr>
              <a:t> </a:t>
            </a:r>
            <a:r>
              <a:rPr sz="1725" spc="-4" dirty="0">
                <a:latin typeface="Calibri"/>
                <a:cs typeface="Calibri"/>
              </a:rPr>
              <a:t>computes:</a:t>
            </a:r>
            <a:endParaRPr sz="1725" dirty="0">
              <a:latin typeface="Calibri"/>
              <a:cs typeface="Calibri"/>
            </a:endParaRPr>
          </a:p>
        </p:txBody>
      </p:sp>
      <p:sp>
        <p:nvSpPr>
          <p:cNvPr id="4" name="object 4"/>
          <p:cNvSpPr txBox="1">
            <a:spLocks noGrp="1"/>
          </p:cNvSpPr>
          <p:nvPr>
            <p:ph type="body" idx="1"/>
          </p:nvPr>
        </p:nvSpPr>
        <p:spPr>
          <a:xfrm>
            <a:off x="746983" y="1473892"/>
            <a:ext cx="8379543" cy="1756699"/>
          </a:xfrm>
          <a:prstGeom prst="rect">
            <a:avLst/>
          </a:prstGeom>
        </p:spPr>
        <p:txBody>
          <a:bodyPr vert="horz" wrap="square" lIns="0" tIns="61913" rIns="0" bIns="0" rtlCol="0">
            <a:spAutoFit/>
          </a:bodyPr>
          <a:lstStyle/>
          <a:p>
            <a:pPr marL="304800" indent="-257651">
              <a:spcBef>
                <a:spcPts val="488"/>
              </a:spcBef>
              <a:buClr>
                <a:srgbClr val="8B1515"/>
              </a:buClr>
              <a:buFont typeface="Times New Roman"/>
              <a:buChar char="•"/>
              <a:tabLst>
                <a:tab pos="304324" algn="l"/>
                <a:tab pos="305276" algn="l"/>
              </a:tabLst>
            </a:pPr>
            <a:r>
              <a:rPr sz="1730" b="1" dirty="0">
                <a:cs typeface="Calibri"/>
              </a:rPr>
              <a:t>Layer </a:t>
            </a:r>
            <a:r>
              <a:rPr sz="1730" b="1" spc="-4" dirty="0">
                <a:cs typeface="Calibri"/>
              </a:rPr>
              <a:t>normalization </a:t>
            </a:r>
            <a:r>
              <a:rPr sz="1730" dirty="0"/>
              <a:t>is a</a:t>
            </a:r>
            <a:r>
              <a:rPr sz="1730" spc="4" dirty="0"/>
              <a:t> </a:t>
            </a:r>
            <a:r>
              <a:rPr sz="1730" spc="-4" dirty="0"/>
              <a:t>trick</a:t>
            </a:r>
            <a:r>
              <a:rPr sz="1730" spc="11" dirty="0"/>
              <a:t> </a:t>
            </a:r>
            <a:r>
              <a:rPr sz="1730" dirty="0"/>
              <a:t>to help </a:t>
            </a:r>
            <a:r>
              <a:rPr sz="1730" spc="-4" dirty="0"/>
              <a:t>models</a:t>
            </a:r>
            <a:r>
              <a:rPr sz="1730" spc="8" dirty="0"/>
              <a:t> </a:t>
            </a:r>
            <a:r>
              <a:rPr sz="1730" dirty="0"/>
              <a:t>train</a:t>
            </a:r>
            <a:r>
              <a:rPr sz="1730" spc="-8" dirty="0"/>
              <a:t> </a:t>
            </a:r>
            <a:r>
              <a:rPr sz="1730" spc="-4" dirty="0"/>
              <a:t>faster.</a:t>
            </a:r>
          </a:p>
          <a:p>
            <a:pPr marL="304800" marR="51435" indent="-257651">
              <a:spcBef>
                <a:spcPts val="416"/>
              </a:spcBef>
              <a:buClr>
                <a:srgbClr val="8B1515"/>
              </a:buClr>
              <a:buFont typeface="Times New Roman"/>
              <a:buChar char="•"/>
              <a:tabLst>
                <a:tab pos="304324" algn="l"/>
                <a:tab pos="305276" algn="l"/>
              </a:tabLst>
            </a:pPr>
            <a:r>
              <a:rPr sz="1730" dirty="0"/>
              <a:t>Idea:</a:t>
            </a:r>
            <a:r>
              <a:rPr sz="1730" spc="-4" dirty="0"/>
              <a:t> </a:t>
            </a:r>
            <a:r>
              <a:rPr sz="1730" dirty="0"/>
              <a:t>cut</a:t>
            </a:r>
            <a:r>
              <a:rPr sz="1730" spc="19" dirty="0"/>
              <a:t> </a:t>
            </a:r>
            <a:r>
              <a:rPr sz="1730" spc="-4" dirty="0"/>
              <a:t>down</a:t>
            </a:r>
            <a:r>
              <a:rPr sz="1730" dirty="0"/>
              <a:t> </a:t>
            </a:r>
            <a:r>
              <a:rPr sz="1730" spc="-4" dirty="0"/>
              <a:t>on</a:t>
            </a:r>
            <a:r>
              <a:rPr sz="1730" spc="15" dirty="0"/>
              <a:t> </a:t>
            </a:r>
            <a:r>
              <a:rPr sz="1730" spc="-4" dirty="0"/>
              <a:t>uninformative </a:t>
            </a:r>
            <a:r>
              <a:rPr sz="1730" dirty="0"/>
              <a:t>variation</a:t>
            </a:r>
            <a:r>
              <a:rPr sz="1730" spc="-4" dirty="0"/>
              <a:t> </a:t>
            </a:r>
            <a:r>
              <a:rPr sz="1730" dirty="0"/>
              <a:t>in</a:t>
            </a:r>
            <a:r>
              <a:rPr sz="1730" spc="8" dirty="0"/>
              <a:t> </a:t>
            </a:r>
            <a:r>
              <a:rPr sz="1730" spc="-4" dirty="0"/>
              <a:t>hidden</a:t>
            </a:r>
            <a:r>
              <a:rPr sz="1730" spc="15" dirty="0"/>
              <a:t> </a:t>
            </a:r>
            <a:r>
              <a:rPr sz="1730" dirty="0"/>
              <a:t>vector</a:t>
            </a:r>
            <a:r>
              <a:rPr sz="1730" spc="4" dirty="0"/>
              <a:t> </a:t>
            </a:r>
            <a:r>
              <a:rPr sz="1730" dirty="0"/>
              <a:t>values</a:t>
            </a:r>
            <a:r>
              <a:rPr sz="1730" spc="8" dirty="0"/>
              <a:t> </a:t>
            </a:r>
            <a:r>
              <a:rPr sz="1730" spc="-4" dirty="0"/>
              <a:t>by</a:t>
            </a:r>
            <a:r>
              <a:rPr sz="1730" dirty="0"/>
              <a:t> </a:t>
            </a:r>
            <a:r>
              <a:rPr sz="1730" spc="-4" dirty="0"/>
              <a:t>normalizing </a:t>
            </a:r>
            <a:r>
              <a:rPr sz="1730" spc="-379" dirty="0"/>
              <a:t> </a:t>
            </a:r>
            <a:r>
              <a:rPr sz="1730" dirty="0"/>
              <a:t>to </a:t>
            </a:r>
            <a:r>
              <a:rPr sz="1730" spc="-4" dirty="0"/>
              <a:t>unit</a:t>
            </a:r>
            <a:r>
              <a:rPr sz="1730" spc="11" dirty="0"/>
              <a:t> </a:t>
            </a:r>
            <a:r>
              <a:rPr sz="1730" dirty="0"/>
              <a:t>mean and </a:t>
            </a:r>
            <a:r>
              <a:rPr sz="1730" spc="-4" dirty="0"/>
              <a:t>standard</a:t>
            </a:r>
            <a:r>
              <a:rPr sz="1730" spc="4" dirty="0"/>
              <a:t> </a:t>
            </a:r>
            <a:r>
              <a:rPr sz="1730" dirty="0"/>
              <a:t>deviation</a:t>
            </a:r>
            <a:r>
              <a:rPr sz="1730" spc="4" dirty="0"/>
              <a:t> </a:t>
            </a:r>
            <a:r>
              <a:rPr sz="1730" b="1" spc="-4" dirty="0">
                <a:cs typeface="Calibri"/>
              </a:rPr>
              <a:t>within</a:t>
            </a:r>
            <a:r>
              <a:rPr sz="1730" b="1" spc="-8" dirty="0">
                <a:cs typeface="Calibri"/>
              </a:rPr>
              <a:t> </a:t>
            </a:r>
            <a:r>
              <a:rPr sz="1730" b="1" spc="-4" dirty="0">
                <a:cs typeface="Calibri"/>
              </a:rPr>
              <a:t>each </a:t>
            </a:r>
            <a:r>
              <a:rPr sz="1730" b="1" dirty="0">
                <a:cs typeface="Calibri"/>
              </a:rPr>
              <a:t>layer</a:t>
            </a:r>
            <a:r>
              <a:rPr sz="1730" dirty="0"/>
              <a:t>.</a:t>
            </a:r>
          </a:p>
          <a:p>
            <a:pPr marL="561975" lvl="1" indent="-171926">
              <a:spcBef>
                <a:spcPts val="416"/>
              </a:spcBef>
              <a:buClr>
                <a:srgbClr val="007B92"/>
              </a:buClr>
              <a:buFont typeface="Times New Roman"/>
              <a:buChar char="•"/>
              <a:tabLst>
                <a:tab pos="562451" algn="l"/>
              </a:tabLst>
            </a:pPr>
            <a:r>
              <a:rPr sz="1730" dirty="0">
                <a:cs typeface="Calibri"/>
              </a:rPr>
              <a:t>LayerNorm’s</a:t>
            </a:r>
            <a:r>
              <a:rPr sz="1730" spc="-19" dirty="0">
                <a:cs typeface="Calibri"/>
              </a:rPr>
              <a:t> </a:t>
            </a:r>
            <a:r>
              <a:rPr sz="1730" spc="-4" dirty="0">
                <a:cs typeface="Calibri"/>
              </a:rPr>
              <a:t>success</a:t>
            </a:r>
            <a:r>
              <a:rPr sz="1730" spc="4" dirty="0">
                <a:cs typeface="Calibri"/>
              </a:rPr>
              <a:t> </a:t>
            </a:r>
            <a:r>
              <a:rPr sz="1730" dirty="0">
                <a:cs typeface="Calibri"/>
              </a:rPr>
              <a:t>may </a:t>
            </a:r>
            <a:r>
              <a:rPr sz="1730" spc="-4" dirty="0">
                <a:cs typeface="Calibri"/>
              </a:rPr>
              <a:t>be</a:t>
            </a:r>
            <a:r>
              <a:rPr sz="1730" spc="8" dirty="0">
                <a:cs typeface="Calibri"/>
              </a:rPr>
              <a:t> </a:t>
            </a:r>
            <a:r>
              <a:rPr sz="1730" dirty="0">
                <a:cs typeface="Calibri"/>
              </a:rPr>
              <a:t>due</a:t>
            </a:r>
            <a:r>
              <a:rPr sz="1730" spc="11" dirty="0">
                <a:cs typeface="Calibri"/>
              </a:rPr>
              <a:t> </a:t>
            </a:r>
            <a:r>
              <a:rPr sz="1730" dirty="0">
                <a:cs typeface="Calibri"/>
              </a:rPr>
              <a:t>to its</a:t>
            </a:r>
            <a:r>
              <a:rPr sz="1730" spc="8" dirty="0">
                <a:cs typeface="Calibri"/>
              </a:rPr>
              <a:t> </a:t>
            </a:r>
            <a:r>
              <a:rPr sz="1730" dirty="0">
                <a:cs typeface="Calibri"/>
              </a:rPr>
              <a:t>normalizing gradients</a:t>
            </a:r>
            <a:r>
              <a:rPr sz="1730" spc="4" dirty="0">
                <a:cs typeface="Calibri"/>
              </a:rPr>
              <a:t> </a:t>
            </a:r>
            <a:r>
              <a:rPr sz="1730" spc="-15" dirty="0">
                <a:cs typeface="Calibri"/>
              </a:rPr>
              <a:t>[</a:t>
            </a:r>
            <a:r>
              <a:rPr sz="1730" u="heavy" spc="-15" dirty="0">
                <a:solidFill>
                  <a:srgbClr val="4197B5"/>
                </a:solidFill>
                <a:uFill>
                  <a:solidFill>
                    <a:srgbClr val="4197B5"/>
                  </a:solidFill>
                </a:uFill>
                <a:cs typeface="Calibri"/>
                <a:hlinkClick r:id="rId2"/>
              </a:rPr>
              <a:t>Xu</a:t>
            </a:r>
            <a:r>
              <a:rPr sz="1730" u="heavy" spc="11" dirty="0">
                <a:solidFill>
                  <a:srgbClr val="4197B5"/>
                </a:solidFill>
                <a:uFill>
                  <a:solidFill>
                    <a:srgbClr val="4197B5"/>
                  </a:solidFill>
                </a:uFill>
                <a:cs typeface="Calibri"/>
                <a:hlinkClick r:id="rId2"/>
              </a:rPr>
              <a:t> </a:t>
            </a:r>
            <a:r>
              <a:rPr sz="1730" u="heavy" dirty="0">
                <a:solidFill>
                  <a:srgbClr val="4197B5"/>
                </a:solidFill>
                <a:uFill>
                  <a:solidFill>
                    <a:srgbClr val="4197B5"/>
                  </a:solidFill>
                </a:uFill>
                <a:cs typeface="Calibri"/>
                <a:hlinkClick r:id="rId2"/>
              </a:rPr>
              <a:t>et</a:t>
            </a:r>
            <a:r>
              <a:rPr sz="1730" u="heavy" spc="4" dirty="0">
                <a:solidFill>
                  <a:srgbClr val="4197B5"/>
                </a:solidFill>
                <a:uFill>
                  <a:solidFill>
                    <a:srgbClr val="4197B5"/>
                  </a:solidFill>
                </a:uFill>
                <a:cs typeface="Calibri"/>
                <a:hlinkClick r:id="rId2"/>
              </a:rPr>
              <a:t> </a:t>
            </a:r>
            <a:r>
              <a:rPr sz="1730" u="heavy" dirty="0">
                <a:solidFill>
                  <a:srgbClr val="4197B5"/>
                </a:solidFill>
                <a:uFill>
                  <a:solidFill>
                    <a:srgbClr val="4197B5"/>
                  </a:solidFill>
                </a:uFill>
                <a:cs typeface="Calibri"/>
                <a:hlinkClick r:id="rId2"/>
              </a:rPr>
              <a:t>al.,</a:t>
            </a:r>
            <a:r>
              <a:rPr sz="1730" u="heavy" spc="-11" dirty="0">
                <a:solidFill>
                  <a:srgbClr val="4197B5"/>
                </a:solidFill>
                <a:uFill>
                  <a:solidFill>
                    <a:srgbClr val="4197B5"/>
                  </a:solidFill>
                </a:uFill>
                <a:cs typeface="Calibri"/>
                <a:hlinkClick r:id="rId2"/>
              </a:rPr>
              <a:t> </a:t>
            </a:r>
            <a:r>
              <a:rPr sz="1730" u="heavy" spc="-4" dirty="0">
                <a:solidFill>
                  <a:srgbClr val="4197B5"/>
                </a:solidFill>
                <a:uFill>
                  <a:solidFill>
                    <a:srgbClr val="4197B5"/>
                  </a:solidFill>
                </a:uFill>
                <a:cs typeface="Calibri"/>
                <a:hlinkClick r:id="rId2"/>
              </a:rPr>
              <a:t>2019</a:t>
            </a:r>
            <a:r>
              <a:rPr sz="1730" spc="-4" dirty="0">
                <a:cs typeface="Calibri"/>
              </a:rPr>
              <a:t>]</a:t>
            </a:r>
            <a:endParaRPr sz="1730" dirty="0">
              <a:cs typeface="Calibri"/>
            </a:endParaRPr>
          </a:p>
          <a:p>
            <a:pPr marL="304800" indent="-257651">
              <a:spcBef>
                <a:spcPts val="476"/>
              </a:spcBef>
              <a:buClr>
                <a:srgbClr val="8B1515"/>
              </a:buClr>
              <a:buFont typeface="Times New Roman"/>
              <a:buChar char="•"/>
              <a:tabLst>
                <a:tab pos="304324" algn="l"/>
                <a:tab pos="305276" algn="l"/>
              </a:tabLst>
            </a:pPr>
            <a:r>
              <a:rPr sz="1730" dirty="0"/>
              <a:t>Let</a:t>
            </a:r>
            <a:r>
              <a:rPr sz="1730" spc="-4" dirty="0"/>
              <a:t> </a:t>
            </a:r>
            <a:r>
              <a:rPr sz="1730" dirty="0">
                <a:cs typeface="Cambria Math"/>
              </a:rPr>
              <a:t>𝑥</a:t>
            </a:r>
            <a:r>
              <a:rPr sz="1730" spc="158" dirty="0">
                <a:cs typeface="Cambria Math"/>
              </a:rPr>
              <a:t> </a:t>
            </a:r>
            <a:r>
              <a:rPr sz="1730" dirty="0">
                <a:cs typeface="Cambria Math"/>
              </a:rPr>
              <a:t>∈</a:t>
            </a:r>
            <a:r>
              <a:rPr sz="1730" spc="98" dirty="0">
                <a:cs typeface="Cambria Math"/>
              </a:rPr>
              <a:t> </a:t>
            </a:r>
            <a:r>
              <a:rPr sz="1730" spc="45" dirty="0">
                <a:cs typeface="Cambria Math"/>
              </a:rPr>
              <a:t>ℝ</a:t>
            </a:r>
            <a:r>
              <a:rPr sz="1730" spc="67" baseline="28619" dirty="0">
                <a:cs typeface="Cambria Math"/>
              </a:rPr>
              <a:t>𝑑</a:t>
            </a:r>
            <a:r>
              <a:rPr sz="1730" spc="332" baseline="28619" dirty="0">
                <a:cs typeface="Cambria Math"/>
              </a:rPr>
              <a:t> </a:t>
            </a:r>
            <a:r>
              <a:rPr sz="1730" spc="-4" dirty="0"/>
              <a:t>be</a:t>
            </a:r>
            <a:r>
              <a:rPr sz="1730" spc="4" dirty="0"/>
              <a:t> </a:t>
            </a:r>
            <a:r>
              <a:rPr sz="1730" dirty="0"/>
              <a:t>an individual</a:t>
            </a:r>
            <a:r>
              <a:rPr sz="1730" spc="-11" dirty="0"/>
              <a:t> </a:t>
            </a:r>
            <a:r>
              <a:rPr sz="1730" spc="-4" dirty="0"/>
              <a:t>(word)</a:t>
            </a:r>
            <a:r>
              <a:rPr sz="1730" spc="11" dirty="0"/>
              <a:t> </a:t>
            </a:r>
            <a:r>
              <a:rPr sz="1730" dirty="0"/>
              <a:t>vector</a:t>
            </a:r>
            <a:r>
              <a:rPr sz="1730" spc="4" dirty="0"/>
              <a:t> </a:t>
            </a:r>
            <a:r>
              <a:rPr sz="1730" dirty="0"/>
              <a:t>in </a:t>
            </a:r>
            <a:r>
              <a:rPr sz="1730" spc="-4" dirty="0"/>
              <a:t>the</a:t>
            </a:r>
            <a:r>
              <a:rPr sz="1730" spc="4" dirty="0"/>
              <a:t> </a:t>
            </a:r>
            <a:r>
              <a:rPr sz="1730" spc="-4" dirty="0"/>
              <a:t>model.</a:t>
            </a:r>
            <a:endParaRPr sz="1730" dirty="0">
              <a:cs typeface="Cambria Math"/>
            </a:endParaRPr>
          </a:p>
          <a:p>
            <a:pPr marL="304800" indent="-257651">
              <a:spcBef>
                <a:spcPts val="668"/>
              </a:spcBef>
              <a:buClr>
                <a:srgbClr val="8B1515"/>
              </a:buClr>
              <a:buFont typeface="Times New Roman"/>
              <a:buChar char="•"/>
              <a:tabLst>
                <a:tab pos="304324" algn="l"/>
                <a:tab pos="305276" algn="l"/>
                <a:tab pos="1521619" algn="l"/>
              </a:tabLst>
            </a:pPr>
            <a:r>
              <a:rPr sz="1730" dirty="0"/>
              <a:t>Let</a:t>
            </a:r>
            <a:r>
              <a:rPr sz="1730" spc="-4" dirty="0"/>
              <a:t> </a:t>
            </a:r>
            <a:r>
              <a:rPr sz="1730" dirty="0">
                <a:cs typeface="Cambria Math"/>
              </a:rPr>
              <a:t>𝜇</a:t>
            </a:r>
            <a:r>
              <a:rPr sz="1730" spc="150" dirty="0">
                <a:cs typeface="Cambria Math"/>
              </a:rPr>
              <a:t> </a:t>
            </a:r>
            <a:r>
              <a:rPr sz="1730" dirty="0">
                <a:cs typeface="Cambria Math"/>
              </a:rPr>
              <a:t>=</a:t>
            </a:r>
            <a:r>
              <a:rPr sz="1730" spc="94" dirty="0">
                <a:cs typeface="Cambria Math"/>
              </a:rPr>
              <a:t> </a:t>
            </a:r>
            <a:r>
              <a:rPr lang="el-GR" sz="1730" spc="236" baseline="2415" dirty="0">
                <a:cs typeface="Cambria Math"/>
              </a:rPr>
              <a:t>Σ</a:t>
            </a:r>
            <a:r>
              <a:rPr lang="en-US" sz="1730" spc="236" baseline="-25000" dirty="0">
                <a:cs typeface="Cambria Math"/>
              </a:rPr>
              <a:t>j=1</a:t>
            </a:r>
            <a:r>
              <a:rPr sz="1730" spc="236" baseline="31986" dirty="0">
                <a:cs typeface="Cambria Math"/>
              </a:rPr>
              <a:t>𝑑</a:t>
            </a:r>
            <a:r>
              <a:rPr lang="en-US" sz="1730" spc="236" baseline="31986" dirty="0">
                <a:cs typeface="Cambria Math"/>
              </a:rPr>
              <a:t> </a:t>
            </a:r>
            <a:r>
              <a:rPr lang="en-US" sz="1600" spc="26" dirty="0">
                <a:cs typeface="Cambria Math"/>
              </a:rPr>
              <a:t>𝑥</a:t>
            </a:r>
            <a:r>
              <a:rPr lang="en-US" sz="1600" spc="39" baseline="-15151" dirty="0">
                <a:cs typeface="Cambria Math"/>
              </a:rPr>
              <a:t>𝑗 </a:t>
            </a:r>
            <a:r>
              <a:rPr lang="en-US" sz="1600" spc="39" dirty="0">
                <a:cs typeface="Cambria Math"/>
              </a:rPr>
              <a:t>; </a:t>
            </a:r>
            <a:r>
              <a:rPr lang="en-US" sz="1730" dirty="0"/>
              <a:t>t</a:t>
            </a:r>
            <a:r>
              <a:rPr sz="1730" dirty="0"/>
              <a:t>his</a:t>
            </a:r>
            <a:r>
              <a:rPr sz="1730" spc="4" dirty="0"/>
              <a:t> </a:t>
            </a:r>
            <a:r>
              <a:rPr sz="1730" dirty="0"/>
              <a:t>is the</a:t>
            </a:r>
            <a:r>
              <a:rPr sz="1730" spc="4" dirty="0"/>
              <a:t> </a:t>
            </a:r>
            <a:r>
              <a:rPr sz="1730" dirty="0"/>
              <a:t>mean;</a:t>
            </a:r>
            <a:r>
              <a:rPr sz="1730" spc="-23" dirty="0"/>
              <a:t> </a:t>
            </a:r>
            <a:r>
              <a:rPr sz="1730" dirty="0">
                <a:cs typeface="Cambria Math"/>
              </a:rPr>
              <a:t>𝜇</a:t>
            </a:r>
            <a:r>
              <a:rPr sz="1730" spc="139" dirty="0">
                <a:cs typeface="Cambria Math"/>
              </a:rPr>
              <a:t> </a:t>
            </a:r>
            <a:r>
              <a:rPr sz="1730" dirty="0">
                <a:cs typeface="Cambria Math"/>
              </a:rPr>
              <a:t>∈</a:t>
            </a:r>
            <a:r>
              <a:rPr sz="1730" spc="94" dirty="0">
                <a:cs typeface="Cambria Math"/>
              </a:rPr>
              <a:t> </a:t>
            </a:r>
            <a:r>
              <a:rPr sz="1730" spc="-4" dirty="0">
                <a:cs typeface="Cambria Math"/>
              </a:rPr>
              <a:t>ℝ</a:t>
            </a:r>
            <a:r>
              <a:rPr sz="1730" spc="-4" dirty="0"/>
              <a:t>.</a:t>
            </a:r>
            <a:endParaRPr sz="1730" dirty="0">
              <a:cs typeface="Cambria Math"/>
            </a:endParaRPr>
          </a:p>
        </p:txBody>
      </p:sp>
      <p:sp>
        <p:nvSpPr>
          <p:cNvPr id="5" name="object 5"/>
          <p:cNvSpPr/>
          <p:nvPr/>
        </p:nvSpPr>
        <p:spPr>
          <a:xfrm>
            <a:off x="2281460" y="3457773"/>
            <a:ext cx="1668780" cy="489585"/>
          </a:xfrm>
          <a:custGeom>
            <a:avLst/>
            <a:gdLst/>
            <a:ahLst/>
            <a:cxnLst/>
            <a:rect l="l" t="t" r="r" b="b"/>
            <a:pathLst>
              <a:path w="2225040" h="652779">
                <a:moveTo>
                  <a:pt x="357759" y="341376"/>
                </a:moveTo>
                <a:lnTo>
                  <a:pt x="214503" y="341376"/>
                </a:lnTo>
                <a:lnTo>
                  <a:pt x="214503" y="359664"/>
                </a:lnTo>
                <a:lnTo>
                  <a:pt x="357759" y="359664"/>
                </a:lnTo>
                <a:lnTo>
                  <a:pt x="357759" y="341376"/>
                </a:lnTo>
                <a:close/>
              </a:path>
              <a:path w="2225040" h="652779">
                <a:moveTo>
                  <a:pt x="2224659" y="0"/>
                </a:moveTo>
                <a:lnTo>
                  <a:pt x="214503" y="0"/>
                </a:lnTo>
                <a:lnTo>
                  <a:pt x="180721" y="0"/>
                </a:lnTo>
                <a:lnTo>
                  <a:pt x="121285" y="600837"/>
                </a:lnTo>
                <a:lnTo>
                  <a:pt x="49657" y="468122"/>
                </a:lnTo>
                <a:lnTo>
                  <a:pt x="0" y="494284"/>
                </a:lnTo>
                <a:lnTo>
                  <a:pt x="5588" y="504444"/>
                </a:lnTo>
                <a:lnTo>
                  <a:pt x="31750" y="490728"/>
                </a:lnTo>
                <a:lnTo>
                  <a:pt x="119888" y="652653"/>
                </a:lnTo>
                <a:lnTo>
                  <a:pt x="133223" y="652653"/>
                </a:lnTo>
                <a:lnTo>
                  <a:pt x="196723" y="19050"/>
                </a:lnTo>
                <a:lnTo>
                  <a:pt x="225298" y="19050"/>
                </a:lnTo>
                <a:lnTo>
                  <a:pt x="225298" y="18288"/>
                </a:lnTo>
                <a:lnTo>
                  <a:pt x="2224659" y="18288"/>
                </a:lnTo>
                <a:lnTo>
                  <a:pt x="2224659" y="0"/>
                </a:lnTo>
                <a:close/>
              </a:path>
            </a:pathLst>
          </a:custGeom>
          <a:solidFill>
            <a:srgbClr val="000000"/>
          </a:solidFill>
        </p:spPr>
        <p:txBody>
          <a:bodyPr wrap="square" lIns="0" tIns="0" rIns="0" bIns="0" rtlCol="0"/>
          <a:lstStyle/>
          <a:p>
            <a:endParaRPr sz="1350"/>
          </a:p>
        </p:txBody>
      </p:sp>
      <p:sp>
        <p:nvSpPr>
          <p:cNvPr id="6" name="object 6"/>
          <p:cNvSpPr txBox="1"/>
          <p:nvPr/>
        </p:nvSpPr>
        <p:spPr>
          <a:xfrm>
            <a:off x="2433003" y="3437484"/>
            <a:ext cx="121444" cy="492892"/>
          </a:xfrm>
          <a:prstGeom prst="rect">
            <a:avLst/>
          </a:prstGeom>
        </p:spPr>
        <p:txBody>
          <a:bodyPr vert="horz" wrap="square" lIns="0" tIns="60008" rIns="0" bIns="0" rtlCol="0">
            <a:spAutoFit/>
          </a:bodyPr>
          <a:lstStyle/>
          <a:p>
            <a:pPr marL="16193">
              <a:spcBef>
                <a:spcPts val="472"/>
              </a:spcBef>
            </a:pPr>
            <a:r>
              <a:rPr sz="1238" spc="41" dirty="0">
                <a:latin typeface="Cambria Math"/>
                <a:cs typeface="Cambria Math"/>
              </a:rPr>
              <a:t>1</a:t>
            </a:r>
            <a:endParaRPr sz="1238">
              <a:latin typeface="Cambria Math"/>
              <a:cs typeface="Cambria Math"/>
            </a:endParaRPr>
          </a:p>
          <a:p>
            <a:pPr marL="9525">
              <a:spcBef>
                <a:spcPts val="405"/>
              </a:spcBef>
            </a:pPr>
            <a:r>
              <a:rPr sz="1238" spc="150" dirty="0">
                <a:latin typeface="Cambria Math"/>
                <a:cs typeface="Cambria Math"/>
              </a:rPr>
              <a:t>𝑑</a:t>
            </a:r>
            <a:endParaRPr sz="1238">
              <a:latin typeface="Cambria Math"/>
              <a:cs typeface="Cambria Math"/>
            </a:endParaRPr>
          </a:p>
        </p:txBody>
      </p:sp>
      <p:sp>
        <p:nvSpPr>
          <p:cNvPr id="7" name="object 7"/>
          <p:cNvSpPr txBox="1"/>
          <p:nvPr/>
        </p:nvSpPr>
        <p:spPr>
          <a:xfrm>
            <a:off x="2780475" y="3676373"/>
            <a:ext cx="388811" cy="203005"/>
          </a:xfrm>
          <a:prstGeom prst="rect">
            <a:avLst/>
          </a:prstGeom>
        </p:spPr>
        <p:txBody>
          <a:bodyPr vert="horz" wrap="square" lIns="0" tIns="12383" rIns="0" bIns="0" rtlCol="0">
            <a:spAutoFit/>
          </a:bodyPr>
          <a:lstStyle/>
          <a:p>
            <a:pPr marL="9525">
              <a:spcBef>
                <a:spcPts val="98"/>
              </a:spcBef>
            </a:pPr>
            <a:r>
              <a:rPr sz="1238" spc="443" dirty="0">
                <a:latin typeface="Cambria Math"/>
                <a:cs typeface="Cambria Math"/>
              </a:rPr>
              <a:t>𝑗</a:t>
            </a:r>
            <a:r>
              <a:rPr sz="1238" spc="-4" dirty="0">
                <a:latin typeface="Cambria Math"/>
                <a:cs typeface="Cambria Math"/>
              </a:rPr>
              <a:t>=</a:t>
            </a:r>
            <a:r>
              <a:rPr sz="1238" spc="41" dirty="0">
                <a:latin typeface="Cambria Math"/>
                <a:cs typeface="Cambria Math"/>
              </a:rPr>
              <a:t>1</a:t>
            </a:r>
            <a:endParaRPr sz="1238" dirty="0">
              <a:latin typeface="Cambria Math"/>
              <a:cs typeface="Cambria Math"/>
            </a:endParaRPr>
          </a:p>
        </p:txBody>
      </p:sp>
      <p:sp>
        <p:nvSpPr>
          <p:cNvPr id="8" name="object 8"/>
          <p:cNvSpPr txBox="1"/>
          <p:nvPr/>
        </p:nvSpPr>
        <p:spPr>
          <a:xfrm>
            <a:off x="2576406" y="3479113"/>
            <a:ext cx="593884" cy="378950"/>
          </a:xfrm>
          <a:prstGeom prst="rect">
            <a:avLst/>
          </a:prstGeom>
        </p:spPr>
        <p:txBody>
          <a:bodyPr vert="horz" wrap="square" lIns="0" tIns="9525" rIns="0" bIns="0" rtlCol="0">
            <a:spAutoFit/>
          </a:bodyPr>
          <a:lstStyle/>
          <a:p>
            <a:pPr marL="28575">
              <a:spcBef>
                <a:spcPts val="75"/>
              </a:spcBef>
            </a:pPr>
            <a:r>
              <a:rPr lang="el-GR" sz="2400" spc="158" dirty="0">
                <a:latin typeface="Cambria Math"/>
                <a:cs typeface="Cambria Math"/>
              </a:rPr>
              <a:t>Σ</a:t>
            </a:r>
            <a:r>
              <a:rPr lang="en-US" sz="2000" i="1" spc="158" baseline="30000" dirty="0">
                <a:latin typeface="Cambria Math"/>
                <a:cs typeface="Cambria Math"/>
              </a:rPr>
              <a:t>d</a:t>
            </a:r>
            <a:endParaRPr sz="1238" i="1" baseline="30000" dirty="0">
              <a:latin typeface="Cambria Math"/>
              <a:cs typeface="Cambria Math"/>
            </a:endParaRPr>
          </a:p>
        </p:txBody>
      </p:sp>
      <p:sp>
        <p:nvSpPr>
          <p:cNvPr id="9" name="object 9"/>
          <p:cNvSpPr/>
          <p:nvPr/>
        </p:nvSpPr>
        <p:spPr>
          <a:xfrm>
            <a:off x="3099376" y="3588267"/>
            <a:ext cx="728663" cy="265271"/>
          </a:xfrm>
          <a:custGeom>
            <a:avLst/>
            <a:gdLst/>
            <a:ahLst/>
            <a:cxnLst/>
            <a:rect l="l" t="t" r="r" b="b"/>
            <a:pathLst>
              <a:path w="971550" h="353695">
                <a:moveTo>
                  <a:pt x="878707" y="0"/>
                </a:moveTo>
                <a:lnTo>
                  <a:pt x="875151" y="11811"/>
                </a:lnTo>
                <a:lnTo>
                  <a:pt x="891363" y="20214"/>
                </a:lnTo>
                <a:lnTo>
                  <a:pt x="905504" y="32464"/>
                </a:lnTo>
                <a:lnTo>
                  <a:pt x="927475" y="68453"/>
                </a:lnTo>
                <a:lnTo>
                  <a:pt x="940841" y="117443"/>
                </a:lnTo>
                <a:lnTo>
                  <a:pt x="945255" y="176911"/>
                </a:lnTo>
                <a:lnTo>
                  <a:pt x="944155" y="207891"/>
                </a:lnTo>
                <a:lnTo>
                  <a:pt x="935289" y="261993"/>
                </a:lnTo>
                <a:lnTo>
                  <a:pt x="917549" y="305020"/>
                </a:lnTo>
                <a:lnTo>
                  <a:pt x="891363" y="333353"/>
                </a:lnTo>
                <a:lnTo>
                  <a:pt x="875151" y="341757"/>
                </a:lnTo>
                <a:lnTo>
                  <a:pt x="878707" y="353568"/>
                </a:lnTo>
                <a:lnTo>
                  <a:pt x="918156" y="332486"/>
                </a:lnTo>
                <a:lnTo>
                  <a:pt x="947414" y="292735"/>
                </a:lnTo>
                <a:lnTo>
                  <a:pt x="965527" y="239283"/>
                </a:lnTo>
                <a:lnTo>
                  <a:pt x="971544" y="176784"/>
                </a:lnTo>
                <a:lnTo>
                  <a:pt x="970041" y="144395"/>
                </a:lnTo>
                <a:lnTo>
                  <a:pt x="957988" y="86379"/>
                </a:lnTo>
                <a:lnTo>
                  <a:pt x="934053" y="38558"/>
                </a:lnTo>
                <a:lnTo>
                  <a:pt x="899711" y="8217"/>
                </a:lnTo>
                <a:lnTo>
                  <a:pt x="878707" y="0"/>
                </a:lnTo>
                <a:close/>
              </a:path>
              <a:path w="971550" h="353695">
                <a:moveTo>
                  <a:pt x="92958" y="0"/>
                </a:moveTo>
                <a:lnTo>
                  <a:pt x="53445" y="21066"/>
                </a:lnTo>
                <a:lnTo>
                  <a:pt x="24124" y="60706"/>
                </a:lnTo>
                <a:lnTo>
                  <a:pt x="6058" y="114268"/>
                </a:lnTo>
                <a:lnTo>
                  <a:pt x="0" y="176911"/>
                </a:lnTo>
                <a:lnTo>
                  <a:pt x="1514" y="209170"/>
                </a:lnTo>
                <a:lnTo>
                  <a:pt x="13602" y="267134"/>
                </a:lnTo>
                <a:lnTo>
                  <a:pt x="37504" y="314956"/>
                </a:lnTo>
                <a:lnTo>
                  <a:pt x="71933" y="345348"/>
                </a:lnTo>
                <a:lnTo>
                  <a:pt x="92958" y="353568"/>
                </a:lnTo>
                <a:lnTo>
                  <a:pt x="96514" y="341757"/>
                </a:lnTo>
                <a:lnTo>
                  <a:pt x="80246" y="333353"/>
                </a:lnTo>
                <a:lnTo>
                  <a:pt x="66097" y="321103"/>
                </a:lnTo>
                <a:lnTo>
                  <a:pt x="44063" y="285115"/>
                </a:lnTo>
                <a:lnTo>
                  <a:pt x="30743" y="236251"/>
                </a:lnTo>
                <a:lnTo>
                  <a:pt x="26287" y="176784"/>
                </a:lnTo>
                <a:lnTo>
                  <a:pt x="27400" y="145855"/>
                </a:lnTo>
                <a:lnTo>
                  <a:pt x="36302" y="91650"/>
                </a:lnTo>
                <a:lnTo>
                  <a:pt x="54044" y="48547"/>
                </a:lnTo>
                <a:lnTo>
                  <a:pt x="80246" y="20214"/>
                </a:lnTo>
                <a:lnTo>
                  <a:pt x="96514" y="11811"/>
                </a:lnTo>
                <a:lnTo>
                  <a:pt x="92958" y="0"/>
                </a:lnTo>
                <a:close/>
              </a:path>
            </a:pathLst>
          </a:custGeom>
          <a:solidFill>
            <a:srgbClr val="000000"/>
          </a:solidFill>
        </p:spPr>
        <p:txBody>
          <a:bodyPr wrap="square" lIns="0" tIns="0" rIns="0" bIns="0" rtlCol="0"/>
          <a:lstStyle/>
          <a:p>
            <a:endParaRPr sz="1350"/>
          </a:p>
        </p:txBody>
      </p:sp>
      <p:sp>
        <p:nvSpPr>
          <p:cNvPr id="10" name="object 10"/>
          <p:cNvSpPr txBox="1"/>
          <p:nvPr/>
        </p:nvSpPr>
        <p:spPr>
          <a:xfrm>
            <a:off x="3264154" y="3659227"/>
            <a:ext cx="94298" cy="393506"/>
          </a:xfrm>
          <a:prstGeom prst="rect">
            <a:avLst/>
          </a:prstGeom>
        </p:spPr>
        <p:txBody>
          <a:bodyPr vert="horz" wrap="square" lIns="0" tIns="12383" rIns="0" bIns="0" rtlCol="0">
            <a:spAutoFit/>
          </a:bodyPr>
          <a:lstStyle/>
          <a:p>
            <a:pPr marL="9525">
              <a:spcBef>
                <a:spcPts val="98"/>
              </a:spcBef>
            </a:pPr>
            <a:r>
              <a:rPr sz="1238" spc="405" dirty="0">
                <a:latin typeface="Cambria Math"/>
                <a:cs typeface="Cambria Math"/>
              </a:rPr>
              <a:t>𝑗</a:t>
            </a:r>
            <a:endParaRPr sz="1238">
              <a:latin typeface="Cambria Math"/>
              <a:cs typeface="Cambria Math"/>
            </a:endParaRPr>
          </a:p>
        </p:txBody>
      </p:sp>
      <p:sp>
        <p:nvSpPr>
          <p:cNvPr id="11" name="object 11"/>
          <p:cNvSpPr txBox="1"/>
          <p:nvPr/>
        </p:nvSpPr>
        <p:spPr>
          <a:xfrm>
            <a:off x="3169286" y="3468347"/>
            <a:ext cx="4203859" cy="373757"/>
          </a:xfrm>
          <a:prstGeom prst="rect">
            <a:avLst/>
          </a:prstGeom>
        </p:spPr>
        <p:txBody>
          <a:bodyPr vert="horz" wrap="square" lIns="0" tIns="12383" rIns="0" bIns="0" rtlCol="0">
            <a:spAutoFit/>
          </a:bodyPr>
          <a:lstStyle/>
          <a:p>
            <a:pPr marL="679133">
              <a:lnSpc>
                <a:spcPts val="1076"/>
              </a:lnSpc>
              <a:spcBef>
                <a:spcPts val="98"/>
              </a:spcBef>
            </a:pPr>
            <a:r>
              <a:rPr sz="1238" spc="41" dirty="0">
                <a:latin typeface="Cambria Math"/>
                <a:cs typeface="Cambria Math"/>
              </a:rPr>
              <a:t>2</a:t>
            </a:r>
            <a:endParaRPr sz="1238" dirty="0">
              <a:latin typeface="Cambria Math"/>
              <a:cs typeface="Cambria Math"/>
            </a:endParaRPr>
          </a:p>
          <a:p>
            <a:pPr marL="9525">
              <a:lnSpc>
                <a:spcPts val="1661"/>
              </a:lnSpc>
              <a:tabLst>
                <a:tab pos="242411" algn="l"/>
                <a:tab pos="780574" algn="l"/>
              </a:tabLst>
            </a:pPr>
            <a:r>
              <a:rPr sz="1725" dirty="0">
                <a:latin typeface="Cambria Math"/>
                <a:cs typeface="Cambria Math"/>
              </a:rPr>
              <a:t>𝑥	−</a:t>
            </a:r>
            <a:r>
              <a:rPr sz="1725" spc="-8" dirty="0">
                <a:latin typeface="Cambria Math"/>
                <a:cs typeface="Cambria Math"/>
              </a:rPr>
              <a:t> </a:t>
            </a:r>
            <a:r>
              <a:rPr sz="1725" dirty="0">
                <a:latin typeface="Cambria Math"/>
                <a:cs typeface="Cambria Math"/>
              </a:rPr>
              <a:t>𝜇	</a:t>
            </a:r>
            <a:r>
              <a:rPr sz="1725" dirty="0">
                <a:latin typeface="Calibri"/>
                <a:cs typeface="Calibri"/>
              </a:rPr>
              <a:t>;</a:t>
            </a:r>
            <a:r>
              <a:rPr sz="1725" spc="-4" dirty="0">
                <a:latin typeface="Calibri"/>
                <a:cs typeface="Calibri"/>
              </a:rPr>
              <a:t> </a:t>
            </a:r>
            <a:r>
              <a:rPr sz="1725" dirty="0">
                <a:latin typeface="Calibri"/>
                <a:cs typeface="Calibri"/>
              </a:rPr>
              <a:t>this is</a:t>
            </a:r>
            <a:r>
              <a:rPr sz="1725" spc="4" dirty="0">
                <a:latin typeface="Calibri"/>
                <a:cs typeface="Calibri"/>
              </a:rPr>
              <a:t> </a:t>
            </a:r>
            <a:r>
              <a:rPr sz="1725" dirty="0">
                <a:latin typeface="Calibri"/>
                <a:cs typeface="Calibri"/>
              </a:rPr>
              <a:t>the</a:t>
            </a:r>
            <a:r>
              <a:rPr sz="1725" spc="8" dirty="0">
                <a:latin typeface="Calibri"/>
                <a:cs typeface="Calibri"/>
              </a:rPr>
              <a:t> </a:t>
            </a:r>
            <a:r>
              <a:rPr sz="1725" spc="-4" dirty="0">
                <a:latin typeface="Calibri"/>
                <a:cs typeface="Calibri"/>
              </a:rPr>
              <a:t>standard deviation;</a:t>
            </a:r>
            <a:r>
              <a:rPr sz="1725" dirty="0">
                <a:latin typeface="Calibri"/>
                <a:cs typeface="Calibri"/>
              </a:rPr>
              <a:t> </a:t>
            </a:r>
            <a:r>
              <a:rPr sz="1725" dirty="0">
                <a:latin typeface="Cambria Math"/>
                <a:cs typeface="Cambria Math"/>
              </a:rPr>
              <a:t>𝜎</a:t>
            </a:r>
            <a:r>
              <a:rPr sz="1725" spc="135" dirty="0">
                <a:latin typeface="Cambria Math"/>
                <a:cs typeface="Cambria Math"/>
              </a:rPr>
              <a:t> </a:t>
            </a:r>
            <a:r>
              <a:rPr sz="1725" dirty="0">
                <a:latin typeface="Cambria Math"/>
                <a:cs typeface="Cambria Math"/>
              </a:rPr>
              <a:t>∈</a:t>
            </a:r>
            <a:r>
              <a:rPr sz="1725" spc="101" dirty="0">
                <a:latin typeface="Cambria Math"/>
                <a:cs typeface="Cambria Math"/>
              </a:rPr>
              <a:t> </a:t>
            </a:r>
            <a:r>
              <a:rPr sz="1725" dirty="0">
                <a:latin typeface="Cambria Math"/>
                <a:cs typeface="Cambria Math"/>
              </a:rPr>
              <a:t>ℝ</a:t>
            </a:r>
            <a:r>
              <a:rPr sz="1725" dirty="0">
                <a:latin typeface="Calibri"/>
                <a:cs typeface="Calibri"/>
              </a:rPr>
              <a:t>.</a:t>
            </a:r>
          </a:p>
        </p:txBody>
      </p:sp>
      <p:sp>
        <p:nvSpPr>
          <p:cNvPr id="13" name="object 13"/>
          <p:cNvSpPr txBox="1"/>
          <p:nvPr/>
        </p:nvSpPr>
        <p:spPr>
          <a:xfrm>
            <a:off x="3733927" y="4793274"/>
            <a:ext cx="872490" cy="275075"/>
          </a:xfrm>
          <a:prstGeom prst="rect">
            <a:avLst/>
          </a:prstGeom>
        </p:spPr>
        <p:txBody>
          <a:bodyPr vert="horz" wrap="square" lIns="0" tIns="9525" rIns="0" bIns="0" rtlCol="0">
            <a:spAutoFit/>
          </a:bodyPr>
          <a:lstStyle/>
          <a:p>
            <a:pPr marL="9525">
              <a:spcBef>
                <a:spcPts val="75"/>
              </a:spcBef>
            </a:pPr>
            <a:r>
              <a:rPr sz="1725" dirty="0">
                <a:latin typeface="Cambria Math"/>
                <a:cs typeface="Cambria Math"/>
              </a:rPr>
              <a:t>output</a:t>
            </a:r>
            <a:r>
              <a:rPr sz="1725" spc="30" dirty="0">
                <a:latin typeface="Cambria Math"/>
                <a:cs typeface="Cambria Math"/>
              </a:rPr>
              <a:t> </a:t>
            </a:r>
            <a:r>
              <a:rPr sz="1725" dirty="0">
                <a:latin typeface="Cambria Math"/>
                <a:cs typeface="Cambria Math"/>
              </a:rPr>
              <a:t>=</a:t>
            </a:r>
            <a:endParaRPr sz="1725">
              <a:latin typeface="Cambria Math"/>
              <a:cs typeface="Cambria Math"/>
            </a:endParaRPr>
          </a:p>
        </p:txBody>
      </p:sp>
      <p:sp>
        <p:nvSpPr>
          <p:cNvPr id="14" name="object 14"/>
          <p:cNvSpPr/>
          <p:nvPr/>
        </p:nvSpPr>
        <p:spPr>
          <a:xfrm>
            <a:off x="4656328" y="4951684"/>
            <a:ext cx="648176" cy="13811"/>
          </a:xfrm>
          <a:custGeom>
            <a:avLst/>
            <a:gdLst/>
            <a:ahLst/>
            <a:cxnLst/>
            <a:rect l="l" t="t" r="r" b="b"/>
            <a:pathLst>
              <a:path w="864235" h="18414">
                <a:moveTo>
                  <a:pt x="864108" y="0"/>
                </a:moveTo>
                <a:lnTo>
                  <a:pt x="0" y="0"/>
                </a:lnTo>
                <a:lnTo>
                  <a:pt x="0" y="18288"/>
                </a:lnTo>
                <a:lnTo>
                  <a:pt x="864108" y="18288"/>
                </a:lnTo>
                <a:lnTo>
                  <a:pt x="864108" y="0"/>
                </a:lnTo>
                <a:close/>
              </a:path>
            </a:pathLst>
          </a:custGeom>
          <a:solidFill>
            <a:srgbClr val="000000"/>
          </a:solidFill>
        </p:spPr>
        <p:txBody>
          <a:bodyPr wrap="square" lIns="0" tIns="0" rIns="0" bIns="0" rtlCol="0"/>
          <a:lstStyle/>
          <a:p>
            <a:endParaRPr sz="1350"/>
          </a:p>
        </p:txBody>
      </p:sp>
      <p:sp>
        <p:nvSpPr>
          <p:cNvPr id="15" name="object 15"/>
          <p:cNvSpPr txBox="1"/>
          <p:nvPr/>
        </p:nvSpPr>
        <p:spPr>
          <a:xfrm>
            <a:off x="4691762" y="4627539"/>
            <a:ext cx="572929" cy="275075"/>
          </a:xfrm>
          <a:prstGeom prst="rect">
            <a:avLst/>
          </a:prstGeom>
        </p:spPr>
        <p:txBody>
          <a:bodyPr vert="horz" wrap="square" lIns="0" tIns="9525" rIns="0" bIns="0" rtlCol="0">
            <a:spAutoFit/>
          </a:bodyPr>
          <a:lstStyle/>
          <a:p>
            <a:pPr marL="9525">
              <a:spcBef>
                <a:spcPts val="75"/>
              </a:spcBef>
              <a:tabLst>
                <a:tab pos="230029" algn="l"/>
              </a:tabLst>
            </a:pPr>
            <a:r>
              <a:rPr sz="1725" dirty="0">
                <a:latin typeface="Cambria Math"/>
                <a:cs typeface="Cambria Math"/>
              </a:rPr>
              <a:t>𝑥	−</a:t>
            </a:r>
            <a:r>
              <a:rPr sz="1725" spc="-56" dirty="0">
                <a:latin typeface="Cambria Math"/>
                <a:cs typeface="Cambria Math"/>
              </a:rPr>
              <a:t> </a:t>
            </a:r>
            <a:r>
              <a:rPr sz="1725" dirty="0">
                <a:latin typeface="Cambria Math"/>
                <a:cs typeface="Cambria Math"/>
              </a:rPr>
              <a:t>𝜇</a:t>
            </a:r>
            <a:endParaRPr sz="1725">
              <a:latin typeface="Cambria Math"/>
              <a:cs typeface="Cambria Math"/>
            </a:endParaRPr>
          </a:p>
        </p:txBody>
      </p:sp>
      <p:sp>
        <p:nvSpPr>
          <p:cNvPr id="16" name="object 16"/>
          <p:cNvSpPr/>
          <p:nvPr/>
        </p:nvSpPr>
        <p:spPr>
          <a:xfrm>
            <a:off x="4660042" y="5007691"/>
            <a:ext cx="274320" cy="211455"/>
          </a:xfrm>
          <a:custGeom>
            <a:avLst/>
            <a:gdLst/>
            <a:ahLst/>
            <a:cxnLst/>
            <a:rect l="l" t="t" r="r" b="b"/>
            <a:pathLst>
              <a:path w="365760" h="281939">
                <a:moveTo>
                  <a:pt x="365379" y="0"/>
                </a:moveTo>
                <a:lnTo>
                  <a:pt x="187071" y="0"/>
                </a:lnTo>
                <a:lnTo>
                  <a:pt x="187071" y="279"/>
                </a:lnTo>
                <a:lnTo>
                  <a:pt x="167894" y="279"/>
                </a:lnTo>
                <a:lnTo>
                  <a:pt x="97282" y="244170"/>
                </a:lnTo>
                <a:lnTo>
                  <a:pt x="46862" y="133299"/>
                </a:lnTo>
                <a:lnTo>
                  <a:pt x="0" y="154736"/>
                </a:lnTo>
                <a:lnTo>
                  <a:pt x="4445" y="165442"/>
                </a:lnTo>
                <a:lnTo>
                  <a:pt x="28575" y="154736"/>
                </a:lnTo>
                <a:lnTo>
                  <a:pt x="87757" y="281889"/>
                </a:lnTo>
                <a:lnTo>
                  <a:pt x="101600" y="281889"/>
                </a:lnTo>
                <a:lnTo>
                  <a:pt x="178435" y="19291"/>
                </a:lnTo>
                <a:lnTo>
                  <a:pt x="204343" y="19291"/>
                </a:lnTo>
                <a:lnTo>
                  <a:pt x="204343" y="18288"/>
                </a:lnTo>
                <a:lnTo>
                  <a:pt x="365379" y="18288"/>
                </a:lnTo>
                <a:lnTo>
                  <a:pt x="365379" y="0"/>
                </a:lnTo>
                <a:close/>
              </a:path>
            </a:pathLst>
          </a:custGeom>
          <a:solidFill>
            <a:srgbClr val="000000"/>
          </a:solidFill>
        </p:spPr>
        <p:txBody>
          <a:bodyPr wrap="square" lIns="0" tIns="0" rIns="0" bIns="0" rtlCol="0"/>
          <a:lstStyle/>
          <a:p>
            <a:endParaRPr sz="1350"/>
          </a:p>
        </p:txBody>
      </p:sp>
      <p:sp>
        <p:nvSpPr>
          <p:cNvPr id="17" name="object 17"/>
          <p:cNvSpPr txBox="1"/>
          <p:nvPr/>
        </p:nvSpPr>
        <p:spPr>
          <a:xfrm>
            <a:off x="4791203" y="4948722"/>
            <a:ext cx="516255" cy="275075"/>
          </a:xfrm>
          <a:prstGeom prst="rect">
            <a:avLst/>
          </a:prstGeom>
        </p:spPr>
        <p:txBody>
          <a:bodyPr vert="horz" wrap="square" lIns="0" tIns="9525" rIns="0" bIns="0" rtlCol="0">
            <a:spAutoFit/>
          </a:bodyPr>
          <a:lstStyle/>
          <a:p>
            <a:pPr marL="9525">
              <a:spcBef>
                <a:spcPts val="75"/>
              </a:spcBef>
            </a:pPr>
            <a:r>
              <a:rPr sz="1725" dirty="0">
                <a:latin typeface="Cambria Math"/>
                <a:cs typeface="Cambria Math"/>
              </a:rPr>
              <a:t>𝜎</a:t>
            </a:r>
            <a:r>
              <a:rPr sz="1725" spc="15" dirty="0">
                <a:latin typeface="Cambria Math"/>
                <a:cs typeface="Cambria Math"/>
              </a:rPr>
              <a:t> </a:t>
            </a:r>
            <a:r>
              <a:rPr sz="1725" dirty="0">
                <a:latin typeface="Cambria Math"/>
                <a:cs typeface="Cambria Math"/>
              </a:rPr>
              <a:t>+</a:t>
            </a:r>
            <a:r>
              <a:rPr sz="1725" spc="-34" dirty="0">
                <a:latin typeface="Cambria Math"/>
                <a:cs typeface="Cambria Math"/>
              </a:rPr>
              <a:t> </a:t>
            </a:r>
            <a:r>
              <a:rPr sz="1725" dirty="0">
                <a:latin typeface="Cambria Math"/>
                <a:cs typeface="Cambria Math"/>
              </a:rPr>
              <a:t>𝜖</a:t>
            </a:r>
            <a:endParaRPr sz="1725">
              <a:latin typeface="Cambria Math"/>
              <a:cs typeface="Cambria Math"/>
            </a:endParaRPr>
          </a:p>
        </p:txBody>
      </p:sp>
      <p:sp>
        <p:nvSpPr>
          <p:cNvPr id="18" name="object 18"/>
          <p:cNvSpPr txBox="1"/>
          <p:nvPr/>
        </p:nvSpPr>
        <p:spPr>
          <a:xfrm>
            <a:off x="5354225" y="4851341"/>
            <a:ext cx="3064193" cy="684803"/>
          </a:xfrm>
          <a:prstGeom prst="rect">
            <a:avLst/>
          </a:prstGeom>
        </p:spPr>
        <p:txBody>
          <a:bodyPr vert="horz" wrap="square" lIns="0" tIns="0" rIns="0" bIns="0" rtlCol="0">
            <a:spAutoFit/>
          </a:bodyPr>
          <a:lstStyle/>
          <a:p>
            <a:pPr>
              <a:lnSpc>
                <a:spcPts val="1691"/>
              </a:lnSpc>
            </a:pPr>
            <a:r>
              <a:rPr sz="1725" dirty="0">
                <a:latin typeface="Cambria Math"/>
                <a:cs typeface="Cambria Math"/>
              </a:rPr>
              <a:t>∗</a:t>
            </a:r>
            <a:r>
              <a:rPr sz="1725" spc="-15" dirty="0">
                <a:latin typeface="Cambria Math"/>
                <a:cs typeface="Cambria Math"/>
              </a:rPr>
              <a:t> </a:t>
            </a:r>
            <a:r>
              <a:rPr sz="1725" dirty="0">
                <a:latin typeface="Cambria Math"/>
                <a:cs typeface="Cambria Math"/>
              </a:rPr>
              <a:t>𝛾</a:t>
            </a:r>
            <a:r>
              <a:rPr sz="1725" spc="34" dirty="0">
                <a:latin typeface="Cambria Math"/>
                <a:cs typeface="Cambria Math"/>
              </a:rPr>
              <a:t> </a:t>
            </a:r>
            <a:r>
              <a:rPr sz="1725" dirty="0">
                <a:latin typeface="Cambria Math"/>
                <a:cs typeface="Cambria Math"/>
              </a:rPr>
              <a:t>+</a:t>
            </a:r>
            <a:r>
              <a:rPr sz="1725" spc="-23" dirty="0">
                <a:latin typeface="Cambria Math"/>
                <a:cs typeface="Cambria Math"/>
              </a:rPr>
              <a:t> </a:t>
            </a:r>
            <a:r>
              <a:rPr sz="1725" dirty="0">
                <a:latin typeface="Cambria Math"/>
                <a:cs typeface="Cambria Math"/>
              </a:rPr>
              <a:t>𝛽</a:t>
            </a:r>
            <a:endParaRPr sz="1725">
              <a:latin typeface="Cambria Math"/>
              <a:cs typeface="Cambria Math"/>
            </a:endParaRPr>
          </a:p>
          <a:p>
            <a:pPr marL="1221581">
              <a:spcBef>
                <a:spcPts val="443"/>
              </a:spcBef>
            </a:pPr>
            <a:r>
              <a:rPr sz="1350" spc="-8" dirty="0">
                <a:solidFill>
                  <a:srgbClr val="175E53"/>
                </a:solidFill>
                <a:latin typeface="Calibri"/>
                <a:cs typeface="Calibri"/>
              </a:rPr>
              <a:t>Modulate</a:t>
            </a:r>
            <a:r>
              <a:rPr sz="1350" spc="4" dirty="0">
                <a:solidFill>
                  <a:srgbClr val="175E53"/>
                </a:solidFill>
                <a:latin typeface="Calibri"/>
                <a:cs typeface="Calibri"/>
              </a:rPr>
              <a:t> </a:t>
            </a:r>
            <a:r>
              <a:rPr sz="1350" spc="-4" dirty="0">
                <a:solidFill>
                  <a:srgbClr val="175E53"/>
                </a:solidFill>
                <a:latin typeface="Calibri"/>
                <a:cs typeface="Calibri"/>
              </a:rPr>
              <a:t>by</a:t>
            </a:r>
            <a:r>
              <a:rPr sz="1350" spc="4" dirty="0">
                <a:solidFill>
                  <a:srgbClr val="175E53"/>
                </a:solidFill>
                <a:latin typeface="Calibri"/>
                <a:cs typeface="Calibri"/>
              </a:rPr>
              <a:t> </a:t>
            </a:r>
            <a:r>
              <a:rPr sz="1350" dirty="0">
                <a:solidFill>
                  <a:srgbClr val="175E53"/>
                </a:solidFill>
                <a:latin typeface="Calibri"/>
                <a:cs typeface="Calibri"/>
              </a:rPr>
              <a:t>learned </a:t>
            </a:r>
            <a:r>
              <a:rPr sz="1350" spc="4" dirty="0">
                <a:solidFill>
                  <a:srgbClr val="175E53"/>
                </a:solidFill>
                <a:latin typeface="Calibri"/>
                <a:cs typeface="Calibri"/>
              </a:rPr>
              <a:t> </a:t>
            </a:r>
            <a:r>
              <a:rPr sz="1350" spc="-4" dirty="0">
                <a:solidFill>
                  <a:srgbClr val="175E53"/>
                </a:solidFill>
                <a:latin typeface="Calibri"/>
                <a:cs typeface="Calibri"/>
              </a:rPr>
              <a:t>elementwise</a:t>
            </a:r>
            <a:r>
              <a:rPr sz="1350" spc="-15" dirty="0">
                <a:solidFill>
                  <a:srgbClr val="175E53"/>
                </a:solidFill>
                <a:latin typeface="Calibri"/>
                <a:cs typeface="Calibri"/>
              </a:rPr>
              <a:t> </a:t>
            </a:r>
            <a:r>
              <a:rPr sz="1350" spc="-8" dirty="0">
                <a:solidFill>
                  <a:srgbClr val="175E53"/>
                </a:solidFill>
                <a:latin typeface="Calibri"/>
                <a:cs typeface="Calibri"/>
              </a:rPr>
              <a:t>gain </a:t>
            </a:r>
            <a:r>
              <a:rPr sz="1350" dirty="0">
                <a:solidFill>
                  <a:srgbClr val="175E53"/>
                </a:solidFill>
                <a:latin typeface="Calibri"/>
                <a:cs typeface="Calibri"/>
              </a:rPr>
              <a:t>and</a:t>
            </a:r>
            <a:r>
              <a:rPr sz="1350" spc="-4" dirty="0">
                <a:solidFill>
                  <a:srgbClr val="175E53"/>
                </a:solidFill>
                <a:latin typeface="Calibri"/>
                <a:cs typeface="Calibri"/>
              </a:rPr>
              <a:t> bias</a:t>
            </a:r>
            <a:endParaRPr sz="1350">
              <a:latin typeface="Calibri"/>
              <a:cs typeface="Calibri"/>
            </a:endParaRPr>
          </a:p>
        </p:txBody>
      </p:sp>
      <p:sp>
        <p:nvSpPr>
          <p:cNvPr id="19" name="object 19"/>
          <p:cNvSpPr/>
          <p:nvPr/>
        </p:nvSpPr>
        <p:spPr>
          <a:xfrm>
            <a:off x="3705067" y="5130467"/>
            <a:ext cx="930116" cy="247650"/>
          </a:xfrm>
          <a:custGeom>
            <a:avLst/>
            <a:gdLst/>
            <a:ahLst/>
            <a:cxnLst/>
            <a:rect l="l" t="t" r="r" b="b"/>
            <a:pathLst>
              <a:path w="1240154" h="330200">
                <a:moveTo>
                  <a:pt x="1164286" y="30844"/>
                </a:moveTo>
                <a:lnTo>
                  <a:pt x="0" y="317423"/>
                </a:lnTo>
                <a:lnTo>
                  <a:pt x="3048" y="329755"/>
                </a:lnTo>
                <a:lnTo>
                  <a:pt x="1167307" y="43152"/>
                </a:lnTo>
                <a:lnTo>
                  <a:pt x="1164286" y="30844"/>
                </a:lnTo>
                <a:close/>
              </a:path>
              <a:path w="1240154" h="330200">
                <a:moveTo>
                  <a:pt x="1229174" y="27800"/>
                </a:moveTo>
                <a:lnTo>
                  <a:pt x="1176655" y="27800"/>
                </a:lnTo>
                <a:lnTo>
                  <a:pt x="1179576" y="40131"/>
                </a:lnTo>
                <a:lnTo>
                  <a:pt x="1167307" y="43152"/>
                </a:lnTo>
                <a:lnTo>
                  <a:pt x="1174877" y="73990"/>
                </a:lnTo>
                <a:lnTo>
                  <a:pt x="1229174" y="27800"/>
                </a:lnTo>
                <a:close/>
              </a:path>
              <a:path w="1240154" h="330200">
                <a:moveTo>
                  <a:pt x="1176655" y="27800"/>
                </a:moveTo>
                <a:lnTo>
                  <a:pt x="1164286" y="30844"/>
                </a:lnTo>
                <a:lnTo>
                  <a:pt x="1167307" y="43152"/>
                </a:lnTo>
                <a:lnTo>
                  <a:pt x="1179576" y="40131"/>
                </a:lnTo>
                <a:lnTo>
                  <a:pt x="1176655" y="27800"/>
                </a:lnTo>
                <a:close/>
              </a:path>
              <a:path w="1240154" h="330200">
                <a:moveTo>
                  <a:pt x="1156715" y="0"/>
                </a:moveTo>
                <a:lnTo>
                  <a:pt x="1164286" y="30844"/>
                </a:lnTo>
                <a:lnTo>
                  <a:pt x="1176655" y="27800"/>
                </a:lnTo>
                <a:lnTo>
                  <a:pt x="1229174" y="27800"/>
                </a:lnTo>
                <a:lnTo>
                  <a:pt x="1239774" y="18783"/>
                </a:lnTo>
                <a:lnTo>
                  <a:pt x="1156715" y="0"/>
                </a:lnTo>
                <a:close/>
              </a:path>
            </a:pathLst>
          </a:custGeom>
          <a:solidFill>
            <a:srgbClr val="000000"/>
          </a:solidFill>
        </p:spPr>
        <p:txBody>
          <a:bodyPr wrap="square" lIns="0" tIns="0" rIns="0" bIns="0" rtlCol="0"/>
          <a:lstStyle/>
          <a:p>
            <a:endParaRPr sz="1350"/>
          </a:p>
        </p:txBody>
      </p:sp>
      <p:sp>
        <p:nvSpPr>
          <p:cNvPr id="20" name="object 20"/>
          <p:cNvSpPr txBox="1"/>
          <p:nvPr/>
        </p:nvSpPr>
        <p:spPr>
          <a:xfrm>
            <a:off x="2279556" y="5113084"/>
            <a:ext cx="1373981" cy="425116"/>
          </a:xfrm>
          <a:prstGeom prst="rect">
            <a:avLst/>
          </a:prstGeom>
        </p:spPr>
        <p:txBody>
          <a:bodyPr vert="horz" wrap="square" lIns="0" tIns="9525" rIns="0" bIns="0" rtlCol="0">
            <a:spAutoFit/>
          </a:bodyPr>
          <a:lstStyle/>
          <a:p>
            <a:pPr marL="9525" marR="3810">
              <a:spcBef>
                <a:spcPts val="75"/>
              </a:spcBef>
            </a:pPr>
            <a:r>
              <a:rPr sz="1350" spc="-8" dirty="0">
                <a:solidFill>
                  <a:srgbClr val="175E53"/>
                </a:solidFill>
                <a:latin typeface="Calibri"/>
                <a:cs typeface="Calibri"/>
              </a:rPr>
              <a:t>Normalize </a:t>
            </a:r>
            <a:r>
              <a:rPr sz="1350" spc="-4" dirty="0">
                <a:solidFill>
                  <a:srgbClr val="175E53"/>
                </a:solidFill>
                <a:latin typeface="Calibri"/>
                <a:cs typeface="Calibri"/>
              </a:rPr>
              <a:t>by</a:t>
            </a:r>
            <a:r>
              <a:rPr sz="1350" spc="-19" dirty="0">
                <a:solidFill>
                  <a:srgbClr val="175E53"/>
                </a:solidFill>
                <a:latin typeface="Calibri"/>
                <a:cs typeface="Calibri"/>
              </a:rPr>
              <a:t> </a:t>
            </a:r>
            <a:r>
              <a:rPr sz="1350" spc="-4" dirty="0">
                <a:solidFill>
                  <a:srgbClr val="175E53"/>
                </a:solidFill>
                <a:latin typeface="Calibri"/>
                <a:cs typeface="Calibri"/>
              </a:rPr>
              <a:t>scalar </a:t>
            </a:r>
            <a:r>
              <a:rPr sz="1350" spc="-296" dirty="0">
                <a:solidFill>
                  <a:srgbClr val="175E53"/>
                </a:solidFill>
                <a:latin typeface="Calibri"/>
                <a:cs typeface="Calibri"/>
              </a:rPr>
              <a:t> </a:t>
            </a:r>
            <a:r>
              <a:rPr sz="1350" dirty="0">
                <a:solidFill>
                  <a:srgbClr val="175E53"/>
                </a:solidFill>
                <a:latin typeface="Calibri"/>
                <a:cs typeface="Calibri"/>
              </a:rPr>
              <a:t>mean</a:t>
            </a:r>
            <a:r>
              <a:rPr sz="1350" spc="-26" dirty="0">
                <a:solidFill>
                  <a:srgbClr val="175E53"/>
                </a:solidFill>
                <a:latin typeface="Calibri"/>
                <a:cs typeface="Calibri"/>
              </a:rPr>
              <a:t> </a:t>
            </a:r>
            <a:r>
              <a:rPr sz="1350" spc="-4" dirty="0">
                <a:solidFill>
                  <a:srgbClr val="175E53"/>
                </a:solidFill>
                <a:latin typeface="Calibri"/>
                <a:cs typeface="Calibri"/>
              </a:rPr>
              <a:t>and</a:t>
            </a:r>
            <a:r>
              <a:rPr sz="1350" spc="-11" dirty="0">
                <a:solidFill>
                  <a:srgbClr val="175E53"/>
                </a:solidFill>
                <a:latin typeface="Calibri"/>
                <a:cs typeface="Calibri"/>
              </a:rPr>
              <a:t> </a:t>
            </a:r>
            <a:r>
              <a:rPr sz="1350" spc="-4" dirty="0">
                <a:solidFill>
                  <a:srgbClr val="175E53"/>
                </a:solidFill>
                <a:latin typeface="Calibri"/>
                <a:cs typeface="Calibri"/>
              </a:rPr>
              <a:t>variance</a:t>
            </a:r>
            <a:endParaRPr sz="1350">
              <a:latin typeface="Calibri"/>
              <a:cs typeface="Calibri"/>
            </a:endParaRPr>
          </a:p>
        </p:txBody>
      </p:sp>
      <p:sp>
        <p:nvSpPr>
          <p:cNvPr id="21" name="object 21"/>
          <p:cNvSpPr/>
          <p:nvPr/>
        </p:nvSpPr>
        <p:spPr>
          <a:xfrm>
            <a:off x="5363559" y="4613060"/>
            <a:ext cx="3600450" cy="970598"/>
          </a:xfrm>
          <a:custGeom>
            <a:avLst/>
            <a:gdLst/>
            <a:ahLst/>
            <a:cxnLst/>
            <a:rect l="l" t="t" r="r" b="b"/>
            <a:pathLst>
              <a:path w="4800600" h="1294129">
                <a:moveTo>
                  <a:pt x="4800600" y="0"/>
                </a:moveTo>
                <a:lnTo>
                  <a:pt x="0" y="0"/>
                </a:lnTo>
                <a:lnTo>
                  <a:pt x="0" y="1293876"/>
                </a:lnTo>
                <a:lnTo>
                  <a:pt x="4800600" y="1293876"/>
                </a:lnTo>
                <a:lnTo>
                  <a:pt x="4800600" y="0"/>
                </a:lnTo>
                <a:close/>
              </a:path>
            </a:pathLst>
          </a:custGeom>
          <a:solidFill>
            <a:srgbClr val="FFFFFF"/>
          </a:solidFill>
        </p:spPr>
        <p:txBody>
          <a:bodyPr wrap="square" lIns="0" tIns="0" rIns="0" bIns="0" rtlCol="0"/>
          <a:lstStyle/>
          <a:p>
            <a:endParaRPr sz="1350"/>
          </a:p>
        </p:txBody>
      </p:sp>
      <p:sp>
        <p:nvSpPr>
          <p:cNvPr id="26" name="TextBox 25">
            <a:extLst>
              <a:ext uri="{FF2B5EF4-FFF2-40B4-BE49-F238E27FC236}">
                <a16:creationId xmlns:a16="http://schemas.microsoft.com/office/drawing/2014/main" id="{ABDBD350-DA99-40BF-8476-C81DE9F76876}"/>
              </a:ext>
            </a:extLst>
          </p:cNvPr>
          <p:cNvSpPr txBox="1"/>
          <p:nvPr/>
        </p:nvSpPr>
        <p:spPr>
          <a:xfrm>
            <a:off x="5288312" y="4764055"/>
            <a:ext cx="4572000" cy="369332"/>
          </a:xfrm>
          <a:prstGeom prst="rect">
            <a:avLst/>
          </a:prstGeom>
          <a:noFill/>
        </p:spPr>
        <p:txBody>
          <a:bodyPr wrap="square">
            <a:spAutoFit/>
          </a:bodyPr>
          <a:lstStyle/>
          <a:p>
            <a:r>
              <a:rPr lang="en-US" dirty="0">
                <a:latin typeface="Cambria Math"/>
                <a:cs typeface="Cambria Math"/>
              </a:rPr>
              <a:t>∗</a:t>
            </a:r>
            <a:r>
              <a:rPr lang="en-US" spc="-19" dirty="0">
                <a:latin typeface="Cambria Math"/>
                <a:cs typeface="Cambria Math"/>
              </a:rPr>
              <a:t> </a:t>
            </a:r>
            <a:r>
              <a:rPr lang="en-US" dirty="0">
                <a:latin typeface="Cambria Math"/>
                <a:cs typeface="Cambria Math"/>
              </a:rPr>
              <a:t>𝛾</a:t>
            </a:r>
            <a:r>
              <a:rPr lang="en-US" spc="30" dirty="0">
                <a:latin typeface="Cambria Math"/>
                <a:cs typeface="Cambria Math"/>
              </a:rPr>
              <a:t> </a:t>
            </a:r>
            <a:r>
              <a:rPr lang="en-US" dirty="0">
                <a:latin typeface="Cambria Math"/>
                <a:cs typeface="Cambria Math"/>
              </a:rPr>
              <a:t>+</a:t>
            </a:r>
            <a:r>
              <a:rPr lang="en-US" spc="-30" dirty="0">
                <a:latin typeface="Cambria Math"/>
                <a:cs typeface="Cambria Math"/>
              </a:rPr>
              <a:t> </a:t>
            </a:r>
            <a:r>
              <a:rPr lang="en-US" dirty="0">
                <a:latin typeface="Cambria Math"/>
                <a:cs typeface="Cambria Math"/>
              </a:rPr>
              <a:t>𝛽</a:t>
            </a:r>
            <a:endParaRPr lang="en-US" dirty="0"/>
          </a:p>
        </p:txBody>
      </p:sp>
      <p:sp>
        <p:nvSpPr>
          <p:cNvPr id="27" name="object 19">
            <a:extLst>
              <a:ext uri="{FF2B5EF4-FFF2-40B4-BE49-F238E27FC236}">
                <a16:creationId xmlns:a16="http://schemas.microsoft.com/office/drawing/2014/main" id="{E778C00F-0BB0-4A37-95EC-17254D8509F7}"/>
              </a:ext>
            </a:extLst>
          </p:cNvPr>
          <p:cNvSpPr txBox="1"/>
          <p:nvPr/>
        </p:nvSpPr>
        <p:spPr>
          <a:xfrm>
            <a:off x="6566282" y="5113084"/>
            <a:ext cx="1861661" cy="425116"/>
          </a:xfrm>
          <a:prstGeom prst="rect">
            <a:avLst/>
          </a:prstGeom>
        </p:spPr>
        <p:txBody>
          <a:bodyPr vert="horz" wrap="square" lIns="0" tIns="9525" rIns="0" bIns="0" rtlCol="0">
            <a:spAutoFit/>
          </a:bodyPr>
          <a:lstStyle/>
          <a:p>
            <a:pPr marL="9525" marR="3810">
              <a:spcBef>
                <a:spcPts val="75"/>
              </a:spcBef>
            </a:pPr>
            <a:r>
              <a:rPr sz="1350" spc="-8" dirty="0">
                <a:solidFill>
                  <a:srgbClr val="175E53"/>
                </a:solidFill>
                <a:latin typeface="Calibri"/>
                <a:cs typeface="Calibri"/>
              </a:rPr>
              <a:t>Modulate</a:t>
            </a:r>
            <a:r>
              <a:rPr sz="1350" spc="4" dirty="0">
                <a:solidFill>
                  <a:srgbClr val="175E53"/>
                </a:solidFill>
                <a:latin typeface="Calibri"/>
                <a:cs typeface="Calibri"/>
              </a:rPr>
              <a:t> </a:t>
            </a:r>
            <a:r>
              <a:rPr sz="1350" spc="-4" dirty="0">
                <a:solidFill>
                  <a:srgbClr val="175E53"/>
                </a:solidFill>
                <a:latin typeface="Calibri"/>
                <a:cs typeface="Calibri"/>
              </a:rPr>
              <a:t>by</a:t>
            </a:r>
            <a:r>
              <a:rPr sz="1350" spc="4" dirty="0">
                <a:solidFill>
                  <a:srgbClr val="175E53"/>
                </a:solidFill>
                <a:latin typeface="Calibri"/>
                <a:cs typeface="Calibri"/>
              </a:rPr>
              <a:t> </a:t>
            </a:r>
            <a:r>
              <a:rPr sz="1350" dirty="0">
                <a:solidFill>
                  <a:srgbClr val="175E53"/>
                </a:solidFill>
                <a:latin typeface="Calibri"/>
                <a:cs typeface="Calibri"/>
              </a:rPr>
              <a:t>learned </a:t>
            </a:r>
            <a:r>
              <a:rPr sz="1350" spc="4" dirty="0">
                <a:solidFill>
                  <a:srgbClr val="175E53"/>
                </a:solidFill>
                <a:latin typeface="Calibri"/>
                <a:cs typeface="Calibri"/>
              </a:rPr>
              <a:t> </a:t>
            </a:r>
            <a:r>
              <a:rPr sz="1350" spc="-4" dirty="0">
                <a:solidFill>
                  <a:srgbClr val="175E53"/>
                </a:solidFill>
                <a:latin typeface="Calibri"/>
                <a:cs typeface="Calibri"/>
              </a:rPr>
              <a:t>elementwise</a:t>
            </a:r>
            <a:r>
              <a:rPr sz="1350" spc="-15" dirty="0">
                <a:solidFill>
                  <a:srgbClr val="175E53"/>
                </a:solidFill>
                <a:latin typeface="Calibri"/>
                <a:cs typeface="Calibri"/>
              </a:rPr>
              <a:t> </a:t>
            </a:r>
            <a:r>
              <a:rPr sz="1350" spc="-8" dirty="0">
                <a:solidFill>
                  <a:srgbClr val="175E53"/>
                </a:solidFill>
                <a:latin typeface="Calibri"/>
                <a:cs typeface="Calibri"/>
              </a:rPr>
              <a:t>gain </a:t>
            </a:r>
            <a:r>
              <a:rPr sz="1350" dirty="0">
                <a:solidFill>
                  <a:srgbClr val="175E53"/>
                </a:solidFill>
                <a:latin typeface="Calibri"/>
                <a:cs typeface="Calibri"/>
              </a:rPr>
              <a:t>and</a:t>
            </a:r>
            <a:r>
              <a:rPr sz="1350" spc="-4" dirty="0">
                <a:solidFill>
                  <a:srgbClr val="175E53"/>
                </a:solidFill>
                <a:latin typeface="Calibri"/>
                <a:cs typeface="Calibri"/>
              </a:rPr>
              <a:t> bias</a:t>
            </a:r>
            <a:endParaRPr sz="1350">
              <a:latin typeface="Calibri"/>
              <a:cs typeface="Calibri"/>
            </a:endParaRPr>
          </a:p>
        </p:txBody>
      </p:sp>
      <p:sp>
        <p:nvSpPr>
          <p:cNvPr id="28" name="object 20">
            <a:extLst>
              <a:ext uri="{FF2B5EF4-FFF2-40B4-BE49-F238E27FC236}">
                <a16:creationId xmlns:a16="http://schemas.microsoft.com/office/drawing/2014/main" id="{F8B94F33-7507-4448-8223-C4CB2E982829}"/>
              </a:ext>
            </a:extLst>
          </p:cNvPr>
          <p:cNvSpPr/>
          <p:nvPr/>
        </p:nvSpPr>
        <p:spPr>
          <a:xfrm>
            <a:off x="5763609" y="5138192"/>
            <a:ext cx="601980" cy="239554"/>
          </a:xfrm>
          <a:custGeom>
            <a:avLst/>
            <a:gdLst/>
            <a:ahLst/>
            <a:cxnLst/>
            <a:rect l="l" t="t" r="r" b="b"/>
            <a:pathLst>
              <a:path w="802640" h="319404">
                <a:moveTo>
                  <a:pt x="73437" y="29670"/>
                </a:moveTo>
                <a:lnTo>
                  <a:pt x="68923" y="41553"/>
                </a:lnTo>
                <a:lnTo>
                  <a:pt x="797814" y="319214"/>
                </a:lnTo>
                <a:lnTo>
                  <a:pt x="802385" y="307352"/>
                </a:lnTo>
                <a:lnTo>
                  <a:pt x="73437" y="29670"/>
                </a:lnTo>
                <a:close/>
              </a:path>
              <a:path w="802640" h="319404">
                <a:moveTo>
                  <a:pt x="84708" y="0"/>
                </a:moveTo>
                <a:lnTo>
                  <a:pt x="0" y="8483"/>
                </a:lnTo>
                <a:lnTo>
                  <a:pt x="57657" y="71208"/>
                </a:lnTo>
                <a:lnTo>
                  <a:pt x="68923" y="41553"/>
                </a:lnTo>
                <a:lnTo>
                  <a:pt x="57023" y="37020"/>
                </a:lnTo>
                <a:lnTo>
                  <a:pt x="61595" y="25158"/>
                </a:lnTo>
                <a:lnTo>
                  <a:pt x="75151" y="25158"/>
                </a:lnTo>
                <a:lnTo>
                  <a:pt x="84708" y="0"/>
                </a:lnTo>
                <a:close/>
              </a:path>
              <a:path w="802640" h="319404">
                <a:moveTo>
                  <a:pt x="61595" y="25158"/>
                </a:moveTo>
                <a:lnTo>
                  <a:pt x="57023" y="37020"/>
                </a:lnTo>
                <a:lnTo>
                  <a:pt x="68923" y="41553"/>
                </a:lnTo>
                <a:lnTo>
                  <a:pt x="73437" y="29670"/>
                </a:lnTo>
                <a:lnTo>
                  <a:pt x="61595" y="25158"/>
                </a:lnTo>
                <a:close/>
              </a:path>
              <a:path w="802640" h="319404">
                <a:moveTo>
                  <a:pt x="75151" y="25158"/>
                </a:moveTo>
                <a:lnTo>
                  <a:pt x="61595" y="25158"/>
                </a:lnTo>
                <a:lnTo>
                  <a:pt x="73437" y="29670"/>
                </a:lnTo>
                <a:lnTo>
                  <a:pt x="75151" y="25158"/>
                </a:lnTo>
                <a:close/>
              </a:path>
            </a:pathLst>
          </a:custGeom>
          <a:solidFill>
            <a:srgbClr val="000000"/>
          </a:solidFill>
        </p:spPr>
        <p:txBody>
          <a:bodyPr wrap="square" lIns="0" tIns="0" rIns="0" bIns="0" rtlCol="0"/>
          <a:lstStyle/>
          <a:p>
            <a:endParaRPr sz="1350"/>
          </a:p>
        </p:txBody>
      </p:sp>
      <p:sp>
        <p:nvSpPr>
          <p:cNvPr id="29" name="TextBox 28">
            <a:extLst>
              <a:ext uri="{FF2B5EF4-FFF2-40B4-BE49-F238E27FC236}">
                <a16:creationId xmlns:a16="http://schemas.microsoft.com/office/drawing/2014/main" id="{A4BA65D0-4C0A-40F7-A052-62AFB30FAEAA}"/>
              </a:ext>
            </a:extLst>
          </p:cNvPr>
          <p:cNvSpPr txBox="1"/>
          <p:nvPr/>
        </p:nvSpPr>
        <p:spPr>
          <a:xfrm>
            <a:off x="1524001" y="6581002"/>
            <a:ext cx="930319" cy="276999"/>
          </a:xfrm>
          <a:prstGeom prst="rect">
            <a:avLst/>
          </a:prstGeom>
          <a:noFill/>
        </p:spPr>
        <p:txBody>
          <a:bodyPr wrap="none" rtlCol="0">
            <a:spAutoFit/>
          </a:bodyPr>
          <a:lstStyle/>
          <a:p>
            <a:pPr>
              <a:defRPr/>
            </a:pPr>
            <a:r>
              <a:rPr lang="en-US" sz="1200" dirty="0">
                <a:solidFill>
                  <a:prstClr val="black"/>
                </a:solidFill>
                <a:latin typeface="Calibri"/>
              </a:rPr>
              <a:t>John Hewitt</a:t>
            </a:r>
          </a:p>
        </p:txBody>
      </p:sp>
      <p:sp>
        <p:nvSpPr>
          <p:cNvPr id="33" name="Title 25">
            <a:extLst>
              <a:ext uri="{FF2B5EF4-FFF2-40B4-BE49-F238E27FC236}">
                <a16:creationId xmlns:a16="http://schemas.microsoft.com/office/drawing/2014/main" id="{1B237C73-5F88-4C6D-ADC6-5FCBB64840FC}"/>
              </a:ext>
            </a:extLst>
          </p:cNvPr>
          <p:cNvSpPr>
            <a:spLocks noGrp="1"/>
          </p:cNvSpPr>
          <p:nvPr>
            <p:ph type="title"/>
          </p:nvPr>
        </p:nvSpPr>
        <p:spPr>
          <a:xfrm>
            <a:off x="585926" y="124969"/>
            <a:ext cx="9676944" cy="984885"/>
          </a:xfrm>
        </p:spPr>
        <p:txBody>
          <a:bodyPr vert="horz" lIns="91440" tIns="45720" rIns="91440" bIns="45720" rtlCol="0" anchor="ctr">
            <a:normAutofit fontScale="90000"/>
          </a:bodyPr>
          <a:lstStyle/>
          <a:p>
            <a:r>
              <a:rPr lang="en-US" spc="-120" dirty="0"/>
              <a:t>The Transformer Encoder: </a:t>
            </a:r>
            <a:br>
              <a:rPr lang="en-US" spc="-120" dirty="0"/>
            </a:br>
            <a:r>
              <a:rPr lang="en-US" spc="-120" dirty="0"/>
              <a:t>Layer normalization [</a:t>
            </a:r>
            <a:r>
              <a:rPr lang="en-US" spc="-120" dirty="0">
                <a:hlinkClick r:id="rId3"/>
              </a:rPr>
              <a:t>Ba et al., 2016</a:t>
            </a:r>
            <a:r>
              <a:rPr lang="en-US" spc="-120" dirty="0"/>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743</TotalTime>
  <Words>14507</Words>
  <Application>Microsoft Office PowerPoint</Application>
  <PresentationFormat>Widescreen</PresentationFormat>
  <Paragraphs>2183</Paragraphs>
  <Slides>202</Slides>
  <Notes>19</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202</vt:i4>
      </vt:variant>
    </vt:vector>
  </HeadingPairs>
  <TitlesOfParts>
    <vt:vector size="225" baseType="lpstr">
      <vt:lpstr>DengXian</vt:lpstr>
      <vt:lpstr>Arial</vt:lpstr>
      <vt:lpstr>ArialMT</vt:lpstr>
      <vt:lpstr>Avenir Light</vt:lpstr>
      <vt:lpstr>Avenir Roman</vt:lpstr>
      <vt:lpstr>Calibri</vt:lpstr>
      <vt:lpstr>Calibri Light</vt:lpstr>
      <vt:lpstr>Cambria Math</vt:lpstr>
      <vt:lpstr>charter</vt:lpstr>
      <vt:lpstr>Consolas</vt:lpstr>
      <vt:lpstr>Courier</vt:lpstr>
      <vt:lpstr>Courier New</vt:lpstr>
      <vt:lpstr>DejaVu Sans</vt:lpstr>
      <vt:lpstr>DejaVu Serif</vt:lpstr>
      <vt:lpstr>Helvetica</vt:lpstr>
      <vt:lpstr>inherit</vt:lpstr>
      <vt:lpstr>Karla</vt:lpstr>
      <vt:lpstr>Noto Sans</vt:lpstr>
      <vt:lpstr>Noto Sans Mono CJK JP Regular</vt:lpstr>
      <vt:lpstr>Times New Roman</vt:lpstr>
      <vt:lpstr>Trebuchet MS</vt:lpstr>
      <vt:lpstr>Wingdings</vt:lpstr>
      <vt:lpstr>Office Theme</vt:lpstr>
      <vt:lpstr>BERT</vt:lpstr>
      <vt:lpstr>Scratch Notes</vt:lpstr>
      <vt:lpstr>Background</vt:lpstr>
      <vt:lpstr>How do we represent the meaning of a word?</vt:lpstr>
      <vt:lpstr>How do we have usable meaning in a computer?</vt:lpstr>
      <vt:lpstr>Problems with resources like WordNet</vt:lpstr>
      <vt:lpstr>Representing words as discrete symbols</vt:lpstr>
      <vt:lpstr>Problem with words as discrete symbols</vt:lpstr>
      <vt:lpstr>Representing words by their context</vt:lpstr>
      <vt:lpstr>What can we learn from reconstructing input?</vt:lpstr>
      <vt:lpstr>What can we learn from reconstructing the input?</vt:lpstr>
      <vt:lpstr>What can we learn from reconstructing the input?</vt:lpstr>
      <vt:lpstr>What can we learn from reconstructing the input?</vt:lpstr>
      <vt:lpstr>PowerPoint Presentation</vt:lpstr>
      <vt:lpstr>PowerPoint Presentation</vt:lpstr>
      <vt:lpstr>What can we learn from reconstructing input?</vt:lpstr>
      <vt:lpstr>Word vectors</vt:lpstr>
      <vt:lpstr>Word meaning as a neural word vector: visualization</vt:lpstr>
      <vt:lpstr>Word2Vec Overview</vt:lpstr>
      <vt:lpstr>Word2Vec Overview</vt:lpstr>
      <vt:lpstr>Word2Vec Overview</vt:lpstr>
      <vt:lpstr>Word2Vec: objective function</vt:lpstr>
      <vt:lpstr>Word2Vec: objective function</vt:lpstr>
      <vt:lpstr>Word2Vec: prediction function</vt:lpstr>
      <vt:lpstr>Sequence Recurrence Models</vt:lpstr>
      <vt:lpstr>Sequence-to-Sequence (seq2seq)</vt:lpstr>
      <vt:lpstr>Sequence-to-Sequence (seq2seq)</vt:lpstr>
      <vt:lpstr>Sequence-to-Sequence (seq2seq)</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ELMo: Embeddings from Language  Models</vt:lpstr>
      <vt:lpstr>ELMo: Embeddings from Language  Models</vt:lpstr>
      <vt:lpstr>PowerPoint Presentation</vt:lpstr>
      <vt:lpstr>ELMo results: Great for all tasks</vt:lpstr>
      <vt:lpstr>ELMo: Roles of different layers</vt:lpstr>
      <vt:lpstr>Issues with recurrent models:  Linear interaction distance</vt:lpstr>
      <vt:lpstr>Issues with recurrent models:  Lack of parallelizability</vt:lpstr>
      <vt:lpstr>If not recurrence, then what?  How about word windows?</vt:lpstr>
      <vt:lpstr>If not recurrence, then what?  How about word windows?</vt:lpstr>
      <vt:lpstr>If not recurrence, then what?  How about attention?</vt:lpstr>
      <vt:lpstr>Self-Attention</vt:lpstr>
      <vt:lpstr>Self-Attention</vt:lpstr>
      <vt:lpstr>Barriers and solutions for Self-Attention as a building block</vt:lpstr>
      <vt:lpstr>Fixing the first self-attention problem:  Sequence order</vt:lpstr>
      <vt:lpstr>Position representation vectors through sinusoids</vt:lpstr>
      <vt:lpstr>Barriers and solutions for Self-Attention as a building block</vt:lpstr>
      <vt:lpstr>Adding nonlinearities in self-attention</vt:lpstr>
      <vt:lpstr>Barriers and solutions for Self-Attention as a building block</vt:lpstr>
      <vt:lpstr>Masking the future in self-attention</vt:lpstr>
      <vt:lpstr>Barriers and solutions for Self-Attention as a building block</vt:lpstr>
      <vt:lpstr>Necessities for a self-attention building block:</vt:lpstr>
      <vt:lpstr>Transformer</vt:lpstr>
      <vt:lpstr>Popularity</vt:lpstr>
      <vt:lpstr>Transformers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Encoder only</vt:lpstr>
      <vt:lpstr>Decoder only</vt:lpstr>
      <vt:lpstr>Encoder-Decoder, both</vt:lpstr>
      <vt:lpstr>Transformer Overview</vt:lpstr>
      <vt:lpstr>Transformer Encoder</vt:lpstr>
      <vt:lpstr>Transformer Decoder</vt:lpstr>
      <vt:lpstr>The Transformer Encoder-Decoder  [Vaswani et al., 2017]</vt:lpstr>
      <vt:lpstr>The Transformer Encoder-Decoder  [Vaswani et al., 2017]</vt:lpstr>
      <vt:lpstr>The Transformer Encoder: Dot-Product Attention</vt:lpstr>
      <vt:lpstr>The Transformer Encoder:  Dot-Product Attention – Matrix notation</vt:lpstr>
      <vt:lpstr>The Transformer Encoder:  Key-Query-Value Attention</vt:lpstr>
      <vt:lpstr>The Transformer Encoder:  Key-Query-Value Attention</vt:lpstr>
      <vt:lpstr>The Transformer Encoder:  Multi-headed attention</vt:lpstr>
      <vt:lpstr>The Transformer Encoder:  Multi-headed attention</vt:lpstr>
      <vt:lpstr>Attention visualization in layer 5</vt:lpstr>
      <vt:lpstr>Attention visualization: Implicit anaphora resolution</vt:lpstr>
      <vt:lpstr>Parallel attention heads</vt:lpstr>
      <vt:lpstr>The Transformer Encoder:  Residual connections [He et al., 2016]</vt:lpstr>
      <vt:lpstr>The Transformer Encoder:  Layer normalization [Ba et al., 2016]</vt:lpstr>
      <vt:lpstr>The Transformer Encoder:  Scaled Dot Product [Vaswani et al., 2017]</vt:lpstr>
      <vt:lpstr>The Transformer Encoder-Decoder  [Vaswani et al., 2017]</vt:lpstr>
      <vt:lpstr>The Transformer Encoder-Decoder  [Vaswani et al., 2017]</vt:lpstr>
      <vt:lpstr>The Transformer Encoder-Decoder  [Vaswani et al., 2017]</vt:lpstr>
      <vt:lpstr>The Transformer Encoder-Decoder  [Vaswani et al., 2017]</vt:lpstr>
      <vt:lpstr>The Transformer Decoder:  Cross-attention (details)</vt:lpstr>
      <vt:lpstr>The Transformer Encoder:  Cross-attention (details)</vt:lpstr>
      <vt:lpstr>PowerPoint Presentation</vt:lpstr>
      <vt:lpstr>What would we like to fix about the Transformer?</vt:lpstr>
      <vt:lpstr>Quadratic computation as function of seq. length</vt:lpstr>
      <vt:lpstr>Recent work on improving on quadratic self-attention cost</vt:lpstr>
      <vt:lpstr>Recent work on improving on quadratic self-attention cost</vt:lpstr>
      <vt:lpstr>Pretraining models</vt:lpstr>
      <vt:lpstr>Pretraining through language modeling  [Dai and Le, 2015]</vt:lpstr>
      <vt:lpstr>The Pretraining / Finetuning Paradigm</vt:lpstr>
      <vt:lpstr>Capturing meaning via context:  What kinds of things does pretraining learn?</vt:lpstr>
      <vt:lpstr>Pretraining for three types of architectures</vt:lpstr>
      <vt:lpstr>Pretraining encoder-decoders:  What pretraining objective to use?</vt:lpstr>
      <vt:lpstr>Pretraining encoder-decoders:  What pretraining objective to use?</vt:lpstr>
      <vt:lpstr>GPT-3, in-context learning, very large models</vt:lpstr>
      <vt:lpstr>GPT-3, in-context learning, very large models</vt:lpstr>
      <vt:lpstr>GPT-3, in-context learning, very large models</vt:lpstr>
      <vt:lpstr>GPT</vt:lpstr>
      <vt:lpstr>Pretraining decoders</vt:lpstr>
      <vt:lpstr>Pretraining decoders</vt:lpstr>
      <vt:lpstr>Generative Pretrained Transformer (GPT)  [Radford et al., 2018]</vt:lpstr>
      <vt:lpstr>Generative Pretrained Transformer (GPT)  [Radford et al., 2018]</vt:lpstr>
      <vt:lpstr>Generative Pretrained Transformer (GPT)  [Radford et al., 2018]</vt:lpstr>
      <vt:lpstr>Increasingly convincing generations (GPT2) [Radford et al., 2018]</vt:lpstr>
      <vt:lpstr>Aside: Word structure and subword models</vt:lpstr>
      <vt:lpstr>Aside: Word structure and subword models</vt:lpstr>
      <vt:lpstr>Aside: The byte-pair encoding algorithm</vt:lpstr>
      <vt:lpstr>Aside: Word structure and subword models</vt:lpstr>
      <vt:lpstr>BERT</vt:lpstr>
      <vt:lpstr>Why BERT?</vt:lpstr>
      <vt:lpstr>BERT</vt:lpstr>
      <vt:lpstr>PowerPoint Presentation</vt:lpstr>
      <vt:lpstr>PowerPoint Presentation</vt:lpstr>
      <vt:lpstr>PowerPoint Presentation</vt:lpstr>
      <vt:lpstr>Pretraining encoders:  What pretraining objective to use?</vt:lpstr>
      <vt:lpstr>BERT: Bidirectional Encoder Representations from Transformers</vt:lpstr>
      <vt:lpstr>BERT: Bidirectional Encoder Representations from Transformers</vt:lpstr>
      <vt:lpstr>BERT: Bidirectional Encoder Representations from Transformers</vt:lpstr>
      <vt:lpstr>BERT: Bidirectional Encoder Representations from Transformers</vt:lpstr>
      <vt:lpstr>BERT: Bidirectional Encoder Representations from Transformers</vt:lpstr>
      <vt:lpstr>BERT: Bidirectional Encoder Representations from Transformers</vt:lpstr>
      <vt:lpstr>Extensions of BERT</vt:lpstr>
      <vt:lpstr>Extensions of BERT</vt:lpstr>
      <vt:lpstr>Input</vt:lpstr>
      <vt:lpstr>WordPiece (Tokenizer)</vt:lpstr>
      <vt:lpstr>Tokenizer</vt:lpstr>
      <vt:lpstr> Unidirectional vs. Bidirectional Models</vt:lpstr>
      <vt:lpstr>BERT Training</vt:lpstr>
      <vt:lpstr>Pre-Training</vt:lpstr>
      <vt:lpstr>A Visual Guide to Using BERT for the First Time (Jay Alammar, 2019)</vt:lpstr>
      <vt:lpstr>Sentiment Classification: SST2 Sentences from movie reviews</vt:lpstr>
      <vt:lpstr>Movie Review Sentiment Classifier</vt:lpstr>
      <vt:lpstr>Movie Review Sentiment Classifier</vt:lpstr>
      <vt:lpstr>Movie Review Sentiment Classifier Model Training</vt:lpstr>
      <vt:lpstr>Step # 1 Use distilBERT to Generate Sentence Embeddings</vt:lpstr>
      <vt:lpstr>Step #2:Test/Train Split for  Model #2, Logistic Regression</vt:lpstr>
      <vt:lpstr>Step #3 Train the logistic regression model using the training set</vt:lpstr>
      <vt:lpstr>Tokenization</vt:lpstr>
      <vt:lpstr>Tokenization</vt:lpstr>
      <vt:lpstr>Tokenization for BERT Model</vt:lpstr>
      <vt:lpstr>Flowing Through DistilBERT (768 features)</vt:lpstr>
      <vt:lpstr>Model #1 Output Class vector as  Model #2 Input</vt:lpstr>
      <vt:lpstr>Fine-tuning BERT on  Single Sentence Classification Tasks</vt:lpstr>
      <vt:lpstr>Model #1 Output Class vector as  Model #2 Input</vt:lpstr>
      <vt:lpstr>Logistic Regression Model to classify Class vector </vt:lpstr>
      <vt:lpstr>PowerPoint Presentation</vt:lpstr>
      <vt:lpstr>Tokenization</vt:lpstr>
      <vt:lpstr>BERT Input Tensor</vt:lpstr>
      <vt:lpstr>Processing with DistilBERT</vt:lpstr>
      <vt:lpstr>Unpacking the BERT output tensor</vt:lpstr>
      <vt:lpstr>Sentence to last_hidden_state[0]</vt:lpstr>
      <vt:lpstr>BERT’s output for the [CLS] tokens</vt:lpstr>
      <vt:lpstr>The tensor sliced from BERT's output Sentence Embeddings</vt:lpstr>
      <vt:lpstr>Dataset for Logistic Regression (768 Features)</vt:lpstr>
      <vt:lpstr>PowerPoint Presentation</vt:lpstr>
      <vt:lpstr>Score Benchmarks Logistic Regression Model  on SST-2 Dataset </vt:lpstr>
      <vt:lpstr>Sentiment Classification: SST2 Sentences from movie reviews</vt:lpstr>
      <vt:lpstr>A Visual Notebook to  Using BERT for the First Time </vt:lpstr>
      <vt:lpstr>BERT Variants</vt:lpstr>
      <vt:lpstr>Hugging Face</vt:lpstr>
      <vt:lpstr>Who</vt:lpstr>
      <vt:lpstr>Transformers</vt:lpstr>
      <vt:lpstr>Models</vt:lpstr>
      <vt:lpstr>Same Interface</vt:lpstr>
      <vt:lpstr>An overview of the Hugging Face Ecosystem</vt:lpstr>
      <vt:lpstr>A typical pipeline for  training transformer models  with the  Datasets,  Tokenizers, and  Transformers libraries</vt:lpstr>
      <vt:lpstr>NLP with Transformers</vt:lpstr>
      <vt:lpstr>Text Classification</vt:lpstr>
      <vt:lpstr>Text Classification</vt:lpstr>
      <vt:lpstr>Text Classification</vt:lpstr>
      <vt:lpstr>Fine-Tuning Transformers Loading a pretrained model</vt:lpstr>
      <vt:lpstr>Defining the performance metrics</vt:lpstr>
      <vt:lpstr>Train the model</vt:lpstr>
      <vt:lpstr>Train the model</vt:lpstr>
      <vt:lpstr>Train the model</vt:lpstr>
      <vt:lpstr>Train the model</vt:lpstr>
      <vt:lpstr>Fine-Tuning Transformers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BERT</dc:title>
  <dc:creator>Yogesh Kulkarni</dc:creator>
  <cp:lastModifiedBy>Yogesh Kulkarni</cp:lastModifiedBy>
  <cp:revision>40</cp:revision>
  <dcterms:created xsi:type="dcterms:W3CDTF">2022-05-30T03:24:02Z</dcterms:created>
  <dcterms:modified xsi:type="dcterms:W3CDTF">2022-06-02T06:56:17Z</dcterms:modified>
</cp:coreProperties>
</file>